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2"/>
  </p:notesMasterIdLst>
  <p:handoutMasterIdLst>
    <p:handoutMasterId r:id="rId23"/>
  </p:handoutMasterIdLst>
  <p:sldIdLst>
    <p:sldId id="256" r:id="rId3"/>
    <p:sldId id="3701" r:id="rId4"/>
    <p:sldId id="3826" r:id="rId5"/>
    <p:sldId id="3827" r:id="rId6"/>
    <p:sldId id="3828" r:id="rId7"/>
    <p:sldId id="3829" r:id="rId8"/>
    <p:sldId id="3839" r:id="rId9"/>
    <p:sldId id="3702" r:id="rId10"/>
    <p:sldId id="3830" r:id="rId11"/>
    <p:sldId id="3834" r:id="rId12"/>
    <p:sldId id="3836" r:id="rId13"/>
    <p:sldId id="3835" r:id="rId14"/>
    <p:sldId id="3824" r:id="rId15"/>
    <p:sldId id="3831" r:id="rId16"/>
    <p:sldId id="3832" r:id="rId17"/>
    <p:sldId id="3833" r:id="rId18"/>
    <p:sldId id="3825" r:id="rId19"/>
    <p:sldId id="3837" r:id="rId20"/>
    <p:sldId id="3838" r:id="rId21"/>
  </p:sldIdLst>
  <p:sldSz cx="12192000" cy="6858000"/>
  <p:notesSz cx="7102475" cy="93884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21" autoAdjust="0"/>
  </p:normalViewPr>
  <p:slideViewPr>
    <p:cSldViewPr snapToGrid="0" snapToObjects="1">
      <p:cViewPr varScale="1">
        <p:scale>
          <a:sx n="70" d="100"/>
          <a:sy n="70" d="100"/>
        </p:scale>
        <p:origin x="510"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 February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 February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0"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8"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6"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32"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6"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80"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4"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2"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6"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0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4"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8"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7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20"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8"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2"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4"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6"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8"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367.xml"/><Relationship Id="rId13" Type="http://schemas.openxmlformats.org/officeDocument/2006/relationships/image" Target="../media/image9.emf"/><Relationship Id="rId3" Type="http://schemas.openxmlformats.org/officeDocument/2006/relationships/tags" Target="../tags/tag362.xml"/><Relationship Id="rId7" Type="http://schemas.openxmlformats.org/officeDocument/2006/relationships/tags" Target="../tags/tag366.xml"/><Relationship Id="rId12" Type="http://schemas.openxmlformats.org/officeDocument/2006/relationships/oleObject" Target="../embeddings/oleObject38.bin"/><Relationship Id="rId2" Type="http://schemas.openxmlformats.org/officeDocument/2006/relationships/tags" Target="../tags/tag361.xml"/><Relationship Id="rId16" Type="http://schemas.openxmlformats.org/officeDocument/2006/relationships/slide" Target="slide17.xml"/><Relationship Id="rId1" Type="http://schemas.openxmlformats.org/officeDocument/2006/relationships/vmlDrawing" Target="../drawings/vmlDrawing38.vml"/><Relationship Id="rId6" Type="http://schemas.openxmlformats.org/officeDocument/2006/relationships/tags" Target="../tags/tag365.xml"/><Relationship Id="rId11" Type="http://schemas.openxmlformats.org/officeDocument/2006/relationships/slideLayout" Target="../slideLayouts/slideLayout3.xml"/><Relationship Id="rId5" Type="http://schemas.openxmlformats.org/officeDocument/2006/relationships/tags" Target="../tags/tag364.xml"/><Relationship Id="rId15" Type="http://schemas.openxmlformats.org/officeDocument/2006/relationships/slide" Target="slide8.xml"/><Relationship Id="rId10" Type="http://schemas.openxmlformats.org/officeDocument/2006/relationships/tags" Target="../tags/tag369.xml"/><Relationship Id="rId4" Type="http://schemas.openxmlformats.org/officeDocument/2006/relationships/tags" Target="../tags/tag363.xml"/><Relationship Id="rId9" Type="http://schemas.openxmlformats.org/officeDocument/2006/relationships/tags" Target="../tags/tag368.xml"/><Relationship Id="rId1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image" Target="../media/image9.emf"/><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oleObject" Target="../embeddings/oleObject42.bin"/><Relationship Id="rId2" Type="http://schemas.openxmlformats.org/officeDocument/2006/relationships/tags" Target="../tags/tag376.xml"/><Relationship Id="rId16" Type="http://schemas.openxmlformats.org/officeDocument/2006/relationships/slide" Target="slide13.xml"/><Relationship Id="rId1" Type="http://schemas.openxmlformats.org/officeDocument/2006/relationships/vmlDrawing" Target="../drawings/vmlDrawing42.vml"/><Relationship Id="rId6" Type="http://schemas.openxmlformats.org/officeDocument/2006/relationships/tags" Target="../tags/tag380.xml"/><Relationship Id="rId11" Type="http://schemas.openxmlformats.org/officeDocument/2006/relationships/slideLayout" Target="../slideLayouts/slideLayout3.xml"/><Relationship Id="rId5" Type="http://schemas.openxmlformats.org/officeDocument/2006/relationships/tags" Target="../tags/tag379.xml"/><Relationship Id="rId15" Type="http://schemas.openxmlformats.org/officeDocument/2006/relationships/slide" Target="slide8.xml"/><Relationship Id="rId10" Type="http://schemas.openxmlformats.org/officeDocument/2006/relationships/tags" Target="../tags/tag384.xml"/><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vmlDrawing" Target="../drawings/vmlDrawing43.v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388.xml"/><Relationship Id="rId2" Type="http://schemas.openxmlformats.org/officeDocument/2006/relationships/tags" Target="../tags/tag387.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44.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image" Target="../media/image9.emf"/><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oleObject" Target="../embeddings/oleObject27.bin"/><Relationship Id="rId2" Type="http://schemas.openxmlformats.org/officeDocument/2006/relationships/tags" Target="../tags/tag325.xml"/><Relationship Id="rId16" Type="http://schemas.openxmlformats.org/officeDocument/2006/relationships/slide" Target="slide17.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slideLayout" Target="../slideLayouts/slideLayout3.xml"/><Relationship Id="rId5" Type="http://schemas.openxmlformats.org/officeDocument/2006/relationships/tags" Target="../tags/tag328.xml"/><Relationship Id="rId15" Type="http://schemas.openxmlformats.org/officeDocument/2006/relationships/slide" Target="slide13.xml"/><Relationship Id="rId10" Type="http://schemas.openxmlformats.org/officeDocument/2006/relationships/tags" Target="../tags/tag33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350.xml"/><Relationship Id="rId13" Type="http://schemas.openxmlformats.org/officeDocument/2006/relationships/image" Target="../media/image9.emf"/><Relationship Id="rId3" Type="http://schemas.openxmlformats.org/officeDocument/2006/relationships/tags" Target="../tags/tag345.xml"/><Relationship Id="rId7" Type="http://schemas.openxmlformats.org/officeDocument/2006/relationships/tags" Target="../tags/tag349.xml"/><Relationship Id="rId12" Type="http://schemas.openxmlformats.org/officeDocument/2006/relationships/oleObject" Target="../embeddings/oleObject33.bin"/><Relationship Id="rId2" Type="http://schemas.openxmlformats.org/officeDocument/2006/relationships/tags" Target="../tags/tag344.xml"/><Relationship Id="rId16" Type="http://schemas.openxmlformats.org/officeDocument/2006/relationships/slide" Target="slide17.xml"/><Relationship Id="rId1" Type="http://schemas.openxmlformats.org/officeDocument/2006/relationships/vmlDrawing" Target="../drawings/vmlDrawing33.vml"/><Relationship Id="rId6" Type="http://schemas.openxmlformats.org/officeDocument/2006/relationships/tags" Target="../tags/tag348.xml"/><Relationship Id="rId11" Type="http://schemas.openxmlformats.org/officeDocument/2006/relationships/slideLayout" Target="../slideLayouts/slideLayout3.xml"/><Relationship Id="rId5" Type="http://schemas.openxmlformats.org/officeDocument/2006/relationships/tags" Target="../tags/tag347.xml"/><Relationship Id="rId15" Type="http://schemas.openxmlformats.org/officeDocument/2006/relationships/slide" Target="slide13.xml"/><Relationship Id="rId10" Type="http://schemas.openxmlformats.org/officeDocument/2006/relationships/tags" Target="../tags/tag352.xml"/><Relationship Id="rId4" Type="http://schemas.openxmlformats.org/officeDocument/2006/relationships/tags" Target="../tags/tag346.xml"/><Relationship Id="rId9" Type="http://schemas.openxmlformats.org/officeDocument/2006/relationships/tags" Target="../tags/tag351.xml"/><Relationship Id="rId1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tags" Target="../tags/tag354.xml"/><Relationship Id="rId7" Type="http://schemas.openxmlformats.org/officeDocument/2006/relationships/image" Target="../media/image10.emf"/><Relationship Id="rId2" Type="http://schemas.openxmlformats.org/officeDocument/2006/relationships/tags" Target="../tags/tag353.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27810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4"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36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noAutofit/>
          </a:bodyPr>
          <a:lstStyle/>
          <a:p>
            <a:r>
              <a:rPr lang="en-US" sz="3600" dirty="0"/>
              <a:t>Planning high availability and disaster recovery solutions with Hyper-V VMs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8D6448E-C483-4E0C-8D9B-FD6D8D91E8F8}"/>
              </a:ext>
            </a:extLst>
          </p:cNvPr>
          <p:cNvGraphicFramePr>
            <a:graphicFrameLocks noChangeAspect="1"/>
          </p:cNvGraphicFramePr>
          <p:nvPr>
            <p:custDataLst>
              <p:tags r:id="rId2"/>
            </p:custDataLst>
            <p:extLst>
              <p:ext uri="{D42A27DB-BD31-4B8C-83A1-F6EECF244321}">
                <p14:modId xmlns:p14="http://schemas.microsoft.com/office/powerpoint/2010/main" val="1867585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A4A934D-AC4A-4960-A765-F0AAFB2A28A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591D4C1A-7EF9-44E8-A40A-3CDCC685AA8D}"/>
              </a:ext>
            </a:extLst>
          </p:cNvPr>
          <p:cNvSpPr>
            <a:spLocks noGrp="1"/>
          </p:cNvSpPr>
          <p:nvPr>
            <p:ph type="subTitle" idx="1"/>
          </p:nvPr>
        </p:nvSpPr>
        <p:spPr>
          <a:xfrm>
            <a:off x="554736" y="3659644"/>
            <a:ext cx="2514600" cy="815608"/>
          </a:xfrm>
        </p:spPr>
        <p:txBody>
          <a:bodyPr/>
          <a:lstStyle/>
          <a:p>
            <a:r>
              <a:rPr lang="en-US" b="1" dirty="0">
                <a:latin typeface="Segoe,Bold"/>
              </a:rPr>
              <a:t>The Live Migration process</a:t>
            </a:r>
          </a:p>
          <a:p>
            <a:endParaRPr lang="en-US" dirty="0"/>
          </a:p>
        </p:txBody>
      </p:sp>
      <p:sp>
        <p:nvSpPr>
          <p:cNvPr id="4" name="Text Placeholder 3">
            <a:extLst>
              <a:ext uri="{FF2B5EF4-FFF2-40B4-BE49-F238E27FC236}">
                <a16:creationId xmlns:a16="http://schemas.microsoft.com/office/drawing/2014/main" id="{E07AC181-E3DA-44E0-869D-D0734546A696}"/>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0CA37450-5209-4DFE-A8AD-D3EC7AB598C2}"/>
              </a:ext>
            </a:extLst>
          </p:cNvPr>
          <p:cNvSpPr/>
          <p:nvPr/>
        </p:nvSpPr>
        <p:spPr>
          <a:xfrm>
            <a:off x="3497180" y="1243598"/>
            <a:ext cx="8470231" cy="5755422"/>
          </a:xfrm>
          <a:prstGeom prst="rect">
            <a:avLst/>
          </a:prstGeom>
        </p:spPr>
        <p:txBody>
          <a:bodyPr wrap="square">
            <a:spAutoFit/>
          </a:bodyPr>
          <a:lstStyle/>
          <a:p>
            <a:r>
              <a:rPr lang="en-US" sz="1600" dirty="0">
                <a:latin typeface="Segoe"/>
              </a:rPr>
              <a:t>The Live Migration process consists of 4 steps:</a:t>
            </a:r>
          </a:p>
          <a:p>
            <a:r>
              <a:rPr lang="en-US" sz="1600" dirty="0">
                <a:latin typeface="Segoe"/>
              </a:rPr>
              <a:t>1. Migration setup. When the administrator starts the failover of the virtual machine, the source node creates a TCP connection with the target physical host. This connection transfers the virtual machine configuration data to the target physical host. Live Migration creates a temporary virtual machine on the target physical host, and allocates memory to the destination virtual machine. The migration preparation also checks to determine whether you can migrate a virtual machine.</a:t>
            </a:r>
          </a:p>
          <a:p>
            <a:r>
              <a:rPr lang="en-US" sz="1600" dirty="0">
                <a:latin typeface="Segoe"/>
              </a:rPr>
              <a:t>2. Guest-memory transfer. The guest memory is transferred iteratively to the target host while the virtual machine is still running on the source host. Hyper-V on the source physical host monitors the pages in the working set. As the system modifies memory pages, it tracks and marks them as being modified. During this phase, the migrating virtual machine continues to run. Hyper-V iterates the memory copy process several times, and every time it copies a smaller number of modified pages to</a:t>
            </a:r>
          </a:p>
          <a:p>
            <a:r>
              <a:rPr lang="en-US" sz="1600" dirty="0">
                <a:latin typeface="Segoe"/>
              </a:rPr>
              <a:t>the destination physical computer. A final memory-copy process copies the remaining modified memory pages to the destination physical host. Copying stops as soon as the number of dirty pages drops below a threshold or after 10 iterations are complete.</a:t>
            </a:r>
          </a:p>
          <a:p>
            <a:r>
              <a:rPr lang="en-US" sz="1600" dirty="0">
                <a:latin typeface="Segoe"/>
              </a:rPr>
              <a:t>3. State transfer. To migrate the virtual machine to the target host, Hyper-V stops the source partition, transfers the state of the virtual machine, including the remaining dirty memory pages, to the target host, and then restores the virtual machine on the target host. Hyper-V must pause the virtual machine during the final state transfer.</a:t>
            </a:r>
          </a:p>
          <a:p>
            <a:r>
              <a:rPr lang="en-US" sz="1600" dirty="0">
                <a:latin typeface="Segoe"/>
              </a:rPr>
              <a:t>4. Cleanup. The cleanup stage finishes the migration by tearing down the virtual machine on the source host, terminating the worker threads, and signaling the completion of the migration.</a:t>
            </a:r>
            <a:endParaRPr lang="en-US" sz="1600" dirty="0"/>
          </a:p>
        </p:txBody>
      </p:sp>
      <p:sp>
        <p:nvSpPr>
          <p:cNvPr id="6" name="Title 1">
            <a:extLst>
              <a:ext uri="{FF2B5EF4-FFF2-40B4-BE49-F238E27FC236}">
                <a16:creationId xmlns:a16="http://schemas.microsoft.com/office/drawing/2014/main" id="{AEFBB437-A4D4-4F0A-A107-7C16788E2F4F}"/>
              </a:ext>
            </a:extLst>
          </p:cNvPr>
          <p:cNvSpPr>
            <a:spLocks noGrp="1"/>
          </p:cNvSpPr>
          <p:nvPr>
            <p:ph type="title"/>
          </p:nvPr>
        </p:nvSpPr>
        <p:spPr>
          <a:xfrm>
            <a:off x="554038" y="2744788"/>
            <a:ext cx="2514600" cy="768350"/>
          </a:xfrm>
        </p:spPr>
        <p:txBody>
          <a:bodyPr/>
          <a:lstStyle/>
          <a:p>
            <a:r>
              <a:rPr lang="en-US" dirty="0"/>
              <a:t>Overview of Live Migration</a:t>
            </a:r>
          </a:p>
        </p:txBody>
      </p:sp>
    </p:spTree>
    <p:extLst>
      <p:ext uri="{BB962C8B-B14F-4D97-AF65-F5344CB8AC3E}">
        <p14:creationId xmlns:p14="http://schemas.microsoft.com/office/powerpoint/2010/main" val="159598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85DF9AD-7638-439E-86CA-B91445D2C3C9}"/>
              </a:ext>
            </a:extLst>
          </p:cNvPr>
          <p:cNvGraphicFramePr>
            <a:graphicFrameLocks noChangeAspect="1"/>
          </p:cNvGraphicFramePr>
          <p:nvPr>
            <p:custDataLst>
              <p:tags r:id="rId2"/>
            </p:custDataLst>
            <p:extLst>
              <p:ext uri="{D42A27DB-BD31-4B8C-83A1-F6EECF244321}">
                <p14:modId xmlns:p14="http://schemas.microsoft.com/office/powerpoint/2010/main" val="2884366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472DB45-1242-4BC7-9B2A-7183ADE85CD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7B27B69-F277-467B-97F0-13DD7179F2CB}"/>
              </a:ext>
            </a:extLst>
          </p:cNvPr>
          <p:cNvSpPr>
            <a:spLocks noGrp="1"/>
          </p:cNvSpPr>
          <p:nvPr>
            <p:ph type="title"/>
          </p:nvPr>
        </p:nvSpPr>
        <p:spPr/>
        <p:txBody>
          <a:bodyPr/>
          <a:lstStyle/>
          <a:p>
            <a:r>
              <a:rPr lang="en-US" dirty="0"/>
              <a:t>Overview of Live Migration</a:t>
            </a:r>
          </a:p>
        </p:txBody>
      </p:sp>
      <p:sp>
        <p:nvSpPr>
          <p:cNvPr id="3" name="Subtitle 2">
            <a:extLst>
              <a:ext uri="{FF2B5EF4-FFF2-40B4-BE49-F238E27FC236}">
                <a16:creationId xmlns:a16="http://schemas.microsoft.com/office/drawing/2014/main" id="{A602A94A-85C5-4517-B189-C35244882FB7}"/>
              </a:ext>
            </a:extLst>
          </p:cNvPr>
          <p:cNvSpPr>
            <a:spLocks noGrp="1"/>
          </p:cNvSpPr>
          <p:nvPr>
            <p:ph type="subTitle" idx="1"/>
          </p:nvPr>
        </p:nvSpPr>
        <p:spPr>
          <a:xfrm>
            <a:off x="554736" y="3659644"/>
            <a:ext cx="2514600" cy="246221"/>
          </a:xfrm>
        </p:spPr>
        <p:txBody>
          <a:bodyPr/>
          <a:lstStyle/>
          <a:p>
            <a:r>
              <a:rPr lang="en-US" dirty="0"/>
              <a:t>Live Migration requirements</a:t>
            </a:r>
          </a:p>
        </p:txBody>
      </p:sp>
      <p:sp>
        <p:nvSpPr>
          <p:cNvPr id="4" name="Text Placeholder 3">
            <a:extLst>
              <a:ext uri="{FF2B5EF4-FFF2-40B4-BE49-F238E27FC236}">
                <a16:creationId xmlns:a16="http://schemas.microsoft.com/office/drawing/2014/main" id="{8561E9A8-A85E-4FD8-AB96-53FA8A81DA6A}"/>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6785ECB2-E52B-4B9F-8F21-244175E7F6A8}"/>
              </a:ext>
            </a:extLst>
          </p:cNvPr>
          <p:cNvSpPr/>
          <p:nvPr/>
        </p:nvSpPr>
        <p:spPr>
          <a:xfrm>
            <a:off x="3609474" y="1282429"/>
            <a:ext cx="8030838" cy="3970318"/>
          </a:xfrm>
          <a:prstGeom prst="rect">
            <a:avLst/>
          </a:prstGeom>
        </p:spPr>
        <p:txBody>
          <a:bodyPr wrap="square">
            <a:spAutoFit/>
          </a:bodyPr>
          <a:lstStyle/>
          <a:p>
            <a:r>
              <a:rPr lang="en-US" dirty="0">
                <a:latin typeface="Symbol" panose="05050102010706020507" pitchFamily="18" charset="2"/>
              </a:rPr>
              <a:t>• </a:t>
            </a:r>
            <a:r>
              <a:rPr lang="en-US" dirty="0">
                <a:latin typeface="Segoe"/>
              </a:rPr>
              <a:t>The live migration should be enabled; it is not enabled by default.</a:t>
            </a:r>
          </a:p>
          <a:p>
            <a:r>
              <a:rPr lang="en-US" dirty="0">
                <a:latin typeface="Symbol" panose="05050102010706020507" pitchFamily="18" charset="2"/>
              </a:rPr>
              <a:t>• </a:t>
            </a:r>
            <a:r>
              <a:rPr lang="en-US" dirty="0">
                <a:latin typeface="Segoe"/>
              </a:rPr>
              <a:t>The host computers should have identical processor architecture.</a:t>
            </a:r>
          </a:p>
          <a:p>
            <a:r>
              <a:rPr lang="en-US" dirty="0">
                <a:latin typeface="Symbol" panose="05050102010706020507" pitchFamily="18" charset="2"/>
              </a:rPr>
              <a:t>• </a:t>
            </a:r>
            <a:r>
              <a:rPr lang="en-US" dirty="0">
                <a:latin typeface="Segoe"/>
              </a:rPr>
              <a:t>User accounts must be a member of the local Hyper-V Administrators group, or the Administrators group on both hosts of the virtual machines.</a:t>
            </a:r>
          </a:p>
          <a:p>
            <a:r>
              <a:rPr lang="en-US" dirty="0">
                <a:latin typeface="Symbol" panose="05050102010706020507" pitchFamily="18" charset="2"/>
              </a:rPr>
              <a:t>• </a:t>
            </a:r>
            <a:r>
              <a:rPr lang="en-US" dirty="0">
                <a:latin typeface="Segoe"/>
              </a:rPr>
              <a:t>Both source and destination hosts must have the Hyper-V role installed.</a:t>
            </a:r>
          </a:p>
          <a:p>
            <a:pPr marL="285750" indent="-285750">
              <a:buFont typeface="Symbol" panose="05050102010706020507" pitchFamily="18" charset="2"/>
              <a:buChar char="•"/>
            </a:pPr>
            <a:r>
              <a:rPr lang="en-US" dirty="0">
                <a:latin typeface="Segoe"/>
              </a:rPr>
              <a:t>Both source and destination hosts must be members of the same domain, or members of different domains that trust each other.</a:t>
            </a:r>
          </a:p>
          <a:p>
            <a:r>
              <a:rPr lang="en-US" dirty="0">
                <a:latin typeface="Symbol" panose="05050102010706020507" pitchFamily="18" charset="2"/>
              </a:rPr>
              <a:t>• </a:t>
            </a:r>
            <a:r>
              <a:rPr lang="en-US" dirty="0">
                <a:latin typeface="Segoe"/>
              </a:rPr>
              <a:t>Hyper-V management tools should be installed on both source and destination hosts if you run the tools from source or destination hosts. Otherwise, you should install management tools on a computer running Windows Server 2016 or Windows 10.</a:t>
            </a:r>
          </a:p>
          <a:p>
            <a:r>
              <a:rPr lang="en-US" dirty="0">
                <a:latin typeface="Symbol" panose="05050102010706020507" pitchFamily="18" charset="2"/>
              </a:rPr>
              <a:t>• </a:t>
            </a:r>
            <a:r>
              <a:rPr lang="en-US" dirty="0">
                <a:latin typeface="Segoe"/>
              </a:rPr>
              <a:t>You should configure authentication protocol for live migration traffic. You can choose from following authentication protocols:</a:t>
            </a:r>
          </a:p>
          <a:p>
            <a:pPr marL="285750" indent="-285750">
              <a:buFont typeface="Symbol" panose="05050102010706020507" pitchFamily="18" charset="2"/>
              <a:buChar char="•"/>
            </a:pPr>
            <a:endParaRPr lang="en-US" dirty="0"/>
          </a:p>
        </p:txBody>
      </p:sp>
    </p:spTree>
    <p:extLst>
      <p:ext uri="{BB962C8B-B14F-4D97-AF65-F5344CB8AC3E}">
        <p14:creationId xmlns:p14="http://schemas.microsoft.com/office/powerpoint/2010/main" val="272586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6D32C60-915B-4B81-B015-527373F3B78C}"/>
              </a:ext>
            </a:extLst>
          </p:cNvPr>
          <p:cNvGraphicFramePr>
            <a:graphicFrameLocks noChangeAspect="1"/>
          </p:cNvGraphicFramePr>
          <p:nvPr>
            <p:custDataLst>
              <p:tags r:id="rId2"/>
            </p:custDataLst>
            <p:extLst>
              <p:ext uri="{D42A27DB-BD31-4B8C-83A1-F6EECF244321}">
                <p14:modId xmlns:p14="http://schemas.microsoft.com/office/powerpoint/2010/main" val="39882999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CFB32D3-CC1D-4FDE-92AD-E928A5E1818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A12107DB-13C8-46AA-8603-3D704B5659C5}"/>
              </a:ext>
            </a:extLst>
          </p:cNvPr>
          <p:cNvSpPr>
            <a:spLocks noGrp="1"/>
          </p:cNvSpPr>
          <p:nvPr>
            <p:ph type="subTitle" idx="1"/>
          </p:nvPr>
        </p:nvSpPr>
        <p:spPr>
          <a:xfrm>
            <a:off x="554736" y="3659644"/>
            <a:ext cx="2514600" cy="246221"/>
          </a:xfrm>
        </p:spPr>
        <p:txBody>
          <a:bodyPr/>
          <a:lstStyle/>
          <a:p>
            <a:r>
              <a:rPr lang="en-US" dirty="0"/>
              <a:t>Live Migration requirements</a:t>
            </a:r>
          </a:p>
        </p:txBody>
      </p:sp>
      <p:sp>
        <p:nvSpPr>
          <p:cNvPr id="4" name="Text Placeholder 3">
            <a:extLst>
              <a:ext uri="{FF2B5EF4-FFF2-40B4-BE49-F238E27FC236}">
                <a16:creationId xmlns:a16="http://schemas.microsoft.com/office/drawing/2014/main" id="{DA6B38F4-6C1A-46E0-90F1-310B278C3D28}"/>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02816D2A-FF71-4862-AD95-68ADDEE791BF}"/>
              </a:ext>
            </a:extLst>
          </p:cNvPr>
          <p:cNvSpPr/>
          <p:nvPr/>
        </p:nvSpPr>
        <p:spPr>
          <a:xfrm>
            <a:off x="3615087" y="1374763"/>
            <a:ext cx="8040625" cy="3046988"/>
          </a:xfrm>
          <a:prstGeom prst="rect">
            <a:avLst/>
          </a:prstGeom>
        </p:spPr>
        <p:txBody>
          <a:bodyPr wrap="square">
            <a:spAutoFit/>
          </a:bodyPr>
          <a:lstStyle/>
          <a:p>
            <a:r>
              <a:rPr lang="en-US" sz="1600" dirty="0">
                <a:latin typeface="Courier"/>
              </a:rPr>
              <a:t>o </a:t>
            </a:r>
            <a:r>
              <a:rPr lang="en-US" sz="1600" dirty="0">
                <a:latin typeface="Segoe"/>
              </a:rPr>
              <a:t>Kerberos requires you to configure a constrained delegation. When Kerberos is enabled, there is no need for signing in to the server.</a:t>
            </a:r>
          </a:p>
          <a:p>
            <a:r>
              <a:rPr lang="en-US" sz="1600" dirty="0">
                <a:latin typeface="Courier"/>
              </a:rPr>
              <a:t>o </a:t>
            </a:r>
            <a:r>
              <a:rPr lang="en-US" sz="1600" dirty="0">
                <a:latin typeface="Segoe"/>
              </a:rPr>
              <a:t>Credential Security Support Provider (</a:t>
            </a:r>
            <a:r>
              <a:rPr lang="en-US" sz="1600" dirty="0" err="1">
                <a:latin typeface="Segoe"/>
              </a:rPr>
              <a:t>CredSSP</a:t>
            </a:r>
            <a:r>
              <a:rPr lang="en-US" sz="1600" dirty="0">
                <a:latin typeface="Segoe"/>
              </a:rPr>
              <a:t>) does not require you to configure a constrained delegation, but it requires that administrator signs in to the server.</a:t>
            </a:r>
          </a:p>
          <a:p>
            <a:r>
              <a:rPr lang="en-US" sz="1600" dirty="0">
                <a:latin typeface="Symbol" panose="05050102010706020507" pitchFamily="18" charset="2"/>
              </a:rPr>
              <a:t>• </a:t>
            </a:r>
            <a:r>
              <a:rPr lang="en-US" sz="1600" dirty="0">
                <a:latin typeface="Segoe"/>
              </a:rPr>
              <a:t>You might choose to configure performance options for live migration to reduce network and CPU utilization, it might increase the speed of the live migration.</a:t>
            </a:r>
          </a:p>
          <a:p>
            <a:r>
              <a:rPr lang="en-US" sz="1600" dirty="0">
                <a:latin typeface="Symbol" panose="05050102010706020507" pitchFamily="18" charset="2"/>
              </a:rPr>
              <a:t>• </a:t>
            </a:r>
            <a:r>
              <a:rPr lang="en-US" sz="1600" dirty="0">
                <a:latin typeface="Segoe"/>
              </a:rPr>
              <a:t>You should perform live migration on a separate network, and you might use an encryption such as Internet Protocol security (IPsec) to protect the traffic between hosts in live migration.</a:t>
            </a:r>
          </a:p>
          <a:p>
            <a:r>
              <a:rPr lang="en-US" sz="1600" dirty="0">
                <a:latin typeface="Symbol" panose="05050102010706020507" pitchFamily="18" charset="2"/>
              </a:rPr>
              <a:t>• </a:t>
            </a:r>
            <a:r>
              <a:rPr lang="en-US" sz="1600" dirty="0">
                <a:latin typeface="Segoe"/>
              </a:rPr>
              <a:t>You can configure bandwidth limits for live migration to optimize network bandwidth during the live migration process by using the Windows PowerShell cmdlet </a:t>
            </a:r>
            <a:r>
              <a:rPr lang="en-US" sz="1600" b="1" dirty="0">
                <a:latin typeface="Segoe,Bold"/>
              </a:rPr>
              <a:t>Set-</a:t>
            </a:r>
            <a:r>
              <a:rPr lang="en-US" sz="1600" b="1" dirty="0" err="1">
                <a:latin typeface="Segoe,Bold"/>
              </a:rPr>
              <a:t>SMBbandwidthlimit</a:t>
            </a:r>
            <a:r>
              <a:rPr lang="en-US" sz="1600" dirty="0">
                <a:latin typeface="Segoe"/>
              </a:rPr>
              <a:t>.</a:t>
            </a:r>
            <a:endParaRPr lang="en-US" sz="1600" dirty="0"/>
          </a:p>
        </p:txBody>
      </p:sp>
      <p:sp>
        <p:nvSpPr>
          <p:cNvPr id="6" name="Title 1">
            <a:extLst>
              <a:ext uri="{FF2B5EF4-FFF2-40B4-BE49-F238E27FC236}">
                <a16:creationId xmlns:a16="http://schemas.microsoft.com/office/drawing/2014/main" id="{4A38642F-F055-420D-BA48-C014EDD14D61}"/>
              </a:ext>
            </a:extLst>
          </p:cNvPr>
          <p:cNvSpPr>
            <a:spLocks noGrp="1"/>
          </p:cNvSpPr>
          <p:nvPr>
            <p:ph type="title"/>
          </p:nvPr>
        </p:nvSpPr>
        <p:spPr>
          <a:xfrm>
            <a:off x="554038" y="2744788"/>
            <a:ext cx="2514600" cy="768350"/>
          </a:xfrm>
        </p:spPr>
        <p:txBody>
          <a:bodyPr/>
          <a:lstStyle/>
          <a:p>
            <a:r>
              <a:rPr lang="en-US" dirty="0"/>
              <a:t>Overview of Live Migration</a:t>
            </a:r>
          </a:p>
        </p:txBody>
      </p:sp>
    </p:spTree>
    <p:extLst>
      <p:ext uri="{BB962C8B-B14F-4D97-AF65-F5344CB8AC3E}">
        <p14:creationId xmlns:p14="http://schemas.microsoft.com/office/powerpoint/2010/main" val="378530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4883197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52"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FAA7415E-97A7-48C6-9FC2-5A5041710D5B}"/>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High availability considerations </a:t>
            </a:r>
            <a:r>
              <a:rPr lang="en-US"/>
              <a:t>with Hyper-V VMs</a:t>
            </a:r>
            <a:endParaRPr lang="en-US" dirty="0"/>
          </a:p>
        </p:txBody>
      </p:sp>
      <p:sp>
        <p:nvSpPr>
          <p:cNvPr id="15" name="Text Placeholder 2">
            <a:hlinkClick r:id="rId15" action="ppaction://hlinksldjump"/>
            <a:extLst>
              <a:ext uri="{FF2B5EF4-FFF2-40B4-BE49-F238E27FC236}">
                <a16:creationId xmlns:a16="http://schemas.microsoft.com/office/drawing/2014/main" id="{2317961A-E90C-4326-B741-B6B2950F544F}"/>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t>
            </a:r>
            <a:r>
              <a:rPr lang="en-US" altLang="en-US"/>
              <a:t>Live Migration</a:t>
            </a:r>
            <a:endParaRPr lang="en-US" dirty="0"/>
          </a:p>
        </p:txBody>
      </p:sp>
      <p:sp>
        <p:nvSpPr>
          <p:cNvPr id="12" name="Text Placeholder 2">
            <a:extLst>
              <a:ext uri="{FF2B5EF4-FFF2-40B4-BE49-F238E27FC236}">
                <a16:creationId xmlns:a16="http://schemas.microsoft.com/office/drawing/2014/main" id="{8CC0B1B0-3078-4BA7-9ED9-C94FFB1154B0}"/>
              </a:ext>
            </a:extLst>
          </p:cNvPr>
          <p:cNvSpPr>
            <a:spLocks noGrp="1"/>
          </p:cNvSpPr>
          <p:nvPr>
            <p:custDataLst>
              <p:tags r:id="rId9"/>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HA with </a:t>
            </a:r>
            <a:r>
              <a:rPr lang="en-US" altLang="en-US" b="1">
                <a:solidFill>
                  <a:schemeClr val="tx2"/>
                </a:solidFill>
              </a:rPr>
              <a:t>storage migration</a:t>
            </a:r>
          </a:p>
        </p:txBody>
      </p:sp>
      <p:sp>
        <p:nvSpPr>
          <p:cNvPr id="17" name="Text Placeholder 2">
            <a:hlinkClick r:id="rId16" action="ppaction://hlinksldjump"/>
            <a:extLst>
              <a:ext uri="{FF2B5EF4-FFF2-40B4-BE49-F238E27FC236}">
                <a16:creationId xmlns:a16="http://schemas.microsoft.com/office/drawing/2014/main" id="{DC6EECAA-DA1C-4143-894A-0FB36F0036F8}"/>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t>
            </a:r>
            <a:r>
              <a:rPr lang="en-US" altLang="en-US"/>
              <a:t>Hyper-V Replica</a:t>
            </a:r>
            <a:endParaRPr lang="en-US" altLang="en-US" dirty="0"/>
          </a:p>
        </p:txBody>
      </p:sp>
    </p:spTree>
    <p:extLst>
      <p:ext uri="{BB962C8B-B14F-4D97-AF65-F5344CB8AC3E}">
        <p14:creationId xmlns:p14="http://schemas.microsoft.com/office/powerpoint/2010/main" val="194850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8C2F4A3-CA41-45D6-A8F9-A312FD7CC029}"/>
              </a:ext>
            </a:extLst>
          </p:cNvPr>
          <p:cNvGraphicFramePr>
            <a:graphicFrameLocks noChangeAspect="1"/>
          </p:cNvGraphicFramePr>
          <p:nvPr>
            <p:custDataLst>
              <p:tags r:id="rId2"/>
            </p:custDataLst>
            <p:extLst>
              <p:ext uri="{D42A27DB-BD31-4B8C-83A1-F6EECF244321}">
                <p14:modId xmlns:p14="http://schemas.microsoft.com/office/powerpoint/2010/main" val="594839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725131B-CDBC-44EA-B0F0-3416164D0AF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65D1463-2FB8-46E6-B483-694103F6C4F1}"/>
              </a:ext>
            </a:extLst>
          </p:cNvPr>
          <p:cNvSpPr>
            <a:spLocks noGrp="1"/>
          </p:cNvSpPr>
          <p:nvPr>
            <p:ph type="title"/>
          </p:nvPr>
        </p:nvSpPr>
        <p:spPr/>
        <p:txBody>
          <a:bodyPr/>
          <a:lstStyle/>
          <a:p>
            <a:r>
              <a:rPr lang="en-US" b="0" dirty="0"/>
              <a:t>High availability with storage migration</a:t>
            </a:r>
            <a:endParaRPr lang="en-US" dirty="0"/>
          </a:p>
        </p:txBody>
      </p:sp>
      <p:sp>
        <p:nvSpPr>
          <p:cNvPr id="3" name="Subtitle 2">
            <a:extLst>
              <a:ext uri="{FF2B5EF4-FFF2-40B4-BE49-F238E27FC236}">
                <a16:creationId xmlns:a16="http://schemas.microsoft.com/office/drawing/2014/main" id="{68E9637D-A114-4FEA-BC5C-E6D17C76A96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AD7C3E5-D042-4D5E-A4D0-0724ADED6A8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C4A13F17-38E9-46E9-8F23-251DD3183166}"/>
              </a:ext>
            </a:extLst>
          </p:cNvPr>
          <p:cNvSpPr/>
          <p:nvPr/>
        </p:nvSpPr>
        <p:spPr>
          <a:xfrm>
            <a:off x="3689684" y="1364221"/>
            <a:ext cx="7947579" cy="2585323"/>
          </a:xfrm>
          <a:prstGeom prst="rect">
            <a:avLst/>
          </a:prstGeom>
        </p:spPr>
        <p:txBody>
          <a:bodyPr wrap="square">
            <a:spAutoFit/>
          </a:bodyPr>
          <a:lstStyle/>
          <a:p>
            <a:r>
              <a:rPr lang="en-US" dirty="0">
                <a:latin typeface="Segoe"/>
              </a:rPr>
              <a:t>There are many cases in which an administrator might want to move the virtual machine files to another location. For example, if the disk where a</a:t>
            </a:r>
          </a:p>
          <a:p>
            <a:r>
              <a:rPr lang="en-US" dirty="0">
                <a:latin typeface="Segoe"/>
              </a:rPr>
              <a:t>virtual machine hard disk resides runs out of space, you must move the virtual machine to another drive or volume. Moving a virtual machine to another host is a very common procedure.</a:t>
            </a:r>
          </a:p>
          <a:p>
            <a:r>
              <a:rPr lang="en-US" dirty="0"/>
              <a:t>In Windows Server 2012 and Windows Server 2016, Virtual Machine and Storage Migration enables you to move a virtual machine to another location on the same host or another host computer without turning off the virtual machine.</a:t>
            </a:r>
          </a:p>
        </p:txBody>
      </p:sp>
    </p:spTree>
    <p:extLst>
      <p:ext uri="{BB962C8B-B14F-4D97-AF65-F5344CB8AC3E}">
        <p14:creationId xmlns:p14="http://schemas.microsoft.com/office/powerpoint/2010/main" val="383771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FCACE71-81B2-43DB-8AA1-430232714DC5}"/>
              </a:ext>
            </a:extLst>
          </p:cNvPr>
          <p:cNvGraphicFramePr>
            <a:graphicFrameLocks noChangeAspect="1"/>
          </p:cNvGraphicFramePr>
          <p:nvPr>
            <p:custDataLst>
              <p:tags r:id="rId2"/>
            </p:custDataLst>
            <p:extLst>
              <p:ext uri="{D42A27DB-BD31-4B8C-83A1-F6EECF244321}">
                <p14:modId xmlns:p14="http://schemas.microsoft.com/office/powerpoint/2010/main" val="500285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C7E2220-C8A5-45FF-AD10-32E4B17B90C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8D01CF93-9276-42DB-804B-80DA969FC11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C9A247A-CD8C-4B3D-8FC3-B515D9A79D69}"/>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EB1B5E6-3BF2-47E5-B5B9-A853E933F447}"/>
              </a:ext>
            </a:extLst>
          </p:cNvPr>
          <p:cNvSpPr/>
          <p:nvPr/>
        </p:nvSpPr>
        <p:spPr>
          <a:xfrm>
            <a:off x="3577390" y="1397486"/>
            <a:ext cx="8341894" cy="5078313"/>
          </a:xfrm>
          <a:prstGeom prst="rect">
            <a:avLst/>
          </a:prstGeom>
        </p:spPr>
        <p:txBody>
          <a:bodyPr wrap="square">
            <a:spAutoFit/>
          </a:bodyPr>
          <a:lstStyle/>
          <a:p>
            <a:pPr marL="285750" indent="-285750">
              <a:buFont typeface="Arial" panose="020B0604020202020204" pitchFamily="34" charset="0"/>
              <a:buChar char="•"/>
            </a:pPr>
            <a:r>
              <a:rPr lang="en-US" dirty="0">
                <a:latin typeface="Segoe"/>
              </a:rPr>
              <a:t>To copy a virtual hard disk, an administrator starts live storage migration by using the Hyper-V console or Windows PowerShell, and completes the Storage Migration wizard, or specifies parameters in Windows PowerShell. This creates a new virtual hard disk on the destination location, and the copy process starts.</a:t>
            </a:r>
          </a:p>
          <a:p>
            <a:pPr marL="285750" indent="-285750">
              <a:buFont typeface="Arial" panose="020B0604020202020204" pitchFamily="34" charset="0"/>
              <a:buChar char="•"/>
            </a:pPr>
            <a:r>
              <a:rPr lang="en-US" dirty="0">
                <a:latin typeface="Segoe"/>
              </a:rPr>
              <a:t>During the copy process, the virtual machine is fully functional. However, all changes that occur during copying are written to both the source and destination location. You can perform read operations only from the source location.</a:t>
            </a:r>
          </a:p>
          <a:p>
            <a:pPr marL="285750" indent="-285750">
              <a:buFont typeface="Arial" panose="020B0604020202020204" pitchFamily="34" charset="0"/>
              <a:buChar char="•"/>
            </a:pPr>
            <a:r>
              <a:rPr lang="en-US" dirty="0">
                <a:latin typeface="Segoe"/>
              </a:rPr>
              <a:t>As soon as the disk copy process is complete, Hyper-V switches virtual machines to run on the destination virtual hard disk. In addition, if you move the virtual machine to another host, the computer configuration is copied, and it associates the virtual machine with another host. If a failure were to occur on the destination side, you always have a fail-back option to run on the source directory. </a:t>
            </a:r>
          </a:p>
          <a:p>
            <a:pPr marL="285750" indent="-285750">
              <a:buFont typeface="Arial" panose="020B0604020202020204" pitchFamily="34" charset="0"/>
              <a:buChar char="•"/>
            </a:pPr>
            <a:r>
              <a:rPr lang="en-US" dirty="0">
                <a:latin typeface="Segoe"/>
              </a:rPr>
              <a:t>After the virtual machine is migrated to and associated with a new location successfully, the process deletes the source VHD/VHDX files and virtual machine configuration.</a:t>
            </a:r>
            <a:endParaRPr lang="en-US" dirty="0"/>
          </a:p>
        </p:txBody>
      </p:sp>
      <p:sp>
        <p:nvSpPr>
          <p:cNvPr id="6" name="Title 1">
            <a:extLst>
              <a:ext uri="{FF2B5EF4-FFF2-40B4-BE49-F238E27FC236}">
                <a16:creationId xmlns:a16="http://schemas.microsoft.com/office/drawing/2014/main" id="{B4ED37CB-44F7-4D3C-AB5B-599C024B52B6}"/>
              </a:ext>
            </a:extLst>
          </p:cNvPr>
          <p:cNvSpPr>
            <a:spLocks noGrp="1"/>
          </p:cNvSpPr>
          <p:nvPr>
            <p:ph type="title"/>
          </p:nvPr>
        </p:nvSpPr>
        <p:spPr>
          <a:xfrm>
            <a:off x="554038" y="2744788"/>
            <a:ext cx="2514600" cy="768350"/>
          </a:xfrm>
        </p:spPr>
        <p:txBody>
          <a:bodyPr/>
          <a:lstStyle/>
          <a:p>
            <a:r>
              <a:rPr lang="en-US" b="0" dirty="0"/>
              <a:t>High availability with storage migration</a:t>
            </a:r>
            <a:endParaRPr lang="en-US" dirty="0"/>
          </a:p>
        </p:txBody>
      </p:sp>
    </p:spTree>
    <p:extLst>
      <p:ext uri="{BB962C8B-B14F-4D97-AF65-F5344CB8AC3E}">
        <p14:creationId xmlns:p14="http://schemas.microsoft.com/office/powerpoint/2010/main" val="253831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5FC8C99-05FB-406D-90CC-D0A90DEE52B9}"/>
              </a:ext>
            </a:extLst>
          </p:cNvPr>
          <p:cNvGraphicFramePr>
            <a:graphicFrameLocks noChangeAspect="1"/>
          </p:cNvGraphicFramePr>
          <p:nvPr>
            <p:custDataLst>
              <p:tags r:id="rId2"/>
            </p:custDataLst>
            <p:extLst>
              <p:ext uri="{D42A27DB-BD31-4B8C-83A1-F6EECF244321}">
                <p14:modId xmlns:p14="http://schemas.microsoft.com/office/powerpoint/2010/main" val="35396404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2A3A9794-25DC-4B40-BD53-5BA6EECF51B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677B2755-259E-4F2A-B166-0BAE562EC7A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897017B-B552-4AAC-9782-C7F0699490E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83920A9-B0A6-49A6-BBE0-5DDA947D63EC}"/>
              </a:ext>
            </a:extLst>
          </p:cNvPr>
          <p:cNvSpPr/>
          <p:nvPr/>
        </p:nvSpPr>
        <p:spPr>
          <a:xfrm>
            <a:off x="3641558" y="1258987"/>
            <a:ext cx="7995706" cy="3970318"/>
          </a:xfrm>
          <a:prstGeom prst="rect">
            <a:avLst/>
          </a:prstGeom>
        </p:spPr>
        <p:txBody>
          <a:bodyPr wrap="square">
            <a:spAutoFit/>
          </a:bodyPr>
          <a:lstStyle/>
          <a:p>
            <a:r>
              <a:rPr lang="en-US" dirty="0">
                <a:latin typeface="Segoe"/>
              </a:rPr>
              <a:t>The time required to move a virtual machine depends on the source and destination location, the speed of hard disks or storage, and the size of the virtual hard disks. If the source and destination locations are on storage, and the storage supports Offloaded Data Transfer (ODX), the moving process is accelerated.</a:t>
            </a:r>
          </a:p>
          <a:p>
            <a:r>
              <a:rPr lang="en-US" dirty="0">
                <a:latin typeface="Segoe"/>
              </a:rPr>
              <a:t>When you move a virtual machine’s VHDs/VHDXs and configuration files to another location, a wizard presents three available options:</a:t>
            </a:r>
          </a:p>
          <a:p>
            <a:pPr marL="285750" indent="-285750">
              <a:buFont typeface="Arial" panose="020B0604020202020204" pitchFamily="34" charset="0"/>
              <a:buChar char="•"/>
            </a:pPr>
            <a:r>
              <a:rPr lang="en-US" dirty="0">
                <a:latin typeface="Segoe"/>
              </a:rPr>
              <a:t>Move all the virtual machine’s data to a single location. You specify a single destination location, such as disk file, configuration, checkpoint, or smart paging.</a:t>
            </a:r>
          </a:p>
          <a:p>
            <a:pPr marL="285750" indent="-285750">
              <a:buFont typeface="Arial" panose="020B0604020202020204" pitchFamily="34" charset="0"/>
              <a:buChar char="•"/>
            </a:pPr>
            <a:r>
              <a:rPr lang="en-US" dirty="0">
                <a:latin typeface="Segoe"/>
              </a:rPr>
              <a:t>Move the virtual machine’s data to a different location. You specify individual locations for each virtual machine item.</a:t>
            </a:r>
          </a:p>
          <a:p>
            <a:pPr marL="285750" indent="-285750">
              <a:buFont typeface="Arial" panose="020B0604020202020204" pitchFamily="34" charset="0"/>
              <a:buChar char="•"/>
            </a:pPr>
            <a:r>
              <a:rPr lang="en-US" dirty="0">
                <a:latin typeface="Segoe"/>
              </a:rPr>
              <a:t>Move only the virtual machine’s virtual hard disk.: You move only the virtual hard disk file.</a:t>
            </a:r>
            <a:endParaRPr lang="en-US" dirty="0"/>
          </a:p>
        </p:txBody>
      </p:sp>
      <p:sp>
        <p:nvSpPr>
          <p:cNvPr id="6" name="Title 1">
            <a:extLst>
              <a:ext uri="{FF2B5EF4-FFF2-40B4-BE49-F238E27FC236}">
                <a16:creationId xmlns:a16="http://schemas.microsoft.com/office/drawing/2014/main" id="{E6DA7825-C9FE-47E5-813F-FA3D7113DAAE}"/>
              </a:ext>
            </a:extLst>
          </p:cNvPr>
          <p:cNvSpPr>
            <a:spLocks noGrp="1"/>
          </p:cNvSpPr>
          <p:nvPr>
            <p:ph type="title"/>
          </p:nvPr>
        </p:nvSpPr>
        <p:spPr>
          <a:xfrm>
            <a:off x="554038" y="2744788"/>
            <a:ext cx="2514600" cy="768350"/>
          </a:xfrm>
        </p:spPr>
        <p:txBody>
          <a:bodyPr/>
          <a:lstStyle/>
          <a:p>
            <a:r>
              <a:rPr lang="en-US" b="0" dirty="0"/>
              <a:t>High availability with storage migration</a:t>
            </a:r>
            <a:endParaRPr lang="en-US" dirty="0"/>
          </a:p>
        </p:txBody>
      </p:sp>
    </p:spTree>
    <p:extLst>
      <p:ext uri="{BB962C8B-B14F-4D97-AF65-F5344CB8AC3E}">
        <p14:creationId xmlns:p14="http://schemas.microsoft.com/office/powerpoint/2010/main" val="135506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31419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5"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FAA7415E-97A7-48C6-9FC2-5A5041710D5B}"/>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High availability considerations </a:t>
            </a:r>
            <a:r>
              <a:rPr lang="en-US"/>
              <a:t>with Hyper-V VMs</a:t>
            </a:r>
            <a:endParaRPr lang="en-US" dirty="0"/>
          </a:p>
        </p:txBody>
      </p:sp>
      <p:sp>
        <p:nvSpPr>
          <p:cNvPr id="15" name="Text Placeholder 2">
            <a:hlinkClick r:id="rId15" action="ppaction://hlinksldjump"/>
            <a:extLst>
              <a:ext uri="{FF2B5EF4-FFF2-40B4-BE49-F238E27FC236}">
                <a16:creationId xmlns:a16="http://schemas.microsoft.com/office/drawing/2014/main" id="{2317961A-E90C-4326-B741-B6B2950F544F}"/>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t>
            </a:r>
            <a:r>
              <a:rPr lang="en-US" altLang="en-US"/>
              <a:t>Live Migration</a:t>
            </a:r>
            <a:endParaRPr lang="en-US" dirty="0"/>
          </a:p>
        </p:txBody>
      </p:sp>
      <p:sp>
        <p:nvSpPr>
          <p:cNvPr id="12" name="Text Placeholder 2">
            <a:hlinkClick r:id="rId16" action="ppaction://hlinksldjump"/>
            <a:extLst>
              <a:ext uri="{FF2B5EF4-FFF2-40B4-BE49-F238E27FC236}">
                <a16:creationId xmlns:a16="http://schemas.microsoft.com/office/drawing/2014/main" id="{8CC0B1B0-3078-4BA7-9ED9-C94FFB1154B0}"/>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HA with </a:t>
            </a:r>
            <a:r>
              <a:rPr lang="en-US" altLang="en-US"/>
              <a:t>storage migration</a:t>
            </a:r>
          </a:p>
        </p:txBody>
      </p:sp>
      <p:sp>
        <p:nvSpPr>
          <p:cNvPr id="14" name="Text Placeholder 2">
            <a:extLst>
              <a:ext uri="{FF2B5EF4-FFF2-40B4-BE49-F238E27FC236}">
                <a16:creationId xmlns:a16="http://schemas.microsoft.com/office/drawing/2014/main" id="{354ADEDF-F299-4FDF-B8C1-9B35CBB01F15}"/>
              </a:ext>
            </a:extLst>
          </p:cNvPr>
          <p:cNvSpPr>
            <a:spLocks noGrp="1"/>
          </p:cNvSpPr>
          <p:nvPr>
            <p:custDataLst>
              <p:tags r:id="rId10"/>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Overview of </a:t>
            </a:r>
            <a:r>
              <a:rPr lang="en-US" altLang="en-US" b="1">
                <a:solidFill>
                  <a:schemeClr val="tx2"/>
                </a:solidFill>
              </a:rPr>
              <a:t>Hyper-V Replica</a:t>
            </a:r>
            <a:endParaRPr lang="en-US" altLang="en-US" b="1" dirty="0">
              <a:solidFill>
                <a:schemeClr val="tx2"/>
              </a:solidFill>
            </a:endParaRPr>
          </a:p>
        </p:txBody>
      </p:sp>
    </p:spTree>
    <p:extLst>
      <p:ext uri="{BB962C8B-B14F-4D97-AF65-F5344CB8AC3E}">
        <p14:creationId xmlns:p14="http://schemas.microsoft.com/office/powerpoint/2010/main" val="3264745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247D21A-53F6-4D3C-8B8C-DC4394DDDBE3}"/>
              </a:ext>
            </a:extLst>
          </p:cNvPr>
          <p:cNvGraphicFramePr>
            <a:graphicFrameLocks noChangeAspect="1"/>
          </p:cNvGraphicFramePr>
          <p:nvPr>
            <p:custDataLst>
              <p:tags r:id="rId2"/>
            </p:custDataLst>
            <p:extLst>
              <p:ext uri="{D42A27DB-BD31-4B8C-83A1-F6EECF244321}">
                <p14:modId xmlns:p14="http://schemas.microsoft.com/office/powerpoint/2010/main" val="10936231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E3F92B1-05F9-4A7D-859F-A20F2A7DC8B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BBA8624-9C35-446F-85BB-696BA9CE88B9}"/>
              </a:ext>
            </a:extLst>
          </p:cNvPr>
          <p:cNvSpPr>
            <a:spLocks noGrp="1"/>
          </p:cNvSpPr>
          <p:nvPr>
            <p:ph type="title"/>
          </p:nvPr>
        </p:nvSpPr>
        <p:spPr/>
        <p:txBody>
          <a:bodyPr/>
          <a:lstStyle/>
          <a:p>
            <a:r>
              <a:rPr lang="en-US" dirty="0"/>
              <a:t>Overview Hyper-V Replica</a:t>
            </a:r>
          </a:p>
        </p:txBody>
      </p:sp>
      <p:sp>
        <p:nvSpPr>
          <p:cNvPr id="3" name="Subtitle 2">
            <a:extLst>
              <a:ext uri="{FF2B5EF4-FFF2-40B4-BE49-F238E27FC236}">
                <a16:creationId xmlns:a16="http://schemas.microsoft.com/office/drawing/2014/main" id="{0375ABC0-2982-4F96-A10E-62EBFBB7DD5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C488195-F3BC-412C-BA6F-2E3B2E54CEA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2932A87-9D4F-47CB-8FFC-46B6ECA7DFDE}"/>
              </a:ext>
            </a:extLst>
          </p:cNvPr>
          <p:cNvSpPr/>
          <p:nvPr/>
        </p:nvSpPr>
        <p:spPr>
          <a:xfrm>
            <a:off x="3641557" y="1205897"/>
            <a:ext cx="8133347" cy="4801314"/>
          </a:xfrm>
          <a:prstGeom prst="rect">
            <a:avLst/>
          </a:prstGeom>
        </p:spPr>
        <p:txBody>
          <a:bodyPr wrap="square">
            <a:spAutoFit/>
          </a:bodyPr>
          <a:lstStyle/>
          <a:p>
            <a:r>
              <a:rPr lang="en-US" dirty="0">
                <a:latin typeface="Segoe"/>
              </a:rPr>
              <a:t>You might want to have a spare copy of one virtual machine that you can run if the original virtual machine fails. By implementing high availability, you have one instance of a virtual machine. High availability does not prevent</a:t>
            </a:r>
          </a:p>
          <a:p>
            <a:r>
              <a:rPr lang="en-US" dirty="0">
                <a:latin typeface="Segoe"/>
              </a:rPr>
              <a:t>corruption of software that is running inside the virtual machine. One way to address the issue of corruption is, periodically, to copy the virtual machine manually.</a:t>
            </a:r>
          </a:p>
          <a:p>
            <a:endParaRPr lang="en-US" dirty="0">
              <a:latin typeface="Segoe"/>
            </a:endParaRPr>
          </a:p>
          <a:p>
            <a:r>
              <a:rPr lang="en-US" dirty="0"/>
              <a:t>You also can back up the virtual machine and its storage. Although this</a:t>
            </a:r>
          </a:p>
          <a:p>
            <a:r>
              <a:rPr lang="en-US" dirty="0"/>
              <a:t>solution achieves the desired result, it is resource intensive and time-consuming. In addition, because you perform backups periodically, you never have the same copy as the running virtual machine.</a:t>
            </a:r>
          </a:p>
          <a:p>
            <a:endParaRPr lang="en-US" dirty="0"/>
          </a:p>
          <a:p>
            <a:r>
              <a:rPr lang="en-US" dirty="0"/>
              <a:t>To resolve this problem, and to enable administrators to have an up-to-date copy of a single virtual machine, Windows Server 2012 and newer implement </a:t>
            </a:r>
            <a:r>
              <a:rPr lang="en-US" i="1" dirty="0"/>
              <a:t>Hyper-V Replica</a:t>
            </a:r>
            <a:r>
              <a:rPr lang="en-US" dirty="0"/>
              <a:t>. This technology enables virtual machines running at a primary site, or a location or host, to be replicated efficiently to a secondary site (a location or host) across a WAN or a LAN link</a:t>
            </a:r>
          </a:p>
        </p:txBody>
      </p:sp>
    </p:spTree>
    <p:extLst>
      <p:ext uri="{BB962C8B-B14F-4D97-AF65-F5344CB8AC3E}">
        <p14:creationId xmlns:p14="http://schemas.microsoft.com/office/powerpoint/2010/main" val="329146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466BDC7-28FC-41A9-8D7C-DCB0FA264F77}"/>
              </a:ext>
            </a:extLst>
          </p:cNvPr>
          <p:cNvGraphicFramePr>
            <a:graphicFrameLocks noChangeAspect="1"/>
          </p:cNvGraphicFramePr>
          <p:nvPr>
            <p:custDataLst>
              <p:tags r:id="rId2"/>
            </p:custDataLst>
            <p:extLst>
              <p:ext uri="{D42A27DB-BD31-4B8C-83A1-F6EECF244321}">
                <p14:modId xmlns:p14="http://schemas.microsoft.com/office/powerpoint/2010/main" val="2837060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46FF34B3-35D1-40F2-9EC7-C9552CE7D568}"/>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0375ABC0-2982-4F96-A10E-62EBFBB7DD5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C488195-F3BC-412C-BA6F-2E3B2E54CEA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42932A87-9D4F-47CB-8FFC-46B6ECA7DFDE}"/>
              </a:ext>
            </a:extLst>
          </p:cNvPr>
          <p:cNvSpPr/>
          <p:nvPr/>
        </p:nvSpPr>
        <p:spPr>
          <a:xfrm>
            <a:off x="3641557" y="1267460"/>
            <a:ext cx="8133347" cy="1477328"/>
          </a:xfrm>
          <a:prstGeom prst="rect">
            <a:avLst/>
          </a:prstGeom>
        </p:spPr>
        <p:txBody>
          <a:bodyPr wrap="square">
            <a:spAutoFit/>
          </a:bodyPr>
          <a:lstStyle/>
          <a:p>
            <a:r>
              <a:rPr lang="en-US" dirty="0">
                <a:latin typeface="Segoe"/>
              </a:rPr>
              <a:t>Hyper-V Replica enables you to have two instances of a single virtual machine residing on different hosts, one as the primary, or live, copy and the other as a</a:t>
            </a:r>
          </a:p>
          <a:p>
            <a:r>
              <a:rPr lang="en-US" dirty="0">
                <a:latin typeface="Segoe"/>
              </a:rPr>
              <a:t>replica, or offline copy. These copies synchronize on a regular interval, which you can configure in the Windows Server 2016. You also can failover at any time.</a:t>
            </a:r>
          </a:p>
        </p:txBody>
      </p:sp>
      <p:sp>
        <p:nvSpPr>
          <p:cNvPr id="6" name="Title 1">
            <a:extLst>
              <a:ext uri="{FF2B5EF4-FFF2-40B4-BE49-F238E27FC236}">
                <a16:creationId xmlns:a16="http://schemas.microsoft.com/office/drawing/2014/main" id="{C4B3015E-9608-41ED-8E59-6592B260AE9D}"/>
              </a:ext>
            </a:extLst>
          </p:cNvPr>
          <p:cNvSpPr>
            <a:spLocks noGrp="1"/>
          </p:cNvSpPr>
          <p:nvPr>
            <p:ph type="title"/>
          </p:nvPr>
        </p:nvSpPr>
        <p:spPr>
          <a:xfrm>
            <a:off x="554038" y="2744788"/>
            <a:ext cx="2514600" cy="768350"/>
          </a:xfrm>
        </p:spPr>
        <p:txBody>
          <a:bodyPr/>
          <a:lstStyle/>
          <a:p>
            <a:r>
              <a:rPr lang="en-US" dirty="0"/>
              <a:t>Overview Hyper-V Replica</a:t>
            </a:r>
          </a:p>
        </p:txBody>
      </p:sp>
    </p:spTree>
    <p:extLst>
      <p:ext uri="{BB962C8B-B14F-4D97-AF65-F5344CB8AC3E}">
        <p14:creationId xmlns:p14="http://schemas.microsoft.com/office/powerpoint/2010/main" val="422092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510417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5"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High availability considerations with Hyper-V VMs</a:t>
            </a:r>
          </a:p>
        </p:txBody>
      </p:sp>
      <p:sp>
        <p:nvSpPr>
          <p:cNvPr id="9" name="Text Placeholder 2">
            <a:hlinkClick r:id="rId14"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Live Migration</a:t>
            </a:r>
            <a:endParaRPr lang="en-US" dirty="0"/>
          </a:p>
        </p:txBody>
      </p:sp>
      <p:sp>
        <p:nvSpPr>
          <p:cNvPr id="10" name="Text Placeholder 2">
            <a:hlinkClick r:id="rId15" action="ppaction://hlinksldjump"/>
            <a:extLst>
              <a:ext uri="{FF2B5EF4-FFF2-40B4-BE49-F238E27FC236}">
                <a16:creationId xmlns:a16="http://schemas.microsoft.com/office/drawing/2014/main" id="{28DF48BD-1968-498C-8036-5E4875660C7A}"/>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HA with storage migration</a:t>
            </a:r>
          </a:p>
        </p:txBody>
      </p:sp>
      <p:sp>
        <p:nvSpPr>
          <p:cNvPr id="11" name="Text Placeholder 2">
            <a:hlinkClick r:id="rId16" action="ppaction://hlinksldjump"/>
            <a:extLst>
              <a:ext uri="{FF2B5EF4-FFF2-40B4-BE49-F238E27FC236}">
                <a16:creationId xmlns:a16="http://schemas.microsoft.com/office/drawing/2014/main" id="{3B92D52C-1EE8-4CA5-94F5-24549A3658CB}"/>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Hyper-V Replica</a:t>
            </a:r>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D49039DD-A9E7-4189-BBA2-894B6B0E94EC}"/>
              </a:ext>
            </a:extLst>
          </p:cNvPr>
          <p:cNvGraphicFramePr>
            <a:graphicFrameLocks noChangeAspect="1"/>
          </p:cNvGraphicFramePr>
          <p:nvPr>
            <p:custDataLst>
              <p:tags r:id="rId2"/>
            </p:custDataLst>
            <p:extLst>
              <p:ext uri="{D42A27DB-BD31-4B8C-83A1-F6EECF244321}">
                <p14:modId xmlns:p14="http://schemas.microsoft.com/office/powerpoint/2010/main" val="429449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740065EC-8CCA-4040-97D1-C40D85836F0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522E1B1-9E72-4893-A040-3AB887A80F1D}"/>
              </a:ext>
            </a:extLst>
          </p:cNvPr>
          <p:cNvSpPr>
            <a:spLocks noGrp="1"/>
          </p:cNvSpPr>
          <p:nvPr>
            <p:ph type="title"/>
          </p:nvPr>
        </p:nvSpPr>
        <p:spPr/>
        <p:txBody>
          <a:bodyPr/>
          <a:lstStyle/>
          <a:p>
            <a:r>
              <a:rPr lang="en-US" b="0" dirty="0"/>
              <a:t>High availability considerations with Hyper-V virtual machines</a:t>
            </a:r>
            <a:endParaRPr lang="en-US" dirty="0"/>
          </a:p>
        </p:txBody>
      </p:sp>
      <p:sp>
        <p:nvSpPr>
          <p:cNvPr id="3" name="Subtitle 2">
            <a:extLst>
              <a:ext uri="{FF2B5EF4-FFF2-40B4-BE49-F238E27FC236}">
                <a16:creationId xmlns:a16="http://schemas.microsoft.com/office/drawing/2014/main" id="{0CFCA0EE-A46B-40AD-A055-61530DE02F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8B577988-149F-4D40-A21B-6D4E38A4E5DA}"/>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FC542A43-E3C7-498C-889C-A0138802F84D}"/>
              </a:ext>
            </a:extLst>
          </p:cNvPr>
          <p:cNvSpPr/>
          <p:nvPr/>
        </p:nvSpPr>
        <p:spPr>
          <a:xfrm>
            <a:off x="3721768" y="1303745"/>
            <a:ext cx="7796463" cy="2585323"/>
          </a:xfrm>
          <a:prstGeom prst="rect">
            <a:avLst/>
          </a:prstGeom>
        </p:spPr>
        <p:txBody>
          <a:bodyPr wrap="square">
            <a:spAutoFit/>
          </a:bodyPr>
          <a:lstStyle/>
          <a:p>
            <a:r>
              <a:rPr lang="en-US" dirty="0">
                <a:latin typeface="Segoe"/>
              </a:rPr>
              <a:t>Most organizations have some applications that are business critical and must be highly available. </a:t>
            </a:r>
          </a:p>
          <a:p>
            <a:r>
              <a:rPr lang="en-US" dirty="0">
                <a:latin typeface="Segoe"/>
              </a:rPr>
              <a:t>To make an application highly available, you must deploy it in an environment that provides redundancy for all components that the application requires. For virtual machines to be highly available, you can choose from several options. You can implement virtual machines as a clustered role, called host clustering, you can implement clustering inside virtual machines, called guest clustering; or you can use NLB inside virtual machines.</a:t>
            </a:r>
            <a:endParaRPr lang="en-US" dirty="0"/>
          </a:p>
        </p:txBody>
      </p:sp>
    </p:spTree>
    <p:extLst>
      <p:ext uri="{BB962C8B-B14F-4D97-AF65-F5344CB8AC3E}">
        <p14:creationId xmlns:p14="http://schemas.microsoft.com/office/powerpoint/2010/main" val="406978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BD6CB90-0C78-4E41-B281-30ABDF184C2B}"/>
              </a:ext>
            </a:extLst>
          </p:cNvPr>
          <p:cNvGraphicFramePr>
            <a:graphicFrameLocks noChangeAspect="1"/>
          </p:cNvGraphicFramePr>
          <p:nvPr>
            <p:custDataLst>
              <p:tags r:id="rId2"/>
            </p:custDataLst>
            <p:extLst>
              <p:ext uri="{D42A27DB-BD31-4B8C-83A1-F6EECF244321}">
                <p14:modId xmlns:p14="http://schemas.microsoft.com/office/powerpoint/2010/main" val="25730055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6C45C51-5738-4AD1-973A-FF6A0A06BBDE}"/>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F3473D4-8ECD-4976-B76C-CE7ECEDB3A17}"/>
              </a:ext>
            </a:extLst>
          </p:cNvPr>
          <p:cNvSpPr>
            <a:spLocks noGrp="1"/>
          </p:cNvSpPr>
          <p:nvPr>
            <p:ph type="title"/>
          </p:nvPr>
        </p:nvSpPr>
        <p:spPr/>
        <p:txBody>
          <a:bodyPr/>
          <a:lstStyle/>
          <a:p>
            <a:r>
              <a:rPr lang="en-US" b="0" dirty="0"/>
              <a:t>High availability considerations with Hyper-V virtual machines</a:t>
            </a:r>
            <a:endParaRPr lang="en-US" dirty="0"/>
          </a:p>
        </p:txBody>
      </p:sp>
      <p:sp>
        <p:nvSpPr>
          <p:cNvPr id="3" name="Subtitle 2">
            <a:extLst>
              <a:ext uri="{FF2B5EF4-FFF2-40B4-BE49-F238E27FC236}">
                <a16:creationId xmlns:a16="http://schemas.microsoft.com/office/drawing/2014/main" id="{146645BE-9DAA-48BD-9221-55EE28A77411}"/>
              </a:ext>
            </a:extLst>
          </p:cNvPr>
          <p:cNvSpPr>
            <a:spLocks noGrp="1"/>
          </p:cNvSpPr>
          <p:nvPr>
            <p:ph type="subTitle" idx="1"/>
          </p:nvPr>
        </p:nvSpPr>
        <p:spPr>
          <a:xfrm>
            <a:off x="554736" y="3659644"/>
            <a:ext cx="2514600" cy="246221"/>
          </a:xfrm>
        </p:spPr>
        <p:txBody>
          <a:bodyPr/>
          <a:lstStyle/>
          <a:p>
            <a:r>
              <a:rPr lang="en-US" dirty="0"/>
              <a:t>Host clustering</a:t>
            </a:r>
          </a:p>
        </p:txBody>
      </p:sp>
      <p:sp>
        <p:nvSpPr>
          <p:cNvPr id="4" name="Text Placeholder 3">
            <a:extLst>
              <a:ext uri="{FF2B5EF4-FFF2-40B4-BE49-F238E27FC236}">
                <a16:creationId xmlns:a16="http://schemas.microsoft.com/office/drawing/2014/main" id="{A3FAB5B7-B78D-486D-9CE4-809E7BFFA3B5}"/>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23736ACD-C184-464E-96BD-9D78C70A7797}"/>
              </a:ext>
            </a:extLst>
          </p:cNvPr>
          <p:cNvSpPr/>
          <p:nvPr/>
        </p:nvSpPr>
        <p:spPr>
          <a:xfrm>
            <a:off x="3689683" y="1256710"/>
            <a:ext cx="8101263" cy="4524315"/>
          </a:xfrm>
          <a:prstGeom prst="rect">
            <a:avLst/>
          </a:prstGeom>
        </p:spPr>
        <p:txBody>
          <a:bodyPr wrap="square">
            <a:spAutoFit/>
          </a:bodyPr>
          <a:lstStyle/>
          <a:p>
            <a:r>
              <a:rPr lang="en-US" dirty="0">
                <a:latin typeface="Segoe"/>
              </a:rPr>
              <a:t>Host clustering enables you to configure a failover cluster by using the Hyper-V host servers. When you configure host clustering for Hyper-V, you configure the virtual machine as a highly available resource. </a:t>
            </a:r>
            <a:r>
              <a:rPr lang="en-US" dirty="0"/>
              <a:t>This means that the guest operating system and applications that are running within the virtual machine do not have to be cluster-aware. However, the virtual machine is still highly available.</a:t>
            </a:r>
          </a:p>
          <a:p>
            <a:r>
              <a:rPr lang="en-US" dirty="0"/>
              <a:t>If the host node that controls the virtual machine unexpectedly becomes unavailable, the secondary host node takes control and restarts, or resumes, the virtual machine as quickly as possible. You can also move the virtual machine from one node in the cluster to another in a controlled manner.</a:t>
            </a:r>
          </a:p>
          <a:p>
            <a:endParaRPr lang="en-US" dirty="0"/>
          </a:p>
          <a:p>
            <a:r>
              <a:rPr lang="en-US" b="1" dirty="0"/>
              <a:t>The applications or services that are running in the virtual machine do not have to be compatible with failover clustering</a:t>
            </a:r>
            <a:r>
              <a:rPr lang="en-US" dirty="0"/>
              <a:t>, and they do not have to be aware that the virtual machine is clustered. The failover is at the virtual machine level, therefore, there are no dependencies on software that you have installed in the virtual machine.</a:t>
            </a:r>
          </a:p>
        </p:txBody>
      </p:sp>
    </p:spTree>
    <p:extLst>
      <p:ext uri="{BB962C8B-B14F-4D97-AF65-F5344CB8AC3E}">
        <p14:creationId xmlns:p14="http://schemas.microsoft.com/office/powerpoint/2010/main" val="18419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5C2DD86-7BA9-400E-A1BD-3F3EF3C2DF6C}"/>
              </a:ext>
            </a:extLst>
          </p:cNvPr>
          <p:cNvGraphicFramePr>
            <a:graphicFrameLocks noChangeAspect="1"/>
          </p:cNvGraphicFramePr>
          <p:nvPr>
            <p:custDataLst>
              <p:tags r:id="rId2"/>
            </p:custDataLst>
            <p:extLst>
              <p:ext uri="{D42A27DB-BD31-4B8C-83A1-F6EECF244321}">
                <p14:modId xmlns:p14="http://schemas.microsoft.com/office/powerpoint/2010/main" val="2568348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CFB64BF-FA55-4131-8EA7-5F99D994AE4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38E915F-57DC-40F5-9801-5636E5A3A785}"/>
              </a:ext>
            </a:extLst>
          </p:cNvPr>
          <p:cNvSpPr>
            <a:spLocks noGrp="1"/>
          </p:cNvSpPr>
          <p:nvPr>
            <p:ph type="title"/>
          </p:nvPr>
        </p:nvSpPr>
        <p:spPr/>
        <p:txBody>
          <a:bodyPr/>
          <a:lstStyle/>
          <a:p>
            <a:r>
              <a:rPr lang="en-US" b="0" dirty="0"/>
              <a:t>High availability considerations with Hyper-V virtual machines</a:t>
            </a:r>
            <a:endParaRPr lang="en-US" dirty="0"/>
          </a:p>
        </p:txBody>
      </p:sp>
      <p:sp>
        <p:nvSpPr>
          <p:cNvPr id="3" name="Subtitle 2">
            <a:extLst>
              <a:ext uri="{FF2B5EF4-FFF2-40B4-BE49-F238E27FC236}">
                <a16:creationId xmlns:a16="http://schemas.microsoft.com/office/drawing/2014/main" id="{B8BFD6E1-6290-458D-AC36-EDC8F14F5C6D}"/>
              </a:ext>
            </a:extLst>
          </p:cNvPr>
          <p:cNvSpPr>
            <a:spLocks noGrp="1"/>
          </p:cNvSpPr>
          <p:nvPr>
            <p:ph type="subTitle" idx="1"/>
          </p:nvPr>
        </p:nvSpPr>
        <p:spPr>
          <a:xfrm>
            <a:off x="554736" y="3659644"/>
            <a:ext cx="2514600" cy="246221"/>
          </a:xfrm>
        </p:spPr>
        <p:txBody>
          <a:bodyPr/>
          <a:lstStyle/>
          <a:p>
            <a:r>
              <a:rPr lang="en-US" dirty="0"/>
              <a:t>Guest clustering</a:t>
            </a:r>
          </a:p>
        </p:txBody>
      </p:sp>
      <p:sp>
        <p:nvSpPr>
          <p:cNvPr id="4" name="Text Placeholder 3">
            <a:extLst>
              <a:ext uri="{FF2B5EF4-FFF2-40B4-BE49-F238E27FC236}">
                <a16:creationId xmlns:a16="http://schemas.microsoft.com/office/drawing/2014/main" id="{17A3BE13-7303-49AD-B1BC-B54CEA064C9C}"/>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A7BA9DEE-928C-44C2-AE1F-A121E64CEE01}"/>
              </a:ext>
            </a:extLst>
          </p:cNvPr>
          <p:cNvSpPr/>
          <p:nvPr/>
        </p:nvSpPr>
        <p:spPr>
          <a:xfrm>
            <a:off x="3657599" y="1274348"/>
            <a:ext cx="8117305" cy="3970318"/>
          </a:xfrm>
          <a:prstGeom prst="rect">
            <a:avLst/>
          </a:prstGeom>
        </p:spPr>
        <p:txBody>
          <a:bodyPr wrap="square">
            <a:spAutoFit/>
          </a:bodyPr>
          <a:lstStyle/>
          <a:p>
            <a:r>
              <a:rPr lang="en-US" dirty="0">
                <a:latin typeface="Segoe"/>
              </a:rPr>
              <a:t>Guest failover clustering is configured similarly to a physical-server failover clustering, except that the cluster nodes are virtual machines. In this scenario, you </a:t>
            </a:r>
            <a:r>
              <a:rPr lang="en-US" b="1" dirty="0">
                <a:latin typeface="Segoe"/>
              </a:rPr>
              <a:t>create two or more virtual machines and enable failover clustering within the guest operating system</a:t>
            </a:r>
            <a:r>
              <a:rPr lang="en-US" dirty="0">
                <a:latin typeface="Segoe"/>
              </a:rPr>
              <a:t>. You, then, enable the application or service for high availability between the virtual machines.</a:t>
            </a:r>
          </a:p>
          <a:p>
            <a:endParaRPr lang="en-US" dirty="0">
              <a:latin typeface="Segoe"/>
            </a:endParaRPr>
          </a:p>
          <a:p>
            <a:r>
              <a:rPr lang="en-US" dirty="0">
                <a:latin typeface="Segoe"/>
              </a:rPr>
              <a:t>For production environments, however, you can better protect the application or service if you deploy the virtual machines on separate failover clustering-enabled Hyper-V host computers. </a:t>
            </a:r>
            <a:r>
              <a:rPr lang="en-US" b="1" dirty="0">
                <a:latin typeface="Segoe"/>
              </a:rPr>
              <a:t>When you implement failover clustering at both the host and virtual machine levels, the resource can restart regardless of whether the node that fails is a virtual machine or a host</a:t>
            </a:r>
            <a:r>
              <a:rPr lang="en-US" dirty="0">
                <a:latin typeface="Segoe"/>
              </a:rPr>
              <a:t>. This configuration is also known as a </a:t>
            </a:r>
            <a:r>
              <a:rPr lang="en-US" b="1" dirty="0">
                <a:latin typeface="Segoe"/>
              </a:rPr>
              <a:t>Guest Cluster Across Hosts</a:t>
            </a:r>
            <a:r>
              <a:rPr lang="en-US" dirty="0">
                <a:latin typeface="Segoe"/>
              </a:rPr>
              <a:t>. It is considered an optimal high-availability configuration for virtual machines running mission-critical applications in a production environment.</a:t>
            </a:r>
          </a:p>
        </p:txBody>
      </p:sp>
    </p:spTree>
    <p:extLst>
      <p:ext uri="{BB962C8B-B14F-4D97-AF65-F5344CB8AC3E}">
        <p14:creationId xmlns:p14="http://schemas.microsoft.com/office/powerpoint/2010/main" val="181254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AC56D57-7CB2-46F5-9467-9005D609F6C4}"/>
              </a:ext>
            </a:extLst>
          </p:cNvPr>
          <p:cNvGraphicFramePr>
            <a:graphicFrameLocks noChangeAspect="1"/>
          </p:cNvGraphicFramePr>
          <p:nvPr>
            <p:custDataLst>
              <p:tags r:id="rId2"/>
            </p:custDataLst>
            <p:extLst>
              <p:ext uri="{D42A27DB-BD31-4B8C-83A1-F6EECF244321}">
                <p14:modId xmlns:p14="http://schemas.microsoft.com/office/powerpoint/2010/main" val="36308497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927FA0B-B0A0-4EDA-BA8C-CEE0FA2189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38E915F-57DC-40F5-9801-5636E5A3A785}"/>
              </a:ext>
            </a:extLst>
          </p:cNvPr>
          <p:cNvSpPr>
            <a:spLocks noGrp="1"/>
          </p:cNvSpPr>
          <p:nvPr>
            <p:ph type="title"/>
          </p:nvPr>
        </p:nvSpPr>
        <p:spPr/>
        <p:txBody>
          <a:bodyPr/>
          <a:lstStyle/>
          <a:p>
            <a:r>
              <a:rPr lang="en-US" b="0" dirty="0"/>
              <a:t>High availability considerations with Hyper-V virtual machines</a:t>
            </a:r>
            <a:endParaRPr lang="en-US" dirty="0"/>
          </a:p>
        </p:txBody>
      </p:sp>
      <p:sp>
        <p:nvSpPr>
          <p:cNvPr id="3" name="Subtitle 2">
            <a:extLst>
              <a:ext uri="{FF2B5EF4-FFF2-40B4-BE49-F238E27FC236}">
                <a16:creationId xmlns:a16="http://schemas.microsoft.com/office/drawing/2014/main" id="{B8BFD6E1-6290-458D-AC36-EDC8F14F5C6D}"/>
              </a:ext>
            </a:extLst>
          </p:cNvPr>
          <p:cNvSpPr>
            <a:spLocks noGrp="1"/>
          </p:cNvSpPr>
          <p:nvPr>
            <p:ph type="subTitle" idx="1"/>
          </p:nvPr>
        </p:nvSpPr>
        <p:spPr>
          <a:xfrm>
            <a:off x="554736" y="3659644"/>
            <a:ext cx="2514600" cy="246221"/>
          </a:xfrm>
        </p:spPr>
        <p:txBody>
          <a:bodyPr/>
          <a:lstStyle/>
          <a:p>
            <a:r>
              <a:rPr lang="en-US" dirty="0"/>
              <a:t>Guest clustering</a:t>
            </a:r>
          </a:p>
        </p:txBody>
      </p:sp>
      <p:sp>
        <p:nvSpPr>
          <p:cNvPr id="4" name="Text Placeholder 3">
            <a:extLst>
              <a:ext uri="{FF2B5EF4-FFF2-40B4-BE49-F238E27FC236}">
                <a16:creationId xmlns:a16="http://schemas.microsoft.com/office/drawing/2014/main" id="{17A3BE13-7303-49AD-B1BC-B54CEA064C9C}"/>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A7BA9DEE-928C-44C2-AE1F-A121E64CEE01}"/>
              </a:ext>
            </a:extLst>
          </p:cNvPr>
          <p:cNvSpPr/>
          <p:nvPr/>
        </p:nvSpPr>
        <p:spPr>
          <a:xfrm>
            <a:off x="3657599" y="1274348"/>
            <a:ext cx="8117305" cy="4801314"/>
          </a:xfrm>
          <a:prstGeom prst="rect">
            <a:avLst/>
          </a:prstGeom>
        </p:spPr>
        <p:txBody>
          <a:bodyPr wrap="square">
            <a:spAutoFit/>
          </a:bodyPr>
          <a:lstStyle/>
          <a:p>
            <a:r>
              <a:rPr lang="en-US" dirty="0"/>
              <a:t>You should consider several factors when you implement guest clustering:</a:t>
            </a:r>
          </a:p>
          <a:p>
            <a:r>
              <a:rPr lang="en-US" dirty="0"/>
              <a:t>• </a:t>
            </a:r>
            <a:r>
              <a:rPr lang="en-US" b="1" dirty="0"/>
              <a:t>The application or service must be failover cluster-aware</a:t>
            </a:r>
            <a:r>
              <a:rPr lang="en-US" dirty="0"/>
              <a:t>. This includes any of the Windows Server 2016 services that are cluster-aware, and any applications, such as clustered Microsoft SQL Server and Microsoft Exchange Server.</a:t>
            </a:r>
          </a:p>
          <a:p>
            <a:r>
              <a:rPr lang="en-US" dirty="0"/>
              <a:t>• Hyper-V virtual machines can use </a:t>
            </a:r>
            <a:r>
              <a:rPr lang="en-US" dirty="0" err="1"/>
              <a:t>Fibre</a:t>
            </a:r>
            <a:r>
              <a:rPr lang="en-US" dirty="0"/>
              <a:t> Channel-based connections to shared storage. However, this is specific only to Microsoft Hyper-V Server 2012 and newer. Alternatively, </a:t>
            </a:r>
            <a:r>
              <a:rPr lang="en-US" b="1" dirty="0"/>
              <a:t>you can implement iSCSI connections from the virtual machines to the shared storage</a:t>
            </a:r>
            <a:r>
              <a:rPr lang="en-US" dirty="0"/>
              <a:t>. In Windows Server 2012 R2 and newer, you also can use the shared virtual hard disk feature to provide shared storage for virtual machines.</a:t>
            </a:r>
          </a:p>
          <a:p>
            <a:endParaRPr lang="en-US" dirty="0">
              <a:latin typeface="Segoe"/>
            </a:endParaRPr>
          </a:p>
          <a:p>
            <a:r>
              <a:rPr lang="en-US" dirty="0"/>
              <a:t>You should deploy multiple network adapters on the host computers and the virtual machines. Ideally, you should dedicate a network connection to the iSCSI connection if you use this method to connect to storage. You should also dedicate a private network between the hosts, and a network connection that the client computers use.</a:t>
            </a:r>
            <a:endParaRPr lang="en-US" dirty="0">
              <a:latin typeface="Segoe"/>
            </a:endParaRPr>
          </a:p>
        </p:txBody>
      </p:sp>
    </p:spTree>
    <p:extLst>
      <p:ext uri="{BB962C8B-B14F-4D97-AF65-F5344CB8AC3E}">
        <p14:creationId xmlns:p14="http://schemas.microsoft.com/office/powerpoint/2010/main" val="397379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CD022DD-562A-4A15-BCB7-A6746E0132D4}"/>
              </a:ext>
            </a:extLst>
          </p:cNvPr>
          <p:cNvGraphicFramePr>
            <a:graphicFrameLocks noChangeAspect="1"/>
          </p:cNvGraphicFramePr>
          <p:nvPr>
            <p:custDataLst>
              <p:tags r:id="rId2"/>
            </p:custDataLst>
            <p:extLst>
              <p:ext uri="{D42A27DB-BD31-4B8C-83A1-F6EECF244321}">
                <p14:modId xmlns:p14="http://schemas.microsoft.com/office/powerpoint/2010/main" val="2509150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C8E4183-4C6B-4157-BBE0-FAFB5939458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62238E1-7786-49E3-BDF3-E055447FB558}"/>
              </a:ext>
            </a:extLst>
          </p:cNvPr>
          <p:cNvSpPr>
            <a:spLocks noGrp="1"/>
          </p:cNvSpPr>
          <p:nvPr>
            <p:ph type="title"/>
          </p:nvPr>
        </p:nvSpPr>
        <p:spPr/>
        <p:txBody>
          <a:bodyPr/>
          <a:lstStyle/>
          <a:p>
            <a:r>
              <a:rPr lang="en-US" b="0" dirty="0"/>
              <a:t>High availability considerations with Hyper-V virtual machines</a:t>
            </a:r>
            <a:endParaRPr lang="en-US" dirty="0"/>
          </a:p>
        </p:txBody>
      </p:sp>
      <p:sp>
        <p:nvSpPr>
          <p:cNvPr id="3" name="Subtitle 2">
            <a:extLst>
              <a:ext uri="{FF2B5EF4-FFF2-40B4-BE49-F238E27FC236}">
                <a16:creationId xmlns:a16="http://schemas.microsoft.com/office/drawing/2014/main" id="{631A75B0-31B8-4FAA-BE89-BD4E7CB24951}"/>
              </a:ext>
            </a:extLst>
          </p:cNvPr>
          <p:cNvSpPr>
            <a:spLocks noGrp="1"/>
          </p:cNvSpPr>
          <p:nvPr>
            <p:ph type="subTitle" idx="1"/>
          </p:nvPr>
        </p:nvSpPr>
        <p:spPr>
          <a:xfrm>
            <a:off x="554736" y="3659644"/>
            <a:ext cx="2514600" cy="246221"/>
          </a:xfrm>
        </p:spPr>
        <p:txBody>
          <a:bodyPr/>
          <a:lstStyle/>
          <a:p>
            <a:r>
              <a:rPr lang="en-US" dirty="0"/>
              <a:t>NLB</a:t>
            </a:r>
          </a:p>
        </p:txBody>
      </p:sp>
      <p:sp>
        <p:nvSpPr>
          <p:cNvPr id="4" name="Text Placeholder 3">
            <a:extLst>
              <a:ext uri="{FF2B5EF4-FFF2-40B4-BE49-F238E27FC236}">
                <a16:creationId xmlns:a16="http://schemas.microsoft.com/office/drawing/2014/main" id="{2D1AE5D2-63F3-4B56-8A04-AA54B8E46B0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699FA418-E9FF-4937-87CD-D8431E8D1166}"/>
              </a:ext>
            </a:extLst>
          </p:cNvPr>
          <p:cNvSpPr/>
          <p:nvPr/>
        </p:nvSpPr>
        <p:spPr>
          <a:xfrm>
            <a:off x="3689684" y="1158815"/>
            <a:ext cx="7950628" cy="5909310"/>
          </a:xfrm>
          <a:prstGeom prst="rect">
            <a:avLst/>
          </a:prstGeom>
        </p:spPr>
        <p:txBody>
          <a:bodyPr wrap="square">
            <a:spAutoFit/>
          </a:bodyPr>
          <a:lstStyle/>
          <a:p>
            <a:r>
              <a:rPr lang="en-US" dirty="0">
                <a:latin typeface="Segoe"/>
              </a:rPr>
              <a:t>NLB works with virtual machines in the same manner that it works with physical hosts. It distributes IP traffic to multiple instances of a TCP/IP service, such as a web server that is running on a host within the NLB cluster. NLB transparently distributes client requests among the hosts, and it enables the clients to access the cluster by using a virtual host name or a virtual IP address. </a:t>
            </a:r>
            <a:r>
              <a:rPr lang="en-US" dirty="0"/>
              <a:t>From the client computer’s perspective, the cluster appears to be a single server that answers these client requests. As enterprise traffic increases, you can add another server to the cluster.</a:t>
            </a:r>
          </a:p>
          <a:p>
            <a:endParaRPr lang="en-US" dirty="0"/>
          </a:p>
          <a:p>
            <a:r>
              <a:rPr lang="en-US" dirty="0"/>
              <a:t>Therefore, NLB is an appropriate solution for resources that do not have to accommodate exclusive read or write requests. Examples of NLB-appropriate applications include web-based front ends, database applications, or Exchange Server Client Access services.</a:t>
            </a:r>
          </a:p>
          <a:p>
            <a:r>
              <a:rPr lang="en-US" dirty="0"/>
              <a:t>Older versions of Windows Server also support NLB, so that the guest operating system is not limited to only Windows Server 2016; however, you should use the same operating system versions within one NLB cluster.</a:t>
            </a:r>
          </a:p>
          <a:p>
            <a:endParaRPr lang="en-US" dirty="0"/>
          </a:p>
          <a:p>
            <a:r>
              <a:rPr lang="en-US" dirty="0"/>
              <a:t>Similar to a Guest Cluster Across Hosts, the NLB resource typically benefits from overall increased I/O performance when you </a:t>
            </a:r>
            <a:r>
              <a:rPr lang="en-US" b="1" dirty="0"/>
              <a:t>locate the virtual</a:t>
            </a:r>
          </a:p>
          <a:p>
            <a:r>
              <a:rPr lang="en-US" b="1" dirty="0"/>
              <a:t>machine nodes on different Hyper-V hosts</a:t>
            </a:r>
            <a:r>
              <a:rPr lang="en-US" dirty="0"/>
              <a:t>.</a:t>
            </a:r>
            <a:endParaRPr lang="en-US" dirty="0">
              <a:latin typeface="Segoe"/>
            </a:endParaRPr>
          </a:p>
          <a:p>
            <a:endParaRPr lang="en-US" dirty="0"/>
          </a:p>
        </p:txBody>
      </p:sp>
    </p:spTree>
    <p:extLst>
      <p:ext uri="{BB962C8B-B14F-4D97-AF65-F5344CB8AC3E}">
        <p14:creationId xmlns:p14="http://schemas.microsoft.com/office/powerpoint/2010/main" val="40995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9831733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2"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FAA7415E-97A7-48C6-9FC2-5A5041710D5B}"/>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High availability considerations </a:t>
            </a:r>
            <a:r>
              <a:rPr lang="en-US"/>
              <a:t>with Hyper-V VMs</a:t>
            </a:r>
            <a:endParaRPr lang="en-US" dirty="0"/>
          </a:p>
        </p:txBody>
      </p:sp>
      <p:sp>
        <p:nvSpPr>
          <p:cNvPr id="15" name="Text Placeholder 2">
            <a:extLst>
              <a:ext uri="{FF2B5EF4-FFF2-40B4-BE49-F238E27FC236}">
                <a16:creationId xmlns:a16="http://schemas.microsoft.com/office/drawing/2014/main" id="{2317961A-E90C-4326-B741-B6B2950F544F}"/>
              </a:ext>
            </a:extLst>
          </p:cNvPr>
          <p:cNvSpPr>
            <a:spLocks noGrp="1"/>
          </p:cNvSpPr>
          <p:nvPr>
            <p:custDataLst>
              <p:tags r:id="rId8"/>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Overview of </a:t>
            </a:r>
            <a:r>
              <a:rPr lang="en-US" altLang="en-US" b="1">
                <a:solidFill>
                  <a:schemeClr val="tx2"/>
                </a:solidFill>
              </a:rPr>
              <a:t>Live Migration</a:t>
            </a:r>
            <a:endParaRPr lang="en-US" b="1" dirty="0">
              <a:solidFill>
                <a:schemeClr val="tx2"/>
              </a:solidFill>
            </a:endParaRPr>
          </a:p>
        </p:txBody>
      </p:sp>
      <p:sp>
        <p:nvSpPr>
          <p:cNvPr id="20" name="Text Placeholder 2">
            <a:hlinkClick r:id="rId15" action="ppaction://hlinksldjump"/>
            <a:extLst>
              <a:ext uri="{FF2B5EF4-FFF2-40B4-BE49-F238E27FC236}">
                <a16:creationId xmlns:a16="http://schemas.microsoft.com/office/drawing/2014/main" id="{95149EA2-86F2-4A6A-A83A-E8B147E64275}"/>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HA with </a:t>
            </a:r>
            <a:r>
              <a:rPr lang="en-US" altLang="en-US"/>
              <a:t>storage migration</a:t>
            </a:r>
          </a:p>
        </p:txBody>
      </p:sp>
      <p:sp>
        <p:nvSpPr>
          <p:cNvPr id="23" name="Text Placeholder 2">
            <a:hlinkClick r:id="rId16" action="ppaction://hlinksldjump"/>
            <a:extLst>
              <a:ext uri="{FF2B5EF4-FFF2-40B4-BE49-F238E27FC236}">
                <a16:creationId xmlns:a16="http://schemas.microsoft.com/office/drawing/2014/main" id="{E405D956-4454-45F6-886D-E2A7CAF658FE}"/>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Overview of </a:t>
            </a:r>
            <a:r>
              <a:rPr lang="en-US" altLang="en-US"/>
              <a:t>Hyper-V Replica</a:t>
            </a:r>
            <a:endParaRPr lang="en-US" altLang="en-US" dirty="0"/>
          </a:p>
        </p:txBody>
      </p:sp>
    </p:spTree>
    <p:extLst>
      <p:ext uri="{BB962C8B-B14F-4D97-AF65-F5344CB8AC3E}">
        <p14:creationId xmlns:p14="http://schemas.microsoft.com/office/powerpoint/2010/main" val="49798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C031D8F-768E-4507-82AF-D1998A9CA870}"/>
              </a:ext>
            </a:extLst>
          </p:cNvPr>
          <p:cNvGraphicFramePr>
            <a:graphicFrameLocks noChangeAspect="1"/>
          </p:cNvGraphicFramePr>
          <p:nvPr>
            <p:custDataLst>
              <p:tags r:id="rId2"/>
            </p:custDataLst>
            <p:extLst>
              <p:ext uri="{D42A27DB-BD31-4B8C-83A1-F6EECF244321}">
                <p14:modId xmlns:p14="http://schemas.microsoft.com/office/powerpoint/2010/main" val="12508375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28FB7092-1C18-4A59-B591-5AAC183A33B4}"/>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C3772B11-DC03-4879-8ACB-D30E612F0B57}"/>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0492057-2B1C-4590-8D0F-AD1BEC77BEA2}"/>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58F51C1D-7C7B-470B-ADC2-B64FAB378264}"/>
              </a:ext>
            </a:extLst>
          </p:cNvPr>
          <p:cNvSpPr/>
          <p:nvPr/>
        </p:nvSpPr>
        <p:spPr>
          <a:xfrm>
            <a:off x="3705726" y="1374763"/>
            <a:ext cx="7934586" cy="2308324"/>
          </a:xfrm>
          <a:prstGeom prst="rect">
            <a:avLst/>
          </a:prstGeom>
        </p:spPr>
        <p:txBody>
          <a:bodyPr wrap="square">
            <a:spAutoFit/>
          </a:bodyPr>
          <a:lstStyle/>
          <a:p>
            <a:r>
              <a:rPr lang="en-US" dirty="0">
                <a:latin typeface="Segoe"/>
              </a:rPr>
              <a:t>Windows Server 2016 Hyper-V allows you to move virtual machines between physical Hyper-V nodes without the need to shut down the virtual machines. This process is called Live Migration, and you can perform it in a cluster or non-cluster environment.</a:t>
            </a:r>
          </a:p>
          <a:p>
            <a:pPr marL="285750" indent="-285750">
              <a:buFont typeface="Arial" panose="020B0604020202020204" pitchFamily="34" charset="0"/>
              <a:buChar char="•"/>
            </a:pPr>
            <a:r>
              <a:rPr lang="en-US" dirty="0"/>
              <a:t>When used within a failover cluster, Live Migration enables you to move running virtual machines from one failover cluster node to another node.</a:t>
            </a:r>
          </a:p>
          <a:p>
            <a:pPr marL="285750" indent="-285750">
              <a:buFont typeface="Arial" panose="020B0604020202020204" pitchFamily="34" charset="0"/>
              <a:buChar char="•"/>
            </a:pPr>
            <a:r>
              <a:rPr lang="en-US" dirty="0"/>
              <a:t>If used without a cluster, Live Migration performs as a Storage Migration, and it is called </a:t>
            </a:r>
            <a:r>
              <a:rPr lang="en-US" i="1" dirty="0"/>
              <a:t>shared-nothing Live Migration</a:t>
            </a:r>
            <a:r>
              <a:rPr lang="en-US" dirty="0"/>
              <a:t>.</a:t>
            </a:r>
          </a:p>
        </p:txBody>
      </p:sp>
      <p:pic>
        <p:nvPicPr>
          <p:cNvPr id="6" name="Picture 5">
            <a:extLst>
              <a:ext uri="{FF2B5EF4-FFF2-40B4-BE49-F238E27FC236}">
                <a16:creationId xmlns:a16="http://schemas.microsoft.com/office/drawing/2014/main" id="{0AEB3797-0560-4A47-8CBC-1F0253D92EB4}"/>
              </a:ext>
            </a:extLst>
          </p:cNvPr>
          <p:cNvPicPr>
            <a:picLocks noChangeAspect="1"/>
          </p:cNvPicPr>
          <p:nvPr/>
        </p:nvPicPr>
        <p:blipFill>
          <a:blip r:embed="rId7"/>
          <a:stretch>
            <a:fillRect/>
          </a:stretch>
        </p:blipFill>
        <p:spPr>
          <a:xfrm>
            <a:off x="5506632" y="3683087"/>
            <a:ext cx="3893400" cy="2577700"/>
          </a:xfrm>
          <a:prstGeom prst="rect">
            <a:avLst/>
          </a:prstGeom>
        </p:spPr>
      </p:pic>
      <p:sp>
        <p:nvSpPr>
          <p:cNvPr id="7" name="Title 1">
            <a:extLst>
              <a:ext uri="{FF2B5EF4-FFF2-40B4-BE49-F238E27FC236}">
                <a16:creationId xmlns:a16="http://schemas.microsoft.com/office/drawing/2014/main" id="{DEEF5FB8-2A3A-4106-A29F-45B296EF34CA}"/>
              </a:ext>
            </a:extLst>
          </p:cNvPr>
          <p:cNvSpPr>
            <a:spLocks noGrp="1"/>
          </p:cNvSpPr>
          <p:nvPr>
            <p:ph type="title"/>
          </p:nvPr>
        </p:nvSpPr>
        <p:spPr>
          <a:xfrm>
            <a:off x="554038" y="2744788"/>
            <a:ext cx="2514600" cy="768350"/>
          </a:xfrm>
        </p:spPr>
        <p:txBody>
          <a:bodyPr/>
          <a:lstStyle/>
          <a:p>
            <a:r>
              <a:rPr lang="en-US" dirty="0"/>
              <a:t>Overview of Live Migration</a:t>
            </a:r>
          </a:p>
        </p:txBody>
      </p:sp>
    </p:spTree>
    <p:extLst>
      <p:ext uri="{BB962C8B-B14F-4D97-AF65-F5344CB8AC3E}">
        <p14:creationId xmlns:p14="http://schemas.microsoft.com/office/powerpoint/2010/main" val="1859019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kzD53pH3je9oPFgr1pVBo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7X6pRjuZsFyzW4O30H8Ix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fsENHiU1b8.T39b6CIaLW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67y6crIdX5vyizPE.eorc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ZfEyz0m.6OBz.sfETXU7A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OiV9pyyiRTE.rb5R34gPg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7eJeelVWsAefMFK8ykZIo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ygWDoD7ZQvAjcyVP6aWi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IVbxCxBXJtGFg9eEBhbm8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mv05M.4_AYflFeWz.lzW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WHSpebGvrTmjQ5RGc72JJ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0mNFQfaBY0y3ERt8AMDH4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tLusZaYkoKuIWrfkO2SXY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ul.LYerz9c0ig5RDZPi47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zRplMtlozq7D4sBUNZ2X_w"/>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hygWDoD7ZQvAjcyVP6aWi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IVbxCxBXJtGFg9eEBhbm8w"/>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Cc.Kl57sC_A4OMrLbXl23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n4.EWVRMvKdetOrqy6Yguw"/>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vfPgXDHf9vbxZg.MPI20S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MCR1gV5cpOEyspWlHDN1B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KSqDjKdi3uR_JHhxOzmSQ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ygWDoD7ZQvAjcyVP6aWi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IVbxCxBXJtGFg9eEBhbm8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Cc.Kl57sC_A4OMrLbXl23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Zc8EdWeh6wym.aOUDV0Ub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vQoJcMRxEvbEu_5yBM3Kq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LcGslwZ1Vx5YwhPU1j6ixw"/>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276</TotalTime>
  <Words>2400</Words>
  <Application>Microsoft Office PowerPoint</Application>
  <PresentationFormat>Widescreen</PresentationFormat>
  <Paragraphs>105</Paragraphs>
  <Slides>19</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0" baseType="lpstr">
      <vt:lpstr>Courier</vt:lpstr>
      <vt:lpstr>Segoe</vt:lpstr>
      <vt:lpstr>Segoe,Bold</vt:lpstr>
      <vt:lpstr>Arial</vt:lpstr>
      <vt:lpstr>Georgia</vt:lpstr>
      <vt:lpstr>Segoe UI</vt:lpstr>
      <vt:lpstr>Symbol</vt:lpstr>
      <vt:lpstr>Wingdings</vt:lpstr>
      <vt:lpstr>White</vt:lpstr>
      <vt:lpstr>Contrast</vt:lpstr>
      <vt:lpstr>think-cell Slide</vt:lpstr>
      <vt:lpstr>Planning high availability and disaster recovery solutions with Hyper-V VMs</vt:lpstr>
      <vt:lpstr>Agenda</vt:lpstr>
      <vt:lpstr>High availability considerations with Hyper-V virtual machines</vt:lpstr>
      <vt:lpstr>High availability considerations with Hyper-V virtual machines</vt:lpstr>
      <vt:lpstr>High availability considerations with Hyper-V virtual machines</vt:lpstr>
      <vt:lpstr>High availability considerations with Hyper-V virtual machines</vt:lpstr>
      <vt:lpstr>High availability considerations with Hyper-V virtual machines</vt:lpstr>
      <vt:lpstr>Agenda</vt:lpstr>
      <vt:lpstr>Overview of Live Migration</vt:lpstr>
      <vt:lpstr>Overview of Live Migration</vt:lpstr>
      <vt:lpstr>Overview of Live Migration</vt:lpstr>
      <vt:lpstr>Overview of Live Migration</vt:lpstr>
      <vt:lpstr>Agenda</vt:lpstr>
      <vt:lpstr>High availability with storage migration</vt:lpstr>
      <vt:lpstr>High availability with storage migration</vt:lpstr>
      <vt:lpstr>High availability with storage migration</vt:lpstr>
      <vt:lpstr>Agenda</vt:lpstr>
      <vt:lpstr>Overview Hyper-V Replica</vt:lpstr>
      <vt:lpstr>Overview Hyper-V Replica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high availability and disaster recovery solutions with Hyper-V VMs</dc:title>
  <dc:subject/>
  <dc:creator>Lam Nguyen</dc:creator>
  <cp:keywords/>
  <dc:description/>
  <cp:lastModifiedBy>Lam Nguyen</cp:lastModifiedBy>
  <cp:revision>31</cp:revision>
  <cp:lastPrinted>2018-10-30T20:37:12Z</cp:lastPrinted>
  <dcterms:created xsi:type="dcterms:W3CDTF">2021-02-01T05:03:51Z</dcterms:created>
  <dcterms:modified xsi:type="dcterms:W3CDTF">2021-02-02T11:50:07Z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