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8"/>
  </p:notesMasterIdLst>
  <p:handoutMasterIdLst>
    <p:handoutMasterId r:id="rId19"/>
  </p:handoutMasterIdLst>
  <p:sldIdLst>
    <p:sldId id="256" r:id="rId3"/>
    <p:sldId id="3701" r:id="rId4"/>
    <p:sldId id="3703" r:id="rId5"/>
    <p:sldId id="3702" r:id="rId6"/>
    <p:sldId id="3707" r:id="rId7"/>
    <p:sldId id="3708" r:id="rId8"/>
    <p:sldId id="3704" r:id="rId9"/>
    <p:sldId id="3709" r:id="rId10"/>
    <p:sldId id="3705" r:id="rId11"/>
    <p:sldId id="3710" r:id="rId12"/>
    <p:sldId id="3711" r:id="rId13"/>
    <p:sldId id="3706" r:id="rId14"/>
    <p:sldId id="3712" r:id="rId15"/>
    <p:sldId id="3713" r:id="rId16"/>
    <p:sldId id="3714" r:id="rId17"/>
  </p:sldIdLst>
  <p:sldSz cx="12192000" cy="6858000"/>
  <p:notesSz cx="7102475" cy="93884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5"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3"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1"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7"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5"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9"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7"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1"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3"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5"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1"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3"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87.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82.xml"/><Relationship Id="rId7" Type="http://schemas.openxmlformats.org/officeDocument/2006/relationships/tags" Target="../tags/tag386.xml"/><Relationship Id="rId12" Type="http://schemas.openxmlformats.org/officeDocument/2006/relationships/tags" Target="../tags/tag391.xml"/><Relationship Id="rId17" Type="http://schemas.openxmlformats.org/officeDocument/2006/relationships/slide" Target="slide4.xml"/><Relationship Id="rId2" Type="http://schemas.openxmlformats.org/officeDocument/2006/relationships/tags" Target="../tags/tag381.xml"/><Relationship Id="rId16" Type="http://schemas.openxmlformats.org/officeDocument/2006/relationships/slide" Target="slide2.xml"/><Relationship Id="rId20" Type="http://schemas.openxmlformats.org/officeDocument/2006/relationships/slide" Target="slide14.xml"/><Relationship Id="rId1" Type="http://schemas.openxmlformats.org/officeDocument/2006/relationships/vmlDrawing" Target="../drawings/vmlDrawing37.vml"/><Relationship Id="rId6" Type="http://schemas.openxmlformats.org/officeDocument/2006/relationships/tags" Target="../tags/tag385.xml"/><Relationship Id="rId11" Type="http://schemas.openxmlformats.org/officeDocument/2006/relationships/tags" Target="../tags/tag390.xml"/><Relationship Id="rId5" Type="http://schemas.openxmlformats.org/officeDocument/2006/relationships/tags" Target="../tags/tag384.xml"/><Relationship Id="rId15" Type="http://schemas.openxmlformats.org/officeDocument/2006/relationships/image" Target="../media/image9.emf"/><Relationship Id="rId10" Type="http://schemas.openxmlformats.org/officeDocument/2006/relationships/tags" Target="../tags/tag389.xml"/><Relationship Id="rId19" Type="http://schemas.openxmlformats.org/officeDocument/2006/relationships/slide" Target="slide9.xml"/><Relationship Id="rId4" Type="http://schemas.openxmlformats.org/officeDocument/2006/relationships/tags" Target="../tags/tag383.xml"/><Relationship Id="rId9" Type="http://schemas.openxmlformats.org/officeDocument/2006/relationships/tags" Target="../tags/tag388.xml"/><Relationship Id="rId1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17" Type="http://schemas.openxmlformats.org/officeDocument/2006/relationships/slide" Target="slide4.xml"/><Relationship Id="rId2" Type="http://schemas.openxmlformats.org/officeDocument/2006/relationships/tags" Target="../tags/tag394.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vmlDrawing" Target="../drawings/vmlDrawing39.v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image" Target="../media/image9.emf"/><Relationship Id="rId10" Type="http://schemas.openxmlformats.org/officeDocument/2006/relationships/tags" Target="../tags/tag402.xml"/><Relationship Id="rId19" Type="http://schemas.openxmlformats.org/officeDocument/2006/relationships/slide" Target="slide9.xml"/><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Layout" Target="../slideLayouts/slideLayout3.xml"/><Relationship Id="rId18" Type="http://schemas.openxmlformats.org/officeDocument/2006/relationships/slide" Target="slide9.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slide" Target="slide7.xml"/><Relationship Id="rId2" Type="http://schemas.openxmlformats.org/officeDocument/2006/relationships/tags" Target="../tags/tag325.xml"/><Relationship Id="rId16" Type="http://schemas.openxmlformats.org/officeDocument/2006/relationships/slide" Target="slide4.xml"/><Relationship Id="rId20" Type="http://schemas.openxmlformats.org/officeDocument/2006/relationships/slide" Target="slide14.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image" Target="../media/image9.emf"/><Relationship Id="rId10" Type="http://schemas.openxmlformats.org/officeDocument/2006/relationships/tags" Target="../tags/tag333.xml"/><Relationship Id="rId19" Type="http://schemas.openxmlformats.org/officeDocument/2006/relationships/slide" Target="slide12.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slideLayout" Target="../slideLayouts/slideLayout3.xml"/><Relationship Id="rId18" Type="http://schemas.openxmlformats.org/officeDocument/2006/relationships/slide" Target="slide9.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slide" Target="slide7.xml"/><Relationship Id="rId2" Type="http://schemas.openxmlformats.org/officeDocument/2006/relationships/tags" Target="../tags/tag338.xml"/><Relationship Id="rId16" Type="http://schemas.openxmlformats.org/officeDocument/2006/relationships/slide" Target="slide2.xml"/><Relationship Id="rId20" Type="http://schemas.openxmlformats.org/officeDocument/2006/relationships/slide" Target="slide14.xml"/><Relationship Id="rId1" Type="http://schemas.openxmlformats.org/officeDocument/2006/relationships/vmlDrawing" Target="../drawings/vmlDrawing29.v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image" Target="../media/image9.emf"/><Relationship Id="rId10" Type="http://schemas.openxmlformats.org/officeDocument/2006/relationships/tags" Target="../tags/tag346.xml"/><Relationship Id="rId19" Type="http://schemas.openxmlformats.org/officeDocument/2006/relationships/slide" Target="slide12.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slideLayout" Target="../slideLayouts/slideLayout3.xml"/><Relationship Id="rId18" Type="http://schemas.openxmlformats.org/officeDocument/2006/relationships/slide" Target="slide9.xml"/><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tags" Target="../tags/tag363.xml"/><Relationship Id="rId17" Type="http://schemas.openxmlformats.org/officeDocument/2006/relationships/slide" Target="slide4.xml"/><Relationship Id="rId2" Type="http://schemas.openxmlformats.org/officeDocument/2006/relationships/tags" Target="../tags/tag353.xml"/><Relationship Id="rId16" Type="http://schemas.openxmlformats.org/officeDocument/2006/relationships/slide" Target="slide2.xml"/><Relationship Id="rId20" Type="http://schemas.openxmlformats.org/officeDocument/2006/relationships/slide" Target="slide14.xml"/><Relationship Id="rId1" Type="http://schemas.openxmlformats.org/officeDocument/2006/relationships/vmlDrawing" Target="../drawings/vmlDrawing32.vml"/><Relationship Id="rId6" Type="http://schemas.openxmlformats.org/officeDocument/2006/relationships/tags" Target="../tags/tag357.xml"/><Relationship Id="rId11" Type="http://schemas.openxmlformats.org/officeDocument/2006/relationships/tags" Target="../tags/tag362.xml"/><Relationship Id="rId5" Type="http://schemas.openxmlformats.org/officeDocument/2006/relationships/tags" Target="../tags/tag356.xml"/><Relationship Id="rId15" Type="http://schemas.openxmlformats.org/officeDocument/2006/relationships/image" Target="../media/image9.emf"/><Relationship Id="rId10" Type="http://schemas.openxmlformats.org/officeDocument/2006/relationships/tags" Target="../tags/tag361.xml"/><Relationship Id="rId19" Type="http://schemas.openxmlformats.org/officeDocument/2006/relationships/slide" Target="slide12.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slide" Target="slide4.xml"/><Relationship Id="rId2" Type="http://schemas.openxmlformats.org/officeDocument/2006/relationships/tags" Target="../tags/tag366.xml"/><Relationship Id="rId16" Type="http://schemas.openxmlformats.org/officeDocument/2006/relationships/slide" Target="slide2.xml"/><Relationship Id="rId20" Type="http://schemas.openxmlformats.org/officeDocument/2006/relationships/slide" Target="slide14.xml"/><Relationship Id="rId1" Type="http://schemas.openxmlformats.org/officeDocument/2006/relationships/vmlDrawing" Target="../drawings/vmlDrawing34.v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image" Target="../media/image9.emf"/><Relationship Id="rId10" Type="http://schemas.openxmlformats.org/officeDocument/2006/relationships/tags" Target="../tags/tag374.xml"/><Relationship Id="rId19" Type="http://schemas.openxmlformats.org/officeDocument/2006/relationships/slide" Target="slide12.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2603391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9"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HA with failover clustering</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3FB7FA9-F044-43E6-979A-A6A4C258EFC1}"/>
              </a:ext>
            </a:extLst>
          </p:cNvPr>
          <p:cNvGraphicFramePr>
            <a:graphicFrameLocks noChangeAspect="1"/>
          </p:cNvGraphicFramePr>
          <p:nvPr>
            <p:custDataLst>
              <p:tags r:id="rId2"/>
            </p:custDataLst>
            <p:extLst>
              <p:ext uri="{D42A27DB-BD31-4B8C-83A1-F6EECF244321}">
                <p14:modId xmlns:p14="http://schemas.microsoft.com/office/powerpoint/2010/main" val="14117146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B6C4447-E776-4984-BFC6-0DAA4F08F96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E980BF9-CA36-4930-A96A-F3C9E0934E67}"/>
              </a:ext>
            </a:extLst>
          </p:cNvPr>
          <p:cNvSpPr>
            <a:spLocks noGrp="1"/>
          </p:cNvSpPr>
          <p:nvPr>
            <p:ph type="title"/>
          </p:nvPr>
        </p:nvSpPr>
        <p:spPr/>
        <p:txBody>
          <a:bodyPr/>
          <a:lstStyle/>
          <a:p>
            <a:r>
              <a:rPr lang="en-US" altLang="en-US" dirty="0"/>
              <a:t>Clustering categories and types</a:t>
            </a:r>
            <a:endParaRPr lang="en-US" dirty="0"/>
          </a:p>
        </p:txBody>
      </p:sp>
      <p:sp>
        <p:nvSpPr>
          <p:cNvPr id="3" name="Subtitle 2">
            <a:extLst>
              <a:ext uri="{FF2B5EF4-FFF2-40B4-BE49-F238E27FC236}">
                <a16:creationId xmlns:a16="http://schemas.microsoft.com/office/drawing/2014/main" id="{54146F74-B301-41A7-8A32-15396F61F83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E45BC66-64CF-4551-8219-6DC715B6A2B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A6CD5CD-B1F3-4E71-A44B-0E59C81B61C7}"/>
              </a:ext>
            </a:extLst>
          </p:cNvPr>
          <p:cNvSpPr/>
          <p:nvPr/>
        </p:nvSpPr>
        <p:spPr>
          <a:xfrm>
            <a:off x="3753852" y="1181795"/>
            <a:ext cx="7886460" cy="4524315"/>
          </a:xfrm>
          <a:prstGeom prst="rect">
            <a:avLst/>
          </a:prstGeom>
        </p:spPr>
        <p:txBody>
          <a:bodyPr wrap="square">
            <a:spAutoFit/>
          </a:bodyPr>
          <a:lstStyle/>
          <a:p>
            <a:r>
              <a:rPr lang="en-US" dirty="0">
                <a:latin typeface="Segoe"/>
              </a:rPr>
              <a:t>Clustering categories and types include:</a:t>
            </a:r>
          </a:p>
          <a:p>
            <a:r>
              <a:rPr lang="en-US" dirty="0">
                <a:latin typeface="Segoe"/>
              </a:rPr>
              <a:t>Type of the clusters. For example, you achieve Hyper-V high availability by deploying failover clustering, whereas you achieve high availability for web servers with NLB clustering.</a:t>
            </a:r>
          </a:p>
          <a:p>
            <a:r>
              <a:rPr lang="en-US" dirty="0">
                <a:latin typeface="Courier"/>
              </a:rPr>
              <a:t>o </a:t>
            </a:r>
            <a:r>
              <a:rPr lang="en-US" dirty="0">
                <a:latin typeface="Segoe"/>
              </a:rPr>
              <a:t>Failover clusters are deployed for </a:t>
            </a:r>
            <a:r>
              <a:rPr lang="en-US" b="1" dirty="0">
                <a:latin typeface="Segoe"/>
              </a:rPr>
              <a:t>stateful applications</a:t>
            </a:r>
            <a:r>
              <a:rPr lang="en-US" dirty="0">
                <a:latin typeface="Segoe"/>
              </a:rPr>
              <a:t>, such as SQL Server and Exchange Server. Stateful applications have long-running in-memory states, or have large, frequently updated data states. Other types of failover cluster applications include Hyper-V, file servers, and print servers.</a:t>
            </a:r>
          </a:p>
          <a:p>
            <a:r>
              <a:rPr lang="en-US" dirty="0">
                <a:latin typeface="Courier"/>
              </a:rPr>
              <a:t>o </a:t>
            </a:r>
            <a:r>
              <a:rPr lang="en-US" dirty="0">
                <a:latin typeface="Segoe"/>
              </a:rPr>
              <a:t>NLB is deployed for </a:t>
            </a:r>
            <a:r>
              <a:rPr lang="en-US" b="1" dirty="0">
                <a:latin typeface="Segoe"/>
              </a:rPr>
              <a:t>stateless applications</a:t>
            </a:r>
            <a:r>
              <a:rPr lang="en-US" dirty="0">
                <a:latin typeface="Segoe"/>
              </a:rPr>
              <a:t>, such as web servers. Stateless applications do not have long-running in-memory states and work with data that is read-only or that does not change frequently. Stateless applications treat each client request as an independent operation, and they can load-balance each request independently. Stateless applications include web servers, virtual private networks (VPNs), File Transfer Protocol (FTP) servers, and firewall and proxy servers. NLB clusters support different TCP- or UDP-based services and applications.</a:t>
            </a:r>
            <a:endParaRPr lang="en-US" dirty="0"/>
          </a:p>
        </p:txBody>
      </p:sp>
    </p:spTree>
    <p:extLst>
      <p:ext uri="{BB962C8B-B14F-4D97-AF65-F5344CB8AC3E}">
        <p14:creationId xmlns:p14="http://schemas.microsoft.com/office/powerpoint/2010/main" val="147320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E0F3A99-34E4-47CC-AD09-BAFE1094DA44}"/>
              </a:ext>
            </a:extLst>
          </p:cNvPr>
          <p:cNvGraphicFramePr>
            <a:graphicFrameLocks noChangeAspect="1"/>
          </p:cNvGraphicFramePr>
          <p:nvPr>
            <p:custDataLst>
              <p:tags r:id="rId2"/>
            </p:custDataLst>
            <p:extLst>
              <p:ext uri="{D42A27DB-BD31-4B8C-83A1-F6EECF244321}">
                <p14:modId xmlns:p14="http://schemas.microsoft.com/office/powerpoint/2010/main" val="1216552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21FC4A5-413B-42B1-9E2D-1322F00A5BB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B29CA909-B22D-4941-9A60-5DF4BEACB8C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3767A88-5C67-4AF7-AADE-4582020CB198}"/>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282AD29-8CC0-4DB4-B99A-32B5E53CF739}"/>
              </a:ext>
            </a:extLst>
          </p:cNvPr>
          <p:cNvSpPr/>
          <p:nvPr/>
        </p:nvSpPr>
        <p:spPr>
          <a:xfrm>
            <a:off x="3577389" y="1197432"/>
            <a:ext cx="8181474" cy="4801314"/>
          </a:xfrm>
          <a:prstGeom prst="rect">
            <a:avLst/>
          </a:prstGeom>
        </p:spPr>
        <p:txBody>
          <a:bodyPr wrap="square">
            <a:spAutoFit/>
          </a:bodyPr>
          <a:lstStyle/>
          <a:p>
            <a:pPr marL="285750" indent="-285750">
              <a:buFont typeface="Arial" panose="020B0604020202020204" pitchFamily="34" charset="0"/>
              <a:buChar char="•"/>
            </a:pPr>
            <a:r>
              <a:rPr lang="en-US" dirty="0">
                <a:latin typeface="Segoe"/>
              </a:rPr>
              <a:t>Single site clusters and multisite clusters. </a:t>
            </a:r>
            <a:br>
              <a:rPr lang="en-US" dirty="0">
                <a:latin typeface="Segoe"/>
              </a:rPr>
            </a:br>
            <a:r>
              <a:rPr lang="en-US" dirty="0">
                <a:latin typeface="Segoe"/>
              </a:rPr>
              <a:t>Cluster deployments could include a scenario where all nodes are located in single datacenter. However, some companies want to extend their application availability in case the main datacenter becomes unavailable. Therefore, organizations deploy stretch clusters, where they deploy nodes in multiple datacenters. Multiple site clusters can also include scenarios where organizations locate some of the cluster nodes, or the witness server, in the cloud environment, such as Azure.</a:t>
            </a:r>
          </a:p>
          <a:p>
            <a:pPr marL="285750" indent="-285750">
              <a:buFont typeface="Arial" panose="020B0604020202020204" pitchFamily="34" charset="0"/>
              <a:buChar char="•"/>
            </a:pPr>
            <a:endParaRPr lang="en-US" dirty="0">
              <a:latin typeface="Segoe"/>
            </a:endParaRPr>
          </a:p>
          <a:p>
            <a:pPr marL="285750" indent="-285750">
              <a:buFont typeface="Arial" panose="020B0604020202020204" pitchFamily="34" charset="0"/>
              <a:buChar char="•"/>
            </a:pPr>
            <a:r>
              <a:rPr lang="en-US" dirty="0">
                <a:latin typeface="Segoe"/>
              </a:rPr>
              <a:t>Active-Active and Active-Passive clusters. </a:t>
            </a:r>
            <a:br>
              <a:rPr lang="en-US" dirty="0">
                <a:latin typeface="Segoe"/>
              </a:rPr>
            </a:br>
            <a:r>
              <a:rPr lang="en-US" dirty="0">
                <a:latin typeface="Segoe"/>
              </a:rPr>
              <a:t>In Active-Active cluster configurations, such as Scale Out File Server Cluster, multiple nodes run cluster application resources and accept client connections. In Active–Passive cluster configurations, one node runs cluster applications, while other nodes are passive and do not accept client connections. If an active node fails for any reason, some of the remaining passive nodes become active and run the application, accepting client connections.</a:t>
            </a:r>
            <a:endParaRPr lang="en-US" dirty="0"/>
          </a:p>
        </p:txBody>
      </p:sp>
      <p:sp>
        <p:nvSpPr>
          <p:cNvPr id="6" name="Title 1">
            <a:extLst>
              <a:ext uri="{FF2B5EF4-FFF2-40B4-BE49-F238E27FC236}">
                <a16:creationId xmlns:a16="http://schemas.microsoft.com/office/drawing/2014/main" id="{633DC455-C4AC-48C1-B24E-D03692E7A8EC}"/>
              </a:ext>
            </a:extLst>
          </p:cNvPr>
          <p:cNvSpPr>
            <a:spLocks noGrp="1"/>
          </p:cNvSpPr>
          <p:nvPr>
            <p:ph type="title"/>
          </p:nvPr>
        </p:nvSpPr>
        <p:spPr>
          <a:xfrm>
            <a:off x="554038" y="2744788"/>
            <a:ext cx="2514600" cy="768350"/>
          </a:xfrm>
        </p:spPr>
        <p:txBody>
          <a:bodyPr/>
          <a:lstStyle/>
          <a:p>
            <a:r>
              <a:rPr lang="en-US" altLang="en-US" dirty="0"/>
              <a:t>Clustering categories and types</a:t>
            </a:r>
            <a:endParaRPr lang="en-US" dirty="0"/>
          </a:p>
        </p:txBody>
      </p:sp>
    </p:spTree>
    <p:extLst>
      <p:ext uri="{BB962C8B-B14F-4D97-AF65-F5344CB8AC3E}">
        <p14:creationId xmlns:p14="http://schemas.microsoft.com/office/powerpoint/2010/main" val="341252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44035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8"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6" action="ppaction://hlinksldjump"/>
            <a:extLst>
              <a:ext uri="{FF2B5EF4-FFF2-40B4-BE49-F238E27FC236}">
                <a16:creationId xmlns:a16="http://schemas.microsoft.com/office/drawing/2014/main" id="{B622E33F-A111-445F-9864-D2F1D62C0F11}"/>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t>
            </a:r>
            <a:r>
              <a:rPr lang="en-US"/>
              <a:t>failover clustering?</a:t>
            </a:r>
            <a:endParaRPr lang="en-US" dirty="0"/>
          </a:p>
        </p:txBody>
      </p:sp>
      <p:sp>
        <p:nvSpPr>
          <p:cNvPr id="19" name="Text Placeholder 2">
            <a:hlinkClick r:id="rId17" action="ppaction://hlinksldjump"/>
            <a:extLst>
              <a:ext uri="{FF2B5EF4-FFF2-40B4-BE49-F238E27FC236}">
                <a16:creationId xmlns:a16="http://schemas.microsoft.com/office/drawing/2014/main" id="{FEFFBC58-991E-4591-B314-CEFC5676995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failover clustering</a:t>
            </a:r>
            <a:endParaRPr lang="en-US" dirty="0"/>
          </a:p>
        </p:txBody>
      </p:sp>
      <p:sp>
        <p:nvSpPr>
          <p:cNvPr id="11" name="Text Placeholder 2">
            <a:hlinkClick r:id="rId18" action="ppaction://hlinksldjump"/>
            <a:extLst>
              <a:ext uri="{FF2B5EF4-FFF2-40B4-BE49-F238E27FC236}">
                <a16:creationId xmlns:a16="http://schemas.microsoft.com/office/drawing/2014/main" id="{2204CE35-DFC2-4DC8-9495-732A2BE1666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terminology</a:t>
            </a:r>
            <a:endParaRPr lang="en-US" dirty="0"/>
          </a:p>
        </p:txBody>
      </p:sp>
      <p:sp>
        <p:nvSpPr>
          <p:cNvPr id="21" name="Text Placeholder 2">
            <a:hlinkClick r:id="rId19" action="ppaction://hlinksldjump"/>
            <a:extLst>
              <a:ext uri="{FF2B5EF4-FFF2-40B4-BE49-F238E27FC236}">
                <a16:creationId xmlns:a16="http://schemas.microsoft.com/office/drawing/2014/main" id="{5CE2F02D-CC21-4DAD-9E66-4CEB1D2A523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categories and types</a:t>
            </a:r>
            <a:endParaRPr lang="en-US" dirty="0"/>
          </a:p>
        </p:txBody>
      </p:sp>
      <p:sp>
        <p:nvSpPr>
          <p:cNvPr id="17" name="Text Placeholder 2">
            <a:extLst>
              <a:ext uri="{FF2B5EF4-FFF2-40B4-BE49-F238E27FC236}">
                <a16:creationId xmlns:a16="http://schemas.microsoft.com/office/drawing/2014/main" id="{FC93CB12-BC2D-452E-BDD7-20E9EA58D91F}"/>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Failover clustering components</a:t>
            </a:r>
          </a:p>
        </p:txBody>
      </p:sp>
      <p:sp>
        <p:nvSpPr>
          <p:cNvPr id="20" name="Text Placeholder 2">
            <a:hlinkClick r:id="rId20" action="ppaction://hlinksldjump"/>
            <a:extLst>
              <a:ext uri="{FF2B5EF4-FFF2-40B4-BE49-F238E27FC236}">
                <a16:creationId xmlns:a16="http://schemas.microsoft.com/office/drawing/2014/main" id="{C475F6A1-1375-47F4-909C-C64A9F55736F}"/>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Technology redundancy comparison</a:t>
            </a:r>
          </a:p>
        </p:txBody>
      </p:sp>
    </p:spTree>
    <p:extLst>
      <p:ext uri="{BB962C8B-B14F-4D97-AF65-F5344CB8AC3E}">
        <p14:creationId xmlns:p14="http://schemas.microsoft.com/office/powerpoint/2010/main" val="87502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ABCC02F-4D37-4D1C-A33C-456BD941EA8D}"/>
              </a:ext>
            </a:extLst>
          </p:cNvPr>
          <p:cNvGraphicFramePr>
            <a:graphicFrameLocks noChangeAspect="1"/>
          </p:cNvGraphicFramePr>
          <p:nvPr>
            <p:custDataLst>
              <p:tags r:id="rId2"/>
            </p:custDataLst>
            <p:extLst>
              <p:ext uri="{D42A27DB-BD31-4B8C-83A1-F6EECF244321}">
                <p14:modId xmlns:p14="http://schemas.microsoft.com/office/powerpoint/2010/main" val="32942333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936664-9A6D-40F5-92B3-B74D0820C97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5A70393-AFA1-4350-8B1F-B29061242ED5}"/>
              </a:ext>
            </a:extLst>
          </p:cNvPr>
          <p:cNvSpPr>
            <a:spLocks noGrp="1"/>
          </p:cNvSpPr>
          <p:nvPr>
            <p:ph type="title"/>
          </p:nvPr>
        </p:nvSpPr>
        <p:spPr/>
        <p:txBody>
          <a:bodyPr/>
          <a:lstStyle/>
          <a:p>
            <a:r>
              <a:rPr lang="en-US" dirty="0"/>
              <a:t>Failover clustering components</a:t>
            </a:r>
          </a:p>
        </p:txBody>
      </p:sp>
      <p:sp>
        <p:nvSpPr>
          <p:cNvPr id="3" name="Subtitle 2">
            <a:extLst>
              <a:ext uri="{FF2B5EF4-FFF2-40B4-BE49-F238E27FC236}">
                <a16:creationId xmlns:a16="http://schemas.microsoft.com/office/drawing/2014/main" id="{4A91AB35-1BB5-445F-A002-DC7DED52707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06866E-A9B5-4B5D-8503-F46EFA4916E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E2034B09-576C-4303-9B96-6A48B16E1325}"/>
              </a:ext>
            </a:extLst>
          </p:cNvPr>
          <p:cNvSpPr/>
          <p:nvPr/>
        </p:nvSpPr>
        <p:spPr>
          <a:xfrm>
            <a:off x="3753852" y="1585250"/>
            <a:ext cx="6096000" cy="2308324"/>
          </a:xfrm>
          <a:prstGeom prst="rect">
            <a:avLst/>
          </a:prstGeom>
        </p:spPr>
        <p:txBody>
          <a:bodyPr>
            <a:spAutoFit/>
          </a:bodyPr>
          <a:lstStyle/>
          <a:p>
            <a:pPr marL="285750" indent="-285750">
              <a:buFont typeface="Arial" panose="020B0604020202020204" pitchFamily="34" charset="0"/>
              <a:buChar char="•"/>
            </a:pPr>
            <a:r>
              <a:rPr lang="en-US" dirty="0">
                <a:latin typeface="Segoe"/>
              </a:rPr>
              <a:t>Nodes</a:t>
            </a:r>
          </a:p>
          <a:p>
            <a:pPr marL="285750" indent="-285750">
              <a:buFont typeface="Arial" panose="020B0604020202020204" pitchFamily="34" charset="0"/>
              <a:buChar char="•"/>
            </a:pPr>
            <a:r>
              <a:rPr lang="en-US" dirty="0">
                <a:latin typeface="Segoe"/>
              </a:rPr>
              <a:t>Network</a:t>
            </a:r>
          </a:p>
          <a:p>
            <a:pPr marL="285750" indent="-285750">
              <a:buFont typeface="Arial" panose="020B0604020202020204" pitchFamily="34" charset="0"/>
              <a:buChar char="•"/>
            </a:pPr>
            <a:r>
              <a:rPr lang="en-US" dirty="0">
                <a:latin typeface="Segoe"/>
              </a:rPr>
              <a:t>Resource</a:t>
            </a:r>
          </a:p>
          <a:p>
            <a:pPr marL="285750" indent="-285750">
              <a:buFont typeface="Arial" panose="020B0604020202020204" pitchFamily="34" charset="0"/>
              <a:buChar char="•"/>
            </a:pPr>
            <a:r>
              <a:rPr lang="en-US" dirty="0">
                <a:latin typeface="Segoe"/>
              </a:rPr>
              <a:t>Cluster storage</a:t>
            </a:r>
          </a:p>
          <a:p>
            <a:pPr marL="285750" indent="-285750">
              <a:buFont typeface="Arial" panose="020B0604020202020204" pitchFamily="34" charset="0"/>
              <a:buChar char="•"/>
            </a:pPr>
            <a:r>
              <a:rPr lang="en-US" dirty="0">
                <a:latin typeface="Segoe"/>
              </a:rPr>
              <a:t>Quorum </a:t>
            </a:r>
          </a:p>
          <a:p>
            <a:pPr marL="285750" indent="-285750">
              <a:buFont typeface="Arial" panose="020B0604020202020204" pitchFamily="34" charset="0"/>
              <a:buChar char="•"/>
            </a:pPr>
            <a:r>
              <a:rPr lang="en-US" dirty="0">
                <a:latin typeface="Segoe"/>
              </a:rPr>
              <a:t>Witness </a:t>
            </a:r>
          </a:p>
          <a:p>
            <a:pPr marL="285750" indent="-285750">
              <a:buFont typeface="Arial" panose="020B0604020202020204" pitchFamily="34" charset="0"/>
              <a:buChar char="•"/>
            </a:pPr>
            <a:r>
              <a:rPr lang="en-US" dirty="0">
                <a:latin typeface="Segoe"/>
              </a:rPr>
              <a:t>Service or application</a:t>
            </a:r>
          </a:p>
          <a:p>
            <a:pPr marL="285750" indent="-285750">
              <a:buFont typeface="Arial" panose="020B0604020202020204" pitchFamily="34" charset="0"/>
              <a:buChar char="•"/>
            </a:pPr>
            <a:r>
              <a:rPr lang="en-US" dirty="0">
                <a:latin typeface="Segoe"/>
              </a:rPr>
              <a:t>Clients</a:t>
            </a:r>
            <a:endParaRPr lang="en-US" dirty="0"/>
          </a:p>
        </p:txBody>
      </p:sp>
    </p:spTree>
    <p:extLst>
      <p:ext uri="{BB962C8B-B14F-4D97-AF65-F5344CB8AC3E}">
        <p14:creationId xmlns:p14="http://schemas.microsoft.com/office/powerpoint/2010/main" val="274262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49105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7"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6" action="ppaction://hlinksldjump"/>
            <a:extLst>
              <a:ext uri="{FF2B5EF4-FFF2-40B4-BE49-F238E27FC236}">
                <a16:creationId xmlns:a16="http://schemas.microsoft.com/office/drawing/2014/main" id="{B622E33F-A111-445F-9864-D2F1D62C0F11}"/>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t>
            </a:r>
            <a:r>
              <a:rPr lang="en-US"/>
              <a:t>failover clustering?</a:t>
            </a:r>
            <a:endParaRPr lang="en-US" dirty="0"/>
          </a:p>
        </p:txBody>
      </p:sp>
      <p:sp>
        <p:nvSpPr>
          <p:cNvPr id="19" name="Text Placeholder 2">
            <a:hlinkClick r:id="rId17" action="ppaction://hlinksldjump"/>
            <a:extLst>
              <a:ext uri="{FF2B5EF4-FFF2-40B4-BE49-F238E27FC236}">
                <a16:creationId xmlns:a16="http://schemas.microsoft.com/office/drawing/2014/main" id="{FEFFBC58-991E-4591-B314-CEFC5676995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failover clustering</a:t>
            </a:r>
            <a:endParaRPr lang="en-US" dirty="0"/>
          </a:p>
        </p:txBody>
      </p:sp>
      <p:sp>
        <p:nvSpPr>
          <p:cNvPr id="11" name="Text Placeholder 2">
            <a:hlinkClick r:id="rId18" action="ppaction://hlinksldjump"/>
            <a:extLst>
              <a:ext uri="{FF2B5EF4-FFF2-40B4-BE49-F238E27FC236}">
                <a16:creationId xmlns:a16="http://schemas.microsoft.com/office/drawing/2014/main" id="{2204CE35-DFC2-4DC8-9495-732A2BE1666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terminology</a:t>
            </a:r>
            <a:endParaRPr lang="en-US" dirty="0"/>
          </a:p>
        </p:txBody>
      </p:sp>
      <p:sp>
        <p:nvSpPr>
          <p:cNvPr id="21" name="Text Placeholder 2">
            <a:hlinkClick r:id="rId19" action="ppaction://hlinksldjump"/>
            <a:extLst>
              <a:ext uri="{FF2B5EF4-FFF2-40B4-BE49-F238E27FC236}">
                <a16:creationId xmlns:a16="http://schemas.microsoft.com/office/drawing/2014/main" id="{5CE2F02D-CC21-4DAD-9E66-4CEB1D2A523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categories and types</a:t>
            </a:r>
            <a:endParaRPr lang="en-US" dirty="0"/>
          </a:p>
        </p:txBody>
      </p:sp>
      <p:sp>
        <p:nvSpPr>
          <p:cNvPr id="17" name="Text Placeholder 2">
            <a:hlinkClick r:id="rId20" action="ppaction://hlinksldjump"/>
            <a:extLst>
              <a:ext uri="{FF2B5EF4-FFF2-40B4-BE49-F238E27FC236}">
                <a16:creationId xmlns:a16="http://schemas.microsoft.com/office/drawing/2014/main" id="{FC93CB12-BC2D-452E-BDD7-20E9EA58D91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clustering components</a:t>
            </a:r>
          </a:p>
        </p:txBody>
      </p:sp>
      <p:sp>
        <p:nvSpPr>
          <p:cNvPr id="22" name="Text Placeholder 2">
            <a:extLst>
              <a:ext uri="{FF2B5EF4-FFF2-40B4-BE49-F238E27FC236}">
                <a16:creationId xmlns:a16="http://schemas.microsoft.com/office/drawing/2014/main" id="{D5BE732D-A3F9-4CC3-A07C-169A7773D227}"/>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Technology redundancy comparison</a:t>
            </a:r>
          </a:p>
        </p:txBody>
      </p:sp>
    </p:spTree>
    <p:extLst>
      <p:ext uri="{BB962C8B-B14F-4D97-AF65-F5344CB8AC3E}">
        <p14:creationId xmlns:p14="http://schemas.microsoft.com/office/powerpoint/2010/main" val="403217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B1451E22-CAC2-433A-BCDA-F52F2A559735}"/>
              </a:ext>
            </a:extLst>
          </p:cNvPr>
          <p:cNvGraphicFramePr>
            <a:graphicFrameLocks noChangeAspect="1"/>
          </p:cNvGraphicFramePr>
          <p:nvPr>
            <p:custDataLst>
              <p:tags r:id="rId2"/>
            </p:custDataLst>
            <p:extLst>
              <p:ext uri="{D42A27DB-BD31-4B8C-83A1-F6EECF244321}">
                <p14:modId xmlns:p14="http://schemas.microsoft.com/office/powerpoint/2010/main" val="1135244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DDFC36C7-FBBF-41BC-B0AD-98B83C2A5F6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F17B30F-436D-4F57-91BF-B8C44E69CCDA}"/>
              </a:ext>
            </a:extLst>
          </p:cNvPr>
          <p:cNvSpPr>
            <a:spLocks noGrp="1"/>
          </p:cNvSpPr>
          <p:nvPr>
            <p:ph type="title"/>
          </p:nvPr>
        </p:nvSpPr>
        <p:spPr/>
        <p:txBody>
          <a:bodyPr/>
          <a:lstStyle/>
          <a:p>
            <a:r>
              <a:rPr lang="en-US" b="0" dirty="0"/>
              <a:t>Technology redundancy comparison</a:t>
            </a:r>
            <a:endParaRPr lang="en-US" dirty="0"/>
          </a:p>
        </p:txBody>
      </p:sp>
      <p:sp>
        <p:nvSpPr>
          <p:cNvPr id="3" name="Subtitle 2">
            <a:extLst>
              <a:ext uri="{FF2B5EF4-FFF2-40B4-BE49-F238E27FC236}">
                <a16:creationId xmlns:a16="http://schemas.microsoft.com/office/drawing/2014/main" id="{958AF162-92AA-4DD9-82FC-5C485C68EBD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C3D978E-4A89-4532-B5D8-EBF30892D13F}"/>
              </a:ext>
            </a:extLst>
          </p:cNvPr>
          <p:cNvSpPr>
            <a:spLocks noGrp="1"/>
          </p:cNvSpPr>
          <p:nvPr>
            <p:ph type="body" sz="quarter" idx="17"/>
          </p:nvPr>
        </p:nvSpPr>
        <p:spPr/>
        <p:txBody>
          <a:bodyPr/>
          <a:lstStyle/>
          <a:p>
            <a:endParaRPr lang="en-US"/>
          </a:p>
        </p:txBody>
      </p:sp>
      <p:graphicFrame>
        <p:nvGraphicFramePr>
          <p:cNvPr id="5" name="Table 5">
            <a:extLst>
              <a:ext uri="{FF2B5EF4-FFF2-40B4-BE49-F238E27FC236}">
                <a16:creationId xmlns:a16="http://schemas.microsoft.com/office/drawing/2014/main" id="{84B6E6BA-2DD5-4FC4-B45F-7DD8CFD3FE0F}"/>
              </a:ext>
            </a:extLst>
          </p:cNvPr>
          <p:cNvGraphicFramePr>
            <a:graphicFrameLocks noGrp="1"/>
          </p:cNvGraphicFramePr>
          <p:nvPr>
            <p:extLst>
              <p:ext uri="{D42A27DB-BD31-4B8C-83A1-F6EECF244321}">
                <p14:modId xmlns:p14="http://schemas.microsoft.com/office/powerpoint/2010/main" val="2433065222"/>
              </p:ext>
            </p:extLst>
          </p:nvPr>
        </p:nvGraphicFramePr>
        <p:xfrm>
          <a:off x="3668294" y="1689100"/>
          <a:ext cx="8128002" cy="4297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897161810"/>
                    </a:ext>
                  </a:extLst>
                </a:gridCol>
                <a:gridCol w="1354667">
                  <a:extLst>
                    <a:ext uri="{9D8B030D-6E8A-4147-A177-3AD203B41FA5}">
                      <a16:colId xmlns:a16="http://schemas.microsoft.com/office/drawing/2014/main" val="2305964046"/>
                    </a:ext>
                  </a:extLst>
                </a:gridCol>
                <a:gridCol w="1354667">
                  <a:extLst>
                    <a:ext uri="{9D8B030D-6E8A-4147-A177-3AD203B41FA5}">
                      <a16:colId xmlns:a16="http://schemas.microsoft.com/office/drawing/2014/main" val="1855682492"/>
                    </a:ext>
                  </a:extLst>
                </a:gridCol>
                <a:gridCol w="1354667">
                  <a:extLst>
                    <a:ext uri="{9D8B030D-6E8A-4147-A177-3AD203B41FA5}">
                      <a16:colId xmlns:a16="http://schemas.microsoft.com/office/drawing/2014/main" val="1818172569"/>
                    </a:ext>
                  </a:extLst>
                </a:gridCol>
                <a:gridCol w="1354667">
                  <a:extLst>
                    <a:ext uri="{9D8B030D-6E8A-4147-A177-3AD203B41FA5}">
                      <a16:colId xmlns:a16="http://schemas.microsoft.com/office/drawing/2014/main" val="3347579197"/>
                    </a:ext>
                  </a:extLst>
                </a:gridCol>
                <a:gridCol w="1354667">
                  <a:extLst>
                    <a:ext uri="{9D8B030D-6E8A-4147-A177-3AD203B41FA5}">
                      <a16:colId xmlns:a16="http://schemas.microsoft.com/office/drawing/2014/main" val="895339365"/>
                    </a:ext>
                  </a:extLst>
                </a:gridCol>
              </a:tblGrid>
              <a:tr h="370840">
                <a:tc>
                  <a:txBody>
                    <a:bodyPr/>
                    <a:lstStyle/>
                    <a:p>
                      <a:endParaRPr lang="en-US"/>
                    </a:p>
                  </a:txBody>
                  <a:tcPr/>
                </a:tc>
                <a:tc>
                  <a:txBody>
                    <a:bodyPr/>
                    <a:lstStyle/>
                    <a:p>
                      <a:r>
                        <a:rPr lang="en-US" dirty="0"/>
                        <a:t>Zero downtime</a:t>
                      </a:r>
                    </a:p>
                  </a:txBody>
                  <a:tcPr/>
                </a:tc>
                <a:tc>
                  <a:txBody>
                    <a:bodyPr/>
                    <a:lstStyle/>
                    <a:p>
                      <a:r>
                        <a:rPr lang="en-US" dirty="0"/>
                        <a:t>Hardware failures</a:t>
                      </a:r>
                    </a:p>
                  </a:txBody>
                  <a:tcPr/>
                </a:tc>
                <a:tc>
                  <a:txBody>
                    <a:bodyPr/>
                    <a:lstStyle/>
                    <a:p>
                      <a:r>
                        <a:rPr lang="en-US" dirty="0"/>
                        <a:t>Site failures</a:t>
                      </a:r>
                    </a:p>
                  </a:txBody>
                  <a:tcPr/>
                </a:tc>
                <a:tc>
                  <a:txBody>
                    <a:bodyPr/>
                    <a:lstStyle/>
                    <a:p>
                      <a:r>
                        <a:rPr lang="en-US" dirty="0"/>
                        <a:t>Data deletion or corruption</a:t>
                      </a:r>
                    </a:p>
                  </a:txBody>
                  <a:tcPr/>
                </a:tc>
                <a:tc>
                  <a:txBody>
                    <a:bodyPr/>
                    <a:lstStyle/>
                    <a:p>
                      <a:r>
                        <a:rPr lang="en-US" dirty="0"/>
                        <a:t>Automatic failover</a:t>
                      </a:r>
                    </a:p>
                  </a:txBody>
                  <a:tcPr/>
                </a:tc>
                <a:extLst>
                  <a:ext uri="{0D108BD9-81ED-4DB2-BD59-A6C34878D82A}">
                    <a16:rowId xmlns:a16="http://schemas.microsoft.com/office/drawing/2014/main" val="1013965933"/>
                  </a:ext>
                </a:extLst>
              </a:tr>
              <a:tr h="370840">
                <a:tc>
                  <a:txBody>
                    <a:bodyPr/>
                    <a:lstStyle/>
                    <a:p>
                      <a:r>
                        <a:rPr lang="en-US" dirty="0"/>
                        <a:t>Live Migration</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693986776"/>
                  </a:ext>
                </a:extLst>
              </a:tr>
              <a:tr h="370840">
                <a:tc>
                  <a:txBody>
                    <a:bodyPr/>
                    <a:lstStyle/>
                    <a:p>
                      <a:r>
                        <a:rPr lang="en-US" dirty="0"/>
                        <a:t>Clustering</a:t>
                      </a:r>
                    </a:p>
                  </a:txBody>
                  <a:tcPr/>
                </a:tc>
                <a:tc>
                  <a:txBody>
                    <a:bodyPr/>
                    <a:lstStyle/>
                    <a:p>
                      <a:r>
                        <a:rPr lang="en-US" dirty="0"/>
                        <a:t>Depends on application</a:t>
                      </a:r>
                    </a:p>
                  </a:txBody>
                  <a:tcPr/>
                </a:tc>
                <a:tc>
                  <a:txBody>
                    <a:bodyPr/>
                    <a:lstStyle/>
                    <a:p>
                      <a:r>
                        <a:rPr lang="en-US" dirty="0"/>
                        <a:t>Yes</a:t>
                      </a:r>
                    </a:p>
                  </a:txBody>
                  <a:tcPr/>
                </a:tc>
                <a:tc>
                  <a:txBody>
                    <a:bodyPr/>
                    <a:lstStyle/>
                    <a:p>
                      <a:r>
                        <a:rPr lang="en-US" dirty="0"/>
                        <a:t>Depends on application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3044075464"/>
                  </a:ext>
                </a:extLst>
              </a:tr>
              <a:tr h="370840">
                <a:tc>
                  <a:txBody>
                    <a:bodyPr/>
                    <a:lstStyle/>
                    <a:p>
                      <a:r>
                        <a:rPr lang="en-US" dirty="0"/>
                        <a:t>Hyper-V Replica</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Depends on application</a:t>
                      </a:r>
                    </a:p>
                  </a:txBody>
                  <a:tcPr/>
                </a:tc>
                <a:tc>
                  <a:txBody>
                    <a:bodyPr/>
                    <a:lstStyle/>
                    <a:p>
                      <a:r>
                        <a:rPr lang="en-US" dirty="0"/>
                        <a:t>No</a:t>
                      </a:r>
                    </a:p>
                  </a:txBody>
                  <a:tcPr/>
                </a:tc>
                <a:extLst>
                  <a:ext uri="{0D108BD9-81ED-4DB2-BD59-A6C34878D82A}">
                    <a16:rowId xmlns:a16="http://schemas.microsoft.com/office/drawing/2014/main" val="2798958504"/>
                  </a:ext>
                </a:extLst>
              </a:tr>
              <a:tr h="370840">
                <a:tc>
                  <a:txBody>
                    <a:bodyPr/>
                    <a:lstStyle/>
                    <a:p>
                      <a:r>
                        <a:rPr lang="en-US" dirty="0"/>
                        <a:t>Windows Server Backup</a:t>
                      </a:r>
                    </a:p>
                  </a:txBody>
                  <a:tcPr/>
                </a:tc>
                <a:tc>
                  <a:txBody>
                    <a:bodyPr/>
                    <a:lstStyle/>
                    <a:p>
                      <a:r>
                        <a:rPr lang="en-US" dirty="0"/>
                        <a:t>No</a:t>
                      </a:r>
                    </a:p>
                  </a:txBody>
                  <a:tcPr/>
                </a:tc>
                <a:tc>
                  <a:txBody>
                    <a:bodyPr/>
                    <a:lstStyle/>
                    <a:p>
                      <a:r>
                        <a:rPr lang="en-US" dirty="0"/>
                        <a:t>Yes</a:t>
                      </a:r>
                    </a:p>
                  </a:txBody>
                  <a:tcPr/>
                </a:tc>
                <a:tc>
                  <a:txBody>
                    <a:bodyPr/>
                    <a:lstStyle/>
                    <a:p>
                      <a:r>
                        <a:rPr lang="en-US" dirty="0"/>
                        <a:t>Depends on scenario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722915474"/>
                  </a:ext>
                </a:extLst>
              </a:tr>
            </a:tbl>
          </a:graphicData>
        </a:graphic>
      </p:graphicFrame>
    </p:spTree>
    <p:extLst>
      <p:ext uri="{BB962C8B-B14F-4D97-AF65-F5344CB8AC3E}">
        <p14:creationId xmlns:p14="http://schemas.microsoft.com/office/powerpoint/2010/main" val="58656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334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5"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What is failover clustering?</a:t>
            </a:r>
          </a:p>
        </p:txBody>
      </p:sp>
      <p:sp>
        <p:nvSpPr>
          <p:cNvPr id="9" name="Text Placeholder 2">
            <a:hlinkClick r:id="rId16"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failover clustering</a:t>
            </a:r>
            <a:endParaRPr lang="en-US" dirty="0"/>
          </a:p>
        </p:txBody>
      </p:sp>
      <p:sp>
        <p:nvSpPr>
          <p:cNvPr id="10" name="Text Placeholder 2">
            <a:hlinkClick r:id="rId17" action="ppaction://hlinksldjump"/>
            <a:extLst>
              <a:ext uri="{FF2B5EF4-FFF2-40B4-BE49-F238E27FC236}">
                <a16:creationId xmlns:a16="http://schemas.microsoft.com/office/drawing/2014/main" id="{5E442AC3-47FF-4FFE-92C5-7D97A4727200}"/>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Clustering terminology</a:t>
            </a:r>
            <a:endParaRPr lang="en-US" dirty="0"/>
          </a:p>
        </p:txBody>
      </p:sp>
      <p:sp>
        <p:nvSpPr>
          <p:cNvPr id="11" name="Text Placeholder 2">
            <a:hlinkClick r:id="rId18" action="ppaction://hlinksldjump"/>
            <a:extLst>
              <a:ext uri="{FF2B5EF4-FFF2-40B4-BE49-F238E27FC236}">
                <a16:creationId xmlns:a16="http://schemas.microsoft.com/office/drawing/2014/main" id="{D4F303C9-4F69-4CE5-8182-A6BCC2708423}"/>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Clustering categories and types</a:t>
            </a:r>
            <a:endParaRPr lang="en-US" dirty="0"/>
          </a:p>
        </p:txBody>
      </p:sp>
      <p:sp>
        <p:nvSpPr>
          <p:cNvPr id="12" name="Text Placeholder 2">
            <a:hlinkClick r:id="rId19" action="ppaction://hlinksldjump"/>
            <a:extLst>
              <a:ext uri="{FF2B5EF4-FFF2-40B4-BE49-F238E27FC236}">
                <a16:creationId xmlns:a16="http://schemas.microsoft.com/office/drawing/2014/main" id="{4266863D-BC34-4546-882B-5B3906D70F22}"/>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clustering components</a:t>
            </a:r>
          </a:p>
        </p:txBody>
      </p:sp>
      <p:sp>
        <p:nvSpPr>
          <p:cNvPr id="19" name="Text Placeholder 2">
            <a:hlinkClick r:id="rId20" action="ppaction://hlinksldjump"/>
            <a:extLst>
              <a:ext uri="{FF2B5EF4-FFF2-40B4-BE49-F238E27FC236}">
                <a16:creationId xmlns:a16="http://schemas.microsoft.com/office/drawing/2014/main" id="{5F952A18-FFE3-4B01-9B25-64DF5FD850A7}"/>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Technology </a:t>
            </a:r>
            <a:r>
              <a:rPr lang="en-US" altLang="en-US"/>
              <a:t>redundancy comparison</a:t>
            </a:r>
            <a:endParaRPr lang="en-US" alt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44058E3-93DE-490C-ADDB-562CB36D0572}"/>
              </a:ext>
            </a:extLst>
          </p:cNvPr>
          <p:cNvGraphicFramePr>
            <a:graphicFrameLocks noChangeAspect="1"/>
          </p:cNvGraphicFramePr>
          <p:nvPr>
            <p:custDataLst>
              <p:tags r:id="rId2"/>
            </p:custDataLst>
            <p:extLst>
              <p:ext uri="{D42A27DB-BD31-4B8C-83A1-F6EECF244321}">
                <p14:modId xmlns:p14="http://schemas.microsoft.com/office/powerpoint/2010/main" val="3453419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03EEE24-E624-44B0-9987-16CEC764825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43ED03E-6CCD-4824-90BC-5F6F66825C74}"/>
              </a:ext>
            </a:extLst>
          </p:cNvPr>
          <p:cNvSpPr>
            <a:spLocks noGrp="1"/>
          </p:cNvSpPr>
          <p:nvPr>
            <p:ph type="title"/>
          </p:nvPr>
        </p:nvSpPr>
        <p:spPr/>
        <p:txBody>
          <a:bodyPr/>
          <a:lstStyle/>
          <a:p>
            <a:r>
              <a:rPr lang="en-US" dirty="0"/>
              <a:t>What is failover clustering?</a:t>
            </a:r>
          </a:p>
        </p:txBody>
      </p:sp>
      <p:sp>
        <p:nvSpPr>
          <p:cNvPr id="3" name="Subtitle 2">
            <a:extLst>
              <a:ext uri="{FF2B5EF4-FFF2-40B4-BE49-F238E27FC236}">
                <a16:creationId xmlns:a16="http://schemas.microsoft.com/office/drawing/2014/main" id="{B06E423D-4304-452E-923E-D49BDB11DAC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C4DA758-AD9B-4FBA-BFC8-613E4631AFB7}"/>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0FA9407-5FF6-44D8-AF33-FED9DB850731}"/>
              </a:ext>
            </a:extLst>
          </p:cNvPr>
          <p:cNvSpPr/>
          <p:nvPr/>
        </p:nvSpPr>
        <p:spPr>
          <a:xfrm>
            <a:off x="3641557" y="436044"/>
            <a:ext cx="8133347" cy="6155531"/>
          </a:xfrm>
          <a:prstGeom prst="rect">
            <a:avLst/>
          </a:prstGeom>
        </p:spPr>
        <p:txBody>
          <a:bodyPr wrap="square">
            <a:spAutoFit/>
          </a:bodyPr>
          <a:lstStyle/>
          <a:p>
            <a:r>
              <a:rPr lang="en-US" sz="1600" dirty="0">
                <a:latin typeface="Segoe"/>
              </a:rPr>
              <a:t>A cluster is a group of computers and storage devices that work together as a single organized system. You can use clusters to distribute servicing load or provide high availability of services. You can create many different types of clusters to provide these services.</a:t>
            </a:r>
          </a:p>
          <a:p>
            <a:pPr marL="285750" indent="-285750">
              <a:buFont typeface="Arial" panose="020B0604020202020204" pitchFamily="34" charset="0"/>
              <a:buChar char="•"/>
            </a:pPr>
            <a:r>
              <a:rPr lang="en-US" sz="1600" dirty="0"/>
              <a:t>the component computers communicate with each other over a high-performance, reliable network. </a:t>
            </a:r>
          </a:p>
          <a:p>
            <a:pPr marL="285750" indent="-285750">
              <a:buFont typeface="Arial" panose="020B0604020202020204" pitchFamily="34" charset="0"/>
              <a:buChar char="•"/>
            </a:pPr>
            <a:r>
              <a:rPr lang="en-US" sz="1600" dirty="0"/>
              <a:t>They may share one or more common storage devices.</a:t>
            </a:r>
          </a:p>
          <a:p>
            <a:pPr marL="285750" indent="-285750">
              <a:buFont typeface="Arial" panose="020B0604020202020204" pitchFamily="34" charset="0"/>
              <a:buChar char="•"/>
            </a:pPr>
            <a:endParaRPr lang="en-US" sz="1600" dirty="0"/>
          </a:p>
          <a:p>
            <a:r>
              <a:rPr lang="en-US" sz="1600" dirty="0"/>
              <a:t>A </a:t>
            </a:r>
            <a:r>
              <a:rPr lang="en-US" sz="1600" i="1" dirty="0"/>
              <a:t>failover cluster </a:t>
            </a:r>
            <a:r>
              <a:rPr lang="en-US" sz="1600" dirty="0"/>
              <a:t>is a group of independent computers that work together to increase the availability of applications and services. Physical cables and software connect the clustered servers, known as </a:t>
            </a:r>
            <a:r>
              <a:rPr lang="en-US" sz="1600" i="1" dirty="0"/>
              <a:t>nodes</a:t>
            </a:r>
            <a:r>
              <a:rPr lang="en-US" sz="1600" dirty="0"/>
              <a:t>. If one of the cluster nodes fails, another node begins to provide service. This process is known as </a:t>
            </a:r>
            <a:r>
              <a:rPr lang="en-US" sz="1600" i="1" dirty="0"/>
              <a:t>failover.</a:t>
            </a:r>
          </a:p>
          <a:p>
            <a:endParaRPr lang="en-US" sz="1600" i="1" dirty="0"/>
          </a:p>
          <a:p>
            <a:r>
              <a:rPr lang="en-US" sz="1600" dirty="0"/>
              <a:t>A failover cluster typically defines </a:t>
            </a:r>
            <a:r>
              <a:rPr lang="en-US" sz="1600" b="1" dirty="0"/>
              <a:t>at least two data communications networks</a:t>
            </a:r>
            <a:r>
              <a:rPr lang="en-US" sz="1600" dirty="0"/>
              <a:t>: one network enables the cluster to communicate with clients, and the second, isolated network enables the cluster node members to communicate directly with one another. If directly-connected shared storage is not being used, then a third network segment (for iSCSI or </a:t>
            </a:r>
            <a:r>
              <a:rPr lang="en-US" sz="1600" dirty="0" err="1"/>
              <a:t>Fibre</a:t>
            </a:r>
            <a:r>
              <a:rPr lang="en-US" sz="1600" dirty="0"/>
              <a:t> Channel) can exist between the cluster nodes and a data storage network.</a:t>
            </a:r>
          </a:p>
          <a:p>
            <a:r>
              <a:rPr lang="en-US" sz="1600" b="1" dirty="0"/>
              <a:t>Most clustered applications and their associated resources are assigned to one cluster node at a time</a:t>
            </a:r>
            <a:r>
              <a:rPr lang="en-US" sz="1600" dirty="0"/>
              <a:t>. The node that provides access to those cluster resources is the active node. If the nodes detect the failure of the active node for a clustered application, or if the active node is offline for maintenance, the clustered application starts on another cluster node.</a:t>
            </a:r>
            <a:endParaRPr lang="en-US" sz="1400" dirty="0"/>
          </a:p>
        </p:txBody>
      </p:sp>
    </p:spTree>
    <p:extLst>
      <p:ext uri="{BB962C8B-B14F-4D97-AF65-F5344CB8AC3E}">
        <p14:creationId xmlns:p14="http://schemas.microsoft.com/office/powerpoint/2010/main" val="37830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218956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3"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6" action="ppaction://hlinksldjump"/>
            <a:extLst>
              <a:ext uri="{FF2B5EF4-FFF2-40B4-BE49-F238E27FC236}">
                <a16:creationId xmlns:a16="http://schemas.microsoft.com/office/drawing/2014/main" id="{B622E33F-A111-445F-9864-D2F1D62C0F11}"/>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t>
            </a:r>
            <a:r>
              <a:rPr lang="en-US"/>
              <a:t>failover clustering?</a:t>
            </a:r>
            <a:endParaRPr lang="en-US" dirty="0"/>
          </a:p>
        </p:txBody>
      </p:sp>
      <p:sp>
        <p:nvSpPr>
          <p:cNvPr id="19" name="Text Placeholder 2">
            <a:extLst>
              <a:ext uri="{FF2B5EF4-FFF2-40B4-BE49-F238E27FC236}">
                <a16:creationId xmlns:a16="http://schemas.microsoft.com/office/drawing/2014/main" id="{FEFFBC58-991E-4591-B314-CEFC56769951}"/>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HA with failover clustering</a:t>
            </a:r>
            <a:endParaRPr lang="en-US" b="1" dirty="0">
              <a:solidFill>
                <a:schemeClr val="tx2"/>
              </a:solidFill>
            </a:endParaRPr>
          </a:p>
        </p:txBody>
      </p:sp>
      <p:sp>
        <p:nvSpPr>
          <p:cNvPr id="22" name="Text Placeholder 2">
            <a:hlinkClick r:id="rId17" action="ppaction://hlinksldjump"/>
            <a:extLst>
              <a:ext uri="{FF2B5EF4-FFF2-40B4-BE49-F238E27FC236}">
                <a16:creationId xmlns:a16="http://schemas.microsoft.com/office/drawing/2014/main" id="{C0BE5F41-1B1E-4D01-A2DE-A97F50FDFE2D}"/>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terminology</a:t>
            </a:r>
            <a:endParaRPr lang="en-US" dirty="0"/>
          </a:p>
        </p:txBody>
      </p:sp>
      <p:sp>
        <p:nvSpPr>
          <p:cNvPr id="30" name="Text Placeholder 2">
            <a:hlinkClick r:id="rId18" action="ppaction://hlinksldjump"/>
            <a:extLst>
              <a:ext uri="{FF2B5EF4-FFF2-40B4-BE49-F238E27FC236}">
                <a16:creationId xmlns:a16="http://schemas.microsoft.com/office/drawing/2014/main" id="{C93C3D6A-4B68-45C7-B263-2DD86C491FA4}"/>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categories and types</a:t>
            </a:r>
            <a:endParaRPr lang="en-US" dirty="0"/>
          </a:p>
        </p:txBody>
      </p:sp>
      <p:sp>
        <p:nvSpPr>
          <p:cNvPr id="35" name="Text Placeholder 2">
            <a:hlinkClick r:id="rId19" action="ppaction://hlinksldjump"/>
            <a:extLst>
              <a:ext uri="{FF2B5EF4-FFF2-40B4-BE49-F238E27FC236}">
                <a16:creationId xmlns:a16="http://schemas.microsoft.com/office/drawing/2014/main" id="{94042E38-CD65-4304-8184-CE593C873665}"/>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a:t>
            </a:r>
            <a:r>
              <a:rPr lang="en-US" altLang="en-US"/>
              <a:t>clustering components</a:t>
            </a:r>
            <a:endParaRPr lang="en-US" altLang="en-US" dirty="0"/>
          </a:p>
        </p:txBody>
      </p:sp>
      <p:sp>
        <p:nvSpPr>
          <p:cNvPr id="41" name="Text Placeholder 2">
            <a:hlinkClick r:id="rId20" action="ppaction://hlinksldjump"/>
            <a:extLst>
              <a:ext uri="{FF2B5EF4-FFF2-40B4-BE49-F238E27FC236}">
                <a16:creationId xmlns:a16="http://schemas.microsoft.com/office/drawing/2014/main" id="{F253C997-8D13-4A79-A906-29118E2770EA}"/>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Technology </a:t>
            </a:r>
            <a:r>
              <a:rPr lang="en-US" altLang="en-US"/>
              <a:t>redundancy comparison</a:t>
            </a:r>
            <a:endParaRPr lang="en-US" alt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FCEF666-A729-41E8-B72A-2B4D52F1998A}"/>
              </a:ext>
            </a:extLst>
          </p:cNvPr>
          <p:cNvGraphicFramePr>
            <a:graphicFrameLocks noChangeAspect="1"/>
          </p:cNvGraphicFramePr>
          <p:nvPr>
            <p:custDataLst>
              <p:tags r:id="rId2"/>
            </p:custDataLst>
            <p:extLst>
              <p:ext uri="{D42A27DB-BD31-4B8C-83A1-F6EECF244321}">
                <p14:modId xmlns:p14="http://schemas.microsoft.com/office/powerpoint/2010/main" val="5432752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06606DD-1E0E-4FAB-9C05-66F579F0866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B09659D-9EC5-44A0-8D4C-C3DA283ED9B5}"/>
              </a:ext>
            </a:extLst>
          </p:cNvPr>
          <p:cNvSpPr>
            <a:spLocks noGrp="1"/>
          </p:cNvSpPr>
          <p:nvPr>
            <p:ph type="title"/>
          </p:nvPr>
        </p:nvSpPr>
        <p:spPr/>
        <p:txBody>
          <a:bodyPr/>
          <a:lstStyle/>
          <a:p>
            <a:r>
              <a:rPr lang="en-US" altLang="en-US" dirty="0"/>
              <a:t>HA with failover clustering</a:t>
            </a:r>
            <a:endParaRPr lang="en-US" dirty="0"/>
          </a:p>
        </p:txBody>
      </p:sp>
      <p:sp>
        <p:nvSpPr>
          <p:cNvPr id="3" name="Subtitle 2">
            <a:extLst>
              <a:ext uri="{FF2B5EF4-FFF2-40B4-BE49-F238E27FC236}">
                <a16:creationId xmlns:a16="http://schemas.microsoft.com/office/drawing/2014/main" id="{7B0035C1-D245-4EF7-AE6F-879762B6B0F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74342A3-1FE9-4A95-84FA-6D45A968AF7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CA69ADB-DA11-4ACE-963D-392C0A3AE7F7}"/>
              </a:ext>
            </a:extLst>
          </p:cNvPr>
          <p:cNvSpPr/>
          <p:nvPr/>
        </p:nvSpPr>
        <p:spPr>
          <a:xfrm>
            <a:off x="3673642" y="1240667"/>
            <a:ext cx="7966670" cy="2308324"/>
          </a:xfrm>
          <a:prstGeom prst="rect">
            <a:avLst/>
          </a:prstGeom>
        </p:spPr>
        <p:txBody>
          <a:bodyPr wrap="square">
            <a:spAutoFit/>
          </a:bodyPr>
          <a:lstStyle/>
          <a:p>
            <a:r>
              <a:rPr lang="en-US" dirty="0">
                <a:latin typeface="Segoe"/>
              </a:rPr>
              <a:t>Failover clustering addresses organizations’ business needs for high availability by providing that data, application, and services are available in</a:t>
            </a:r>
          </a:p>
          <a:p>
            <a:r>
              <a:rPr lang="en-US" dirty="0">
                <a:latin typeface="Segoe"/>
              </a:rPr>
              <a:t>different failure scenarios.</a:t>
            </a:r>
          </a:p>
          <a:p>
            <a:r>
              <a:rPr lang="en-US" dirty="0"/>
              <a:t>High availability deployments for different applications can vary.</a:t>
            </a:r>
          </a:p>
          <a:p>
            <a:r>
              <a:rPr lang="en-US" dirty="0"/>
              <a:t>For example, Microsoft Exchange Server uses failover clustering feature in the Windows Server operating system, however, you use Exchange server management tools to perform the process of high availability deployment and failover clustering installation completely</a:t>
            </a:r>
          </a:p>
        </p:txBody>
      </p:sp>
    </p:spTree>
    <p:extLst>
      <p:ext uri="{BB962C8B-B14F-4D97-AF65-F5344CB8AC3E}">
        <p14:creationId xmlns:p14="http://schemas.microsoft.com/office/powerpoint/2010/main" val="321075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8D88012-3BA5-44C2-A189-D3AA56F55D55}"/>
              </a:ext>
            </a:extLst>
          </p:cNvPr>
          <p:cNvGraphicFramePr>
            <a:graphicFrameLocks noChangeAspect="1"/>
          </p:cNvGraphicFramePr>
          <p:nvPr>
            <p:custDataLst>
              <p:tags r:id="rId2"/>
            </p:custDataLst>
            <p:extLst>
              <p:ext uri="{D42A27DB-BD31-4B8C-83A1-F6EECF244321}">
                <p14:modId xmlns:p14="http://schemas.microsoft.com/office/powerpoint/2010/main" val="4169183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A6751B1-9386-4180-87FA-3168DAB0623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A65CA079-BEA7-4904-9305-B052D4586A5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CE945C5-321B-47C9-967A-AA961DE55090}"/>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AEA6263-D581-48BC-AEE8-7A5B810CFA3E}"/>
              </a:ext>
            </a:extLst>
          </p:cNvPr>
          <p:cNvSpPr/>
          <p:nvPr/>
        </p:nvSpPr>
        <p:spPr>
          <a:xfrm>
            <a:off x="3625516" y="1274348"/>
            <a:ext cx="8014796" cy="3970318"/>
          </a:xfrm>
          <a:prstGeom prst="rect">
            <a:avLst/>
          </a:prstGeom>
        </p:spPr>
        <p:txBody>
          <a:bodyPr wrap="square">
            <a:spAutoFit/>
          </a:bodyPr>
          <a:lstStyle/>
          <a:p>
            <a:r>
              <a:rPr lang="en-US" dirty="0">
                <a:latin typeface="Segoe"/>
              </a:rPr>
              <a:t>An application must be cluster-aware to user failover clustering. Failover clustering in Windows Server operating system provides high availability for the following applications and features:</a:t>
            </a:r>
          </a:p>
          <a:p>
            <a:pPr marL="285750" indent="-285750">
              <a:buFont typeface="Arial" panose="020B0604020202020204" pitchFamily="34" charset="0"/>
              <a:buChar char="•"/>
            </a:pPr>
            <a:r>
              <a:rPr lang="en-US" dirty="0"/>
              <a:t>DFS Namespace Server</a:t>
            </a:r>
          </a:p>
          <a:p>
            <a:pPr marL="285750" indent="-285750">
              <a:buFont typeface="Arial" panose="020B0604020202020204" pitchFamily="34" charset="0"/>
              <a:buChar char="•"/>
            </a:pPr>
            <a:r>
              <a:rPr lang="en-US" dirty="0"/>
              <a:t>DHCP Server</a:t>
            </a:r>
          </a:p>
          <a:p>
            <a:pPr marL="285750" indent="-285750">
              <a:buFont typeface="Arial" panose="020B0604020202020204" pitchFamily="34" charset="0"/>
              <a:buChar char="•"/>
            </a:pPr>
            <a:r>
              <a:rPr lang="en-US" dirty="0"/>
              <a:t>Distributed Transaction Coordinator (DTC)</a:t>
            </a:r>
          </a:p>
          <a:p>
            <a:pPr marL="285750" indent="-285750">
              <a:buFont typeface="Arial" panose="020B0604020202020204" pitchFamily="34" charset="0"/>
              <a:buChar char="•"/>
            </a:pPr>
            <a:r>
              <a:rPr lang="en-US" dirty="0"/>
              <a:t>File Server</a:t>
            </a:r>
          </a:p>
          <a:p>
            <a:pPr marL="285750" indent="-285750">
              <a:buFont typeface="Arial" panose="020B0604020202020204" pitchFamily="34" charset="0"/>
              <a:buChar char="•"/>
            </a:pPr>
            <a:r>
              <a:rPr lang="en-US" dirty="0"/>
              <a:t>Internet Storage Name Service (</a:t>
            </a:r>
            <a:r>
              <a:rPr lang="en-US" dirty="0" err="1"/>
              <a:t>iSNS</a:t>
            </a:r>
            <a:r>
              <a:rPr lang="en-US" dirty="0"/>
              <a:t>) Server</a:t>
            </a:r>
          </a:p>
          <a:p>
            <a:pPr marL="285750" indent="-285750">
              <a:buFont typeface="Arial" panose="020B0604020202020204" pitchFamily="34" charset="0"/>
              <a:buChar char="•"/>
            </a:pPr>
            <a:r>
              <a:rPr lang="en-US" dirty="0"/>
              <a:t>Message Queuing</a:t>
            </a:r>
          </a:p>
          <a:p>
            <a:pPr marL="285750" indent="-285750">
              <a:buFont typeface="Arial" panose="020B0604020202020204" pitchFamily="34" charset="0"/>
              <a:buChar char="•"/>
            </a:pPr>
            <a:r>
              <a:rPr lang="en-US" dirty="0"/>
              <a:t>Other Server</a:t>
            </a:r>
          </a:p>
          <a:p>
            <a:pPr marL="285750" indent="-285750">
              <a:buFont typeface="Arial" panose="020B0604020202020204" pitchFamily="34" charset="0"/>
              <a:buChar char="•"/>
            </a:pPr>
            <a:r>
              <a:rPr lang="en-US" dirty="0"/>
              <a:t>Print Server</a:t>
            </a:r>
          </a:p>
          <a:p>
            <a:pPr marL="285750" indent="-285750">
              <a:buFont typeface="Arial" panose="020B0604020202020204" pitchFamily="34" charset="0"/>
              <a:buChar char="•"/>
            </a:pPr>
            <a:r>
              <a:rPr lang="en-US" dirty="0"/>
              <a:t>Remote Desktop Connection Broker</a:t>
            </a:r>
          </a:p>
          <a:p>
            <a:pPr marL="285750" indent="-285750">
              <a:buFont typeface="Arial" panose="020B0604020202020204" pitchFamily="34" charset="0"/>
              <a:buChar char="•"/>
            </a:pPr>
            <a:r>
              <a:rPr lang="en-US" dirty="0"/>
              <a:t>Virtual Machine</a:t>
            </a:r>
          </a:p>
          <a:p>
            <a:pPr marL="285750" indent="-285750">
              <a:buFont typeface="Arial" panose="020B0604020202020204" pitchFamily="34" charset="0"/>
              <a:buChar char="•"/>
            </a:pPr>
            <a:r>
              <a:rPr lang="en-US" dirty="0"/>
              <a:t>WINS Server</a:t>
            </a:r>
          </a:p>
        </p:txBody>
      </p:sp>
      <p:sp>
        <p:nvSpPr>
          <p:cNvPr id="6" name="Title 1">
            <a:extLst>
              <a:ext uri="{FF2B5EF4-FFF2-40B4-BE49-F238E27FC236}">
                <a16:creationId xmlns:a16="http://schemas.microsoft.com/office/drawing/2014/main" id="{7010618C-302D-41D8-9B0A-4637F69C19D1}"/>
              </a:ext>
            </a:extLst>
          </p:cNvPr>
          <p:cNvSpPr>
            <a:spLocks noGrp="1"/>
          </p:cNvSpPr>
          <p:nvPr>
            <p:ph type="title"/>
          </p:nvPr>
        </p:nvSpPr>
        <p:spPr>
          <a:xfrm>
            <a:off x="554038" y="2744788"/>
            <a:ext cx="2514600" cy="768350"/>
          </a:xfrm>
        </p:spPr>
        <p:txBody>
          <a:bodyPr/>
          <a:lstStyle/>
          <a:p>
            <a:r>
              <a:rPr lang="en-US" altLang="en-US" dirty="0"/>
              <a:t>HA with failover clustering</a:t>
            </a:r>
            <a:endParaRPr lang="en-US" dirty="0"/>
          </a:p>
        </p:txBody>
      </p:sp>
    </p:spTree>
    <p:extLst>
      <p:ext uri="{BB962C8B-B14F-4D97-AF65-F5344CB8AC3E}">
        <p14:creationId xmlns:p14="http://schemas.microsoft.com/office/powerpoint/2010/main" val="14464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331096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6" action="ppaction://hlinksldjump"/>
            <a:extLst>
              <a:ext uri="{FF2B5EF4-FFF2-40B4-BE49-F238E27FC236}">
                <a16:creationId xmlns:a16="http://schemas.microsoft.com/office/drawing/2014/main" id="{B622E33F-A111-445F-9864-D2F1D62C0F11}"/>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t>
            </a:r>
            <a:r>
              <a:rPr lang="en-US"/>
              <a:t>failover clustering?</a:t>
            </a:r>
            <a:endParaRPr lang="en-US" dirty="0"/>
          </a:p>
        </p:txBody>
      </p:sp>
      <p:sp>
        <p:nvSpPr>
          <p:cNvPr id="19" name="Text Placeholder 2">
            <a:hlinkClick r:id="rId17" action="ppaction://hlinksldjump"/>
            <a:extLst>
              <a:ext uri="{FF2B5EF4-FFF2-40B4-BE49-F238E27FC236}">
                <a16:creationId xmlns:a16="http://schemas.microsoft.com/office/drawing/2014/main" id="{FEFFBC58-991E-4591-B314-CEFC5676995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failover clustering</a:t>
            </a:r>
            <a:endParaRPr lang="en-US" dirty="0"/>
          </a:p>
        </p:txBody>
      </p:sp>
      <p:sp>
        <p:nvSpPr>
          <p:cNvPr id="11" name="Text Placeholder 2">
            <a:extLst>
              <a:ext uri="{FF2B5EF4-FFF2-40B4-BE49-F238E27FC236}">
                <a16:creationId xmlns:a16="http://schemas.microsoft.com/office/drawing/2014/main" id="{2204CE35-DFC2-4DC8-9495-732A2BE16665}"/>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Clustering terminology</a:t>
            </a:r>
            <a:endParaRPr lang="en-US" b="1" dirty="0">
              <a:solidFill>
                <a:schemeClr val="tx2"/>
              </a:solidFill>
            </a:endParaRPr>
          </a:p>
        </p:txBody>
      </p:sp>
      <p:sp>
        <p:nvSpPr>
          <p:cNvPr id="22" name="Text Placeholder 2">
            <a:hlinkClick r:id="rId18" action="ppaction://hlinksldjump"/>
            <a:extLst>
              <a:ext uri="{FF2B5EF4-FFF2-40B4-BE49-F238E27FC236}">
                <a16:creationId xmlns:a16="http://schemas.microsoft.com/office/drawing/2014/main" id="{9296BD6D-69CA-48D2-BD33-C5EBF01BE049}"/>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categories and types</a:t>
            </a:r>
            <a:endParaRPr lang="en-US" dirty="0"/>
          </a:p>
        </p:txBody>
      </p:sp>
      <p:sp>
        <p:nvSpPr>
          <p:cNvPr id="27" name="Text Placeholder 2">
            <a:hlinkClick r:id="rId19" action="ppaction://hlinksldjump"/>
            <a:extLst>
              <a:ext uri="{FF2B5EF4-FFF2-40B4-BE49-F238E27FC236}">
                <a16:creationId xmlns:a16="http://schemas.microsoft.com/office/drawing/2014/main" id="{4BEE3A81-89AD-421C-8896-0EE04BF3F15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a:t>
            </a:r>
            <a:r>
              <a:rPr lang="en-US" altLang="en-US"/>
              <a:t>clustering components</a:t>
            </a:r>
            <a:endParaRPr lang="en-US" altLang="en-US" dirty="0"/>
          </a:p>
        </p:txBody>
      </p:sp>
      <p:sp>
        <p:nvSpPr>
          <p:cNvPr id="33" name="Text Placeholder 2">
            <a:hlinkClick r:id="rId20" action="ppaction://hlinksldjump"/>
            <a:extLst>
              <a:ext uri="{FF2B5EF4-FFF2-40B4-BE49-F238E27FC236}">
                <a16:creationId xmlns:a16="http://schemas.microsoft.com/office/drawing/2014/main" id="{AFE9E8CE-41E2-44D5-950E-2FC2F67017E4}"/>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Technology </a:t>
            </a:r>
            <a:r>
              <a:rPr lang="en-US" altLang="en-US"/>
              <a:t>redundancy comparison</a:t>
            </a:r>
            <a:endParaRPr lang="en-US" altLang="en-US" dirty="0"/>
          </a:p>
        </p:txBody>
      </p:sp>
    </p:spTree>
    <p:extLst>
      <p:ext uri="{BB962C8B-B14F-4D97-AF65-F5344CB8AC3E}">
        <p14:creationId xmlns:p14="http://schemas.microsoft.com/office/powerpoint/2010/main" val="282434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5C067B-7877-4F0C-AB81-75134EEC5F95}"/>
              </a:ext>
            </a:extLst>
          </p:cNvPr>
          <p:cNvGraphicFramePr>
            <a:graphicFrameLocks noChangeAspect="1"/>
          </p:cNvGraphicFramePr>
          <p:nvPr>
            <p:custDataLst>
              <p:tags r:id="rId2"/>
            </p:custDataLst>
            <p:extLst>
              <p:ext uri="{D42A27DB-BD31-4B8C-83A1-F6EECF244321}">
                <p14:modId xmlns:p14="http://schemas.microsoft.com/office/powerpoint/2010/main" val="3863406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A6CC98D-F40D-4576-8405-AA7FEEDABAE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895BD52-24CB-4DAD-900F-C3E61DB8FCF1}"/>
              </a:ext>
            </a:extLst>
          </p:cNvPr>
          <p:cNvSpPr>
            <a:spLocks noGrp="1"/>
          </p:cNvSpPr>
          <p:nvPr>
            <p:ph type="title"/>
          </p:nvPr>
        </p:nvSpPr>
        <p:spPr/>
        <p:txBody>
          <a:bodyPr/>
          <a:lstStyle/>
          <a:p>
            <a:r>
              <a:rPr lang="en-US" dirty="0"/>
              <a:t>Clustering terminology</a:t>
            </a:r>
          </a:p>
        </p:txBody>
      </p:sp>
      <p:sp>
        <p:nvSpPr>
          <p:cNvPr id="3" name="Subtitle 2">
            <a:extLst>
              <a:ext uri="{FF2B5EF4-FFF2-40B4-BE49-F238E27FC236}">
                <a16:creationId xmlns:a16="http://schemas.microsoft.com/office/drawing/2014/main" id="{240160C4-B9B8-4AE8-BDEB-D0B7BE74337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292FA3F-9345-4B69-8C80-2CA34F69A74C}"/>
              </a:ext>
            </a:extLst>
          </p:cNvPr>
          <p:cNvSpPr>
            <a:spLocks noGrp="1"/>
          </p:cNvSpPr>
          <p:nvPr>
            <p:ph type="body" sz="quarter" idx="17"/>
          </p:nvPr>
        </p:nvSpPr>
        <p:spPr/>
        <p:txBody>
          <a:bodyPr/>
          <a:lstStyle/>
          <a:p>
            <a:endParaRPr lang="en-US"/>
          </a:p>
        </p:txBody>
      </p:sp>
      <p:sp>
        <p:nvSpPr>
          <p:cNvPr id="5" name="TextBox 4">
            <a:extLst>
              <a:ext uri="{FF2B5EF4-FFF2-40B4-BE49-F238E27FC236}">
                <a16:creationId xmlns:a16="http://schemas.microsoft.com/office/drawing/2014/main" id="{A367973E-3E00-4400-9434-D7C37A55C68D}"/>
              </a:ext>
            </a:extLst>
          </p:cNvPr>
          <p:cNvSpPr txBox="1"/>
          <p:nvPr/>
        </p:nvSpPr>
        <p:spPr>
          <a:xfrm>
            <a:off x="3865505" y="1427747"/>
            <a:ext cx="7774807" cy="272434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Failover clustering terminology includes:</a:t>
            </a:r>
          </a:p>
          <a:p>
            <a:pPr marL="285750" indent="-285750" algn="l">
              <a:spcBef>
                <a:spcPts val="300"/>
              </a:spcBef>
              <a:spcAft>
                <a:spcPts val="300"/>
              </a:spcAft>
              <a:buFont typeface="Arial" panose="020B0604020202020204" pitchFamily="34" charset="0"/>
              <a:buChar char="•"/>
            </a:pPr>
            <a:r>
              <a:rPr lang="en-US" sz="1600" dirty="0"/>
              <a:t>Node</a:t>
            </a:r>
          </a:p>
          <a:p>
            <a:pPr marL="285750" indent="-285750" algn="l">
              <a:spcBef>
                <a:spcPts val="300"/>
              </a:spcBef>
              <a:spcAft>
                <a:spcPts val="300"/>
              </a:spcAft>
              <a:buFont typeface="Arial" panose="020B0604020202020204" pitchFamily="34" charset="0"/>
              <a:buChar char="•"/>
            </a:pPr>
            <a:r>
              <a:rPr lang="en-US" sz="1600" dirty="0"/>
              <a:t>Service or application</a:t>
            </a:r>
          </a:p>
          <a:p>
            <a:pPr marL="285750" indent="-285750" algn="l">
              <a:spcBef>
                <a:spcPts val="300"/>
              </a:spcBef>
              <a:spcAft>
                <a:spcPts val="300"/>
              </a:spcAft>
              <a:buFont typeface="Arial" panose="020B0604020202020204" pitchFamily="34" charset="0"/>
              <a:buChar char="•"/>
            </a:pPr>
            <a:r>
              <a:rPr lang="en-US" sz="1600" dirty="0"/>
              <a:t>Shared storage</a:t>
            </a:r>
          </a:p>
          <a:p>
            <a:pPr marL="285750" indent="-285750" algn="l">
              <a:spcBef>
                <a:spcPts val="300"/>
              </a:spcBef>
              <a:spcAft>
                <a:spcPts val="300"/>
              </a:spcAft>
              <a:buFont typeface="Arial" panose="020B0604020202020204" pitchFamily="34" charset="0"/>
              <a:buChar char="•"/>
            </a:pPr>
            <a:r>
              <a:rPr lang="en-US" sz="1600" dirty="0"/>
              <a:t>Quorum</a:t>
            </a:r>
          </a:p>
          <a:p>
            <a:pPr marL="285750" indent="-285750" algn="l">
              <a:spcBef>
                <a:spcPts val="300"/>
              </a:spcBef>
              <a:spcAft>
                <a:spcPts val="300"/>
              </a:spcAft>
              <a:buFont typeface="Arial" panose="020B0604020202020204" pitchFamily="34" charset="0"/>
              <a:buChar char="•"/>
            </a:pPr>
            <a:r>
              <a:rPr lang="en-US" sz="1600" dirty="0"/>
              <a:t>Witness</a:t>
            </a:r>
          </a:p>
          <a:p>
            <a:pPr marL="285750" indent="-285750" algn="l">
              <a:spcBef>
                <a:spcPts val="300"/>
              </a:spcBef>
              <a:spcAft>
                <a:spcPts val="300"/>
              </a:spcAft>
              <a:buFont typeface="Arial" panose="020B0604020202020204" pitchFamily="34" charset="0"/>
              <a:buChar char="•"/>
            </a:pPr>
            <a:r>
              <a:rPr lang="en-US" sz="1600" dirty="0"/>
              <a:t>Failover/Failback</a:t>
            </a:r>
          </a:p>
          <a:p>
            <a:pPr marL="285750" indent="-285750" algn="l">
              <a:spcBef>
                <a:spcPts val="300"/>
              </a:spcBef>
              <a:spcAft>
                <a:spcPts val="300"/>
              </a:spcAft>
              <a:buFont typeface="Arial" panose="020B0604020202020204" pitchFamily="34" charset="0"/>
              <a:buChar char="•"/>
            </a:pPr>
            <a:r>
              <a:rPr lang="en-US" sz="1600" dirty="0"/>
              <a:t>Clients</a:t>
            </a:r>
          </a:p>
          <a:p>
            <a:pPr algn="l">
              <a:spcBef>
                <a:spcPts val="300"/>
              </a:spcBef>
              <a:spcAft>
                <a:spcPts val="300"/>
              </a:spcAft>
              <a:buNone/>
            </a:pPr>
            <a:endParaRPr lang="en-US" sz="1600" dirty="0"/>
          </a:p>
        </p:txBody>
      </p:sp>
    </p:spTree>
    <p:extLst>
      <p:ext uri="{BB962C8B-B14F-4D97-AF65-F5344CB8AC3E}">
        <p14:creationId xmlns:p14="http://schemas.microsoft.com/office/powerpoint/2010/main" val="346321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255559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5"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6" action="ppaction://hlinksldjump"/>
            <a:extLst>
              <a:ext uri="{FF2B5EF4-FFF2-40B4-BE49-F238E27FC236}">
                <a16:creationId xmlns:a16="http://schemas.microsoft.com/office/drawing/2014/main" id="{B622E33F-A111-445F-9864-D2F1D62C0F11}"/>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What is </a:t>
            </a:r>
            <a:r>
              <a:rPr lang="en-US"/>
              <a:t>failover clustering?</a:t>
            </a:r>
            <a:endParaRPr lang="en-US" dirty="0"/>
          </a:p>
        </p:txBody>
      </p:sp>
      <p:sp>
        <p:nvSpPr>
          <p:cNvPr id="19" name="Text Placeholder 2">
            <a:hlinkClick r:id="rId17" action="ppaction://hlinksldjump"/>
            <a:extLst>
              <a:ext uri="{FF2B5EF4-FFF2-40B4-BE49-F238E27FC236}">
                <a16:creationId xmlns:a16="http://schemas.microsoft.com/office/drawing/2014/main" id="{FEFFBC58-991E-4591-B314-CEFC5676995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failover clustering</a:t>
            </a:r>
            <a:endParaRPr lang="en-US" dirty="0"/>
          </a:p>
        </p:txBody>
      </p:sp>
      <p:sp>
        <p:nvSpPr>
          <p:cNvPr id="11" name="Text Placeholder 2">
            <a:hlinkClick r:id="rId18" action="ppaction://hlinksldjump"/>
            <a:extLst>
              <a:ext uri="{FF2B5EF4-FFF2-40B4-BE49-F238E27FC236}">
                <a16:creationId xmlns:a16="http://schemas.microsoft.com/office/drawing/2014/main" id="{2204CE35-DFC2-4DC8-9495-732A2BE1666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Clustering terminology</a:t>
            </a:r>
            <a:endParaRPr lang="en-US" dirty="0"/>
          </a:p>
        </p:txBody>
      </p:sp>
      <p:sp>
        <p:nvSpPr>
          <p:cNvPr id="21" name="Text Placeholder 2">
            <a:extLst>
              <a:ext uri="{FF2B5EF4-FFF2-40B4-BE49-F238E27FC236}">
                <a16:creationId xmlns:a16="http://schemas.microsoft.com/office/drawing/2014/main" id="{5CE2F02D-CC21-4DAD-9E66-4CEB1D2A5234}"/>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Clustering categories and types</a:t>
            </a:r>
            <a:endParaRPr lang="en-US" b="1" dirty="0">
              <a:solidFill>
                <a:schemeClr val="tx2"/>
              </a:solidFill>
            </a:endParaRPr>
          </a:p>
        </p:txBody>
      </p:sp>
      <p:sp>
        <p:nvSpPr>
          <p:cNvPr id="26" name="Text Placeholder 2">
            <a:hlinkClick r:id="rId19" action="ppaction://hlinksldjump"/>
            <a:extLst>
              <a:ext uri="{FF2B5EF4-FFF2-40B4-BE49-F238E27FC236}">
                <a16:creationId xmlns:a16="http://schemas.microsoft.com/office/drawing/2014/main" id="{186AB636-A332-4DCC-875D-C6F22FEC3F64}"/>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 </a:t>
            </a:r>
            <a:r>
              <a:rPr lang="en-US" altLang="en-US"/>
              <a:t>clustering components</a:t>
            </a:r>
            <a:endParaRPr lang="en-US" altLang="en-US" dirty="0"/>
          </a:p>
        </p:txBody>
      </p:sp>
      <p:sp>
        <p:nvSpPr>
          <p:cNvPr id="32" name="Text Placeholder 2">
            <a:hlinkClick r:id="rId20" action="ppaction://hlinksldjump"/>
            <a:extLst>
              <a:ext uri="{FF2B5EF4-FFF2-40B4-BE49-F238E27FC236}">
                <a16:creationId xmlns:a16="http://schemas.microsoft.com/office/drawing/2014/main" id="{742DC22A-2D1A-45FD-BC44-A09CEECD51C6}"/>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Technology </a:t>
            </a:r>
            <a:r>
              <a:rPr lang="en-US" altLang="en-US"/>
              <a:t>redundancy comparison</a:t>
            </a:r>
            <a:endParaRPr lang="en-US" altLang="en-US" dirty="0"/>
          </a:p>
        </p:txBody>
      </p:sp>
    </p:spTree>
    <p:extLst>
      <p:ext uri="{BB962C8B-B14F-4D97-AF65-F5344CB8AC3E}">
        <p14:creationId xmlns:p14="http://schemas.microsoft.com/office/powerpoint/2010/main" val="847804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8QtgMpRUJulSR8x0tPm.y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_O66D6n4J9jB9RzWkydxW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ynEKpr9yYwffGpAW4Ozp9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d0m.Y3bEGYexG2q7lCQG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XHSY3I7LdBkpgjnVCOhdL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URwqrLkBZFn.qt2xVAXLy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BuIgLu6sK9gvKle9SYolG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mrnnBkAYLNztygu2peGfs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dm7tYOwoqL3Ml7ID7vmMH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tWLYWhyBqLKfjkLZECiiv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fTRgK.IapVClqC.N8vA94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uDugRF.prvWJS0lFcTkVE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tBpgU6eYhGboEO8EVuDuh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URwqrLkBZFn.qt2xVAXLy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BuIgLu6sK9gvKle9SYolGw"/>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uMHngzN9PzF7FzYlhPi45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CQFT3Yxpmq76YYKFbp0cn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B11zr5gCxdHSy.ZKRhcka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xx_DaCa4f5cy7JU40M8Td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J1FMBZmjtlKv.tCXqYUj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URwqrLkBZFn.qt2xVAXLy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BuIgLu6sK9gvKle9SYolG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uMHngzN9PzF7FzYlhPi45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LnWf7DMw57LRh93t2qu0b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uUanzf1iR1039jMbwwzJI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RVbM3NiWZvFdq0GFTp3Kz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6Tc4eDIXAjHc8cLgLceP9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q7jtGM4wde5fedvjQmEmB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URwqrLkBZFn.qt2xVAXLy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BuIgLu6sK9gvKle9SYolG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uMHngzN9PzF7FzYlhPi45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LnWf7DMw57LRh93t2qu0bQ"/>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zQ2FjmVTn4WyXZvebIHGr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ehbktQffzCuyN1KWIuLHr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OJXzEQXfcMBuxUlZh4RWW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URwqrLkBZFn.qt2xVAXLyQ"/>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BuIgLu6sK9gvKle9SYolG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uMHngzN9PzF7FzYlhPi45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LnWf7DMw57LRh93t2qu0bQ"/>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zQ2FjmVTn4WyXZvebIHGr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2MKmwcB9LiBO95aOxOGakA"/>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blvgO3PK.m4Jpjdl6Ad2tA"/>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1368</TotalTime>
  <Words>984</Words>
  <Application>Microsoft Office PowerPoint</Application>
  <PresentationFormat>Widescreen</PresentationFormat>
  <Paragraphs>127</Paragraphs>
  <Slides>15</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4" baseType="lpstr">
      <vt:lpstr>Courier</vt:lpstr>
      <vt:lpstr>Segoe</vt:lpstr>
      <vt:lpstr>Arial</vt:lpstr>
      <vt:lpstr>Georgia</vt:lpstr>
      <vt:lpstr>Segoe UI</vt:lpstr>
      <vt:lpstr>Wingdings</vt:lpstr>
      <vt:lpstr>White</vt:lpstr>
      <vt:lpstr>Contrast</vt:lpstr>
      <vt:lpstr>think-cell Slide</vt:lpstr>
      <vt:lpstr>HA with failover clustering</vt:lpstr>
      <vt:lpstr>Agenda</vt:lpstr>
      <vt:lpstr>What is failover clustering?</vt:lpstr>
      <vt:lpstr>Agenda</vt:lpstr>
      <vt:lpstr>HA with failover clustering</vt:lpstr>
      <vt:lpstr>HA with failover clustering</vt:lpstr>
      <vt:lpstr>Agenda</vt:lpstr>
      <vt:lpstr>Clustering terminology</vt:lpstr>
      <vt:lpstr>Agenda</vt:lpstr>
      <vt:lpstr>Clustering categories and types</vt:lpstr>
      <vt:lpstr>Clustering categories and types</vt:lpstr>
      <vt:lpstr>Agenda</vt:lpstr>
      <vt:lpstr>Failover clustering components</vt:lpstr>
      <vt:lpstr>Agenda</vt:lpstr>
      <vt:lpstr>Technology redundancy 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 with failover clustering</dc:title>
  <dc:subject/>
  <dc:creator>Lam Nguyen</dc:creator>
  <cp:keywords/>
  <dc:description/>
  <cp:lastModifiedBy>Lam Nguyen</cp:lastModifiedBy>
  <cp:revision>22</cp:revision>
  <cp:lastPrinted>2018-10-30T20:37:12Z</cp:lastPrinted>
  <dcterms:created xsi:type="dcterms:W3CDTF">2021-02-01T05:08:02Z</dcterms:created>
  <dcterms:modified xsi:type="dcterms:W3CDTF">2021-02-02T11:49:50Z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