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7"/>
  </p:notesMasterIdLst>
  <p:handoutMasterIdLst>
    <p:handoutMasterId r:id="rId28"/>
  </p:handoutMasterIdLst>
  <p:sldIdLst>
    <p:sldId id="256" r:id="rId3"/>
    <p:sldId id="3701" r:id="rId4"/>
    <p:sldId id="3831" r:id="rId5"/>
    <p:sldId id="3702" r:id="rId6"/>
    <p:sldId id="3832" r:id="rId7"/>
    <p:sldId id="3824" r:id="rId8"/>
    <p:sldId id="3833" r:id="rId9"/>
    <p:sldId id="3834" r:id="rId10"/>
    <p:sldId id="3825" r:id="rId11"/>
    <p:sldId id="3835" r:id="rId12"/>
    <p:sldId id="3826" r:id="rId13"/>
    <p:sldId id="3836" r:id="rId14"/>
    <p:sldId id="3827" r:id="rId15"/>
    <p:sldId id="3844" r:id="rId16"/>
    <p:sldId id="3828" r:id="rId17"/>
    <p:sldId id="3842" r:id="rId18"/>
    <p:sldId id="3843" r:id="rId19"/>
    <p:sldId id="3829" r:id="rId20"/>
    <p:sldId id="3839" r:id="rId21"/>
    <p:sldId id="3840" r:id="rId22"/>
    <p:sldId id="3841" r:id="rId23"/>
    <p:sldId id="3830" r:id="rId24"/>
    <p:sldId id="3837" r:id="rId25"/>
    <p:sldId id="3838" r:id="rId26"/>
  </p:sldIdLst>
  <p:sldSz cx="12192000" cy="6858000"/>
  <p:notesSz cx="7102475" cy="93884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11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11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2"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0"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8"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4"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2"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6"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4"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8"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0"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2"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6"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8"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0"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389.xml"/><Relationship Id="rId13" Type="http://schemas.openxmlformats.org/officeDocument/2006/relationships/tags" Target="../tags/tag394.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384.xml"/><Relationship Id="rId21" Type="http://schemas.openxmlformats.org/officeDocument/2006/relationships/slide" Target="slide6.xml"/><Relationship Id="rId7" Type="http://schemas.openxmlformats.org/officeDocument/2006/relationships/tags" Target="../tags/tag388.xml"/><Relationship Id="rId12" Type="http://schemas.openxmlformats.org/officeDocument/2006/relationships/tags" Target="../tags/tag393.xml"/><Relationship Id="rId17" Type="http://schemas.openxmlformats.org/officeDocument/2006/relationships/oleObject" Target="../embeddings/oleObject32.bin"/><Relationship Id="rId25" Type="http://schemas.openxmlformats.org/officeDocument/2006/relationships/slide" Target="slide18.xml"/><Relationship Id="rId2" Type="http://schemas.openxmlformats.org/officeDocument/2006/relationships/tags" Target="../tags/tag383.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2.vml"/><Relationship Id="rId6" Type="http://schemas.openxmlformats.org/officeDocument/2006/relationships/tags" Target="../tags/tag387.xml"/><Relationship Id="rId11" Type="http://schemas.openxmlformats.org/officeDocument/2006/relationships/tags" Target="../tags/tag392.xml"/><Relationship Id="rId24" Type="http://schemas.openxmlformats.org/officeDocument/2006/relationships/slide" Target="slide15.xml"/><Relationship Id="rId5" Type="http://schemas.openxmlformats.org/officeDocument/2006/relationships/tags" Target="../tags/tag386.xml"/><Relationship Id="rId15" Type="http://schemas.openxmlformats.org/officeDocument/2006/relationships/tags" Target="../tags/tag396.xml"/><Relationship Id="rId23" Type="http://schemas.openxmlformats.org/officeDocument/2006/relationships/slide" Target="slide13.xml"/><Relationship Id="rId10" Type="http://schemas.openxmlformats.org/officeDocument/2006/relationships/tags" Target="../tags/tag391.xml"/><Relationship Id="rId19" Type="http://schemas.openxmlformats.org/officeDocument/2006/relationships/slide" Target="slide2.xml"/><Relationship Id="rId4" Type="http://schemas.openxmlformats.org/officeDocument/2006/relationships/tags" Target="../tags/tag385.xml"/><Relationship Id="rId9" Type="http://schemas.openxmlformats.org/officeDocument/2006/relationships/tags" Target="../tags/tag390.xml"/><Relationship Id="rId14" Type="http://schemas.openxmlformats.org/officeDocument/2006/relationships/tags" Target="../tags/tag395.xml"/><Relationship Id="rId22"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400.xml"/><Relationship Id="rId21" Type="http://schemas.openxmlformats.org/officeDocument/2006/relationships/slide" Target="slide6.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oleObject" Target="../embeddings/oleObject34.bin"/><Relationship Id="rId25" Type="http://schemas.openxmlformats.org/officeDocument/2006/relationships/slide" Target="slide18.xml"/><Relationship Id="rId2" Type="http://schemas.openxmlformats.org/officeDocument/2006/relationships/tags" Target="../tags/tag399.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4.vml"/><Relationship Id="rId6" Type="http://schemas.openxmlformats.org/officeDocument/2006/relationships/tags" Target="../tags/tag403.xml"/><Relationship Id="rId11" Type="http://schemas.openxmlformats.org/officeDocument/2006/relationships/tags" Target="../tags/tag408.xml"/><Relationship Id="rId24" Type="http://schemas.openxmlformats.org/officeDocument/2006/relationships/slide" Target="slide15.xml"/><Relationship Id="rId5" Type="http://schemas.openxmlformats.org/officeDocument/2006/relationships/tags" Target="../tags/tag402.xml"/><Relationship Id="rId15" Type="http://schemas.openxmlformats.org/officeDocument/2006/relationships/tags" Target="../tags/tag412.xml"/><Relationship Id="rId23" Type="http://schemas.openxmlformats.org/officeDocument/2006/relationships/slide" Target="slide11.xml"/><Relationship Id="rId10" Type="http://schemas.openxmlformats.org/officeDocument/2006/relationships/tags" Target="../tags/tag407.xml"/><Relationship Id="rId19" Type="http://schemas.openxmlformats.org/officeDocument/2006/relationships/slide" Target="slide2.xml"/><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tags" Target="../tags/tag411.xml"/><Relationship Id="rId22"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416.xml"/><Relationship Id="rId21" Type="http://schemas.openxmlformats.org/officeDocument/2006/relationships/slide" Target="slide6.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oleObject" Target="../embeddings/oleObject36.bin"/><Relationship Id="rId25" Type="http://schemas.openxmlformats.org/officeDocument/2006/relationships/slide" Target="slide18.xml"/><Relationship Id="rId2" Type="http://schemas.openxmlformats.org/officeDocument/2006/relationships/tags" Target="../tags/tag415.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6.v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slide" Target="slide13.xml"/><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slide" Target="slide11.xml"/><Relationship Id="rId10" Type="http://schemas.openxmlformats.org/officeDocument/2006/relationships/tags" Target="../tags/tag423.xml"/><Relationship Id="rId19" Type="http://schemas.openxmlformats.org/officeDocument/2006/relationships/slide" Target="slide2.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slide" Target="slide9.xml"/></Relationships>
</file>

<file path=ppt/slides/_rels/slide16.xml.rels><?xml version="1.0" encoding="UTF-8" standalone="yes"?>
<Relationships xmlns="http://schemas.openxmlformats.org/package/2006/relationships"><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439.xml"/><Relationship Id="rId13" Type="http://schemas.openxmlformats.org/officeDocument/2006/relationships/tags" Target="../tags/tag444.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434.xml"/><Relationship Id="rId21" Type="http://schemas.openxmlformats.org/officeDocument/2006/relationships/slide" Target="slide6.xml"/><Relationship Id="rId7" Type="http://schemas.openxmlformats.org/officeDocument/2006/relationships/tags" Target="../tags/tag438.xml"/><Relationship Id="rId12" Type="http://schemas.openxmlformats.org/officeDocument/2006/relationships/tags" Target="../tags/tag443.xml"/><Relationship Id="rId17" Type="http://schemas.openxmlformats.org/officeDocument/2006/relationships/oleObject" Target="../embeddings/oleObject39.bin"/><Relationship Id="rId25" Type="http://schemas.openxmlformats.org/officeDocument/2006/relationships/slide" Target="slide15.xml"/><Relationship Id="rId2" Type="http://schemas.openxmlformats.org/officeDocument/2006/relationships/tags" Target="../tags/tag433.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9.vml"/><Relationship Id="rId6" Type="http://schemas.openxmlformats.org/officeDocument/2006/relationships/tags" Target="../tags/tag437.xml"/><Relationship Id="rId11" Type="http://schemas.openxmlformats.org/officeDocument/2006/relationships/tags" Target="../tags/tag442.xml"/><Relationship Id="rId24" Type="http://schemas.openxmlformats.org/officeDocument/2006/relationships/slide" Target="slide13.xml"/><Relationship Id="rId5" Type="http://schemas.openxmlformats.org/officeDocument/2006/relationships/tags" Target="../tags/tag436.xml"/><Relationship Id="rId15" Type="http://schemas.openxmlformats.org/officeDocument/2006/relationships/tags" Target="../tags/tag446.xml"/><Relationship Id="rId23" Type="http://schemas.openxmlformats.org/officeDocument/2006/relationships/slide" Target="slide11.xml"/><Relationship Id="rId10" Type="http://schemas.openxmlformats.org/officeDocument/2006/relationships/tags" Target="../tags/tag441.xml"/><Relationship Id="rId19" Type="http://schemas.openxmlformats.org/officeDocument/2006/relationships/slide" Target="slide2.xml"/><Relationship Id="rId4" Type="http://schemas.openxmlformats.org/officeDocument/2006/relationships/tags" Target="../tags/tag435.xml"/><Relationship Id="rId9" Type="http://schemas.openxmlformats.org/officeDocument/2006/relationships/tags" Target="../tags/tag440.xml"/><Relationship Id="rId14" Type="http://schemas.openxmlformats.org/officeDocument/2006/relationships/tags" Target="../tags/tag445.xml"/><Relationship Id="rId22" Type="http://schemas.openxmlformats.org/officeDocument/2006/relationships/slide" Target="slide9.xml"/></Relationships>
</file>

<file path=ppt/slides/_rels/slide19.xml.rels><?xml version="1.0" encoding="UTF-8" standalone="yes"?>
<Relationships xmlns="http://schemas.openxmlformats.org/package/2006/relationships"><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326.xml"/><Relationship Id="rId21" Type="http://schemas.openxmlformats.org/officeDocument/2006/relationships/slide" Target="slide9.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oleObject" Target="../embeddings/oleObject27.bin"/><Relationship Id="rId25" Type="http://schemas.openxmlformats.org/officeDocument/2006/relationships/slide" Target="slide18.xml"/><Relationship Id="rId2" Type="http://schemas.openxmlformats.org/officeDocument/2006/relationships/tags" Target="../tags/tag325.xml"/><Relationship Id="rId16" Type="http://schemas.openxmlformats.org/officeDocument/2006/relationships/slideLayout" Target="../slideLayouts/slideLayout3.xml"/><Relationship Id="rId20" Type="http://schemas.openxmlformats.org/officeDocument/2006/relationships/slide" Target="slide6.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24" Type="http://schemas.openxmlformats.org/officeDocument/2006/relationships/slide" Target="slide15.xml"/><Relationship Id="rId5" Type="http://schemas.openxmlformats.org/officeDocument/2006/relationships/tags" Target="../tags/tag328.xml"/><Relationship Id="rId15" Type="http://schemas.openxmlformats.org/officeDocument/2006/relationships/tags" Target="../tags/tag338.xml"/><Relationship Id="rId23" Type="http://schemas.openxmlformats.org/officeDocument/2006/relationships/slide" Target="slide13.xml"/><Relationship Id="rId10" Type="http://schemas.openxmlformats.org/officeDocument/2006/relationships/tags" Target="../tags/tag333.xml"/><Relationship Id="rId19" Type="http://schemas.openxmlformats.org/officeDocument/2006/relationships/slide" Target="slide4.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 Id="rId22"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459.xml"/><Relationship Id="rId13" Type="http://schemas.openxmlformats.org/officeDocument/2006/relationships/tags" Target="../tags/tag464.xml"/><Relationship Id="rId18" Type="http://schemas.openxmlformats.org/officeDocument/2006/relationships/image" Target="../media/image9.emf"/><Relationship Id="rId26" Type="http://schemas.openxmlformats.org/officeDocument/2006/relationships/slide" Target="slide18.xml"/><Relationship Id="rId3" Type="http://schemas.openxmlformats.org/officeDocument/2006/relationships/tags" Target="../tags/tag454.xml"/><Relationship Id="rId21" Type="http://schemas.openxmlformats.org/officeDocument/2006/relationships/slide" Target="slide6.xml"/><Relationship Id="rId7" Type="http://schemas.openxmlformats.org/officeDocument/2006/relationships/tags" Target="../tags/tag458.xml"/><Relationship Id="rId12" Type="http://schemas.openxmlformats.org/officeDocument/2006/relationships/tags" Target="../tags/tag463.xml"/><Relationship Id="rId17" Type="http://schemas.openxmlformats.org/officeDocument/2006/relationships/oleObject" Target="../embeddings/oleObject43.bin"/><Relationship Id="rId25" Type="http://schemas.openxmlformats.org/officeDocument/2006/relationships/slide" Target="slide15.xml"/><Relationship Id="rId2" Type="http://schemas.openxmlformats.org/officeDocument/2006/relationships/tags" Target="../tags/tag453.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43.vml"/><Relationship Id="rId6" Type="http://schemas.openxmlformats.org/officeDocument/2006/relationships/tags" Target="../tags/tag457.xml"/><Relationship Id="rId11" Type="http://schemas.openxmlformats.org/officeDocument/2006/relationships/tags" Target="../tags/tag462.xml"/><Relationship Id="rId24" Type="http://schemas.openxmlformats.org/officeDocument/2006/relationships/slide" Target="slide13.xml"/><Relationship Id="rId5" Type="http://schemas.openxmlformats.org/officeDocument/2006/relationships/tags" Target="../tags/tag456.xml"/><Relationship Id="rId15" Type="http://schemas.openxmlformats.org/officeDocument/2006/relationships/tags" Target="../tags/tag466.xml"/><Relationship Id="rId23" Type="http://schemas.openxmlformats.org/officeDocument/2006/relationships/slide" Target="slide11.xml"/><Relationship Id="rId10" Type="http://schemas.openxmlformats.org/officeDocument/2006/relationships/tags" Target="../tags/tag461.xml"/><Relationship Id="rId19" Type="http://schemas.openxmlformats.org/officeDocument/2006/relationships/slide" Target="slide2.xml"/><Relationship Id="rId4" Type="http://schemas.openxmlformats.org/officeDocument/2006/relationships/tags" Target="../tags/tag455.xml"/><Relationship Id="rId9" Type="http://schemas.openxmlformats.org/officeDocument/2006/relationships/tags" Target="../tags/tag460.xml"/><Relationship Id="rId14" Type="http://schemas.openxmlformats.org/officeDocument/2006/relationships/tags" Target="../tags/tag465.xml"/><Relationship Id="rId22" Type="http://schemas.openxmlformats.org/officeDocument/2006/relationships/slide" Target="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340.xml"/><Relationship Id="rId21" Type="http://schemas.openxmlformats.org/officeDocument/2006/relationships/slide" Target="slide9.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oleObject" Target="../embeddings/oleObject28.bin"/><Relationship Id="rId25" Type="http://schemas.openxmlformats.org/officeDocument/2006/relationships/slide" Target="slide18.xml"/><Relationship Id="rId2" Type="http://schemas.openxmlformats.org/officeDocument/2006/relationships/tags" Target="../tags/tag339.xml"/><Relationship Id="rId16" Type="http://schemas.openxmlformats.org/officeDocument/2006/relationships/slideLayout" Target="../slideLayouts/slideLayout3.xml"/><Relationship Id="rId20" Type="http://schemas.openxmlformats.org/officeDocument/2006/relationships/slide" Target="slide6.xml"/><Relationship Id="rId1" Type="http://schemas.openxmlformats.org/officeDocument/2006/relationships/vmlDrawing" Target="../drawings/vmlDrawing28.vml"/><Relationship Id="rId6" Type="http://schemas.openxmlformats.org/officeDocument/2006/relationships/tags" Target="../tags/tag343.xml"/><Relationship Id="rId11" Type="http://schemas.openxmlformats.org/officeDocument/2006/relationships/tags" Target="../tags/tag348.xml"/><Relationship Id="rId24" Type="http://schemas.openxmlformats.org/officeDocument/2006/relationships/slide" Target="slide15.xml"/><Relationship Id="rId5" Type="http://schemas.openxmlformats.org/officeDocument/2006/relationships/tags" Target="../tags/tag342.xml"/><Relationship Id="rId15" Type="http://schemas.openxmlformats.org/officeDocument/2006/relationships/tags" Target="../tags/tag352.xml"/><Relationship Id="rId23" Type="http://schemas.openxmlformats.org/officeDocument/2006/relationships/slide" Target="slide13.xml"/><Relationship Id="rId10" Type="http://schemas.openxmlformats.org/officeDocument/2006/relationships/tags" Target="../tags/tag347.xml"/><Relationship Id="rId19" Type="http://schemas.openxmlformats.org/officeDocument/2006/relationships/slide" Target="slide2.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 Id="rId22" Type="http://schemas.openxmlformats.org/officeDocument/2006/relationships/slide" Target="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tags" Target="../tags/tag364.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354.xml"/><Relationship Id="rId21" Type="http://schemas.openxmlformats.org/officeDocument/2006/relationships/slide" Target="slide9.xml"/><Relationship Id="rId7" Type="http://schemas.openxmlformats.org/officeDocument/2006/relationships/tags" Target="../tags/tag358.xml"/><Relationship Id="rId12" Type="http://schemas.openxmlformats.org/officeDocument/2006/relationships/tags" Target="../tags/tag363.xml"/><Relationship Id="rId17" Type="http://schemas.openxmlformats.org/officeDocument/2006/relationships/oleObject" Target="../embeddings/oleObject29.bin"/><Relationship Id="rId25" Type="http://schemas.openxmlformats.org/officeDocument/2006/relationships/slide" Target="slide18.xml"/><Relationship Id="rId2" Type="http://schemas.openxmlformats.org/officeDocument/2006/relationships/tags" Target="../tags/tag353.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29.vml"/><Relationship Id="rId6" Type="http://schemas.openxmlformats.org/officeDocument/2006/relationships/tags" Target="../tags/tag357.xml"/><Relationship Id="rId11" Type="http://schemas.openxmlformats.org/officeDocument/2006/relationships/tags" Target="../tags/tag362.xml"/><Relationship Id="rId24" Type="http://schemas.openxmlformats.org/officeDocument/2006/relationships/slide" Target="slide15.xml"/><Relationship Id="rId5" Type="http://schemas.openxmlformats.org/officeDocument/2006/relationships/tags" Target="../tags/tag356.xml"/><Relationship Id="rId15" Type="http://schemas.openxmlformats.org/officeDocument/2006/relationships/tags" Target="../tags/tag366.xml"/><Relationship Id="rId23" Type="http://schemas.openxmlformats.org/officeDocument/2006/relationships/slide" Target="slide13.xml"/><Relationship Id="rId10" Type="http://schemas.openxmlformats.org/officeDocument/2006/relationships/tags" Target="../tags/tag361.xml"/><Relationship Id="rId19" Type="http://schemas.openxmlformats.org/officeDocument/2006/relationships/slide" Target="slide2.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tags" Target="../tags/tag365.xml"/><Relationship Id="rId22"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image" Target="../media/image9.emf"/><Relationship Id="rId26" Type="http://schemas.openxmlformats.org/officeDocument/2006/relationships/slide" Target="slide22.xml"/><Relationship Id="rId3" Type="http://schemas.openxmlformats.org/officeDocument/2006/relationships/tags" Target="../tags/tag370.xml"/><Relationship Id="rId21" Type="http://schemas.openxmlformats.org/officeDocument/2006/relationships/slide" Target="slide6.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oleObject" Target="../embeddings/oleObject31.bin"/><Relationship Id="rId25" Type="http://schemas.openxmlformats.org/officeDocument/2006/relationships/slide" Target="slide18.xml"/><Relationship Id="rId2" Type="http://schemas.openxmlformats.org/officeDocument/2006/relationships/tags" Target="../tags/tag369.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1.vml"/><Relationship Id="rId6" Type="http://schemas.openxmlformats.org/officeDocument/2006/relationships/tags" Target="../tags/tag373.xml"/><Relationship Id="rId11" Type="http://schemas.openxmlformats.org/officeDocument/2006/relationships/tags" Target="../tags/tag378.xml"/><Relationship Id="rId24" Type="http://schemas.openxmlformats.org/officeDocument/2006/relationships/slide" Target="slide15.xml"/><Relationship Id="rId5" Type="http://schemas.openxmlformats.org/officeDocument/2006/relationships/tags" Target="../tags/tag372.xml"/><Relationship Id="rId15" Type="http://schemas.openxmlformats.org/officeDocument/2006/relationships/tags" Target="../tags/tag382.xml"/><Relationship Id="rId23" Type="http://schemas.openxmlformats.org/officeDocument/2006/relationships/slide" Target="slide13.xml"/><Relationship Id="rId10" Type="http://schemas.openxmlformats.org/officeDocument/2006/relationships/tags" Target="../tags/tag377.xml"/><Relationship Id="rId19" Type="http://schemas.openxmlformats.org/officeDocument/2006/relationships/slide" Target="slide2.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tags" Target="../tags/tag381.xml"/><Relationship Id="rId22"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927026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6"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Creating and configuring a new failover cluster</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E7E1-B0D7-4C55-9E98-E336BF2EF23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A4A30E5-853A-4B51-90DF-0D2DA816B07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0FA9C3D-7285-4D96-9146-BE290A57EA5E}"/>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780119B-38F8-44A5-AD67-C4159475E577}"/>
              </a:ext>
            </a:extLst>
          </p:cNvPr>
          <p:cNvSpPr/>
          <p:nvPr/>
        </p:nvSpPr>
        <p:spPr>
          <a:xfrm>
            <a:off x="3657600" y="843488"/>
            <a:ext cx="7982712" cy="5632311"/>
          </a:xfrm>
          <a:prstGeom prst="rect">
            <a:avLst/>
          </a:prstGeom>
        </p:spPr>
        <p:txBody>
          <a:bodyPr wrap="square">
            <a:spAutoFit/>
          </a:bodyPr>
          <a:lstStyle/>
          <a:p>
            <a:r>
              <a:rPr lang="en-US" dirty="0">
                <a:latin typeface="Segoe"/>
              </a:rPr>
              <a:t>Some of the most frequently used configuration tasks include:</a:t>
            </a:r>
          </a:p>
          <a:p>
            <a:pPr marL="285750" indent="-285750">
              <a:buFont typeface="Arial" panose="020B0604020202020204" pitchFamily="34" charset="0"/>
              <a:buChar char="•"/>
            </a:pPr>
            <a:r>
              <a:rPr lang="en-US" dirty="0">
                <a:latin typeface="Segoe"/>
              </a:rPr>
              <a:t>Managing cluster nodes.</a:t>
            </a:r>
            <a:br>
              <a:rPr lang="en-US" dirty="0">
                <a:latin typeface="Segoe"/>
              </a:rPr>
            </a:br>
            <a:r>
              <a:rPr lang="en-US" dirty="0"/>
              <a:t>For each node in a cluster, you can stop the cluster service temporarily, pause it, initiate a remote desktop session to the node, or evict the node from the cluster. </a:t>
            </a:r>
            <a:br>
              <a:rPr lang="en-US" dirty="0"/>
            </a:br>
            <a:r>
              <a:rPr lang="en-US" dirty="0"/>
              <a:t>You also can choose to drain the nodes in the cluster, such as if you want to perform maintenance or install updates.</a:t>
            </a:r>
            <a:endParaRPr lang="en-US" dirty="0">
              <a:latin typeface="Segoe"/>
            </a:endParaRPr>
          </a:p>
          <a:p>
            <a:pPr marL="285750" indent="-285750">
              <a:buFont typeface="Arial" panose="020B0604020202020204" pitchFamily="34" charset="0"/>
              <a:buChar char="•"/>
            </a:pPr>
            <a:r>
              <a:rPr lang="en-US" dirty="0">
                <a:latin typeface="Segoe"/>
              </a:rPr>
              <a:t>Managing cluster networks</a:t>
            </a:r>
            <a:br>
              <a:rPr lang="en-US" dirty="0">
                <a:latin typeface="Segoe"/>
              </a:rPr>
            </a:br>
            <a:r>
              <a:rPr lang="en-US" dirty="0">
                <a:latin typeface="Segoe"/>
              </a:rPr>
              <a:t>A</a:t>
            </a:r>
            <a:r>
              <a:rPr lang="en-US" dirty="0"/>
              <a:t>dd or remove cluster networks, and you can configure networks that you will dedicate solely to </a:t>
            </a:r>
            <a:r>
              <a:rPr lang="en-US" dirty="0" err="1"/>
              <a:t>intercluster</a:t>
            </a:r>
            <a:r>
              <a:rPr lang="en-US" dirty="0"/>
              <a:t> communication.</a:t>
            </a:r>
            <a:endParaRPr lang="en-US" dirty="0">
              <a:latin typeface="Segoe"/>
            </a:endParaRPr>
          </a:p>
          <a:p>
            <a:pPr marL="285750" indent="-285750">
              <a:buFont typeface="Arial" panose="020B0604020202020204" pitchFamily="34" charset="0"/>
              <a:buChar char="•"/>
            </a:pPr>
            <a:r>
              <a:rPr lang="en-US" dirty="0">
                <a:latin typeface="Segoe"/>
              </a:rPr>
              <a:t>Managing permissions</a:t>
            </a:r>
            <a:br>
              <a:rPr lang="en-US" dirty="0">
                <a:latin typeface="Segoe"/>
              </a:rPr>
            </a:br>
            <a:r>
              <a:rPr lang="en-US" dirty="0">
                <a:latin typeface="Segoe"/>
              </a:rPr>
              <a:t>D</a:t>
            </a:r>
            <a:r>
              <a:rPr lang="en-US" dirty="0"/>
              <a:t>elegate rights to administer a cluster</a:t>
            </a:r>
            <a:endParaRPr lang="en-US" dirty="0">
              <a:latin typeface="Segoe"/>
            </a:endParaRPr>
          </a:p>
          <a:p>
            <a:pPr marL="285750" indent="-285750">
              <a:buFont typeface="Arial" panose="020B0604020202020204" pitchFamily="34" charset="0"/>
              <a:buChar char="•"/>
            </a:pPr>
            <a:r>
              <a:rPr lang="en-US" dirty="0">
                <a:latin typeface="Segoe"/>
              </a:rPr>
              <a:t>Configuring cluster quorum settings</a:t>
            </a:r>
            <a:br>
              <a:rPr lang="en-US" dirty="0">
                <a:latin typeface="Segoe"/>
              </a:rPr>
            </a:br>
            <a:r>
              <a:rPr lang="en-US" dirty="0">
                <a:latin typeface="Segoe"/>
              </a:rPr>
              <a:t>H</a:t>
            </a:r>
            <a:r>
              <a:rPr lang="en-US" dirty="0"/>
              <a:t>ow quorum is achieved and who can vote in a cluster.</a:t>
            </a:r>
            <a:endParaRPr lang="en-US" dirty="0">
              <a:latin typeface="Segoe"/>
            </a:endParaRPr>
          </a:p>
          <a:p>
            <a:pPr marL="285750" indent="-285750">
              <a:buFont typeface="Arial" panose="020B0604020202020204" pitchFamily="34" charset="0"/>
              <a:buChar char="•"/>
            </a:pPr>
            <a:r>
              <a:rPr lang="en-US" dirty="0">
                <a:latin typeface="Segoe"/>
              </a:rPr>
              <a:t>Migrating services and applications to a cluster</a:t>
            </a:r>
            <a:br>
              <a:rPr lang="en-US" dirty="0">
                <a:latin typeface="Segoe"/>
              </a:rPr>
            </a:br>
            <a:r>
              <a:rPr lang="en-US" dirty="0">
                <a:latin typeface="Segoe"/>
              </a:rPr>
              <a:t>I</a:t>
            </a:r>
            <a:r>
              <a:rPr lang="en-US" dirty="0"/>
              <a:t>mplement existing services to a cluster and make them highly available</a:t>
            </a:r>
            <a:endParaRPr lang="en-US" dirty="0">
              <a:latin typeface="Segoe"/>
            </a:endParaRPr>
          </a:p>
          <a:p>
            <a:pPr marL="285750" indent="-285750">
              <a:buFont typeface="Arial" panose="020B0604020202020204" pitchFamily="34" charset="0"/>
              <a:buChar char="•"/>
            </a:pPr>
            <a:r>
              <a:rPr lang="en-US" dirty="0">
                <a:latin typeface="Segoe"/>
              </a:rPr>
              <a:t>Configuring new services and applications to work in a cluster</a:t>
            </a:r>
          </a:p>
          <a:p>
            <a:pPr marL="285750" indent="-285750">
              <a:buFont typeface="Arial" panose="020B0604020202020204" pitchFamily="34" charset="0"/>
              <a:buChar char="•"/>
            </a:pPr>
            <a:r>
              <a:rPr lang="en-US" dirty="0">
                <a:latin typeface="Segoe"/>
              </a:rPr>
              <a:t>Removing a cluster</a:t>
            </a:r>
            <a:br>
              <a:rPr lang="en-US" dirty="0">
                <a:latin typeface="Segoe"/>
              </a:rPr>
            </a:br>
            <a:r>
              <a:rPr lang="en-US" dirty="0">
                <a:latin typeface="Segoe"/>
              </a:rPr>
              <a:t>R</a:t>
            </a:r>
            <a:r>
              <a:rPr lang="en-US" dirty="0"/>
              <a:t>emove a cluster if you are removing or moving a service to a different cluster.</a:t>
            </a:r>
          </a:p>
        </p:txBody>
      </p:sp>
    </p:spTree>
    <p:extLst>
      <p:ext uri="{BB962C8B-B14F-4D97-AF65-F5344CB8AC3E}">
        <p14:creationId xmlns:p14="http://schemas.microsoft.com/office/powerpoint/2010/main" val="37466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55266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8"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hlinkClick r:id="rId22" action="ppaction://hlinksldjump"/>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3" name="Text Placeholder 2">
            <a:extLst>
              <a:ext uri="{FF2B5EF4-FFF2-40B4-BE49-F238E27FC236}">
                <a16:creationId xmlns:a16="http://schemas.microsoft.com/office/drawing/2014/main" id="{54221B71-56B6-44EA-865B-758C13A9F504}"/>
              </a:ext>
            </a:extLst>
          </p:cNvPr>
          <p:cNvSpPr>
            <a:spLocks noGrp="1"/>
          </p:cNvSpPr>
          <p:nvPr>
            <p:custDataLst>
              <p:tags r:id="rId11"/>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Configuring </a:t>
            </a:r>
            <a:r>
              <a:rPr lang="en-US" altLang="en-US" b="1">
                <a:solidFill>
                  <a:schemeClr val="tx2"/>
                </a:solidFill>
              </a:rPr>
              <a:t>cluster properties</a:t>
            </a:r>
            <a:endParaRPr lang="en-US" b="1" dirty="0">
              <a:solidFill>
                <a:schemeClr val="tx2"/>
              </a:solidFill>
            </a:endParaRPr>
          </a:p>
        </p:txBody>
      </p:sp>
      <p:sp>
        <p:nvSpPr>
          <p:cNvPr id="16" name="Text Placeholder 2">
            <a:hlinkClick r:id="rId23" action="ppaction://hlinksldjump"/>
            <a:extLst>
              <a:ext uri="{FF2B5EF4-FFF2-40B4-BE49-F238E27FC236}">
                <a16:creationId xmlns:a16="http://schemas.microsoft.com/office/drawing/2014/main" id="{A943F827-18C7-4BDA-B2CC-A0F2976D6979}"/>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19" name="Text Placeholder 2">
            <a:hlinkClick r:id="rId24" action="ppaction://hlinksldjump"/>
            <a:extLst>
              <a:ext uri="{FF2B5EF4-FFF2-40B4-BE49-F238E27FC236}">
                <a16:creationId xmlns:a16="http://schemas.microsoft.com/office/drawing/2014/main" id="{3FB80195-290E-4FAF-8D10-DDDD2BC0730C}"/>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21" name="Text Placeholder 2">
            <a:hlinkClick r:id="rId25" action="ppaction://hlinksldjump"/>
            <a:extLst>
              <a:ext uri="{FF2B5EF4-FFF2-40B4-BE49-F238E27FC236}">
                <a16:creationId xmlns:a16="http://schemas.microsoft.com/office/drawing/2014/main" id="{AF370EB0-4D83-46A1-B661-728587F62194}"/>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28" name="Text Placeholder 2">
            <a:hlinkClick r:id="rId26" action="ppaction://hlinksldjump"/>
            <a:extLst>
              <a:ext uri="{FF2B5EF4-FFF2-40B4-BE49-F238E27FC236}">
                <a16:creationId xmlns:a16="http://schemas.microsoft.com/office/drawing/2014/main" id="{48389FF2-D120-4BE0-BD3A-F4BB27F8F29D}"/>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9953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7DE0264-FFDD-4AE5-A05D-782BA4CF6970}"/>
              </a:ext>
            </a:extLst>
          </p:cNvPr>
          <p:cNvGraphicFramePr>
            <a:graphicFrameLocks noChangeAspect="1"/>
          </p:cNvGraphicFramePr>
          <p:nvPr>
            <p:custDataLst>
              <p:tags r:id="rId2"/>
            </p:custDataLst>
            <p:extLst>
              <p:ext uri="{D42A27DB-BD31-4B8C-83A1-F6EECF244321}">
                <p14:modId xmlns:p14="http://schemas.microsoft.com/office/powerpoint/2010/main" val="544949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E290048-2FB7-4A96-BFA2-B232CF42585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C475BF0-430D-4C4F-92A8-CA55607621DD}"/>
              </a:ext>
            </a:extLst>
          </p:cNvPr>
          <p:cNvSpPr>
            <a:spLocks noGrp="1"/>
          </p:cNvSpPr>
          <p:nvPr>
            <p:ph type="title"/>
          </p:nvPr>
        </p:nvSpPr>
        <p:spPr/>
        <p:txBody>
          <a:bodyPr/>
          <a:lstStyle/>
          <a:p>
            <a:r>
              <a:rPr lang="en-US" dirty="0"/>
              <a:t>Configuring cluster properties</a:t>
            </a:r>
          </a:p>
        </p:txBody>
      </p:sp>
      <p:sp>
        <p:nvSpPr>
          <p:cNvPr id="3" name="Subtitle 2">
            <a:extLst>
              <a:ext uri="{FF2B5EF4-FFF2-40B4-BE49-F238E27FC236}">
                <a16:creationId xmlns:a16="http://schemas.microsoft.com/office/drawing/2014/main" id="{23D15531-661F-42EC-9D4C-7E038D6EBB6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89CB19C-A5A7-4D8D-81D7-12D6BB2BDCFF}"/>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4830997-710F-4D04-B884-FE0E55015AA1}"/>
              </a:ext>
            </a:extLst>
          </p:cNvPr>
          <p:cNvSpPr/>
          <p:nvPr/>
        </p:nvSpPr>
        <p:spPr>
          <a:xfrm>
            <a:off x="3625515" y="302467"/>
            <a:ext cx="8373979" cy="5909310"/>
          </a:xfrm>
          <a:prstGeom prst="rect">
            <a:avLst/>
          </a:prstGeom>
        </p:spPr>
        <p:txBody>
          <a:bodyPr wrap="square">
            <a:spAutoFit/>
          </a:bodyPr>
          <a:lstStyle/>
          <a:p>
            <a:r>
              <a:rPr lang="en-US" dirty="0">
                <a:latin typeface="Segoe"/>
              </a:rPr>
              <a:t>You can configure cluster properties by right-clicking the cluster object in Failover Cluster Manager, and then clicking </a:t>
            </a:r>
            <a:r>
              <a:rPr lang="en-US" b="1" dirty="0">
                <a:latin typeface="Segoe,Bold"/>
              </a:rPr>
              <a:t>Properties</a:t>
            </a:r>
            <a:r>
              <a:rPr lang="en-US" dirty="0">
                <a:latin typeface="Segoe"/>
              </a:rPr>
              <a:t>. The tabs available in the properties window include:</a:t>
            </a:r>
          </a:p>
          <a:p>
            <a:pPr marL="285750" indent="-285750">
              <a:buFont typeface="Symbol" panose="05050102010706020507" pitchFamily="18" charset="2"/>
              <a:buChar char="•"/>
            </a:pPr>
            <a:r>
              <a:rPr lang="en-US" b="1" dirty="0">
                <a:latin typeface="Segoe,Bold"/>
              </a:rPr>
              <a:t>General</a:t>
            </a:r>
            <a:r>
              <a:rPr lang="en-US" dirty="0">
                <a:latin typeface="Segoe"/>
              </a:rPr>
              <a:t>. Displays the name of the cluster, and manages cluster group properties. In Cluster Group properties, you can select preferred owners for the core cluster resource group, and configure failover and failback settings.</a:t>
            </a:r>
          </a:p>
          <a:p>
            <a:pPr marL="285750" indent="-285750">
              <a:buFont typeface="Symbol" panose="05050102010706020507" pitchFamily="18" charset="2"/>
              <a:buChar char="•"/>
            </a:pPr>
            <a:r>
              <a:rPr lang="en-US" b="1" dirty="0">
                <a:latin typeface="Segoe,Bold"/>
              </a:rPr>
              <a:t>Resource Types</a:t>
            </a:r>
            <a:r>
              <a:rPr lang="en-US" dirty="0">
                <a:latin typeface="Segoe"/>
              </a:rPr>
              <a:t>. Allows you to manage current cluster resource types and add new cluster resource types.</a:t>
            </a:r>
          </a:p>
          <a:p>
            <a:pPr marL="285750" indent="-285750">
              <a:buFont typeface="Symbol" panose="05050102010706020507" pitchFamily="18" charset="2"/>
              <a:buChar char="•"/>
            </a:pPr>
            <a:endParaRPr lang="en-US" dirty="0">
              <a:latin typeface="Segoe"/>
            </a:endParaRPr>
          </a:p>
          <a:p>
            <a:r>
              <a:rPr lang="en-US" dirty="0"/>
              <a:t>There are three aspects of managing cluster nodes:</a:t>
            </a:r>
          </a:p>
          <a:p>
            <a:pPr marL="285750" indent="-285750">
              <a:buFont typeface="Arial" panose="020B0604020202020204" pitchFamily="34" charset="0"/>
              <a:buChar char="•"/>
            </a:pPr>
            <a:r>
              <a:rPr lang="en-US" dirty="0"/>
              <a:t>Add a node</a:t>
            </a:r>
          </a:p>
          <a:p>
            <a:pPr marL="285750" indent="-285750">
              <a:buFont typeface="Arial" panose="020B0604020202020204" pitchFamily="34" charset="0"/>
              <a:buChar char="•"/>
            </a:pPr>
            <a:r>
              <a:rPr lang="en-US" dirty="0"/>
              <a:t>Pause a node</a:t>
            </a:r>
            <a:br>
              <a:rPr lang="en-US" dirty="0"/>
            </a:br>
            <a:r>
              <a:rPr lang="en-US" dirty="0"/>
              <a:t>pause a node to prevent resources from failing over or moving to that node. You typically pause a node when it is undergoing maintenance or troubleshooting. </a:t>
            </a:r>
          </a:p>
          <a:p>
            <a:pPr marL="285750" indent="-285750">
              <a:buFont typeface="Arial" panose="020B0604020202020204" pitchFamily="34" charset="0"/>
              <a:buChar char="•"/>
            </a:pPr>
            <a:r>
              <a:rPr lang="en-US" dirty="0"/>
              <a:t>Evict a node</a:t>
            </a:r>
            <a:br>
              <a:rPr lang="en-US" dirty="0"/>
            </a:br>
            <a:r>
              <a:rPr lang="en-US" dirty="0"/>
              <a:t>You can evict a node, which is an irreversible process for a cluster node. After you evict the node, you must add it back to the cluster. You evict nodes when a node is damaged beyond repair or is no longer needed in the cluster. If you evict a damaged node, you can repair or rebuild it, and then add it back to the cluster by using the </a:t>
            </a:r>
            <a:r>
              <a:rPr lang="en-US" b="1" dirty="0"/>
              <a:t>Add Node Wizard</a:t>
            </a:r>
            <a:r>
              <a:rPr lang="en-US" dirty="0"/>
              <a:t>.</a:t>
            </a:r>
          </a:p>
        </p:txBody>
      </p:sp>
    </p:spTree>
    <p:extLst>
      <p:ext uri="{BB962C8B-B14F-4D97-AF65-F5344CB8AC3E}">
        <p14:creationId xmlns:p14="http://schemas.microsoft.com/office/powerpoint/2010/main" val="92535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259203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32"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hlinkClick r:id="rId22" action="ppaction://hlinksldjump"/>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3" name="Text Placeholder 2">
            <a:hlinkClick r:id="rId23" action="ppaction://hlinksldjump"/>
            <a:extLst>
              <a:ext uri="{FF2B5EF4-FFF2-40B4-BE49-F238E27FC236}">
                <a16:creationId xmlns:a16="http://schemas.microsoft.com/office/drawing/2014/main" id="{54221B71-56B6-44EA-865B-758C13A9F504}"/>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16" name="Text Placeholder 2">
            <a:extLst>
              <a:ext uri="{FF2B5EF4-FFF2-40B4-BE49-F238E27FC236}">
                <a16:creationId xmlns:a16="http://schemas.microsoft.com/office/drawing/2014/main" id="{ACD48E95-BFDA-40B7-B1B0-13BC84F3DF6C}"/>
              </a:ext>
            </a:extLst>
          </p:cNvPr>
          <p:cNvSpPr>
            <a:spLocks noGrp="1"/>
          </p:cNvSpPr>
          <p:nvPr>
            <p:custDataLst>
              <p:tags r:id="rId12"/>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Configuring failover </a:t>
            </a:r>
            <a:r>
              <a:rPr lang="en-US" altLang="en-US" b="1">
                <a:solidFill>
                  <a:schemeClr val="tx2"/>
                </a:solidFill>
              </a:rPr>
              <a:t>and failback</a:t>
            </a:r>
            <a:endParaRPr lang="en-US" b="1" dirty="0">
              <a:solidFill>
                <a:schemeClr val="tx2"/>
              </a:solidFill>
            </a:endParaRPr>
          </a:p>
        </p:txBody>
      </p:sp>
      <p:sp>
        <p:nvSpPr>
          <p:cNvPr id="19" name="Text Placeholder 2">
            <a:hlinkClick r:id="rId24" action="ppaction://hlinksldjump"/>
            <a:extLst>
              <a:ext uri="{FF2B5EF4-FFF2-40B4-BE49-F238E27FC236}">
                <a16:creationId xmlns:a16="http://schemas.microsoft.com/office/drawing/2014/main" id="{E5DAC3CE-93FF-4BC2-9A94-6E43593105C0}"/>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21" name="Text Placeholder 2">
            <a:hlinkClick r:id="rId25" action="ppaction://hlinksldjump"/>
            <a:extLst>
              <a:ext uri="{FF2B5EF4-FFF2-40B4-BE49-F238E27FC236}">
                <a16:creationId xmlns:a16="http://schemas.microsoft.com/office/drawing/2014/main" id="{809C924A-C763-42E1-9787-FAA5B4509E7A}"/>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28" name="Text Placeholder 2">
            <a:hlinkClick r:id="rId26" action="ppaction://hlinksldjump"/>
            <a:extLst>
              <a:ext uri="{FF2B5EF4-FFF2-40B4-BE49-F238E27FC236}">
                <a16:creationId xmlns:a16="http://schemas.microsoft.com/office/drawing/2014/main" id="{92EF5295-75C8-4440-A8D3-A7659FA8530E}"/>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213814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3A7F6C-32A4-4583-B18E-2D5280FC6913}"/>
              </a:ext>
            </a:extLst>
          </p:cNvPr>
          <p:cNvGraphicFramePr>
            <a:graphicFrameLocks noChangeAspect="1"/>
          </p:cNvGraphicFramePr>
          <p:nvPr>
            <p:custDataLst>
              <p:tags r:id="rId2"/>
            </p:custDataLst>
            <p:extLst>
              <p:ext uri="{D42A27DB-BD31-4B8C-83A1-F6EECF244321}">
                <p14:modId xmlns:p14="http://schemas.microsoft.com/office/powerpoint/2010/main" val="3615072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05CDEAB-9728-4EA9-A326-C6FF52CF6FD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80424DF-45A3-418F-9752-E2E8EC5B7B00}"/>
              </a:ext>
            </a:extLst>
          </p:cNvPr>
          <p:cNvSpPr>
            <a:spLocks noGrp="1"/>
          </p:cNvSpPr>
          <p:nvPr>
            <p:ph type="title"/>
          </p:nvPr>
        </p:nvSpPr>
        <p:spPr/>
        <p:txBody>
          <a:bodyPr/>
          <a:lstStyle/>
          <a:p>
            <a:r>
              <a:rPr lang="en-US" dirty="0"/>
              <a:t>Configuring failover and failback</a:t>
            </a:r>
          </a:p>
        </p:txBody>
      </p:sp>
      <p:sp>
        <p:nvSpPr>
          <p:cNvPr id="3" name="Subtitle 2">
            <a:extLst>
              <a:ext uri="{FF2B5EF4-FFF2-40B4-BE49-F238E27FC236}">
                <a16:creationId xmlns:a16="http://schemas.microsoft.com/office/drawing/2014/main" id="{50A4B795-75B5-4E8B-905B-7E34FB98EC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F11FAC1-2059-4799-9832-8CE46B36FA3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F3A455E-FAAE-4DBA-B603-1598FAE93170}"/>
              </a:ext>
            </a:extLst>
          </p:cNvPr>
          <p:cNvSpPr/>
          <p:nvPr/>
        </p:nvSpPr>
        <p:spPr>
          <a:xfrm>
            <a:off x="3657600" y="71191"/>
            <a:ext cx="7982712" cy="6740307"/>
          </a:xfrm>
          <a:prstGeom prst="rect">
            <a:avLst/>
          </a:prstGeom>
        </p:spPr>
        <p:txBody>
          <a:bodyPr wrap="square">
            <a:spAutoFit/>
          </a:bodyPr>
          <a:lstStyle/>
          <a:p>
            <a:r>
              <a:rPr lang="en-US" dirty="0">
                <a:latin typeface="Segoe"/>
              </a:rPr>
              <a:t>Failover can occur when one node experiences unplanned downtime because of hardware failure or service failure on an active node can initiate failover to another node. A failover also can occur when an administrator intentionally moves resources to another node for maintenance.</a:t>
            </a:r>
          </a:p>
          <a:p>
            <a:r>
              <a:rPr lang="en-US" dirty="0"/>
              <a:t>A failover attempt consists of the following steps:</a:t>
            </a:r>
          </a:p>
          <a:p>
            <a:pPr marL="342900" indent="-342900">
              <a:buAutoNum type="arabicPeriod"/>
            </a:pPr>
            <a:r>
              <a:rPr lang="en-US" dirty="0"/>
              <a:t>The Cluster service takes all of the instance’s resources offline in the order determined by the instance’s dependency hierarchy. The dependent   resources go offline first, and then the resources on which they depend go offline.</a:t>
            </a:r>
          </a:p>
          <a:p>
            <a:pPr marL="342900" indent="-342900">
              <a:buAutoNum type="arabicPeriod"/>
            </a:pPr>
            <a:r>
              <a:rPr lang="en-US" dirty="0"/>
              <a:t>The Cluster service attempts to transfer the instance to the node that is next on the instance’s list of preferred owners. This occurs after </a:t>
            </a:r>
            <a:r>
              <a:rPr lang="en-US" i="1" dirty="0"/>
              <a:t>all </a:t>
            </a:r>
            <a:r>
              <a:rPr lang="en-US" dirty="0"/>
              <a:t>resources are offline.</a:t>
            </a:r>
          </a:p>
          <a:p>
            <a:pPr marL="342900" indent="-342900">
              <a:buAutoNum type="arabicPeriod"/>
            </a:pPr>
            <a:r>
              <a:rPr lang="en-US" dirty="0"/>
              <a:t>If the Cluster service moves the instance to another node successfully, it attempts to bring all resources online. It begins in reverse order of the dependency hierarchy</a:t>
            </a:r>
          </a:p>
          <a:p>
            <a:endParaRPr lang="en-US" dirty="0"/>
          </a:p>
          <a:p>
            <a:r>
              <a:rPr lang="en-US" dirty="0"/>
              <a:t>One exception is that when failing over Hyper-V Servers that are running</a:t>
            </a:r>
          </a:p>
          <a:p>
            <a:r>
              <a:rPr lang="en-US" dirty="0"/>
              <a:t>Windows Server 2012 R2 or newer, the role does not go offline. Instead, it writes to the source location and the resource owner’s destination until the failover is complete. It then moves the I/O to the new failover cluster node.</a:t>
            </a:r>
          </a:p>
          <a:p>
            <a:endParaRPr lang="en-US" dirty="0"/>
          </a:p>
          <a:p>
            <a:r>
              <a:rPr lang="en-US" dirty="0"/>
              <a:t>You can preconfigure the Cluster service to fail back instances, which were hosted originally on an offline node, after that offline node becomes active again.</a:t>
            </a:r>
          </a:p>
        </p:txBody>
      </p:sp>
    </p:spTree>
    <p:extLst>
      <p:ext uri="{BB962C8B-B14F-4D97-AF65-F5344CB8AC3E}">
        <p14:creationId xmlns:p14="http://schemas.microsoft.com/office/powerpoint/2010/main" val="71358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56526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6"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hlinkClick r:id="rId22" action="ppaction://hlinksldjump"/>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3" name="Text Placeholder 2">
            <a:hlinkClick r:id="rId23" action="ppaction://hlinksldjump"/>
            <a:extLst>
              <a:ext uri="{FF2B5EF4-FFF2-40B4-BE49-F238E27FC236}">
                <a16:creationId xmlns:a16="http://schemas.microsoft.com/office/drawing/2014/main" id="{54221B71-56B6-44EA-865B-758C13A9F504}"/>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16" name="Text Placeholder 2">
            <a:hlinkClick r:id="rId24" action="ppaction://hlinksldjump"/>
            <a:extLst>
              <a:ext uri="{FF2B5EF4-FFF2-40B4-BE49-F238E27FC236}">
                <a16:creationId xmlns:a16="http://schemas.microsoft.com/office/drawing/2014/main" id="{ACD48E95-BFDA-40B7-B1B0-13BC84F3DF6C}"/>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17" name="Text Placeholder 2">
            <a:extLst>
              <a:ext uri="{FF2B5EF4-FFF2-40B4-BE49-F238E27FC236}">
                <a16:creationId xmlns:a16="http://schemas.microsoft.com/office/drawing/2014/main" id="{83E34E01-EB27-4577-ACC5-2140AF0FD9DC}"/>
              </a:ext>
            </a:extLst>
          </p:cNvPr>
          <p:cNvSpPr>
            <a:spLocks noGrp="1"/>
          </p:cNvSpPr>
          <p:nvPr>
            <p:custDataLst>
              <p:tags r:id="rId13"/>
            </p:custDataLst>
          </p:nvPr>
        </p:nvSpPr>
        <p:spPr bwMode="gray">
          <a:xfrm>
            <a:off x="4978400" y="40401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Configuring storage</a:t>
            </a:r>
            <a:endParaRPr lang="en-US" b="1" dirty="0">
              <a:solidFill>
                <a:schemeClr val="tx2"/>
              </a:solidFill>
            </a:endParaRPr>
          </a:p>
        </p:txBody>
      </p:sp>
      <p:sp>
        <p:nvSpPr>
          <p:cNvPr id="20" name="Text Placeholder 2">
            <a:hlinkClick r:id="rId25" action="ppaction://hlinksldjump"/>
            <a:extLst>
              <a:ext uri="{FF2B5EF4-FFF2-40B4-BE49-F238E27FC236}">
                <a16:creationId xmlns:a16="http://schemas.microsoft.com/office/drawing/2014/main" id="{AEF375E0-4974-4DF2-9553-42D4E14C0B5C}"/>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27" name="Text Placeholder 2">
            <a:hlinkClick r:id="rId26" action="ppaction://hlinksldjump"/>
            <a:extLst>
              <a:ext uri="{FF2B5EF4-FFF2-40B4-BE49-F238E27FC236}">
                <a16:creationId xmlns:a16="http://schemas.microsoft.com/office/drawing/2014/main" id="{60C01CED-10F2-4265-AE49-3E3FF09B020A}"/>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154109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221FA4C-5FF2-4EF1-BBBF-B47907DC69A6}"/>
              </a:ext>
            </a:extLst>
          </p:cNvPr>
          <p:cNvGraphicFramePr>
            <a:graphicFrameLocks noChangeAspect="1"/>
          </p:cNvGraphicFramePr>
          <p:nvPr>
            <p:custDataLst>
              <p:tags r:id="rId2"/>
            </p:custDataLst>
            <p:extLst>
              <p:ext uri="{D42A27DB-BD31-4B8C-83A1-F6EECF244321}">
                <p14:modId xmlns:p14="http://schemas.microsoft.com/office/powerpoint/2010/main" val="1585449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C5068ED1-0BFF-44F2-A2E6-A45B32DD696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A4CC310-2049-4837-AA31-BCF32766F734}"/>
              </a:ext>
            </a:extLst>
          </p:cNvPr>
          <p:cNvSpPr>
            <a:spLocks noGrp="1"/>
          </p:cNvSpPr>
          <p:nvPr>
            <p:ph type="title"/>
          </p:nvPr>
        </p:nvSpPr>
        <p:spPr/>
        <p:txBody>
          <a:bodyPr/>
          <a:lstStyle/>
          <a:p>
            <a:r>
              <a:rPr lang="en-US" b="0" dirty="0"/>
              <a:t>Configuring storage</a:t>
            </a:r>
            <a:endParaRPr lang="en-US" dirty="0"/>
          </a:p>
        </p:txBody>
      </p:sp>
      <p:sp>
        <p:nvSpPr>
          <p:cNvPr id="3" name="Subtitle 2">
            <a:extLst>
              <a:ext uri="{FF2B5EF4-FFF2-40B4-BE49-F238E27FC236}">
                <a16:creationId xmlns:a16="http://schemas.microsoft.com/office/drawing/2014/main" id="{6F040405-4CB6-483D-A4C2-FB37BAEC156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129CEE5-3B46-44BE-8AAC-E662E8CC011E}"/>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436A3AD-909D-4F7E-8EDF-1EBD87F7CE29}"/>
              </a:ext>
            </a:extLst>
          </p:cNvPr>
          <p:cNvSpPr/>
          <p:nvPr/>
        </p:nvSpPr>
        <p:spPr>
          <a:xfrm>
            <a:off x="3577389" y="866931"/>
            <a:ext cx="8197516" cy="5355312"/>
          </a:xfrm>
          <a:prstGeom prst="rect">
            <a:avLst/>
          </a:prstGeom>
        </p:spPr>
        <p:txBody>
          <a:bodyPr wrap="square">
            <a:spAutoFit/>
          </a:bodyPr>
          <a:lstStyle/>
          <a:p>
            <a:r>
              <a:rPr lang="en-US" dirty="0">
                <a:latin typeface="Segoe"/>
              </a:rPr>
              <a:t>In a failover clustering, storage-configuration tasks include:</a:t>
            </a:r>
          </a:p>
          <a:p>
            <a:pPr marL="285750" indent="-285750">
              <a:buFont typeface="Wingdings" panose="05000000000000000000" pitchFamily="2" charset="2"/>
              <a:buChar char="q"/>
            </a:pPr>
            <a:r>
              <a:rPr lang="en-US" b="1" dirty="0">
                <a:latin typeface="Segoe"/>
              </a:rPr>
              <a:t>Adding storage spaces</a:t>
            </a:r>
            <a:r>
              <a:rPr lang="en-US" dirty="0">
                <a:latin typeface="Segoe"/>
              </a:rPr>
              <a:t>. To add storage spaces, configure storage spaces first. After you configure storage spaces, you create clustered storage spaces in the Failover Cluster Manager by performing the following steps:</a:t>
            </a:r>
          </a:p>
          <a:p>
            <a:pPr marL="742950" lvl="1" indent="-285750">
              <a:buFont typeface="Arial" panose="020B0604020202020204" pitchFamily="34" charset="0"/>
              <a:buChar char="•"/>
            </a:pPr>
            <a:r>
              <a:rPr lang="en-US" dirty="0">
                <a:latin typeface="Segoe"/>
              </a:rPr>
              <a:t>In the </a:t>
            </a:r>
            <a:r>
              <a:rPr lang="en-US" b="1" dirty="0">
                <a:latin typeface="Segoe,Bold"/>
              </a:rPr>
              <a:t>Failover Cluster Manager </a:t>
            </a:r>
            <a:r>
              <a:rPr lang="en-US" dirty="0">
                <a:latin typeface="Segoe"/>
              </a:rPr>
              <a:t>console, expand </a:t>
            </a:r>
            <a:r>
              <a:rPr lang="en-US" b="1" dirty="0">
                <a:latin typeface="Segoe,Bold"/>
              </a:rPr>
              <a:t>Cluster Name</a:t>
            </a:r>
            <a:r>
              <a:rPr lang="en-US" dirty="0">
                <a:latin typeface="Segoe"/>
              </a:rPr>
              <a:t>, expand </a:t>
            </a:r>
            <a:r>
              <a:rPr lang="en-US" b="1" dirty="0">
                <a:latin typeface="Segoe,Bold"/>
              </a:rPr>
              <a:t>Storage</a:t>
            </a:r>
            <a:r>
              <a:rPr lang="en-US" dirty="0">
                <a:latin typeface="Segoe"/>
              </a:rPr>
              <a:t>, right-click </a:t>
            </a:r>
            <a:r>
              <a:rPr lang="en-US" b="1" dirty="0">
                <a:latin typeface="Segoe,Bold"/>
              </a:rPr>
              <a:t>Pools</a:t>
            </a:r>
            <a:r>
              <a:rPr lang="en-US" dirty="0">
                <a:latin typeface="Segoe"/>
              </a:rPr>
              <a:t>, and then click </a:t>
            </a:r>
            <a:r>
              <a:rPr lang="en-US" b="1" dirty="0">
                <a:latin typeface="Segoe,Bold"/>
              </a:rPr>
              <a:t>New Storage Pool</a:t>
            </a:r>
            <a:r>
              <a:rPr lang="en-US" dirty="0">
                <a:latin typeface="Segoe"/>
              </a:rPr>
              <a:t>.</a:t>
            </a:r>
          </a:p>
          <a:p>
            <a:pPr marL="742950" lvl="1" indent="-285750">
              <a:buFont typeface="Arial" panose="020B0604020202020204" pitchFamily="34" charset="0"/>
              <a:buChar char="•"/>
            </a:pPr>
            <a:r>
              <a:rPr lang="en-US" dirty="0">
                <a:latin typeface="Segoe"/>
              </a:rPr>
              <a:t>Follow the wizard instructions to include physical disks in the storage pool. You will need at least three physical disks for each failover cluster.</a:t>
            </a:r>
          </a:p>
          <a:p>
            <a:pPr marL="742950" lvl="1" indent="-285750">
              <a:buFont typeface="Arial" panose="020B0604020202020204" pitchFamily="34" charset="0"/>
              <a:buChar char="•"/>
            </a:pPr>
            <a:r>
              <a:rPr lang="en-US" dirty="0">
                <a:latin typeface="Segoe"/>
              </a:rPr>
              <a:t>As you proceed through the wizard’s steps, you must choose resiliency options and virtual disk size.</a:t>
            </a:r>
          </a:p>
          <a:p>
            <a:pPr marL="742950" lvl="1" indent="-285750">
              <a:buFont typeface="Arial" panose="020B0604020202020204" pitchFamily="34" charset="0"/>
              <a:buChar char="•"/>
            </a:pPr>
            <a:endParaRPr lang="en-US" dirty="0">
              <a:latin typeface="Segoe"/>
            </a:endParaRPr>
          </a:p>
          <a:p>
            <a:pPr marL="285750" indent="-285750">
              <a:buFont typeface="Wingdings" panose="05000000000000000000" pitchFamily="2" charset="2"/>
              <a:buChar char="q"/>
            </a:pPr>
            <a:r>
              <a:rPr lang="en-US" b="1" dirty="0"/>
              <a:t>Adding a disk</a:t>
            </a:r>
            <a:r>
              <a:rPr lang="en-US" dirty="0"/>
              <a:t>. Use the </a:t>
            </a:r>
            <a:r>
              <a:rPr lang="en-US" b="1" dirty="0"/>
              <a:t>Failover Cluster Manager </a:t>
            </a:r>
            <a:r>
              <a:rPr lang="en-US" dirty="0"/>
              <a:t>console to add a disk by performing the following steps:</a:t>
            </a:r>
          </a:p>
          <a:p>
            <a:pPr marL="742950" lvl="1" indent="-285750">
              <a:buFont typeface="Arial" panose="020B0604020202020204" pitchFamily="34" charset="0"/>
              <a:buChar char="•"/>
            </a:pPr>
            <a:r>
              <a:rPr lang="en-US" dirty="0"/>
              <a:t>Right-click </a:t>
            </a:r>
            <a:r>
              <a:rPr lang="en-US" b="1" dirty="0"/>
              <a:t>Failover Cluster Manager</a:t>
            </a:r>
            <a:r>
              <a:rPr lang="en-US" dirty="0"/>
              <a:t>, click </a:t>
            </a:r>
            <a:r>
              <a:rPr lang="en-US" b="1" dirty="0"/>
              <a:t>Manage a Cluster</a:t>
            </a:r>
            <a:r>
              <a:rPr lang="en-US" dirty="0"/>
              <a:t>, and then select the cluster to which you want to add a disk.</a:t>
            </a:r>
          </a:p>
          <a:p>
            <a:pPr marL="742950" lvl="1" indent="-285750">
              <a:buFont typeface="Arial" panose="020B0604020202020204" pitchFamily="34" charset="0"/>
              <a:buChar char="•"/>
            </a:pPr>
            <a:r>
              <a:rPr lang="en-US" dirty="0"/>
              <a:t>Right click </a:t>
            </a:r>
            <a:r>
              <a:rPr lang="en-US" b="1" dirty="0"/>
              <a:t>Storage</a:t>
            </a:r>
            <a:r>
              <a:rPr lang="en-US" dirty="0"/>
              <a:t>, click </a:t>
            </a:r>
            <a:r>
              <a:rPr lang="en-US" b="1" dirty="0"/>
              <a:t>Add a disk </a:t>
            </a:r>
            <a:r>
              <a:rPr lang="en-US" dirty="0"/>
              <a:t>and then add the disks from the storage system.</a:t>
            </a:r>
          </a:p>
          <a:p>
            <a:pPr marL="742950" lvl="1" indent="-285750">
              <a:buFont typeface="Arial" panose="020B0604020202020204" pitchFamily="34" charset="0"/>
              <a:buChar char="•"/>
            </a:pPr>
            <a:r>
              <a:rPr lang="en-US" dirty="0"/>
              <a:t>If you need to add a disk to a CSV, you should follow the procedure for adding a disk, but then also add a disk to the </a:t>
            </a:r>
            <a:r>
              <a:rPr lang="en-US" b="1" dirty="0"/>
              <a:t>CSV </a:t>
            </a:r>
            <a:r>
              <a:rPr lang="en-US" dirty="0"/>
              <a:t>on the cluster.</a:t>
            </a:r>
            <a:endParaRPr lang="en-US" dirty="0">
              <a:latin typeface="Segoe"/>
            </a:endParaRPr>
          </a:p>
        </p:txBody>
      </p:sp>
    </p:spTree>
    <p:extLst>
      <p:ext uri="{BB962C8B-B14F-4D97-AF65-F5344CB8AC3E}">
        <p14:creationId xmlns:p14="http://schemas.microsoft.com/office/powerpoint/2010/main" val="308016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A95AF0D-541A-4F50-948A-74C4D15054AC}"/>
              </a:ext>
            </a:extLst>
          </p:cNvPr>
          <p:cNvGraphicFramePr>
            <a:graphicFrameLocks noChangeAspect="1"/>
          </p:cNvGraphicFramePr>
          <p:nvPr>
            <p:custDataLst>
              <p:tags r:id="rId2"/>
            </p:custDataLst>
            <p:extLst>
              <p:ext uri="{D42A27DB-BD31-4B8C-83A1-F6EECF244321}">
                <p14:modId xmlns:p14="http://schemas.microsoft.com/office/powerpoint/2010/main" val="568650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279B2F4-BDFB-477A-9960-DCF39922EA4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F58AD81-7B70-47CA-9AFA-3F9D6BD7083B}"/>
              </a:ext>
            </a:extLst>
          </p:cNvPr>
          <p:cNvSpPr>
            <a:spLocks noGrp="1"/>
          </p:cNvSpPr>
          <p:nvPr>
            <p:ph type="title"/>
          </p:nvPr>
        </p:nvSpPr>
        <p:spPr/>
        <p:txBody>
          <a:bodyPr/>
          <a:lstStyle/>
          <a:p>
            <a:r>
              <a:rPr lang="en-US" b="0" dirty="0"/>
              <a:t>Configuring storage</a:t>
            </a:r>
            <a:endParaRPr lang="en-US" dirty="0"/>
          </a:p>
        </p:txBody>
      </p:sp>
      <p:sp>
        <p:nvSpPr>
          <p:cNvPr id="3" name="Subtitle 2">
            <a:extLst>
              <a:ext uri="{FF2B5EF4-FFF2-40B4-BE49-F238E27FC236}">
                <a16:creationId xmlns:a16="http://schemas.microsoft.com/office/drawing/2014/main" id="{A9BED882-3E61-44C0-ACA8-B86F2FB7093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5818688-BC91-41CC-9106-63D5921B41D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15BAAA4-72E9-48E8-8CB7-79FC7D312727}"/>
              </a:ext>
            </a:extLst>
          </p:cNvPr>
          <p:cNvSpPr/>
          <p:nvPr/>
        </p:nvSpPr>
        <p:spPr>
          <a:xfrm>
            <a:off x="3597442" y="1289765"/>
            <a:ext cx="8589264" cy="2308324"/>
          </a:xfrm>
          <a:prstGeom prst="rect">
            <a:avLst/>
          </a:prstGeom>
        </p:spPr>
        <p:txBody>
          <a:bodyPr wrap="square">
            <a:spAutoFit/>
          </a:bodyPr>
          <a:lstStyle/>
          <a:p>
            <a:pPr marL="285750" indent="-285750">
              <a:buFont typeface="Wingdings" panose="05000000000000000000" pitchFamily="2" charset="2"/>
              <a:buChar char="q"/>
            </a:pPr>
            <a:r>
              <a:rPr lang="en-US" dirty="0">
                <a:latin typeface="Segoe"/>
              </a:rPr>
              <a:t>Taking a disk offline. In some scenarios, such as for maintenance, you might need to take cluster disk offline by performing the following steps:</a:t>
            </a:r>
          </a:p>
          <a:p>
            <a:pPr marL="742950" lvl="1" indent="-285750">
              <a:buFont typeface="Arial" panose="020B0604020202020204" pitchFamily="34" charset="0"/>
              <a:buChar char="•"/>
            </a:pPr>
            <a:r>
              <a:rPr lang="en-US" dirty="0">
                <a:latin typeface="Segoe"/>
              </a:rPr>
              <a:t>In the </a:t>
            </a:r>
            <a:r>
              <a:rPr lang="en-US" b="1" dirty="0">
                <a:latin typeface="Segoe,Bold"/>
              </a:rPr>
              <a:t>Failover Cluster Manager </a:t>
            </a:r>
            <a:r>
              <a:rPr lang="en-US" dirty="0">
                <a:latin typeface="Segoe"/>
              </a:rPr>
              <a:t>console, right-click the appropriate disk, and then click </a:t>
            </a:r>
            <a:r>
              <a:rPr lang="en-US" b="1" dirty="0">
                <a:latin typeface="Segoe,Bold"/>
              </a:rPr>
              <a:t>Take Offline</a:t>
            </a:r>
            <a:r>
              <a:rPr lang="en-US" dirty="0">
                <a:latin typeface="Segoe"/>
              </a:rPr>
              <a:t>.</a:t>
            </a:r>
          </a:p>
          <a:p>
            <a:pPr marL="285750" indent="-285750">
              <a:buFont typeface="Wingdings" panose="05000000000000000000" pitchFamily="2" charset="2"/>
              <a:buChar char="q"/>
            </a:pPr>
            <a:r>
              <a:rPr lang="en-US" dirty="0">
                <a:latin typeface="Segoe"/>
              </a:rPr>
              <a:t>Bringing a disk online. After you complete maintenance on the disk, you should bring the disk online by performing the following steps:</a:t>
            </a:r>
          </a:p>
          <a:p>
            <a:pPr marL="742950" lvl="1" indent="-285750">
              <a:buFont typeface="Arial" panose="020B0604020202020204" pitchFamily="34" charset="0"/>
              <a:buChar char="•"/>
            </a:pPr>
            <a:r>
              <a:rPr lang="en-US" dirty="0">
                <a:latin typeface="Segoe"/>
              </a:rPr>
              <a:t>In the </a:t>
            </a:r>
            <a:r>
              <a:rPr lang="en-US" b="1" dirty="0">
                <a:latin typeface="Segoe,Bold"/>
              </a:rPr>
              <a:t>Failover </a:t>
            </a:r>
            <a:r>
              <a:rPr lang="en-US" b="1" dirty="0"/>
              <a:t>Manager </a:t>
            </a:r>
            <a:r>
              <a:rPr lang="en-US" dirty="0"/>
              <a:t>console, right-click the appropriate disk, and then click </a:t>
            </a:r>
            <a:r>
              <a:rPr lang="en-US" b="1" dirty="0"/>
              <a:t>Bring Online</a:t>
            </a:r>
            <a:r>
              <a:rPr lang="en-US" dirty="0"/>
              <a:t>.</a:t>
            </a:r>
          </a:p>
        </p:txBody>
      </p:sp>
    </p:spTree>
    <p:extLst>
      <p:ext uri="{BB962C8B-B14F-4D97-AF65-F5344CB8AC3E}">
        <p14:creationId xmlns:p14="http://schemas.microsoft.com/office/powerpoint/2010/main" val="309912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6266948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0"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hlinkClick r:id="rId22" action="ppaction://hlinksldjump"/>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3" name="Text Placeholder 2">
            <a:hlinkClick r:id="rId23" action="ppaction://hlinksldjump"/>
            <a:extLst>
              <a:ext uri="{FF2B5EF4-FFF2-40B4-BE49-F238E27FC236}">
                <a16:creationId xmlns:a16="http://schemas.microsoft.com/office/drawing/2014/main" id="{54221B71-56B6-44EA-865B-758C13A9F504}"/>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16" name="Text Placeholder 2">
            <a:hlinkClick r:id="rId24" action="ppaction://hlinksldjump"/>
            <a:extLst>
              <a:ext uri="{FF2B5EF4-FFF2-40B4-BE49-F238E27FC236}">
                <a16:creationId xmlns:a16="http://schemas.microsoft.com/office/drawing/2014/main" id="{ACD48E95-BFDA-40B7-B1B0-13BC84F3DF6C}"/>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17" name="Text Placeholder 2">
            <a:hlinkClick r:id="rId25" action="ppaction://hlinksldjump"/>
            <a:extLst>
              <a:ext uri="{FF2B5EF4-FFF2-40B4-BE49-F238E27FC236}">
                <a16:creationId xmlns:a16="http://schemas.microsoft.com/office/drawing/2014/main" id="{83E34E01-EB27-4577-ACC5-2140AF0FD9DC}"/>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19" name="Text Placeholder 2">
            <a:extLst>
              <a:ext uri="{FF2B5EF4-FFF2-40B4-BE49-F238E27FC236}">
                <a16:creationId xmlns:a16="http://schemas.microsoft.com/office/drawing/2014/main" id="{8F333AC7-C715-4255-8E79-6E96E685360F}"/>
              </a:ext>
            </a:extLst>
          </p:cNvPr>
          <p:cNvSpPr>
            <a:spLocks noGrp="1"/>
          </p:cNvSpPr>
          <p:nvPr>
            <p:custDataLst>
              <p:tags r:id="rId14"/>
            </p:custDataLst>
          </p:nvPr>
        </p:nvSpPr>
        <p:spPr bwMode="gray">
          <a:xfrm>
            <a:off x="4978400" y="44465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Configuring network</a:t>
            </a:r>
            <a:endParaRPr lang="en-US" b="1" dirty="0">
              <a:solidFill>
                <a:schemeClr val="tx2"/>
              </a:solidFill>
            </a:endParaRPr>
          </a:p>
        </p:txBody>
      </p:sp>
      <p:sp>
        <p:nvSpPr>
          <p:cNvPr id="20" name="Text Placeholder 2">
            <a:hlinkClick r:id="rId26" action="ppaction://hlinksldjump"/>
            <a:extLst>
              <a:ext uri="{FF2B5EF4-FFF2-40B4-BE49-F238E27FC236}">
                <a16:creationId xmlns:a16="http://schemas.microsoft.com/office/drawing/2014/main" id="{C980A409-3C52-4937-8413-B662020A81EE}"/>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quorum options</a:t>
            </a:r>
            <a:endParaRPr lang="en-US" dirty="0"/>
          </a:p>
        </p:txBody>
      </p:sp>
    </p:spTree>
    <p:extLst>
      <p:ext uri="{BB962C8B-B14F-4D97-AF65-F5344CB8AC3E}">
        <p14:creationId xmlns:p14="http://schemas.microsoft.com/office/powerpoint/2010/main" val="145378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5B8EFA9-F832-4A59-9BED-7FF6F45C32D8}"/>
              </a:ext>
            </a:extLst>
          </p:cNvPr>
          <p:cNvGraphicFramePr>
            <a:graphicFrameLocks noChangeAspect="1"/>
          </p:cNvGraphicFramePr>
          <p:nvPr>
            <p:custDataLst>
              <p:tags r:id="rId2"/>
            </p:custDataLst>
            <p:extLst>
              <p:ext uri="{D42A27DB-BD31-4B8C-83A1-F6EECF244321}">
                <p14:modId xmlns:p14="http://schemas.microsoft.com/office/powerpoint/2010/main" val="3235421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9FB0FC4-D014-479F-8472-21A7DE66B7C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14A03E8-50E9-4E8A-B004-E6AC3FA21E5A}"/>
              </a:ext>
            </a:extLst>
          </p:cNvPr>
          <p:cNvSpPr>
            <a:spLocks noGrp="1"/>
          </p:cNvSpPr>
          <p:nvPr>
            <p:ph type="title"/>
          </p:nvPr>
        </p:nvSpPr>
        <p:spPr/>
        <p:txBody>
          <a:bodyPr/>
          <a:lstStyle/>
          <a:p>
            <a:r>
              <a:rPr lang="en-US" b="0" dirty="0"/>
              <a:t>Configuring networking</a:t>
            </a:r>
            <a:endParaRPr lang="en-US" dirty="0"/>
          </a:p>
        </p:txBody>
      </p:sp>
      <p:sp>
        <p:nvSpPr>
          <p:cNvPr id="3" name="Subtitle 2">
            <a:extLst>
              <a:ext uri="{FF2B5EF4-FFF2-40B4-BE49-F238E27FC236}">
                <a16:creationId xmlns:a16="http://schemas.microsoft.com/office/drawing/2014/main" id="{5B28C579-E714-4A6E-827F-EE2BA14B4AB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F39A8D-2FB4-4F3F-8DFD-4CA36EF880D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74D7A4E-30F8-4ADE-AD61-56D5362BD088}"/>
              </a:ext>
            </a:extLst>
          </p:cNvPr>
          <p:cNvSpPr/>
          <p:nvPr/>
        </p:nvSpPr>
        <p:spPr>
          <a:xfrm>
            <a:off x="3673642" y="1159366"/>
            <a:ext cx="7966670" cy="4524315"/>
          </a:xfrm>
          <a:prstGeom prst="rect">
            <a:avLst/>
          </a:prstGeom>
        </p:spPr>
        <p:txBody>
          <a:bodyPr wrap="square">
            <a:spAutoFit/>
          </a:bodyPr>
          <a:lstStyle/>
          <a:p>
            <a:r>
              <a:rPr lang="en-US" dirty="0">
                <a:latin typeface="Segoe"/>
              </a:rPr>
              <a:t>A network can perform one of three roles in a cluster, including that it can be a:</a:t>
            </a:r>
          </a:p>
          <a:p>
            <a:pPr marL="285750" indent="-285750">
              <a:buFont typeface="Arial" panose="020B0604020202020204" pitchFamily="34" charset="0"/>
              <a:buChar char="•"/>
            </a:pPr>
            <a:r>
              <a:rPr lang="en-US" dirty="0">
                <a:latin typeface="Segoe"/>
              </a:rPr>
              <a:t>Private network. A private network carries internal cluster communication. When you use this type of network, cluster nodes exchange heartbeats and check for another node or nodes. The failover cluster authenticates all internal communication. However, administrators who are concerned about security might want to restrict internal communication to networks that are secure physically.</a:t>
            </a:r>
          </a:p>
          <a:p>
            <a:pPr marL="285750" indent="-285750">
              <a:buFont typeface="Arial" panose="020B0604020202020204" pitchFamily="34" charset="0"/>
              <a:buChar char="•"/>
            </a:pPr>
            <a:r>
              <a:rPr lang="en-US" dirty="0"/>
              <a:t>Public network. A public network provides client computers with access to cluster-application services. Failover Clustering application creates IP address resources on the network that provides clients with access to the Cluster service.</a:t>
            </a:r>
          </a:p>
          <a:p>
            <a:pPr marL="285750" indent="-285750">
              <a:buFont typeface="Arial" panose="020B0604020202020204" pitchFamily="34" charset="0"/>
              <a:buChar char="•"/>
            </a:pPr>
            <a:r>
              <a:rPr lang="en-US" dirty="0"/>
              <a:t>Public-and-private network. A public-and-private network, or </a:t>
            </a:r>
            <a:r>
              <a:rPr lang="en-US" i="1" dirty="0"/>
              <a:t>mixed network</a:t>
            </a:r>
            <a:r>
              <a:rPr lang="en-US" dirty="0"/>
              <a:t>, carries internal cluster communication and connects clients to cluster application services.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4248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5664581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5"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extLst>
              <a:ext uri="{FF2B5EF4-FFF2-40B4-BE49-F238E27FC236}">
                <a16:creationId xmlns:a16="http://schemas.microsoft.com/office/drawing/2014/main" id="{83A2543F-F3BB-4F2E-8D6E-0F33D518CAFA}"/>
              </a:ext>
            </a:extLst>
          </p:cNvPr>
          <p:cNvSpPr>
            <a:spLocks noGrp="1"/>
          </p:cNvSpPr>
          <p:nvPr>
            <p:custDataLst>
              <p:tags r:id="rId7"/>
            </p:custDataLst>
          </p:nvPr>
        </p:nvSpPr>
        <p:spPr bwMode="gray">
          <a:xfrm>
            <a:off x="4978399" y="1597025"/>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The </a:t>
            </a:r>
            <a:r>
              <a:rPr lang="en-US" b="1">
                <a:solidFill>
                  <a:schemeClr val="tx2"/>
                </a:solidFill>
              </a:rPr>
              <a:t>validation wizard</a:t>
            </a:r>
            <a:endParaRPr lang="en-US" b="1" dirty="0">
              <a:solidFill>
                <a:schemeClr val="tx2"/>
              </a:solidFill>
            </a:endParaRPr>
          </a:p>
        </p:txBody>
      </p:sp>
      <p:sp>
        <p:nvSpPr>
          <p:cNvPr id="17" name="Text Placeholder 2">
            <a:hlinkClick r:id="rId19" action="ppaction://hlinksldjump"/>
            <a:extLst>
              <a:ext uri="{FF2B5EF4-FFF2-40B4-BE49-F238E27FC236}">
                <a16:creationId xmlns:a16="http://schemas.microsoft.com/office/drawing/2014/main" id="{B56FBED0-0DE3-45F5-8A71-545C5B92B83D}"/>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a:t>
            </a:r>
            <a:r>
              <a:rPr lang="en-US"/>
              <a:t>for creating a </a:t>
            </a:r>
            <a:r>
              <a:rPr lang="en-US" dirty="0"/>
              <a:t>failover cluster</a:t>
            </a:r>
          </a:p>
        </p:txBody>
      </p:sp>
      <p:sp>
        <p:nvSpPr>
          <p:cNvPr id="20" name="Text Placeholder 2">
            <a:hlinkClick r:id="rId20" action="ppaction://hlinksldjump"/>
            <a:extLst>
              <a:ext uri="{FF2B5EF4-FFF2-40B4-BE49-F238E27FC236}">
                <a16:creationId xmlns:a16="http://schemas.microsoft.com/office/drawing/2014/main" id="{19D54456-50BB-4FE8-89B0-E48BFE3F7117}"/>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24" name="Text Placeholder 2">
            <a:hlinkClick r:id="rId21" action="ppaction://hlinksldjump"/>
            <a:extLst>
              <a:ext uri="{FF2B5EF4-FFF2-40B4-BE49-F238E27FC236}">
                <a16:creationId xmlns:a16="http://schemas.microsoft.com/office/drawing/2014/main" id="{2394DC9B-2FFD-4482-959B-77C7D9425CBD}"/>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26" name="Text Placeholder 2">
            <a:hlinkClick r:id="rId22" action="ppaction://hlinksldjump"/>
            <a:extLst>
              <a:ext uri="{FF2B5EF4-FFF2-40B4-BE49-F238E27FC236}">
                <a16:creationId xmlns:a16="http://schemas.microsoft.com/office/drawing/2014/main" id="{046BD8FD-E8A8-465D-9019-5CE01200DCE8}"/>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28" name="Text Placeholder 2">
            <a:hlinkClick r:id="rId23" action="ppaction://hlinksldjump"/>
            <a:extLst>
              <a:ext uri="{FF2B5EF4-FFF2-40B4-BE49-F238E27FC236}">
                <a16:creationId xmlns:a16="http://schemas.microsoft.com/office/drawing/2014/main" id="{B7124D54-EA4D-4E77-A8A7-1FFD60C7908F}"/>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30" name="Text Placeholder 2">
            <a:hlinkClick r:id="rId24" action="ppaction://hlinksldjump"/>
            <a:extLst>
              <a:ext uri="{FF2B5EF4-FFF2-40B4-BE49-F238E27FC236}">
                <a16:creationId xmlns:a16="http://schemas.microsoft.com/office/drawing/2014/main" id="{5C331DE1-D707-48A4-8C23-DBBF6F92D48B}"/>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32" name="Text Placeholder 2">
            <a:hlinkClick r:id="rId25" action="ppaction://hlinksldjump"/>
            <a:extLst>
              <a:ext uri="{FF2B5EF4-FFF2-40B4-BE49-F238E27FC236}">
                <a16:creationId xmlns:a16="http://schemas.microsoft.com/office/drawing/2014/main" id="{6AD16F4F-8082-4534-BB08-FB7861829321}"/>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39" name="Text Placeholder 2">
            <a:hlinkClick r:id="rId26" action="ppaction://hlinksldjump"/>
            <a:extLst>
              <a:ext uri="{FF2B5EF4-FFF2-40B4-BE49-F238E27FC236}">
                <a16:creationId xmlns:a16="http://schemas.microsoft.com/office/drawing/2014/main" id="{97B66490-EC80-47B8-BEB9-4A9C84F6F2E8}"/>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F7C1E7C-1E23-4832-BD84-B95A39A32953}"/>
              </a:ext>
            </a:extLst>
          </p:cNvPr>
          <p:cNvGraphicFramePr>
            <a:graphicFrameLocks noChangeAspect="1"/>
          </p:cNvGraphicFramePr>
          <p:nvPr>
            <p:custDataLst>
              <p:tags r:id="rId2"/>
            </p:custDataLst>
            <p:extLst>
              <p:ext uri="{D42A27DB-BD31-4B8C-83A1-F6EECF244321}">
                <p14:modId xmlns:p14="http://schemas.microsoft.com/office/powerpoint/2010/main" val="521540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E286FDA-1425-4A83-8455-F47CC71533A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14A03E8-50E9-4E8A-B004-E6AC3FA21E5A}"/>
              </a:ext>
            </a:extLst>
          </p:cNvPr>
          <p:cNvSpPr>
            <a:spLocks noGrp="1"/>
          </p:cNvSpPr>
          <p:nvPr>
            <p:ph type="title"/>
          </p:nvPr>
        </p:nvSpPr>
        <p:spPr/>
        <p:txBody>
          <a:bodyPr/>
          <a:lstStyle/>
          <a:p>
            <a:r>
              <a:rPr lang="en-US" b="0" dirty="0"/>
              <a:t>Configuring networking</a:t>
            </a:r>
            <a:endParaRPr lang="en-US" dirty="0"/>
          </a:p>
        </p:txBody>
      </p:sp>
      <p:sp>
        <p:nvSpPr>
          <p:cNvPr id="3" name="Subtitle 2">
            <a:extLst>
              <a:ext uri="{FF2B5EF4-FFF2-40B4-BE49-F238E27FC236}">
                <a16:creationId xmlns:a16="http://schemas.microsoft.com/office/drawing/2014/main" id="{5B28C579-E714-4A6E-827F-EE2BA14B4AB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F39A8D-2FB4-4F3F-8DFD-4CA36EF880D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74D7A4E-30F8-4ADE-AD61-56D5362BD088}"/>
              </a:ext>
            </a:extLst>
          </p:cNvPr>
          <p:cNvSpPr/>
          <p:nvPr/>
        </p:nvSpPr>
        <p:spPr>
          <a:xfrm>
            <a:off x="3673641" y="1159366"/>
            <a:ext cx="8133347" cy="3693319"/>
          </a:xfrm>
          <a:prstGeom prst="rect">
            <a:avLst/>
          </a:prstGeom>
        </p:spPr>
        <p:txBody>
          <a:bodyPr wrap="square">
            <a:spAutoFit/>
          </a:bodyPr>
          <a:lstStyle/>
          <a:p>
            <a:r>
              <a:rPr lang="en-US" dirty="0"/>
              <a:t>You must </a:t>
            </a:r>
            <a:r>
              <a:rPr lang="en-US" b="1" dirty="0"/>
              <a:t>dedicate a network to connect to the shared storage</a:t>
            </a:r>
            <a:r>
              <a:rPr lang="en-US" dirty="0"/>
              <a:t>. If you use iSCSI for your shared storage connection, the network will use an IP-based</a:t>
            </a:r>
          </a:p>
          <a:p>
            <a:r>
              <a:rPr lang="en-US" dirty="0"/>
              <a:t>Ethernet communications network. However, you should not use this network for node or client communication.</a:t>
            </a:r>
          </a:p>
          <a:p>
            <a:r>
              <a:rPr lang="en-US" dirty="0"/>
              <a:t>You can use the private and public networks for both client and node communications. Preferably, you should dedicate an isolated network for the private node communication. The reason is similar to using a separate Ethernet network for iSCSI to avoid resource bottleneck and contention issues. You configure the public network to allow client connections to the failover cluster. Although the public network can provide backup for the private network, a better design is to </a:t>
            </a:r>
            <a:r>
              <a:rPr lang="en-US" b="1" dirty="0"/>
              <a:t>define alternative networks for the primary</a:t>
            </a:r>
          </a:p>
          <a:p>
            <a:r>
              <a:rPr lang="en-US" b="1" dirty="0"/>
              <a:t>private and public networks</a:t>
            </a:r>
            <a:r>
              <a:rPr lang="en-US" dirty="0"/>
              <a:t>, or you should </a:t>
            </a:r>
            <a:r>
              <a:rPr lang="en-US" b="1" dirty="0"/>
              <a:t>team the network adapters that you use for these networks</a:t>
            </a:r>
            <a:r>
              <a:rPr lang="en-US" dirty="0"/>
              <a:t>.</a:t>
            </a:r>
          </a:p>
        </p:txBody>
      </p:sp>
    </p:spTree>
    <p:extLst>
      <p:ext uri="{BB962C8B-B14F-4D97-AF65-F5344CB8AC3E}">
        <p14:creationId xmlns:p14="http://schemas.microsoft.com/office/powerpoint/2010/main" val="242562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74AE488-A3F1-4CC8-A3DB-BEF10E1DE7A6}"/>
              </a:ext>
            </a:extLst>
          </p:cNvPr>
          <p:cNvGraphicFramePr>
            <a:graphicFrameLocks noChangeAspect="1"/>
          </p:cNvGraphicFramePr>
          <p:nvPr>
            <p:custDataLst>
              <p:tags r:id="rId2"/>
            </p:custDataLst>
            <p:extLst>
              <p:ext uri="{D42A27DB-BD31-4B8C-83A1-F6EECF244321}">
                <p14:modId xmlns:p14="http://schemas.microsoft.com/office/powerpoint/2010/main" val="2252788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C8DCA9E-54A3-4BEF-B138-7C7C66E3242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8E60E7C-0633-49A0-8E2E-70F4F774C769}"/>
              </a:ext>
            </a:extLst>
          </p:cNvPr>
          <p:cNvSpPr>
            <a:spLocks noGrp="1"/>
          </p:cNvSpPr>
          <p:nvPr>
            <p:ph type="title"/>
          </p:nvPr>
        </p:nvSpPr>
        <p:spPr/>
        <p:txBody>
          <a:bodyPr/>
          <a:lstStyle/>
          <a:p>
            <a:r>
              <a:rPr lang="en-US" b="0" dirty="0"/>
              <a:t>Configuring networking</a:t>
            </a:r>
            <a:endParaRPr lang="en-US" dirty="0"/>
          </a:p>
        </p:txBody>
      </p:sp>
      <p:sp>
        <p:nvSpPr>
          <p:cNvPr id="3" name="Subtitle 2">
            <a:extLst>
              <a:ext uri="{FF2B5EF4-FFF2-40B4-BE49-F238E27FC236}">
                <a16:creationId xmlns:a16="http://schemas.microsoft.com/office/drawing/2014/main" id="{C382287E-B2A9-42A2-8D1A-41DE7A74C7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1C3F52-CAE8-4CD1-85CD-DC52D7989F67}"/>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542B5B9F-D1C7-4507-888E-C31E10F1000E}"/>
              </a:ext>
            </a:extLst>
          </p:cNvPr>
          <p:cNvSpPr/>
          <p:nvPr/>
        </p:nvSpPr>
        <p:spPr>
          <a:xfrm>
            <a:off x="3641556" y="1234429"/>
            <a:ext cx="7998755" cy="3139321"/>
          </a:xfrm>
          <a:prstGeom prst="rect">
            <a:avLst/>
          </a:prstGeom>
        </p:spPr>
        <p:txBody>
          <a:bodyPr wrap="square">
            <a:spAutoFit/>
          </a:bodyPr>
          <a:lstStyle/>
          <a:p>
            <a:r>
              <a:rPr lang="en-US" dirty="0">
                <a:latin typeface="Segoe"/>
              </a:rPr>
              <a:t>Failover clusters include the following networking features:</a:t>
            </a:r>
          </a:p>
          <a:p>
            <a:r>
              <a:rPr lang="en-US" dirty="0">
                <a:latin typeface="Symbol" panose="05050102010706020507" pitchFamily="18" charset="2"/>
              </a:rPr>
              <a:t>•  </a:t>
            </a:r>
            <a:r>
              <a:rPr lang="en-US" dirty="0">
                <a:latin typeface="Segoe"/>
              </a:rPr>
              <a:t>The nodes transmit and receive heartbeats by using User Datagram Protocol (UDP) unicast, instead of UDP broadcast, which was used in legacy clusters. The messages are sent on port 3343.</a:t>
            </a:r>
          </a:p>
          <a:p>
            <a:pPr marL="285750" indent="-285750">
              <a:buFont typeface="Symbol" panose="05050102010706020507" pitchFamily="18" charset="2"/>
              <a:buChar char="•"/>
            </a:pPr>
            <a:r>
              <a:rPr lang="en-US" dirty="0">
                <a:latin typeface="Segoe"/>
              </a:rPr>
              <a:t>You can include clustered servers on different IP subnets, which reduces the complexity of setting up multisite clusters.</a:t>
            </a:r>
          </a:p>
          <a:p>
            <a:pPr marL="285750" indent="-285750">
              <a:buFont typeface="Symbol" panose="05050102010706020507" pitchFamily="18" charset="2"/>
              <a:buChar char="•"/>
            </a:pPr>
            <a:endParaRPr lang="en-US" dirty="0">
              <a:latin typeface="Segoe"/>
            </a:endParaRPr>
          </a:p>
          <a:p>
            <a:r>
              <a:rPr lang="en-US" dirty="0"/>
              <a:t>You can use DHCP to assign IP addresses or assign static IP addresses to all of the cluster’s nodes.</a:t>
            </a:r>
          </a:p>
          <a:p>
            <a:r>
              <a:rPr lang="en-US" dirty="0"/>
              <a:t>However, if some nodes have static IP addresses and you configure others to use DHCP, the </a:t>
            </a:r>
            <a:r>
              <a:rPr lang="en-US" b="1" dirty="0"/>
              <a:t>Validate a Configuration Wizard </a:t>
            </a:r>
            <a:r>
              <a:rPr lang="en-US" dirty="0"/>
              <a:t>will display an error</a:t>
            </a:r>
          </a:p>
        </p:txBody>
      </p:sp>
    </p:spTree>
    <p:extLst>
      <p:ext uri="{BB962C8B-B14F-4D97-AF65-F5344CB8AC3E}">
        <p14:creationId xmlns:p14="http://schemas.microsoft.com/office/powerpoint/2010/main" val="138850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51514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4"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hlinkClick r:id="rId22" action="ppaction://hlinksldjump"/>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3" name="Text Placeholder 2">
            <a:hlinkClick r:id="rId23" action="ppaction://hlinksldjump"/>
            <a:extLst>
              <a:ext uri="{FF2B5EF4-FFF2-40B4-BE49-F238E27FC236}">
                <a16:creationId xmlns:a16="http://schemas.microsoft.com/office/drawing/2014/main" id="{54221B71-56B6-44EA-865B-758C13A9F504}"/>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16" name="Text Placeholder 2">
            <a:hlinkClick r:id="rId24" action="ppaction://hlinksldjump"/>
            <a:extLst>
              <a:ext uri="{FF2B5EF4-FFF2-40B4-BE49-F238E27FC236}">
                <a16:creationId xmlns:a16="http://schemas.microsoft.com/office/drawing/2014/main" id="{ACD48E95-BFDA-40B7-B1B0-13BC84F3DF6C}"/>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17" name="Text Placeholder 2">
            <a:hlinkClick r:id="rId25" action="ppaction://hlinksldjump"/>
            <a:extLst>
              <a:ext uri="{FF2B5EF4-FFF2-40B4-BE49-F238E27FC236}">
                <a16:creationId xmlns:a16="http://schemas.microsoft.com/office/drawing/2014/main" id="{83E34E01-EB27-4577-ACC5-2140AF0FD9DC}"/>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19" name="Text Placeholder 2">
            <a:hlinkClick r:id="rId26" action="ppaction://hlinksldjump"/>
            <a:extLst>
              <a:ext uri="{FF2B5EF4-FFF2-40B4-BE49-F238E27FC236}">
                <a16:creationId xmlns:a16="http://schemas.microsoft.com/office/drawing/2014/main" id="{8F333AC7-C715-4255-8E79-6E96E685360F}"/>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network</a:t>
            </a:r>
            <a:endParaRPr lang="en-US" dirty="0"/>
          </a:p>
        </p:txBody>
      </p:sp>
      <p:sp>
        <p:nvSpPr>
          <p:cNvPr id="26" name="Text Placeholder 2">
            <a:extLst>
              <a:ext uri="{FF2B5EF4-FFF2-40B4-BE49-F238E27FC236}">
                <a16:creationId xmlns:a16="http://schemas.microsoft.com/office/drawing/2014/main" id="{5A211712-6592-40DA-9702-C59401EB6DB0}"/>
              </a:ext>
            </a:extLst>
          </p:cNvPr>
          <p:cNvSpPr>
            <a:spLocks noGrp="1"/>
          </p:cNvSpPr>
          <p:nvPr>
            <p:custDataLst>
              <p:tags r:id="rId15"/>
            </p:custDataLst>
          </p:nvPr>
        </p:nvSpPr>
        <p:spPr bwMode="gray">
          <a:xfrm>
            <a:off x="4978400" y="4852988"/>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Configuring </a:t>
            </a:r>
            <a:r>
              <a:rPr lang="en-US" altLang="en-US" b="1">
                <a:solidFill>
                  <a:schemeClr val="tx2"/>
                </a:solidFill>
              </a:rPr>
              <a:t>quorum options</a:t>
            </a:r>
            <a:endParaRPr lang="en-US" b="1" dirty="0">
              <a:solidFill>
                <a:schemeClr val="tx2"/>
              </a:solidFill>
            </a:endParaRPr>
          </a:p>
        </p:txBody>
      </p:sp>
    </p:spTree>
    <p:extLst>
      <p:ext uri="{BB962C8B-B14F-4D97-AF65-F5344CB8AC3E}">
        <p14:creationId xmlns:p14="http://schemas.microsoft.com/office/powerpoint/2010/main" val="349741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3BA6-A712-4E6A-A9EF-CAADEDD1E49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387F5A6-3159-41D2-BB00-5FDA811E7E3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41919D6-2CDD-40FC-B9BC-7077090AE448}"/>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CD77F61-3851-48AD-982E-C0867171519F}"/>
              </a:ext>
            </a:extLst>
          </p:cNvPr>
          <p:cNvSpPr/>
          <p:nvPr/>
        </p:nvSpPr>
        <p:spPr>
          <a:xfrm>
            <a:off x="3657600" y="1267041"/>
            <a:ext cx="7982712" cy="7294305"/>
          </a:xfrm>
          <a:prstGeom prst="rect">
            <a:avLst/>
          </a:prstGeom>
        </p:spPr>
        <p:txBody>
          <a:bodyPr wrap="square">
            <a:spAutoFit/>
          </a:bodyPr>
          <a:lstStyle/>
          <a:p>
            <a:r>
              <a:rPr lang="en-US" dirty="0">
                <a:latin typeface="Segoe"/>
              </a:rPr>
              <a:t>Proper cluster configuration ensures that cluster resources will be online during the cluster membership changes, such as planned or unplanned node shutdown, network issues, or any other failure scenarios.</a:t>
            </a:r>
          </a:p>
          <a:p>
            <a:r>
              <a:rPr lang="en-US" dirty="0"/>
              <a:t>To modify the quorum configuration in a Windows Server 2016 failover cluster, you can use the </a:t>
            </a:r>
            <a:r>
              <a:rPr lang="en-US" b="1" dirty="0"/>
              <a:t>Configure Cluster Quorum Wizard </a:t>
            </a:r>
            <a:r>
              <a:rPr lang="en-US" dirty="0"/>
              <a:t>or Windows PowerShell cmdlets.</a:t>
            </a:r>
          </a:p>
          <a:p>
            <a:r>
              <a:rPr lang="en-US" dirty="0"/>
              <a:t>3 quorum configuration options:</a:t>
            </a:r>
          </a:p>
          <a:p>
            <a:pPr marL="285750" indent="-285750">
              <a:buFont typeface="Arial" panose="020B0604020202020204" pitchFamily="34" charset="0"/>
              <a:buChar char="•"/>
            </a:pPr>
            <a:r>
              <a:rPr lang="en-US" b="1" dirty="0"/>
              <a:t>Use typical settings</a:t>
            </a:r>
            <a:r>
              <a:rPr lang="en-US" dirty="0"/>
              <a:t>. When you use this option, the failover cluster automatically assigns a vote to each node and dynamically manages the node votes. If hardware configuration includes cluster shared storage, the cluster will select a disk witness. In this scenario, the failover cluster software will automatically choose a quorum and witness configuration that provides the highest availability for the specific cluster configuration.</a:t>
            </a:r>
          </a:p>
          <a:p>
            <a:pPr marL="285750" indent="-285750">
              <a:buFont typeface="Arial" panose="020B0604020202020204" pitchFamily="34" charset="0"/>
              <a:buChar char="•"/>
            </a:pPr>
            <a:r>
              <a:rPr lang="en-US" b="1" dirty="0"/>
              <a:t>Add or change the quorum witness</a:t>
            </a:r>
            <a:r>
              <a:rPr lang="en-US" dirty="0"/>
              <a:t>. When you use this option, you can add, change or remove a witness resource. A witness resource can be a file share or a disk. In this scenario, the failover cluster software will automatically assign a vote to each node and dynamically manage the node votes.</a:t>
            </a:r>
          </a:p>
          <a:p>
            <a:pPr marL="285750" indent="-285750">
              <a:buFont typeface="Arial" panose="020B0604020202020204" pitchFamily="34" charset="0"/>
              <a:buChar char="•"/>
            </a:pPr>
            <a:r>
              <a:rPr lang="en-US" b="1" dirty="0"/>
              <a:t>Advanced quorum configuration and witness selection</a:t>
            </a:r>
            <a:r>
              <a:rPr lang="en-US" dirty="0"/>
              <a:t>. This option is needed only when there are specific requirements by the application or by the site location for quorum configuration. In this scenario, you will manually modify the quorum witness and add or remove node votes. You might also choose that that cluster dynamically manages node votes. By default, the votes are assigned to all nodes, and the node votes are managed dynamically.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4072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3BA6-A712-4E6A-A9EF-CAADEDD1E49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387F5A6-3159-41D2-BB00-5FDA811E7E3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41919D6-2CDD-40FC-B9BC-7077090AE448}"/>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CD77F61-3851-48AD-982E-C0867171519F}"/>
              </a:ext>
            </a:extLst>
          </p:cNvPr>
          <p:cNvSpPr/>
          <p:nvPr/>
        </p:nvSpPr>
        <p:spPr>
          <a:xfrm>
            <a:off x="3657600" y="1267041"/>
            <a:ext cx="7982712" cy="4247317"/>
          </a:xfrm>
          <a:prstGeom prst="rect">
            <a:avLst/>
          </a:prstGeom>
        </p:spPr>
        <p:txBody>
          <a:bodyPr wrap="square">
            <a:spAutoFit/>
          </a:bodyPr>
          <a:lstStyle/>
          <a:p>
            <a:r>
              <a:rPr lang="en-US" dirty="0"/>
              <a:t>After you choose the quorum configuration option, the cluster will have one of the following quorum</a:t>
            </a:r>
          </a:p>
          <a:p>
            <a:r>
              <a:rPr lang="en-US" dirty="0"/>
              <a:t>modes:</a:t>
            </a:r>
          </a:p>
          <a:p>
            <a:r>
              <a:rPr lang="en-US" dirty="0"/>
              <a:t>• Node majority (no witness).</a:t>
            </a:r>
          </a:p>
          <a:p>
            <a:r>
              <a:rPr lang="en-US" dirty="0"/>
              <a:t>• Node majority with witness (disk of file share).</a:t>
            </a:r>
          </a:p>
          <a:p>
            <a:r>
              <a:rPr lang="en-US" dirty="0"/>
              <a:t>• No majority (disk witness only).</a:t>
            </a:r>
          </a:p>
          <a:p>
            <a:endParaRPr lang="en-US" dirty="0"/>
          </a:p>
          <a:p>
            <a:r>
              <a:rPr lang="en-US" dirty="0"/>
              <a:t>One of the advanced quorum configuration options is to choose dynamic quorum management by cluster. In this scenario, the failover cluster dynamically manages the vote assignment to nodes, where decisions are made based on the state of each node.</a:t>
            </a:r>
          </a:p>
          <a:p>
            <a:r>
              <a:rPr lang="en-US" dirty="0"/>
              <a:t>Dynamic quorum management allows for a cluster to run on the last surviving cluster node, because the cluster can continue to work even in sequential node shutdowns by dynamically adjusting the quorum majority requirement.</a:t>
            </a:r>
          </a:p>
        </p:txBody>
      </p:sp>
    </p:spTree>
    <p:extLst>
      <p:ext uri="{BB962C8B-B14F-4D97-AF65-F5344CB8AC3E}">
        <p14:creationId xmlns:p14="http://schemas.microsoft.com/office/powerpoint/2010/main" val="427589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7500-6E33-42EC-A766-32723B070F95}"/>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8C6D2037-CB25-4CBF-BB8F-BDD7E03588C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089EBAF-8296-4702-9DD7-7C1983D58A5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53A3257-906D-4A01-B163-7CE287DA17D2}"/>
              </a:ext>
            </a:extLst>
          </p:cNvPr>
          <p:cNvSpPr/>
          <p:nvPr/>
        </p:nvSpPr>
        <p:spPr>
          <a:xfrm>
            <a:off x="3625516" y="1320878"/>
            <a:ext cx="8014796" cy="4801314"/>
          </a:xfrm>
          <a:prstGeom prst="rect">
            <a:avLst/>
          </a:prstGeom>
        </p:spPr>
        <p:txBody>
          <a:bodyPr wrap="square">
            <a:spAutoFit/>
          </a:bodyPr>
          <a:lstStyle/>
          <a:p>
            <a:r>
              <a:rPr lang="en-US" dirty="0">
                <a:latin typeface="Segoe"/>
              </a:rPr>
              <a:t>The validation wizard performs multiple tests for different failover-cluster hardware configurations and settings. You can run the wizard before </a:t>
            </a:r>
            <a:r>
              <a:rPr lang="en-US" i="1" dirty="0">
                <a:latin typeface="Segoe,Italic"/>
              </a:rPr>
              <a:t>and</a:t>
            </a:r>
          </a:p>
          <a:p>
            <a:r>
              <a:rPr lang="en-US" dirty="0">
                <a:latin typeface="Segoe"/>
              </a:rPr>
              <a:t>after you configure the failover cluster.</a:t>
            </a:r>
          </a:p>
          <a:p>
            <a:endParaRPr lang="en-US" dirty="0">
              <a:latin typeface="Segoe"/>
            </a:endParaRPr>
          </a:p>
          <a:p>
            <a:r>
              <a:rPr lang="en-US" dirty="0">
                <a:latin typeface="Segoe"/>
              </a:rPr>
              <a:t>The validation wizard helps you performs multiple</a:t>
            </a:r>
          </a:p>
          <a:p>
            <a:r>
              <a:rPr lang="en-US" dirty="0">
                <a:latin typeface="Segoe"/>
              </a:rPr>
              <a:t>types of tests, such as:</a:t>
            </a:r>
          </a:p>
          <a:p>
            <a:r>
              <a:rPr lang="en-US" dirty="0">
                <a:latin typeface="Segoe"/>
              </a:rPr>
              <a:t>• Cluster</a:t>
            </a:r>
          </a:p>
          <a:p>
            <a:r>
              <a:rPr lang="en-US" dirty="0">
                <a:latin typeface="Segoe"/>
              </a:rPr>
              <a:t>• Inventory</a:t>
            </a:r>
          </a:p>
          <a:p>
            <a:r>
              <a:rPr lang="en-US" dirty="0">
                <a:latin typeface="Segoe"/>
              </a:rPr>
              <a:t>• Network</a:t>
            </a:r>
          </a:p>
          <a:p>
            <a:r>
              <a:rPr lang="en-US" dirty="0">
                <a:latin typeface="Segoe"/>
              </a:rPr>
              <a:t>• Storage</a:t>
            </a:r>
          </a:p>
          <a:p>
            <a:r>
              <a:rPr lang="en-US" dirty="0">
                <a:latin typeface="Segoe"/>
              </a:rPr>
              <a:t>• System.</a:t>
            </a:r>
          </a:p>
          <a:p>
            <a:r>
              <a:rPr lang="en-US" dirty="0">
                <a:latin typeface="Segoe"/>
              </a:rPr>
              <a:t>Additionally, it helps you:</a:t>
            </a:r>
          </a:p>
          <a:p>
            <a:r>
              <a:rPr lang="en-US" dirty="0">
                <a:latin typeface="Segoe"/>
              </a:rPr>
              <a:t>• Detect any issues with hardware or configuration settings.</a:t>
            </a:r>
          </a:p>
          <a:p>
            <a:r>
              <a:rPr lang="en-US" dirty="0">
                <a:latin typeface="Segoe"/>
              </a:rPr>
              <a:t>• Validate changes to a cluster’s hardware or configuration settings.</a:t>
            </a:r>
          </a:p>
          <a:p>
            <a:r>
              <a:rPr lang="en-US" dirty="0">
                <a:latin typeface="Segoe"/>
              </a:rPr>
              <a:t>• Perform diagnostic tests on a cluster</a:t>
            </a:r>
          </a:p>
          <a:p>
            <a:endParaRPr lang="en-US" dirty="0"/>
          </a:p>
          <a:p>
            <a:r>
              <a:rPr lang="en-US" dirty="0"/>
              <a:t>You also can run validation tests by using the </a:t>
            </a:r>
            <a:r>
              <a:rPr lang="en-US" b="1" dirty="0"/>
              <a:t>Test-Cluster </a:t>
            </a:r>
            <a:r>
              <a:rPr lang="en-US" dirty="0"/>
              <a:t>cmdlet</a:t>
            </a:r>
          </a:p>
        </p:txBody>
      </p:sp>
    </p:spTree>
    <p:extLst>
      <p:ext uri="{BB962C8B-B14F-4D97-AF65-F5344CB8AC3E}">
        <p14:creationId xmlns:p14="http://schemas.microsoft.com/office/powerpoint/2010/main" val="222845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699678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53"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The process for creating a failover cluster</a:t>
            </a:r>
          </a:p>
        </p:txBody>
      </p:sp>
      <p:sp>
        <p:nvSpPr>
          <p:cNvPr id="11" name="Text Placeholder 2">
            <a:hlinkClick r:id="rId20" action="ppaction://hlinksldjump"/>
            <a:extLst>
              <a:ext uri="{FF2B5EF4-FFF2-40B4-BE49-F238E27FC236}">
                <a16:creationId xmlns:a16="http://schemas.microsoft.com/office/drawing/2014/main" id="{83555541-15A6-4A15-BC0D-4AC1B8B4FE25}"/>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roles</a:t>
            </a:r>
            <a:endParaRPr lang="en-US" dirty="0"/>
          </a:p>
        </p:txBody>
      </p:sp>
      <p:sp>
        <p:nvSpPr>
          <p:cNvPr id="12" name="Text Placeholder 2">
            <a:hlinkClick r:id="rId21" action="ppaction://hlinksldjump"/>
            <a:extLst>
              <a:ext uri="{FF2B5EF4-FFF2-40B4-BE49-F238E27FC236}">
                <a16:creationId xmlns:a16="http://schemas.microsoft.com/office/drawing/2014/main" id="{F70EAF47-C951-495F-8B19-18184509CC80}"/>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failover clusters</a:t>
            </a:r>
            <a:endParaRPr lang="en-US" dirty="0"/>
          </a:p>
        </p:txBody>
      </p:sp>
      <p:sp>
        <p:nvSpPr>
          <p:cNvPr id="13" name="Text Placeholder 2">
            <a:hlinkClick r:id="rId22" action="ppaction://hlinksldjump"/>
            <a:extLst>
              <a:ext uri="{FF2B5EF4-FFF2-40B4-BE49-F238E27FC236}">
                <a16:creationId xmlns:a16="http://schemas.microsoft.com/office/drawing/2014/main" id="{43207972-7C50-410C-8DB7-C86717445E4A}"/>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cluster properties</a:t>
            </a:r>
            <a:endParaRPr lang="en-US" dirty="0"/>
          </a:p>
        </p:txBody>
      </p:sp>
      <p:sp>
        <p:nvSpPr>
          <p:cNvPr id="14" name="Text Placeholder 2">
            <a:hlinkClick r:id="rId23" action="ppaction://hlinksldjump"/>
            <a:extLst>
              <a:ext uri="{FF2B5EF4-FFF2-40B4-BE49-F238E27FC236}">
                <a16:creationId xmlns:a16="http://schemas.microsoft.com/office/drawing/2014/main" id="{70DBE550-E836-4015-8054-BF607D41AA8B}"/>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and failback</a:t>
            </a:r>
            <a:endParaRPr lang="en-US" dirty="0"/>
          </a:p>
        </p:txBody>
      </p:sp>
      <p:sp>
        <p:nvSpPr>
          <p:cNvPr id="15" name="Text Placeholder 2">
            <a:hlinkClick r:id="rId24" action="ppaction://hlinksldjump"/>
            <a:extLst>
              <a:ext uri="{FF2B5EF4-FFF2-40B4-BE49-F238E27FC236}">
                <a16:creationId xmlns:a16="http://schemas.microsoft.com/office/drawing/2014/main" id="{0C1505B2-4BD0-4EDC-BA9B-BCE76B96C27A}"/>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storage</a:t>
            </a:r>
            <a:endParaRPr lang="en-US" dirty="0"/>
          </a:p>
        </p:txBody>
      </p:sp>
      <p:sp>
        <p:nvSpPr>
          <p:cNvPr id="16" name="Text Placeholder 2">
            <a:hlinkClick r:id="rId25" action="ppaction://hlinksldjump"/>
            <a:extLst>
              <a:ext uri="{FF2B5EF4-FFF2-40B4-BE49-F238E27FC236}">
                <a16:creationId xmlns:a16="http://schemas.microsoft.com/office/drawing/2014/main" id="{8AE15127-8A3D-4A44-B92A-36D4C8274D55}"/>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network</a:t>
            </a:r>
            <a:endParaRPr lang="en-US" dirty="0"/>
          </a:p>
        </p:txBody>
      </p:sp>
      <p:sp>
        <p:nvSpPr>
          <p:cNvPr id="24" name="Text Placeholder 2">
            <a:hlinkClick r:id="rId26" action="ppaction://hlinksldjump"/>
            <a:extLst>
              <a:ext uri="{FF2B5EF4-FFF2-40B4-BE49-F238E27FC236}">
                <a16:creationId xmlns:a16="http://schemas.microsoft.com/office/drawing/2014/main" id="{269E59AE-6041-4746-9BD6-334304876CE1}"/>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5D6-A43E-4486-ADC5-F933E924739E}"/>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8546B46E-74D8-476C-A71E-6C846A8543F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4E6834B-1B8A-47BB-8FB5-A39F35685A4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0020B9A-7D18-4DEF-9F9B-A99D5598F63A}"/>
              </a:ext>
            </a:extLst>
          </p:cNvPr>
          <p:cNvSpPr/>
          <p:nvPr/>
        </p:nvSpPr>
        <p:spPr>
          <a:xfrm>
            <a:off x="3641558" y="1228209"/>
            <a:ext cx="7998754" cy="3970318"/>
          </a:xfrm>
          <a:prstGeom prst="rect">
            <a:avLst/>
          </a:prstGeom>
        </p:spPr>
        <p:txBody>
          <a:bodyPr wrap="square">
            <a:spAutoFit/>
          </a:bodyPr>
          <a:lstStyle/>
          <a:p>
            <a:r>
              <a:rPr lang="en-US" dirty="0">
                <a:latin typeface="Segoe"/>
              </a:rPr>
              <a:t>1. Install the failover clustering feature. Use Server Manager or Windows PowerShell to install the failover clustering feature on all computers that will be cluster members.</a:t>
            </a:r>
          </a:p>
          <a:p>
            <a:r>
              <a:rPr lang="en-US" dirty="0">
                <a:latin typeface="Segoe"/>
              </a:rPr>
              <a:t>2. Verify the configuration, and create a cluster with the appropriate nodes. Use the Failover Cluster Management snap-in to validate the configuration, and then to create a cluster with the selected nodes.</a:t>
            </a:r>
          </a:p>
          <a:p>
            <a:r>
              <a:rPr lang="en-US" dirty="0">
                <a:latin typeface="Segoe"/>
              </a:rPr>
              <a:t>3. Install the role on all cluster nodes. Use Server Manager to install the server role that you want to use in the cluster.</a:t>
            </a:r>
          </a:p>
          <a:p>
            <a:r>
              <a:rPr lang="en-US" dirty="0">
                <a:latin typeface="Segoe"/>
              </a:rPr>
              <a:t>4. Create a clustered role by using the Failover Clustering Management snap-in.</a:t>
            </a:r>
          </a:p>
          <a:p>
            <a:r>
              <a:rPr lang="en-US" dirty="0">
                <a:latin typeface="Segoe"/>
              </a:rPr>
              <a:t>5. Configure the cluster role. Configure options on the application that the cluster uses.</a:t>
            </a:r>
          </a:p>
          <a:p>
            <a:r>
              <a:rPr lang="en-US" dirty="0">
                <a:latin typeface="Segoe"/>
              </a:rPr>
              <a:t>6. Test failover. Use the Failover Cluster Management snap-in to test failover by intentionally moving the service from one node to another.</a:t>
            </a:r>
            <a:endParaRPr lang="en-US" dirty="0"/>
          </a:p>
        </p:txBody>
      </p:sp>
    </p:spTree>
    <p:extLst>
      <p:ext uri="{BB962C8B-B14F-4D97-AF65-F5344CB8AC3E}">
        <p14:creationId xmlns:p14="http://schemas.microsoft.com/office/powerpoint/2010/main" val="129250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119379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61"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Configuring roles</a:t>
            </a:r>
            <a:endParaRPr lang="en-US" b="1" dirty="0">
              <a:solidFill>
                <a:schemeClr val="tx2"/>
              </a:solidFill>
            </a:endParaRPr>
          </a:p>
        </p:txBody>
      </p:sp>
      <p:sp>
        <p:nvSpPr>
          <p:cNvPr id="16" name="Text Placeholder 2">
            <a:hlinkClick r:id="rId21" action="ppaction://hlinksldjump"/>
            <a:extLst>
              <a:ext uri="{FF2B5EF4-FFF2-40B4-BE49-F238E27FC236}">
                <a16:creationId xmlns:a16="http://schemas.microsoft.com/office/drawing/2014/main" id="{34519D40-EFE2-47F2-9BE1-36A4D1B45020}"/>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failover clusters</a:t>
            </a:r>
            <a:endParaRPr lang="en-US" dirty="0"/>
          </a:p>
        </p:txBody>
      </p:sp>
      <p:sp>
        <p:nvSpPr>
          <p:cNvPr id="19" name="Text Placeholder 2">
            <a:hlinkClick r:id="rId22" action="ppaction://hlinksldjump"/>
            <a:extLst>
              <a:ext uri="{FF2B5EF4-FFF2-40B4-BE49-F238E27FC236}">
                <a16:creationId xmlns:a16="http://schemas.microsoft.com/office/drawing/2014/main" id="{5EB1DCF9-3D55-463C-94FF-2CA00B72E00D}"/>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21" name="Text Placeholder 2">
            <a:hlinkClick r:id="rId23" action="ppaction://hlinksldjump"/>
            <a:extLst>
              <a:ext uri="{FF2B5EF4-FFF2-40B4-BE49-F238E27FC236}">
                <a16:creationId xmlns:a16="http://schemas.microsoft.com/office/drawing/2014/main" id="{74A6C200-DF24-4ACA-A1C9-1699E795CCCE}"/>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23" name="Text Placeholder 2">
            <a:hlinkClick r:id="rId24" action="ppaction://hlinksldjump"/>
            <a:extLst>
              <a:ext uri="{FF2B5EF4-FFF2-40B4-BE49-F238E27FC236}">
                <a16:creationId xmlns:a16="http://schemas.microsoft.com/office/drawing/2014/main" id="{9F9B3774-518C-4D8F-9E1C-351FD5278D5B}"/>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25" name="Text Placeholder 2">
            <a:hlinkClick r:id="rId25" action="ppaction://hlinksldjump"/>
            <a:extLst>
              <a:ext uri="{FF2B5EF4-FFF2-40B4-BE49-F238E27FC236}">
                <a16:creationId xmlns:a16="http://schemas.microsoft.com/office/drawing/2014/main" id="{7B9A8CDA-3A10-4B79-83B8-9A54DA4FDA05}"/>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32" name="Text Placeholder 2">
            <a:hlinkClick r:id="rId26" action="ppaction://hlinksldjump"/>
            <a:extLst>
              <a:ext uri="{FF2B5EF4-FFF2-40B4-BE49-F238E27FC236}">
                <a16:creationId xmlns:a16="http://schemas.microsoft.com/office/drawing/2014/main" id="{E0D5DB13-1F30-4FAB-AE9F-AB5B68D1089D}"/>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343348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3B29C37-48F4-4570-A3E6-AB028A75D2B9}"/>
              </a:ext>
            </a:extLst>
          </p:cNvPr>
          <p:cNvGraphicFramePr>
            <a:graphicFrameLocks noChangeAspect="1"/>
          </p:cNvGraphicFramePr>
          <p:nvPr>
            <p:custDataLst>
              <p:tags r:id="rId2"/>
            </p:custDataLst>
            <p:extLst>
              <p:ext uri="{D42A27DB-BD31-4B8C-83A1-F6EECF244321}">
                <p14:modId xmlns:p14="http://schemas.microsoft.com/office/powerpoint/2010/main" val="763575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F3B2583-9B60-47A4-967C-B8F17FD9A7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D136F9F-ECCA-4CF5-8B33-9E1F0008B032}"/>
              </a:ext>
            </a:extLst>
          </p:cNvPr>
          <p:cNvSpPr>
            <a:spLocks noGrp="1"/>
          </p:cNvSpPr>
          <p:nvPr>
            <p:ph type="title"/>
          </p:nvPr>
        </p:nvSpPr>
        <p:spPr/>
        <p:txBody>
          <a:bodyPr/>
          <a:lstStyle/>
          <a:p>
            <a:r>
              <a:rPr lang="en-US" dirty="0"/>
              <a:t>Configuring roles</a:t>
            </a:r>
          </a:p>
        </p:txBody>
      </p:sp>
      <p:sp>
        <p:nvSpPr>
          <p:cNvPr id="3" name="Subtitle 2">
            <a:extLst>
              <a:ext uri="{FF2B5EF4-FFF2-40B4-BE49-F238E27FC236}">
                <a16:creationId xmlns:a16="http://schemas.microsoft.com/office/drawing/2014/main" id="{2015BC6F-9D8C-4A44-918F-FC24CE33770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F77D80A-AAFF-477D-9428-57414313EEE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7A93751D-0A4C-40EF-BC26-CF8176EC889B}"/>
              </a:ext>
            </a:extLst>
          </p:cNvPr>
          <p:cNvSpPr/>
          <p:nvPr/>
        </p:nvSpPr>
        <p:spPr>
          <a:xfrm>
            <a:off x="3625515" y="1326472"/>
            <a:ext cx="8165431" cy="923330"/>
          </a:xfrm>
          <a:prstGeom prst="rect">
            <a:avLst/>
          </a:prstGeom>
        </p:spPr>
        <p:txBody>
          <a:bodyPr wrap="square">
            <a:spAutoFit/>
          </a:bodyPr>
          <a:lstStyle/>
          <a:p>
            <a:r>
              <a:rPr lang="en-US" dirty="0">
                <a:latin typeface="Segoe"/>
              </a:rPr>
              <a:t>After you install the failover clustering feature on the servers that you plan to</a:t>
            </a:r>
          </a:p>
          <a:p>
            <a:r>
              <a:rPr lang="en-US" dirty="0">
                <a:latin typeface="Segoe"/>
              </a:rPr>
              <a:t>configure as failover-cluster nodes, you should install a clustered role by using Cluster Manager or Windows PowerShell.</a:t>
            </a:r>
            <a:endParaRPr lang="en-US" dirty="0"/>
          </a:p>
        </p:txBody>
      </p:sp>
      <p:graphicFrame>
        <p:nvGraphicFramePr>
          <p:cNvPr id="7" name="Table 7">
            <a:extLst>
              <a:ext uri="{FF2B5EF4-FFF2-40B4-BE49-F238E27FC236}">
                <a16:creationId xmlns:a16="http://schemas.microsoft.com/office/drawing/2014/main" id="{F268F697-13F1-48A2-8F24-21D2D597FEE4}"/>
              </a:ext>
            </a:extLst>
          </p:cNvPr>
          <p:cNvGraphicFramePr>
            <a:graphicFrameLocks noGrp="1"/>
          </p:cNvGraphicFramePr>
          <p:nvPr>
            <p:extLst>
              <p:ext uri="{D42A27DB-BD31-4B8C-83A1-F6EECF244321}">
                <p14:modId xmlns:p14="http://schemas.microsoft.com/office/powerpoint/2010/main" val="1638030123"/>
              </p:ext>
            </p:extLst>
          </p:nvPr>
        </p:nvGraphicFramePr>
        <p:xfrm>
          <a:off x="3667919" y="2249802"/>
          <a:ext cx="8128000" cy="4246880"/>
        </p:xfrm>
        <a:graphic>
          <a:graphicData uri="http://schemas.openxmlformats.org/drawingml/2006/table">
            <a:tbl>
              <a:tblPr firstRow="1" bandRow="1">
                <a:tableStyleId>{5C22544A-7EE6-4342-B048-85BDC9FD1C3A}</a:tableStyleId>
              </a:tblPr>
              <a:tblGrid>
                <a:gridCol w="4802313">
                  <a:extLst>
                    <a:ext uri="{9D8B030D-6E8A-4147-A177-3AD203B41FA5}">
                      <a16:colId xmlns:a16="http://schemas.microsoft.com/office/drawing/2014/main" val="2210664074"/>
                    </a:ext>
                  </a:extLst>
                </a:gridCol>
                <a:gridCol w="3325687">
                  <a:extLst>
                    <a:ext uri="{9D8B030D-6E8A-4147-A177-3AD203B41FA5}">
                      <a16:colId xmlns:a16="http://schemas.microsoft.com/office/drawing/2014/main" val="2104283307"/>
                    </a:ext>
                  </a:extLst>
                </a:gridCol>
              </a:tblGrid>
              <a:tr h="370840">
                <a:tc>
                  <a:txBody>
                    <a:bodyPr/>
                    <a:lstStyle/>
                    <a:p>
                      <a:r>
                        <a:rPr lang="en-US" sz="1800" b="0" i="0" u="none" strike="noStrike" kern="1200" baseline="0" dirty="0">
                          <a:solidFill>
                            <a:schemeClr val="lt1"/>
                          </a:solidFill>
                          <a:latin typeface="+mn-lt"/>
                          <a:ea typeface="+mn-ea"/>
                          <a:cs typeface="+mn-cs"/>
                        </a:rPr>
                        <a:t>Clustered role</a:t>
                      </a:r>
                      <a:endParaRPr lang="en-US" dirty="0"/>
                    </a:p>
                  </a:txBody>
                  <a:tcPr/>
                </a:tc>
                <a:tc>
                  <a:txBody>
                    <a:bodyPr/>
                    <a:lstStyle/>
                    <a:p>
                      <a:r>
                        <a:rPr lang="en-US" sz="1800" b="0" i="0" u="none" strike="noStrike" kern="1200" baseline="0" dirty="0">
                          <a:solidFill>
                            <a:schemeClr val="lt1"/>
                          </a:solidFill>
                          <a:latin typeface="+mn-lt"/>
                          <a:ea typeface="+mn-ea"/>
                          <a:cs typeface="+mn-cs"/>
                        </a:rPr>
                        <a:t>Role or feature prerequisite</a:t>
                      </a:r>
                      <a:endParaRPr lang="en-US" dirty="0"/>
                    </a:p>
                  </a:txBody>
                  <a:tcPr/>
                </a:tc>
                <a:extLst>
                  <a:ext uri="{0D108BD9-81ED-4DB2-BD59-A6C34878D82A}">
                    <a16:rowId xmlns:a16="http://schemas.microsoft.com/office/drawing/2014/main" val="3590632715"/>
                  </a:ext>
                </a:extLst>
              </a:tr>
              <a:tr h="370840">
                <a:tc>
                  <a:txBody>
                    <a:bodyPr/>
                    <a:lstStyle/>
                    <a:p>
                      <a:r>
                        <a:rPr lang="en-US" sz="1800" b="0" i="0" u="none" strike="noStrike" kern="1200" baseline="0" dirty="0">
                          <a:solidFill>
                            <a:schemeClr val="dk1"/>
                          </a:solidFill>
                          <a:latin typeface="+mn-lt"/>
                          <a:ea typeface="+mn-ea"/>
                          <a:cs typeface="+mn-cs"/>
                        </a:rPr>
                        <a:t>DFS Namespace Server</a:t>
                      </a:r>
                      <a:endParaRPr lang="en-US" dirty="0"/>
                    </a:p>
                  </a:txBody>
                  <a:tcPr/>
                </a:tc>
                <a:tc>
                  <a:txBody>
                    <a:bodyPr/>
                    <a:lstStyle/>
                    <a:p>
                      <a:r>
                        <a:rPr lang="en-US" sz="1800" b="0" i="0" u="none" strike="noStrike" kern="1200" baseline="0" dirty="0">
                          <a:solidFill>
                            <a:schemeClr val="dk1"/>
                          </a:solidFill>
                          <a:latin typeface="+mn-lt"/>
                          <a:ea typeface="+mn-ea"/>
                          <a:cs typeface="+mn-cs"/>
                        </a:rPr>
                        <a:t>DFS Namespaces (part of File Server role)</a:t>
                      </a:r>
                      <a:endParaRPr lang="en-US" dirty="0"/>
                    </a:p>
                  </a:txBody>
                  <a:tcPr/>
                </a:tc>
                <a:extLst>
                  <a:ext uri="{0D108BD9-81ED-4DB2-BD59-A6C34878D82A}">
                    <a16:rowId xmlns:a16="http://schemas.microsoft.com/office/drawing/2014/main" val="49107002"/>
                  </a:ext>
                </a:extLst>
              </a:tr>
              <a:tr h="370840">
                <a:tc>
                  <a:txBody>
                    <a:bodyPr/>
                    <a:lstStyle/>
                    <a:p>
                      <a:r>
                        <a:rPr lang="en-US" sz="1800" b="0" i="0" u="none" strike="noStrike" kern="1200" baseline="0" dirty="0">
                          <a:solidFill>
                            <a:schemeClr val="dk1"/>
                          </a:solidFill>
                          <a:latin typeface="+mn-lt"/>
                          <a:ea typeface="+mn-ea"/>
                          <a:cs typeface="+mn-cs"/>
                        </a:rPr>
                        <a:t>DHCP Server</a:t>
                      </a:r>
                      <a:endParaRPr lang="en-US" dirty="0"/>
                    </a:p>
                  </a:txBody>
                  <a:tcPr/>
                </a:tc>
                <a:tc>
                  <a:txBody>
                    <a:bodyPr/>
                    <a:lstStyle/>
                    <a:p>
                      <a:r>
                        <a:rPr lang="en-US" dirty="0"/>
                        <a:t>DHCP Server role</a:t>
                      </a:r>
                    </a:p>
                  </a:txBody>
                  <a:tcPr/>
                </a:tc>
                <a:extLst>
                  <a:ext uri="{0D108BD9-81ED-4DB2-BD59-A6C34878D82A}">
                    <a16:rowId xmlns:a16="http://schemas.microsoft.com/office/drawing/2014/main" val="309630061"/>
                  </a:ext>
                </a:extLst>
              </a:tr>
              <a:tr h="370840">
                <a:tc>
                  <a:txBody>
                    <a:bodyPr/>
                    <a:lstStyle/>
                    <a:p>
                      <a:r>
                        <a:rPr lang="en-US" sz="1800" b="0" i="0" u="none" strike="noStrike" kern="1200" baseline="0" dirty="0">
                          <a:solidFill>
                            <a:schemeClr val="dk1"/>
                          </a:solidFill>
                          <a:latin typeface="+mn-lt"/>
                          <a:ea typeface="+mn-ea"/>
                          <a:cs typeface="+mn-cs"/>
                        </a:rPr>
                        <a:t>Distributed Transaction Coordinator (DTC)</a:t>
                      </a:r>
                      <a:endParaRPr lang="en-US" dirty="0"/>
                    </a:p>
                  </a:txBody>
                  <a:tcPr/>
                </a:tc>
                <a:tc>
                  <a:txBody>
                    <a:bodyPr/>
                    <a:lstStyle/>
                    <a:p>
                      <a:r>
                        <a:rPr lang="en-US" dirty="0"/>
                        <a:t>None</a:t>
                      </a:r>
                    </a:p>
                  </a:txBody>
                  <a:tcPr/>
                </a:tc>
                <a:extLst>
                  <a:ext uri="{0D108BD9-81ED-4DB2-BD59-A6C34878D82A}">
                    <a16:rowId xmlns:a16="http://schemas.microsoft.com/office/drawing/2014/main" val="3483727645"/>
                  </a:ext>
                </a:extLst>
              </a:tr>
              <a:tr h="370840">
                <a:tc>
                  <a:txBody>
                    <a:bodyPr/>
                    <a:lstStyle/>
                    <a:p>
                      <a:r>
                        <a:rPr lang="en-US" sz="1800" b="0" i="0" u="none" strike="noStrike" kern="1200" baseline="0" dirty="0">
                          <a:solidFill>
                            <a:schemeClr val="dk1"/>
                          </a:solidFill>
                          <a:latin typeface="+mn-lt"/>
                          <a:ea typeface="+mn-ea"/>
                          <a:cs typeface="+mn-cs"/>
                        </a:rPr>
                        <a:t>File Server</a:t>
                      </a:r>
                      <a:endParaRPr lang="en-US" dirty="0"/>
                    </a:p>
                  </a:txBody>
                  <a:tcPr/>
                </a:tc>
                <a:tc>
                  <a:txBody>
                    <a:bodyPr/>
                    <a:lstStyle/>
                    <a:p>
                      <a:r>
                        <a:rPr lang="en-US" dirty="0"/>
                        <a:t>File Server role</a:t>
                      </a:r>
                    </a:p>
                  </a:txBody>
                  <a:tcPr/>
                </a:tc>
                <a:extLst>
                  <a:ext uri="{0D108BD9-81ED-4DB2-BD59-A6C34878D82A}">
                    <a16:rowId xmlns:a16="http://schemas.microsoft.com/office/drawing/2014/main" val="688506562"/>
                  </a:ext>
                </a:extLst>
              </a:tr>
              <a:tr h="370840">
                <a:tc>
                  <a:txBody>
                    <a:bodyPr/>
                    <a:lstStyle/>
                    <a:p>
                      <a:r>
                        <a:rPr lang="en-US" sz="1800" b="0" i="0" u="none" strike="noStrike" kern="1200" baseline="0" dirty="0">
                          <a:solidFill>
                            <a:schemeClr val="dk1"/>
                          </a:solidFill>
                          <a:latin typeface="+mn-lt"/>
                          <a:ea typeface="+mn-ea"/>
                          <a:cs typeface="+mn-cs"/>
                        </a:rPr>
                        <a:t>Generic Application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Not applicable</a:t>
                      </a:r>
                      <a:endParaRPr lang="en-US" dirty="0"/>
                    </a:p>
                  </a:txBody>
                  <a:tcPr/>
                </a:tc>
                <a:extLst>
                  <a:ext uri="{0D108BD9-81ED-4DB2-BD59-A6C34878D82A}">
                    <a16:rowId xmlns:a16="http://schemas.microsoft.com/office/drawing/2014/main" val="2478229825"/>
                  </a:ext>
                </a:extLst>
              </a:tr>
              <a:tr h="370840">
                <a:tc>
                  <a:txBody>
                    <a:bodyPr/>
                    <a:lstStyle/>
                    <a:p>
                      <a:r>
                        <a:rPr lang="en-US" sz="1800" b="0" i="0" u="none" strike="noStrike" kern="1200" baseline="0" dirty="0">
                          <a:solidFill>
                            <a:schemeClr val="dk1"/>
                          </a:solidFill>
                          <a:latin typeface="+mn-lt"/>
                          <a:ea typeface="+mn-ea"/>
                          <a:cs typeface="+mn-cs"/>
                        </a:rPr>
                        <a:t>Generic Script Server</a:t>
                      </a:r>
                      <a:endParaRPr lang="en-US" dirty="0"/>
                    </a:p>
                  </a:txBody>
                  <a:tcPr/>
                </a:tc>
                <a:tc>
                  <a:txBody>
                    <a:bodyPr/>
                    <a:lstStyle/>
                    <a:p>
                      <a:r>
                        <a:rPr lang="en-US" sz="1800" b="0" i="0" u="none" strike="noStrike" kern="1200" baseline="0" dirty="0">
                          <a:solidFill>
                            <a:schemeClr val="dk1"/>
                          </a:solidFill>
                          <a:latin typeface="+mn-lt"/>
                          <a:ea typeface="+mn-ea"/>
                          <a:cs typeface="+mn-cs"/>
                        </a:rPr>
                        <a:t>Not applicable</a:t>
                      </a:r>
                      <a:endParaRPr lang="en-US" dirty="0"/>
                    </a:p>
                  </a:txBody>
                  <a:tcPr/>
                </a:tc>
                <a:extLst>
                  <a:ext uri="{0D108BD9-81ED-4DB2-BD59-A6C34878D82A}">
                    <a16:rowId xmlns:a16="http://schemas.microsoft.com/office/drawing/2014/main" val="2783483797"/>
                  </a:ext>
                </a:extLst>
              </a:tr>
              <a:tr h="370840">
                <a:tc>
                  <a:txBody>
                    <a:bodyPr/>
                    <a:lstStyle/>
                    <a:p>
                      <a:r>
                        <a:rPr lang="en-US" sz="1800" b="0" i="0" u="none" strike="noStrike" kern="1200" baseline="0" dirty="0">
                          <a:solidFill>
                            <a:schemeClr val="dk1"/>
                          </a:solidFill>
                          <a:latin typeface="+mn-lt"/>
                          <a:ea typeface="+mn-ea"/>
                          <a:cs typeface="+mn-cs"/>
                        </a:rPr>
                        <a:t>Generic Service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Not applicable</a:t>
                      </a:r>
                      <a:endParaRPr lang="en-US" dirty="0"/>
                    </a:p>
                  </a:txBody>
                  <a:tcPr/>
                </a:tc>
                <a:extLst>
                  <a:ext uri="{0D108BD9-81ED-4DB2-BD59-A6C34878D82A}">
                    <a16:rowId xmlns:a16="http://schemas.microsoft.com/office/drawing/2014/main" val="1273258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Hyper-V Replica Broker</a:t>
                      </a:r>
                    </a:p>
                  </a:txBody>
                  <a:tcPr/>
                </a:tc>
                <a:tc>
                  <a:txBody>
                    <a:bodyPr/>
                    <a:lstStyle/>
                    <a:p>
                      <a:r>
                        <a:rPr lang="en-US" sz="1800" b="0" i="0" u="none" strike="noStrike" kern="1200" baseline="0" dirty="0">
                          <a:solidFill>
                            <a:schemeClr val="dk1"/>
                          </a:solidFill>
                          <a:latin typeface="+mn-lt"/>
                          <a:ea typeface="+mn-ea"/>
                          <a:cs typeface="+mn-cs"/>
                        </a:rPr>
                        <a:t>Hyper-V role</a:t>
                      </a:r>
                      <a:endParaRPr lang="en-US" dirty="0"/>
                    </a:p>
                  </a:txBody>
                  <a:tcPr/>
                </a:tc>
                <a:extLst>
                  <a:ext uri="{0D108BD9-81ED-4DB2-BD59-A6C34878D82A}">
                    <a16:rowId xmlns:a16="http://schemas.microsoft.com/office/drawing/2014/main" val="3052049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iSCSI Target Server</a:t>
                      </a:r>
                    </a:p>
                  </a:txBody>
                  <a:tcPr/>
                </a:tc>
                <a:tc>
                  <a:txBody>
                    <a:bodyPr/>
                    <a:lstStyle/>
                    <a:p>
                      <a:r>
                        <a:rPr lang="en-US" sz="1800" b="0" i="0" u="none" strike="noStrike" kern="1200" baseline="0" dirty="0">
                          <a:solidFill>
                            <a:schemeClr val="dk1"/>
                          </a:solidFill>
                          <a:latin typeface="+mn-lt"/>
                          <a:ea typeface="+mn-ea"/>
                          <a:cs typeface="+mn-cs"/>
                        </a:rPr>
                        <a:t>iSCSI Target (part of File Server role)</a:t>
                      </a:r>
                      <a:endParaRPr lang="en-US" dirty="0"/>
                    </a:p>
                  </a:txBody>
                  <a:tcPr/>
                </a:tc>
                <a:extLst>
                  <a:ext uri="{0D108BD9-81ED-4DB2-BD59-A6C34878D82A}">
                    <a16:rowId xmlns:a16="http://schemas.microsoft.com/office/drawing/2014/main" val="2614503279"/>
                  </a:ext>
                </a:extLst>
              </a:tr>
            </a:tbl>
          </a:graphicData>
        </a:graphic>
      </p:graphicFrame>
    </p:spTree>
    <p:extLst>
      <p:ext uri="{BB962C8B-B14F-4D97-AF65-F5344CB8AC3E}">
        <p14:creationId xmlns:p14="http://schemas.microsoft.com/office/powerpoint/2010/main" val="224389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EE04-C557-4C92-B664-B302D672FFC4}"/>
              </a:ext>
            </a:extLst>
          </p:cNvPr>
          <p:cNvSpPr>
            <a:spLocks noGrp="1"/>
          </p:cNvSpPr>
          <p:nvPr>
            <p:ph type="title"/>
          </p:nvPr>
        </p:nvSpPr>
        <p:spPr/>
        <p:txBody>
          <a:bodyPr/>
          <a:lstStyle/>
          <a:p>
            <a:endParaRPr lang="en-US" dirty="0"/>
          </a:p>
        </p:txBody>
      </p:sp>
      <p:sp>
        <p:nvSpPr>
          <p:cNvPr id="3" name="Subtitle 2">
            <a:extLst>
              <a:ext uri="{FF2B5EF4-FFF2-40B4-BE49-F238E27FC236}">
                <a16:creationId xmlns:a16="http://schemas.microsoft.com/office/drawing/2014/main" id="{50FF2A6D-E79E-499A-BEE4-91424480E22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E23B7C0-726D-4AA8-8931-407025E3659D}"/>
              </a:ext>
            </a:extLst>
          </p:cNvPr>
          <p:cNvSpPr>
            <a:spLocks noGrp="1"/>
          </p:cNvSpPr>
          <p:nvPr>
            <p:ph type="body" sz="quarter" idx="17"/>
          </p:nvPr>
        </p:nvSpPr>
        <p:spPr/>
        <p:txBody>
          <a:bodyPr/>
          <a:lstStyle/>
          <a:p>
            <a:endParaRPr lang="en-US"/>
          </a:p>
        </p:txBody>
      </p:sp>
      <p:graphicFrame>
        <p:nvGraphicFramePr>
          <p:cNvPr id="5" name="Table 4">
            <a:extLst>
              <a:ext uri="{FF2B5EF4-FFF2-40B4-BE49-F238E27FC236}">
                <a16:creationId xmlns:a16="http://schemas.microsoft.com/office/drawing/2014/main" id="{2A4C7AF4-FD5C-495D-B883-A78E54E8B18B}"/>
              </a:ext>
            </a:extLst>
          </p:cNvPr>
          <p:cNvGraphicFramePr>
            <a:graphicFrameLocks noGrp="1"/>
          </p:cNvGraphicFramePr>
          <p:nvPr>
            <p:extLst>
              <p:ext uri="{D42A27DB-BD31-4B8C-83A1-F6EECF244321}">
                <p14:modId xmlns:p14="http://schemas.microsoft.com/office/powerpoint/2010/main" val="565805377"/>
              </p:ext>
            </p:extLst>
          </p:nvPr>
        </p:nvGraphicFramePr>
        <p:xfrm>
          <a:off x="3778501" y="1511109"/>
          <a:ext cx="8128000" cy="2494280"/>
        </p:xfrm>
        <a:graphic>
          <a:graphicData uri="http://schemas.openxmlformats.org/drawingml/2006/table">
            <a:tbl>
              <a:tblPr firstRow="1" bandRow="1">
                <a:tableStyleId>{5C22544A-7EE6-4342-B048-85BDC9FD1C3A}</a:tableStyleId>
              </a:tblPr>
              <a:tblGrid>
                <a:gridCol w="4802313">
                  <a:extLst>
                    <a:ext uri="{9D8B030D-6E8A-4147-A177-3AD203B41FA5}">
                      <a16:colId xmlns:a16="http://schemas.microsoft.com/office/drawing/2014/main" val="3306451274"/>
                    </a:ext>
                  </a:extLst>
                </a:gridCol>
                <a:gridCol w="3325687">
                  <a:extLst>
                    <a:ext uri="{9D8B030D-6E8A-4147-A177-3AD203B41FA5}">
                      <a16:colId xmlns:a16="http://schemas.microsoft.com/office/drawing/2014/main" val="4029301752"/>
                    </a:ext>
                  </a:extLst>
                </a:gridCol>
              </a:tblGrid>
              <a:tr h="370840">
                <a:tc>
                  <a:txBody>
                    <a:bodyPr/>
                    <a:lstStyle/>
                    <a:p>
                      <a:r>
                        <a:rPr lang="en-US" sz="1800" b="0" i="0" u="none" strike="noStrike" kern="1200" baseline="0" dirty="0">
                          <a:solidFill>
                            <a:schemeClr val="lt1"/>
                          </a:solidFill>
                          <a:latin typeface="+mn-lt"/>
                          <a:ea typeface="+mn-ea"/>
                          <a:cs typeface="+mn-cs"/>
                        </a:rPr>
                        <a:t>Clustered role</a:t>
                      </a:r>
                      <a:endParaRPr lang="en-US" dirty="0"/>
                    </a:p>
                  </a:txBody>
                  <a:tcPr/>
                </a:tc>
                <a:tc>
                  <a:txBody>
                    <a:bodyPr/>
                    <a:lstStyle/>
                    <a:p>
                      <a:r>
                        <a:rPr lang="en-US" sz="1800" b="0" i="0" u="none" strike="noStrike" kern="1200" baseline="0" dirty="0">
                          <a:solidFill>
                            <a:schemeClr val="lt1"/>
                          </a:solidFill>
                          <a:latin typeface="+mn-lt"/>
                          <a:ea typeface="+mn-ea"/>
                          <a:cs typeface="+mn-cs"/>
                        </a:rPr>
                        <a:t>Role or feature prerequisite</a:t>
                      </a:r>
                      <a:endParaRPr lang="en-US" dirty="0"/>
                    </a:p>
                  </a:txBody>
                  <a:tcPr/>
                </a:tc>
                <a:extLst>
                  <a:ext uri="{0D108BD9-81ED-4DB2-BD59-A6C34878D82A}">
                    <a16:rowId xmlns:a16="http://schemas.microsoft.com/office/drawing/2014/main" val="1006962717"/>
                  </a:ext>
                </a:extLst>
              </a:tr>
              <a:tr h="370840">
                <a:tc>
                  <a:txBody>
                    <a:bodyPr/>
                    <a:lstStyle/>
                    <a:p>
                      <a:r>
                        <a:rPr lang="en-US" sz="1800" b="0" i="0" u="none" strike="noStrike" kern="1200" baseline="0" dirty="0" err="1">
                          <a:solidFill>
                            <a:schemeClr val="dk1"/>
                          </a:solidFill>
                          <a:latin typeface="+mn-lt"/>
                          <a:ea typeface="+mn-ea"/>
                          <a:cs typeface="+mn-cs"/>
                        </a:rPr>
                        <a:t>iSNS</a:t>
                      </a:r>
                      <a:r>
                        <a:rPr lang="en-US" sz="1800" b="0" i="0" u="none" strike="noStrike" kern="1200" baseline="0" dirty="0">
                          <a:solidFill>
                            <a:schemeClr val="dk1"/>
                          </a:solidFill>
                          <a:latin typeface="+mn-lt"/>
                          <a:ea typeface="+mn-ea"/>
                          <a:cs typeface="+mn-cs"/>
                        </a:rPr>
                        <a:t> Server</a:t>
                      </a:r>
                      <a:endParaRPr lang="en-US" dirty="0"/>
                    </a:p>
                  </a:txBody>
                  <a:tcPr/>
                </a:tc>
                <a:tc>
                  <a:txBody>
                    <a:bodyPr/>
                    <a:lstStyle/>
                    <a:p>
                      <a:r>
                        <a:rPr lang="en-US" sz="1800" b="0" i="0" u="none" strike="noStrike" kern="1200" baseline="0" dirty="0" err="1">
                          <a:solidFill>
                            <a:schemeClr val="dk1"/>
                          </a:solidFill>
                          <a:latin typeface="+mn-lt"/>
                          <a:ea typeface="+mn-ea"/>
                          <a:cs typeface="+mn-cs"/>
                        </a:rPr>
                        <a:t>iSNS</a:t>
                      </a:r>
                      <a:r>
                        <a:rPr lang="en-US" sz="1800" b="0" i="0" u="none" strike="noStrike" kern="1200" baseline="0" dirty="0">
                          <a:solidFill>
                            <a:schemeClr val="dk1"/>
                          </a:solidFill>
                          <a:latin typeface="+mn-lt"/>
                          <a:ea typeface="+mn-ea"/>
                          <a:cs typeface="+mn-cs"/>
                        </a:rPr>
                        <a:t> Server Service feature</a:t>
                      </a:r>
                      <a:endParaRPr lang="en-US" dirty="0"/>
                    </a:p>
                  </a:txBody>
                  <a:tcPr/>
                </a:tc>
                <a:extLst>
                  <a:ext uri="{0D108BD9-81ED-4DB2-BD59-A6C34878D82A}">
                    <a16:rowId xmlns:a16="http://schemas.microsoft.com/office/drawing/2014/main" val="281438768"/>
                  </a:ext>
                </a:extLst>
              </a:tr>
              <a:tr h="370840">
                <a:tc>
                  <a:txBody>
                    <a:bodyPr/>
                    <a:lstStyle/>
                    <a:p>
                      <a:r>
                        <a:rPr lang="en-US" sz="1800" b="0" i="0" u="none" strike="noStrike" kern="1200" baseline="0" dirty="0">
                          <a:solidFill>
                            <a:schemeClr val="dk1"/>
                          </a:solidFill>
                          <a:latin typeface="+mn-lt"/>
                          <a:ea typeface="+mn-ea"/>
                          <a:cs typeface="+mn-cs"/>
                        </a:rPr>
                        <a:t>Message Queuing</a:t>
                      </a:r>
                      <a:endParaRPr lang="en-US" dirty="0"/>
                    </a:p>
                  </a:txBody>
                  <a:tcPr/>
                </a:tc>
                <a:tc>
                  <a:txBody>
                    <a:bodyPr/>
                    <a:lstStyle/>
                    <a:p>
                      <a:r>
                        <a:rPr lang="en-US" dirty="0"/>
                        <a:t>Message Queuing Service feature</a:t>
                      </a:r>
                    </a:p>
                  </a:txBody>
                  <a:tcPr/>
                </a:tc>
                <a:extLst>
                  <a:ext uri="{0D108BD9-81ED-4DB2-BD59-A6C34878D82A}">
                    <a16:rowId xmlns:a16="http://schemas.microsoft.com/office/drawing/2014/main" val="2636456906"/>
                  </a:ext>
                </a:extLst>
              </a:tr>
              <a:tr h="370840">
                <a:tc>
                  <a:txBody>
                    <a:bodyPr/>
                    <a:lstStyle/>
                    <a:p>
                      <a:r>
                        <a:rPr lang="en-US" sz="1800" b="0" i="0" u="none" strike="noStrike" kern="1200" baseline="0" dirty="0">
                          <a:solidFill>
                            <a:schemeClr val="dk1"/>
                          </a:solidFill>
                          <a:latin typeface="+mn-lt"/>
                          <a:ea typeface="+mn-ea"/>
                          <a:cs typeface="+mn-cs"/>
                        </a:rPr>
                        <a:t>Other Server</a:t>
                      </a:r>
                    </a:p>
                  </a:txBody>
                  <a:tcPr/>
                </a:tc>
                <a:tc>
                  <a:txBody>
                    <a:bodyPr/>
                    <a:lstStyle/>
                    <a:p>
                      <a:r>
                        <a:rPr lang="en-US" sz="1800" b="0" i="0" u="none" strike="noStrike" kern="1200" baseline="0" dirty="0">
                          <a:solidFill>
                            <a:schemeClr val="dk1"/>
                          </a:solidFill>
                          <a:latin typeface="+mn-lt"/>
                          <a:ea typeface="+mn-ea"/>
                          <a:cs typeface="+mn-cs"/>
                        </a:rPr>
                        <a:t>None</a:t>
                      </a:r>
                      <a:endParaRPr lang="en-US" dirty="0"/>
                    </a:p>
                  </a:txBody>
                  <a:tcPr/>
                </a:tc>
                <a:extLst>
                  <a:ext uri="{0D108BD9-81ED-4DB2-BD59-A6C34878D82A}">
                    <a16:rowId xmlns:a16="http://schemas.microsoft.com/office/drawing/2014/main" val="624348729"/>
                  </a:ext>
                </a:extLst>
              </a:tr>
              <a:tr h="370840">
                <a:tc>
                  <a:txBody>
                    <a:bodyPr/>
                    <a:lstStyle/>
                    <a:p>
                      <a:r>
                        <a:rPr lang="en-US" sz="1800" b="0" i="0" u="none" strike="noStrike" kern="1200" baseline="0" dirty="0">
                          <a:solidFill>
                            <a:schemeClr val="dk1"/>
                          </a:solidFill>
                          <a:latin typeface="+mn-lt"/>
                          <a:ea typeface="+mn-ea"/>
                          <a:cs typeface="+mn-cs"/>
                        </a:rPr>
                        <a:t>Virtual Machine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Hyper-V role</a:t>
                      </a:r>
                      <a:endParaRPr lang="en-US" dirty="0"/>
                    </a:p>
                  </a:txBody>
                  <a:tcPr/>
                </a:tc>
                <a:extLst>
                  <a:ext uri="{0D108BD9-81ED-4DB2-BD59-A6C34878D82A}">
                    <a16:rowId xmlns:a16="http://schemas.microsoft.com/office/drawing/2014/main" val="1870179625"/>
                  </a:ext>
                </a:extLst>
              </a:tr>
              <a:tr h="370840">
                <a:tc>
                  <a:txBody>
                    <a:bodyPr/>
                    <a:lstStyle/>
                    <a:p>
                      <a:r>
                        <a:rPr lang="en-US" sz="1800" b="0" i="0" u="none" strike="noStrike" kern="1200" baseline="0" dirty="0">
                          <a:solidFill>
                            <a:schemeClr val="dk1"/>
                          </a:solidFill>
                          <a:latin typeface="+mn-lt"/>
                          <a:ea typeface="+mn-ea"/>
                          <a:cs typeface="+mn-cs"/>
                        </a:rPr>
                        <a:t>WINS Server</a:t>
                      </a:r>
                      <a:endParaRPr lang="en-US" dirty="0"/>
                    </a:p>
                  </a:txBody>
                  <a:tcPr/>
                </a:tc>
                <a:tc>
                  <a:txBody>
                    <a:bodyPr/>
                    <a:lstStyle/>
                    <a:p>
                      <a:r>
                        <a:rPr lang="en-US" sz="1800" b="0" i="0" u="none" strike="noStrike" kern="1200" baseline="0" dirty="0">
                          <a:solidFill>
                            <a:schemeClr val="dk1"/>
                          </a:solidFill>
                          <a:latin typeface="+mn-lt"/>
                          <a:ea typeface="+mn-ea"/>
                          <a:cs typeface="+mn-cs"/>
                        </a:rPr>
                        <a:t>WINS Server feature</a:t>
                      </a:r>
                      <a:endParaRPr lang="en-US" dirty="0"/>
                    </a:p>
                  </a:txBody>
                  <a:tcPr/>
                </a:tc>
                <a:extLst>
                  <a:ext uri="{0D108BD9-81ED-4DB2-BD59-A6C34878D82A}">
                    <a16:rowId xmlns:a16="http://schemas.microsoft.com/office/drawing/2014/main" val="1045281320"/>
                  </a:ext>
                </a:extLst>
              </a:tr>
            </a:tbl>
          </a:graphicData>
        </a:graphic>
      </p:graphicFrame>
      <p:sp>
        <p:nvSpPr>
          <p:cNvPr id="6" name="Rectangle 5">
            <a:extLst>
              <a:ext uri="{FF2B5EF4-FFF2-40B4-BE49-F238E27FC236}">
                <a16:creationId xmlns:a16="http://schemas.microsoft.com/office/drawing/2014/main" id="{5E7869EA-D0C4-4946-8CA0-56AA1398D0FA}"/>
              </a:ext>
            </a:extLst>
          </p:cNvPr>
          <p:cNvSpPr/>
          <p:nvPr/>
        </p:nvSpPr>
        <p:spPr>
          <a:xfrm>
            <a:off x="3778501" y="4323347"/>
            <a:ext cx="8128000" cy="1200329"/>
          </a:xfrm>
          <a:prstGeom prst="rect">
            <a:avLst/>
          </a:prstGeom>
        </p:spPr>
        <p:txBody>
          <a:bodyPr wrap="square">
            <a:spAutoFit/>
          </a:bodyPr>
          <a:lstStyle/>
          <a:p>
            <a:r>
              <a:rPr lang="en-US" dirty="0">
                <a:latin typeface="Segoe"/>
              </a:rPr>
              <a:t>To configure a cluster node in Cluster Manager, you should expand the cluster name, right-click </a:t>
            </a:r>
            <a:r>
              <a:rPr lang="en-US" b="1" dirty="0">
                <a:latin typeface="Segoe,Bold"/>
              </a:rPr>
              <a:t>Roles</a:t>
            </a:r>
            <a:r>
              <a:rPr lang="en-US" dirty="0">
                <a:latin typeface="Segoe"/>
              </a:rPr>
              <a:t>, click </a:t>
            </a:r>
            <a:r>
              <a:rPr lang="en-US" b="1" dirty="0">
                <a:latin typeface="Segoe,Bold"/>
              </a:rPr>
              <a:t>Configure Role</a:t>
            </a:r>
            <a:r>
              <a:rPr lang="en-US" dirty="0">
                <a:latin typeface="Segoe"/>
              </a:rPr>
              <a:t>, and then follow the steps in the wizard. After you complete the installation, you should ensure that the role has a </a:t>
            </a:r>
            <a:r>
              <a:rPr lang="en-US" b="1" dirty="0">
                <a:latin typeface="Segoe,Bold"/>
              </a:rPr>
              <a:t>Running </a:t>
            </a:r>
            <a:r>
              <a:rPr lang="en-US" dirty="0">
                <a:latin typeface="Segoe"/>
              </a:rPr>
              <a:t>status on all nodes in the </a:t>
            </a:r>
            <a:r>
              <a:rPr lang="en-US" b="1" dirty="0">
                <a:latin typeface="Segoe,Bold"/>
              </a:rPr>
              <a:t>Failover Clustering </a:t>
            </a:r>
            <a:r>
              <a:rPr lang="en-US" dirty="0">
                <a:latin typeface="Segoe"/>
              </a:rPr>
              <a:t>console</a:t>
            </a:r>
            <a:endParaRPr lang="en-US" dirty="0"/>
          </a:p>
        </p:txBody>
      </p:sp>
    </p:spTree>
    <p:extLst>
      <p:ext uri="{BB962C8B-B14F-4D97-AF65-F5344CB8AC3E}">
        <p14:creationId xmlns:p14="http://schemas.microsoft.com/office/powerpoint/2010/main" val="268717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969918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5"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9"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validation wizard</a:t>
            </a:r>
          </a:p>
        </p:txBody>
      </p:sp>
      <p:sp>
        <p:nvSpPr>
          <p:cNvPr id="10" name="Text Placeholder 2">
            <a:hlinkClick r:id="rId20"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The process for creating a failover cluster</a:t>
            </a:r>
          </a:p>
        </p:txBody>
      </p:sp>
      <p:sp>
        <p:nvSpPr>
          <p:cNvPr id="12" name="Text Placeholder 2">
            <a:hlinkClick r:id="rId21" action="ppaction://hlinksldjump"/>
            <a:extLst>
              <a:ext uri="{FF2B5EF4-FFF2-40B4-BE49-F238E27FC236}">
                <a16:creationId xmlns:a16="http://schemas.microsoft.com/office/drawing/2014/main" id="{DDA99BB0-E2E5-42DC-959E-94B6FC75201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roles</a:t>
            </a:r>
            <a:endParaRPr lang="en-US" dirty="0"/>
          </a:p>
        </p:txBody>
      </p:sp>
      <p:sp>
        <p:nvSpPr>
          <p:cNvPr id="15" name="Text Placeholder 2">
            <a:extLst>
              <a:ext uri="{FF2B5EF4-FFF2-40B4-BE49-F238E27FC236}">
                <a16:creationId xmlns:a16="http://schemas.microsoft.com/office/drawing/2014/main" id="{029A2433-4E37-457F-9D94-9C83351AF4BB}"/>
              </a:ext>
            </a:extLst>
          </p:cNvPr>
          <p:cNvSpPr>
            <a:spLocks noGrp="1"/>
          </p:cNvSpPr>
          <p:nvPr>
            <p:custDataLst>
              <p:tags r:id="rId10"/>
            </p:custDataLst>
          </p:nvPr>
        </p:nvSpPr>
        <p:spPr bwMode="gray">
          <a:xfrm>
            <a:off x="4978400"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Managing </a:t>
            </a:r>
            <a:r>
              <a:rPr lang="en-US" altLang="en-US" b="1">
                <a:solidFill>
                  <a:schemeClr val="tx2"/>
                </a:solidFill>
              </a:rPr>
              <a:t>failover clusters</a:t>
            </a:r>
            <a:endParaRPr lang="en-US" b="1" dirty="0">
              <a:solidFill>
                <a:schemeClr val="tx2"/>
              </a:solidFill>
            </a:endParaRPr>
          </a:p>
        </p:txBody>
      </p:sp>
      <p:sp>
        <p:nvSpPr>
          <p:cNvPr id="17" name="Text Placeholder 2">
            <a:hlinkClick r:id="rId22" action="ppaction://hlinksldjump"/>
            <a:extLst>
              <a:ext uri="{FF2B5EF4-FFF2-40B4-BE49-F238E27FC236}">
                <a16:creationId xmlns:a16="http://schemas.microsoft.com/office/drawing/2014/main" id="{19C863B0-2277-4BF0-8143-F7BD85F72996}"/>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cluster properties</a:t>
            </a:r>
            <a:endParaRPr lang="en-US" dirty="0"/>
          </a:p>
        </p:txBody>
      </p:sp>
      <p:sp>
        <p:nvSpPr>
          <p:cNvPr id="20" name="Text Placeholder 2">
            <a:hlinkClick r:id="rId23" action="ppaction://hlinksldjump"/>
            <a:extLst>
              <a:ext uri="{FF2B5EF4-FFF2-40B4-BE49-F238E27FC236}">
                <a16:creationId xmlns:a16="http://schemas.microsoft.com/office/drawing/2014/main" id="{D7FFF6E1-BF70-49A3-8239-AA3B389DA937}"/>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failover </a:t>
            </a:r>
            <a:r>
              <a:rPr lang="en-US" altLang="en-US"/>
              <a:t>and failback</a:t>
            </a:r>
            <a:endParaRPr lang="en-US" dirty="0"/>
          </a:p>
        </p:txBody>
      </p:sp>
      <p:sp>
        <p:nvSpPr>
          <p:cNvPr id="22" name="Text Placeholder 2">
            <a:hlinkClick r:id="rId24" action="ppaction://hlinksldjump"/>
            <a:extLst>
              <a:ext uri="{FF2B5EF4-FFF2-40B4-BE49-F238E27FC236}">
                <a16:creationId xmlns:a16="http://schemas.microsoft.com/office/drawing/2014/main" id="{0ECEA1F8-FA89-4E5D-BA9A-B8B1C0D680F2}"/>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storage</a:t>
            </a:r>
            <a:endParaRPr lang="en-US" dirty="0"/>
          </a:p>
        </p:txBody>
      </p:sp>
      <p:sp>
        <p:nvSpPr>
          <p:cNvPr id="24" name="Text Placeholder 2">
            <a:hlinkClick r:id="rId25" action="ppaction://hlinksldjump"/>
            <a:extLst>
              <a:ext uri="{FF2B5EF4-FFF2-40B4-BE49-F238E27FC236}">
                <a16:creationId xmlns:a16="http://schemas.microsoft.com/office/drawing/2014/main" id="{571FCDB9-78E8-4B7E-93D9-A258B8889AED}"/>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network</a:t>
            </a:r>
            <a:endParaRPr lang="en-US" dirty="0"/>
          </a:p>
        </p:txBody>
      </p:sp>
      <p:sp>
        <p:nvSpPr>
          <p:cNvPr id="31" name="Text Placeholder 2">
            <a:hlinkClick r:id="rId26" action="ppaction://hlinksldjump"/>
            <a:extLst>
              <a:ext uri="{FF2B5EF4-FFF2-40B4-BE49-F238E27FC236}">
                <a16:creationId xmlns:a16="http://schemas.microsoft.com/office/drawing/2014/main" id="{3A6962EC-A92B-4A70-9842-3912C0F328FB}"/>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quorum options</a:t>
            </a:r>
            <a:endParaRPr lang="en-US" dirty="0"/>
          </a:p>
        </p:txBody>
      </p:sp>
    </p:spTree>
    <p:extLst>
      <p:ext uri="{BB962C8B-B14F-4D97-AF65-F5344CB8AC3E}">
        <p14:creationId xmlns:p14="http://schemas.microsoft.com/office/powerpoint/2010/main" val="9356099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1I.7hmSSrmfW_DEwTT62l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UrY..3zfiJiFQSeH6BnlH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ns9cheGOBrzmXDcAnG7iK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W5U0HGVL7PZ.5OreLIDn6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5K6WGHAg4Vcoy82lwjyn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uIh0csFTJyBpkoKbhk2o.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3Ncv3hOClvvAtmHduSHJS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OOVrzDlJ8Ma_GmuUY2dbl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nf708UKLxkHH3BifmiBI.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rlYS_5Y8RmfmJZs6o3Gdc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yFKaLFXoHra62t5H6jVp5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0A.J6yUXwBYorUNEY8VNW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fx00cxTAYDEDxfDUcGeKrQ"/>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KB_H6RZYOy5lA8Fkpfy8K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8ejyIb6Xz7vtEPFsCfqlV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10vvXprUBprCPTtTkZxxV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NysVw7RyR_f2qKQTREgUr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c8Sfqgu4N.5hCnTcKCawj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se2AoIOE4b9uOHx.YGV91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pRV.YQnD09sR0zUkIh1Nh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a7I_6df3yyQLeGLqlojP1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MxOnWcSHPWYqrJoSL5P.4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7Ys9L.bruyPkpftxFdX3D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1ziHy2PL4PZSIvE8f1HRo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YoJy5gdY6RTKgVCT5OeBUw"/>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ZShiqcsbFK19aBALj7kfY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Qe0p4X1HeRCMkSISz1JBe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GLVaS1DHmgHqASn_i5w7C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EZmVgim91LtvDigtldfsl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IxCuU.W9sBni13D4j3_jY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n10tNkuPOhHMqNXx6I5Tr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kmXCnXo4XI3x9jx1_EjAj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k3MieFd4XHBGl.zmFOtbL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Rlp5GIYmyXVT4Rbl4wOwU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EZmVgim91LtvDigtldfsl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S.ORW.6e08neAAebdAVSmg"/>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DKnC8kpxU0P1xTSx4aJl5w"/>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Ukjm3umiutjmqeKu6Z0kIg"/>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RC7on_yGYweG1O482mO_2w"/>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dlVX5FreQ9SVyUy8bzzwVw"/>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EZmVgim91LtvDigtldfslw"/>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S.ORW.6e08neAAebdAVSmg"/>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RzaUFf39jCK4Y6QZIniPLQ"/>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D4SeqSlVcn0WVBcvMK8AWA"/>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bi7ST5ItzjlxYbzBE_6XV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pIBKvAmcqGS_NfdXG8t4zg"/>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IIaObDt6NrqwoKkXMUCNKg"/>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EZmVgim91LtvDigtldfsl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S.ORW.6e08neAAebdAVSmg"/>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RzaUFf39jCK4Y6QZIniPL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Zpcl0O9a3exUppzGjoZ11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a.IYeZth2RzQdti817A6x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M3oDAxH6QfKHJCjm18SY2g"/>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blZxymHFh3Ggy7kHayucY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UeujYDEM4U5GWxuv5wNog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O5Kl_qLBgH9UVM6KTUMY6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mT6yx9OqwMZJZw8b_2WDR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EZmVgim91LtvDigtldfsl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S.ORW.6e08neAAebdAVSmg"/>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RzaUFf39jCK4Y6QZIniPLQ"/>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Zpcl0O9a3exUppzGjoZ11g"/>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AjfheFKmnKwAaAMRriqFDQ"/>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3695</TotalTime>
  <Words>2442</Words>
  <Application>Microsoft Office PowerPoint</Application>
  <PresentationFormat>Widescreen</PresentationFormat>
  <Paragraphs>224</Paragraphs>
  <Slides>24</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Segoe</vt:lpstr>
      <vt:lpstr>Segoe,Bold</vt:lpstr>
      <vt:lpstr>Segoe,Italic</vt:lpstr>
      <vt:lpstr>Arial</vt:lpstr>
      <vt:lpstr>Georgia</vt:lpstr>
      <vt:lpstr>Segoe UI</vt:lpstr>
      <vt:lpstr>Symbol</vt:lpstr>
      <vt:lpstr>Wingdings</vt:lpstr>
      <vt:lpstr>White</vt:lpstr>
      <vt:lpstr>Contrast</vt:lpstr>
      <vt:lpstr>think-cell Slide</vt:lpstr>
      <vt:lpstr>Creating and configuring a new failover cluster</vt:lpstr>
      <vt:lpstr>Agenda</vt:lpstr>
      <vt:lpstr>PowerPoint Presentation</vt:lpstr>
      <vt:lpstr>Agenda</vt:lpstr>
      <vt:lpstr>PowerPoint Presentation</vt:lpstr>
      <vt:lpstr>Agenda</vt:lpstr>
      <vt:lpstr>Configuring roles</vt:lpstr>
      <vt:lpstr>PowerPoint Presentation</vt:lpstr>
      <vt:lpstr>Agenda</vt:lpstr>
      <vt:lpstr>PowerPoint Presentation</vt:lpstr>
      <vt:lpstr>Agenda</vt:lpstr>
      <vt:lpstr>Configuring cluster properties</vt:lpstr>
      <vt:lpstr>Agenda</vt:lpstr>
      <vt:lpstr>Configuring failover and failback</vt:lpstr>
      <vt:lpstr>Agenda</vt:lpstr>
      <vt:lpstr>Configuring storage</vt:lpstr>
      <vt:lpstr>Configuring storage</vt:lpstr>
      <vt:lpstr>Agenda</vt:lpstr>
      <vt:lpstr>Configuring networking</vt:lpstr>
      <vt:lpstr>Configuring networking</vt:lpstr>
      <vt:lpstr>Configuring networking</vt:lpstr>
      <vt:lpstr>Agenda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configuring a new failover cluster</dc:title>
  <dc:subject/>
  <dc:creator>Lam Nguyen</dc:creator>
  <cp:keywords/>
  <dc:description/>
  <cp:lastModifiedBy>Lam Nguyen</cp:lastModifiedBy>
  <cp:revision>46</cp:revision>
  <cp:lastPrinted>2018-10-30T20:37:12Z</cp:lastPrinted>
  <dcterms:created xsi:type="dcterms:W3CDTF">2021-02-03T16:09:24Z</dcterms:created>
  <dcterms:modified xsi:type="dcterms:W3CDTF">2021-02-11T09:24:30Z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