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9"/>
  </p:notesMasterIdLst>
  <p:handoutMasterIdLst>
    <p:handoutMasterId r:id="rId10"/>
  </p:handoutMasterIdLst>
  <p:sldIdLst>
    <p:sldId id="256" r:id="rId3"/>
    <p:sldId id="3700" r:id="rId4"/>
    <p:sldId id="3701" r:id="rId5"/>
    <p:sldId id="3821" r:id="rId6"/>
    <p:sldId id="3702" r:id="rId7"/>
    <p:sldId id="3823" r:id="rId8"/>
  </p:sldIdLst>
  <p:sldSz cx="12192000" cy="6858000"/>
  <p:notesSz cx="7102475" cy="93884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21" autoAdjust="0"/>
  </p:normalViewPr>
  <p:slideViewPr>
    <p:cSldViewPr snapToGrid="0" snapToObjects="1">
      <p:cViewPr varScale="1">
        <p:scale>
          <a:sx n="70" d="100"/>
          <a:sy n="70" d="100"/>
        </p:scale>
        <p:origin x="5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3 February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3 February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5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26.xml"/><Relationship Id="rId7" Type="http://schemas.openxmlformats.org/officeDocument/2006/relationships/oleObject" Target="../embeddings/oleObject27.bin"/><Relationship Id="rId2" Type="http://schemas.openxmlformats.org/officeDocument/2006/relationships/tags" Target="../tags/tag325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slide" Target="slide5.xml"/><Relationship Id="rId2" Type="http://schemas.openxmlformats.org/officeDocument/2006/relationships/tags" Target="../tags/tag329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33.xml"/><Relationship Id="rId11" Type="http://schemas.openxmlformats.org/officeDocument/2006/relationships/image" Target="../media/image9.emf"/><Relationship Id="rId5" Type="http://schemas.openxmlformats.org/officeDocument/2006/relationships/tags" Target="../tags/tag332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331.xml"/><Relationship Id="rId9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13.svg"/><Relationship Id="rId3" Type="http://schemas.openxmlformats.org/officeDocument/2006/relationships/tags" Target="../tags/tag337.xml"/><Relationship Id="rId21" Type="http://schemas.openxmlformats.org/officeDocument/2006/relationships/image" Target="../media/image16.png"/><Relationship Id="rId7" Type="http://schemas.openxmlformats.org/officeDocument/2006/relationships/tags" Target="../tags/tag34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336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1" Type="http://schemas.openxmlformats.org/officeDocument/2006/relationships/vmlDrawing" Target="../drawings/vmlDrawing29.v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image" Target="../media/image10.png"/><Relationship Id="rId10" Type="http://schemas.openxmlformats.org/officeDocument/2006/relationships/tags" Target="../tags/tag344.xml"/><Relationship Id="rId19" Type="http://schemas.openxmlformats.org/officeDocument/2006/relationships/image" Target="../media/image14.pn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slide" Target="slide3.xml"/><Relationship Id="rId2" Type="http://schemas.openxmlformats.org/officeDocument/2006/relationships/tags" Target="../tags/tag346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50.xml"/><Relationship Id="rId11" Type="http://schemas.openxmlformats.org/officeDocument/2006/relationships/image" Target="../media/image9.emf"/><Relationship Id="rId5" Type="http://schemas.openxmlformats.org/officeDocument/2006/relationships/tags" Target="../tags/tag349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348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tags" Target="../tags/tag354.xml"/><Relationship Id="rId7" Type="http://schemas.openxmlformats.org/officeDocument/2006/relationships/image" Target="../media/image18.emf"/><Relationship Id="rId12" Type="http://schemas.openxmlformats.org/officeDocument/2006/relationships/hyperlink" Target="https://mckinsey.service-now.com/ghd?id=mck_ghd_kb_article&amp;sysparm_article=KO80169" TargetMode="External"/><Relationship Id="rId2" Type="http://schemas.openxmlformats.org/officeDocument/2006/relationships/tags" Target="../tags/tag35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1.png"/><Relationship Id="rId4" Type="http://schemas.openxmlformats.org/officeDocument/2006/relationships/tags" Target="../tags/tag355.xml"/><Relationship Id="rId9" Type="http://schemas.openxmlformats.org/officeDocument/2006/relationships/image" Target="../media/image20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47841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FC82A3A-0A2D-4C91-9164-E53833C35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Implementing Site High Availability with stretch clustering</a:t>
            </a:r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33C704-A587-42BF-9179-A205EB15B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6674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think-cell Slide" r:id="rId7" imgW="572" imgH="588" progId="TCLayout.ActiveDocument.1">
                  <p:embed/>
                </p:oleObj>
              </mc:Choice>
              <mc:Fallback>
                <p:oleObj name="think-cell Slide" r:id="rId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933C704-A587-42BF-9179-A205EB15B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 hidden="1">
            <a:extLst>
              <a:ext uri="{FF2B5EF4-FFF2-40B4-BE49-F238E27FC236}">
                <a16:creationId xmlns:a16="http://schemas.microsoft.com/office/drawing/2014/main" id="{650B6BA7-A54D-4342-967F-2A7950E39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1F34EFAA-D773-4AF0-9C5B-7F41A04401A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CD35A-9941-4B3C-B1E4-74F1F7D4B47F}"/>
              </a:ext>
            </a:extLst>
          </p:cNvPr>
          <p:cNvSpPr txBox="1"/>
          <p:nvPr/>
        </p:nvSpPr>
        <p:spPr>
          <a:xfrm>
            <a:off x="554736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Purpose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3AF11-24F1-4947-8C6E-05E5CEA8234A}"/>
              </a:ext>
            </a:extLst>
          </p:cNvPr>
          <p:cNvSpPr txBox="1"/>
          <p:nvPr/>
        </p:nvSpPr>
        <p:spPr>
          <a:xfrm>
            <a:off x="4361688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7506-FE91-41BD-A03A-A3DD413D849F}"/>
              </a:ext>
            </a:extLst>
          </p:cNvPr>
          <p:cNvSpPr txBox="1"/>
          <p:nvPr/>
        </p:nvSpPr>
        <p:spPr>
          <a:xfrm>
            <a:off x="8168640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EB97F6-0AB7-4ACF-B77D-F45D737725D7}"/>
              </a:ext>
            </a:extLst>
          </p:cNvPr>
          <p:cNvSpPr txBox="1">
            <a:spLocks/>
          </p:cNvSpPr>
          <p:nvPr/>
        </p:nvSpPr>
        <p:spPr>
          <a:xfrm>
            <a:off x="554736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The executive summary should be a brief, stand-alone version of a document that focuses on the most important messages, meant to be read rather than presented.</a:t>
            </a:r>
          </a:p>
          <a:p>
            <a:r>
              <a:rPr lang="en-US" dirty="0"/>
              <a:t>Do not include any content that is not in the body of the document.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B51B5-2270-4EAD-ABCC-359B6307BA2D}"/>
              </a:ext>
            </a:extLst>
          </p:cNvPr>
          <p:cNvSpPr txBox="1">
            <a:spLocks/>
          </p:cNvSpPr>
          <p:nvPr/>
        </p:nvSpPr>
        <p:spPr>
          <a:xfrm>
            <a:off x="4361688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the columns in this layout to organize the content.</a:t>
            </a:r>
          </a:p>
          <a:p>
            <a:r>
              <a:rPr lang="en-US" dirty="0"/>
              <a:t>If you need more than 3 columns, use two rows or add a second page.</a:t>
            </a:r>
          </a:p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B71C62-885C-4ECC-8D3C-61F68C7075C1}"/>
              </a:ext>
            </a:extLst>
          </p:cNvPr>
          <p:cNvSpPr txBox="1">
            <a:spLocks/>
          </p:cNvSpPr>
          <p:nvPr/>
        </p:nvSpPr>
        <p:spPr>
          <a:xfrm>
            <a:off x="8174736" y="2263937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Be brief. Write the shortest, simplest sentences possible.</a:t>
            </a:r>
          </a:p>
          <a:p>
            <a:r>
              <a:rPr lang="en-US" dirty="0"/>
              <a:t>Favor active over passive verbs.</a:t>
            </a:r>
          </a:p>
          <a:p>
            <a:r>
              <a:rPr lang="en-US" dirty="0"/>
              <a:t>Use plain words and the client’s terminology, not consulting jargon.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5. Source">
            <a:extLst>
              <a:ext uri="{FF2B5EF4-FFF2-40B4-BE49-F238E27FC236}">
                <a16:creationId xmlns:a16="http://schemas.microsoft.com/office/drawing/2014/main" id="{2759B773-38D8-41C8-BEAB-410DD72295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8130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4436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</a:rPr>
              <a:t>Updates to the template</a:t>
            </a:r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9A10DBDD-221A-4392-8BD8-22241DEF072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PowerPoint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48" name="AutoShape 16" hidden="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53821"/>
              </p:ext>
            </p:extLst>
          </p:nvPr>
        </p:nvGraphicFramePr>
        <p:xfrm>
          <a:off x="1524274" y="6"/>
          <a:ext cx="161975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172048" name="AutoShape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274" y="6"/>
                        <a:ext cx="161975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690BED5-1BAC-46A8-B877-0CC221D97C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038209C-BF4D-480A-9AA5-6D4BAF60D4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/>
          <a:lstStyle/>
          <a:p>
            <a:r>
              <a:rPr lang="en-US" dirty="0"/>
              <a:t>Slide titles should be one or two 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/>
              <a:t>for longer titles and additional layout options, right click the slide and select ‘Layout’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6E5FD3-6409-4143-A088-8B926987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Use subtitles to add context (they are now slightly smaller to avoid crowding)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DB51E-108C-461E-B75E-0216DF54BE9C}"/>
              </a:ext>
            </a:extLst>
          </p:cNvPr>
          <p:cNvSpPr txBox="1">
            <a:spLocks/>
          </p:cNvSpPr>
          <p:nvPr/>
        </p:nvSpPr>
        <p:spPr>
          <a:xfrm>
            <a:off x="534096" y="2884519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color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08E44-4796-4B85-B238-FE16FEE90F30}"/>
              </a:ext>
            </a:extLst>
          </p:cNvPr>
          <p:cNvSpPr txBox="1">
            <a:spLocks/>
          </p:cNvSpPr>
          <p:nvPr/>
        </p:nvSpPr>
        <p:spPr>
          <a:xfrm>
            <a:off x="8174736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2000" b="1"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>
                <a:cs typeface="Arial"/>
              </a:rPr>
              <a:t>New guidelines for font size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1189B-5B77-4170-91EF-0CC7873670B4}"/>
              </a:ext>
            </a:extLst>
          </p:cNvPr>
          <p:cNvSpPr txBox="1">
            <a:spLocks/>
          </p:cNvSpPr>
          <p:nvPr/>
        </p:nvSpPr>
        <p:spPr>
          <a:xfrm>
            <a:off x="4355644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bullets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B7815-11BE-4919-B3D4-858F9C764F71}"/>
              </a:ext>
            </a:extLst>
          </p:cNvPr>
          <p:cNvSpPr txBox="1">
            <a:spLocks/>
          </p:cNvSpPr>
          <p:nvPr/>
        </p:nvSpPr>
        <p:spPr>
          <a:xfrm>
            <a:off x="8174736" y="3395450"/>
            <a:ext cx="3465576" cy="144655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Use a font size of 16 points or more for a presentation.</a:t>
            </a:r>
            <a:endParaRPr lang="en-US" sz="1400" dirty="0"/>
          </a:p>
          <a:p>
            <a:r>
              <a:rPr lang="en-US" sz="1400" dirty="0">
                <a:cs typeface="Arial"/>
              </a:rPr>
              <a:t>Use a font size of 12 points only for a </a:t>
            </a:r>
            <a:br>
              <a:rPr lang="en-US" sz="1400" dirty="0">
                <a:cs typeface="Arial"/>
              </a:rPr>
            </a:br>
            <a:r>
              <a:rPr lang="en-US" sz="1400" dirty="0">
                <a:cs typeface="Arial"/>
              </a:rPr>
              <a:t>pre-read or leave-behind document.</a:t>
            </a:r>
            <a:endParaRPr lang="en-US" sz="1400" dirty="0"/>
          </a:p>
          <a:p>
            <a:r>
              <a:rPr lang="en-US" sz="1400" dirty="0">
                <a:cs typeface="Arial"/>
              </a:rPr>
              <a:t>A font size of 10 points can be used for callouts or dense tables.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371FB-338A-46FD-96B7-2AF76677DD33}"/>
              </a:ext>
            </a:extLst>
          </p:cNvPr>
          <p:cNvSpPr txBox="1">
            <a:spLocks/>
          </p:cNvSpPr>
          <p:nvPr/>
        </p:nvSpPr>
        <p:spPr>
          <a:xfrm>
            <a:off x="552732" y="3395450"/>
            <a:ext cx="3465576" cy="209288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dirty="0">
                <a:cs typeface="Arial"/>
              </a:rPr>
              <a:t>Use color strategically to direct attention to content by using icons, color in charts, and contrast layouts.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Use the new electric blue icons (examples above) to add colorful visual entry points to your document.</a:t>
            </a:r>
          </a:p>
          <a:p>
            <a:pPr>
              <a:buNone/>
            </a:pPr>
            <a:r>
              <a:rPr lang="en-US" sz="1400" dirty="0">
                <a:cs typeface="Arial"/>
              </a:rPr>
              <a:t>And use images from our TeamSlide Image Library to establish rhythm in your presentation.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9CD88-D087-4EAA-9B84-5DD7234131A1}"/>
              </a:ext>
            </a:extLst>
          </p:cNvPr>
          <p:cNvSpPr txBox="1">
            <a:spLocks/>
          </p:cNvSpPr>
          <p:nvPr/>
        </p:nvSpPr>
        <p:spPr>
          <a:xfrm>
            <a:off x="4355644" y="3395450"/>
            <a:ext cx="3465576" cy="23467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Manage bullet clutter by following these rules of thumb:</a:t>
            </a:r>
          </a:p>
          <a:p>
            <a:pPr lvl="1"/>
            <a:r>
              <a:rPr lang="en-US" sz="1400" dirty="0">
                <a:cs typeface="Arial"/>
              </a:rPr>
              <a:t>Consider applying bullets to lists with more than three items</a:t>
            </a:r>
          </a:p>
          <a:p>
            <a:pPr lvl="1"/>
            <a:r>
              <a:rPr lang="en-US" sz="1400" dirty="0">
                <a:cs typeface="Arial"/>
              </a:rPr>
              <a:t>Use bullets when you need to express hierarchy</a:t>
            </a:r>
            <a:endParaRPr lang="en-US" sz="1400" dirty="0"/>
          </a:p>
          <a:p>
            <a:pPr lvl="1"/>
            <a:r>
              <a:rPr lang="en-US" sz="1400" dirty="0">
                <a:cs typeface="Arial"/>
              </a:rPr>
              <a:t>Introduce a bulleted list with a sentence or phrase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For shorter lists, use text without bullets, properly spaced, like the lists on this page.</a:t>
            </a:r>
            <a:endParaRPr lang="en-US" sz="14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219FEDA-17F3-496D-AE11-7EE3CBDA40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93616" y="1994085"/>
            <a:ext cx="402336" cy="402336"/>
          </a:xfrm>
          <a:prstGeom prst="rect">
            <a:avLst/>
          </a:prstGeom>
        </p:spPr>
      </p:pic>
      <p:grpSp>
        <p:nvGrpSpPr>
          <p:cNvPr id="30" name="CustomIcon">
            <a:extLst>
              <a:ext uri="{FF2B5EF4-FFF2-40B4-BE49-F238E27FC236}">
                <a16:creationId xmlns:a16="http://schemas.microsoft.com/office/drawing/2014/main" id="{30C46F1E-6BEA-4B83-B078-A069CE4BED5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613403" y="1755228"/>
            <a:ext cx="950058" cy="950058"/>
            <a:chOff x="-200025" y="-207010"/>
            <a:chExt cx="1019810" cy="101981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D1E4E1-BADE-4ED5-BAEF-9AFAA162F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477E2E1-DE3C-4650-9AB3-6CE131468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3" name="CustomIcon">
            <a:extLst>
              <a:ext uri="{FF2B5EF4-FFF2-40B4-BE49-F238E27FC236}">
                <a16:creationId xmlns:a16="http://schemas.microsoft.com/office/drawing/2014/main" id="{4A0EE308-CF62-4016-9F67-1EE4FB5B6E1C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432495" y="1755228"/>
            <a:ext cx="950058" cy="950058"/>
            <a:chOff x="-200025" y="-207010"/>
            <a:chExt cx="1019810" cy="101981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0CCA8C-0CD4-4CB6-8E2C-C97D5598A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D8919988-1655-42A2-9FCA-273C560A6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6" name="CustomIcon">
            <a:extLst>
              <a:ext uri="{FF2B5EF4-FFF2-40B4-BE49-F238E27FC236}">
                <a16:creationId xmlns:a16="http://schemas.microsoft.com/office/drawing/2014/main" id="{05D45294-528C-4342-95BF-4B433B5E8146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791855" y="1755228"/>
            <a:ext cx="950058" cy="950058"/>
            <a:chOff x="-200025" y="-207010"/>
            <a:chExt cx="1019810" cy="101981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55B2E3-2FA6-4FE5-A433-73E86DFCF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2388E6F-36F8-462C-9846-10A59DFF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cxnSp>
        <p:nvCxnSpPr>
          <p:cNvPr id="40" name="LineContentSeparatorDefault 22">
            <a:extLst>
              <a:ext uri="{FF2B5EF4-FFF2-40B4-BE49-F238E27FC236}">
                <a16:creationId xmlns:a16="http://schemas.microsoft.com/office/drawing/2014/main" id="{B60B061A-2429-45FA-AA5E-9654B06C70C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2732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neContentSeparatorDefault 22">
            <a:extLst>
              <a:ext uri="{FF2B5EF4-FFF2-40B4-BE49-F238E27FC236}">
                <a16:creationId xmlns:a16="http://schemas.microsoft.com/office/drawing/2014/main" id="{466015E3-D0F5-4CA9-8DAE-B4F32CC0CCB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355644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ContentSeparatorDefault 22">
            <a:extLst>
              <a:ext uri="{FF2B5EF4-FFF2-40B4-BE49-F238E27FC236}">
                <a16:creationId xmlns:a16="http://schemas.microsoft.com/office/drawing/2014/main" id="{F8BE44EC-651A-4E22-AD6A-67B38613F4C4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8174736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7529059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6215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B360B583-455C-2E43-BB6A-DB82A9F269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Updates to the template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AC5BD1-403F-D340-A4EA-159E4D09791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chemeClr val="tx2"/>
                </a:solidFill>
              </a:rPr>
              <a:t>PowerPoint tips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C533167-17E7-2546-B7DF-B1527E223C1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90836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49ED5F5-8683-DA46-A12E-02D9CEDD7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1684" y="685464"/>
            <a:ext cx="2923648" cy="1233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FFF0E-96AD-2D4B-ADDE-DE34EA438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3010" y="3780689"/>
            <a:ext cx="2440756" cy="113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8DA7B4-B308-4642-8EDE-E3996DBE4B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8354" y="685464"/>
            <a:ext cx="2310322" cy="1137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78201-B198-7348-BCB2-7AB6A22017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89097" y="2219115"/>
            <a:ext cx="6380988" cy="4984155"/>
          </a:xfrm>
          <a:prstGeom prst="rect">
            <a:avLst/>
          </a:prstGeom>
        </p:spPr>
      </p:pic>
      <p:sp>
        <p:nvSpPr>
          <p:cNvPr id="18" name="2. Slide Title">
            <a:extLst>
              <a:ext uri="{FF2B5EF4-FFF2-40B4-BE49-F238E27FC236}">
                <a16:creationId xmlns:a16="http://schemas.microsoft.com/office/drawing/2014/main" id="{93A34AA4-626F-E64D-BA32-8C37286E9B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2501" y="684355"/>
            <a:ext cx="3855424" cy="183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Spend less of your day in PowerPoint with these time-saving tips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070C92-2558-1348-908A-B3047381C4ED}"/>
              </a:ext>
            </a:extLst>
          </p:cNvPr>
          <p:cNvGrpSpPr/>
          <p:nvPr/>
        </p:nvGrpSpPr>
        <p:grpSpPr>
          <a:xfrm>
            <a:off x="4874615" y="395186"/>
            <a:ext cx="680228" cy="792878"/>
            <a:chOff x="5803392" y="1848866"/>
            <a:chExt cx="794944" cy="92659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376AFA-86C4-5E45-B446-173D70AA0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9AAEE5-5C04-8942-8E96-0253C6FE9EFA}"/>
                </a:ext>
              </a:extLst>
            </p:cNvPr>
            <p:cNvSpPr txBox="1"/>
            <p:nvPr/>
          </p:nvSpPr>
          <p:spPr>
            <a:xfrm>
              <a:off x="6019862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1	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0930C1-6595-F649-A6DB-8E00BF898A04}"/>
              </a:ext>
            </a:extLst>
          </p:cNvPr>
          <p:cNvSpPr txBox="1"/>
          <p:nvPr/>
        </p:nvSpPr>
        <p:spPr>
          <a:xfrm>
            <a:off x="5512738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FORMAT UPDATER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11F73A-DF52-614A-A176-CA19C9582FC7}"/>
              </a:ext>
            </a:extLst>
          </p:cNvPr>
          <p:cNvSpPr txBox="1"/>
          <p:nvPr/>
        </p:nvSpPr>
        <p:spPr>
          <a:xfrm>
            <a:off x="9051684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CLEAN DRAFT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F9479-3D34-9845-A601-84DAE8881598}"/>
              </a:ext>
            </a:extLst>
          </p:cNvPr>
          <p:cNvSpPr txBox="1"/>
          <p:nvPr/>
        </p:nvSpPr>
        <p:spPr>
          <a:xfrm>
            <a:off x="5512738" y="350547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SELECT SIMILAR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A54F9-83C3-2140-A556-2E3A34DF6025}"/>
              </a:ext>
            </a:extLst>
          </p:cNvPr>
          <p:cNvSpPr txBox="1"/>
          <p:nvPr/>
        </p:nvSpPr>
        <p:spPr>
          <a:xfrm>
            <a:off x="5512738" y="2031380"/>
            <a:ext cx="2115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pasting a slide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1772FC-274D-3F4C-8ED0-5842D3D176EF}"/>
              </a:ext>
            </a:extLst>
          </p:cNvPr>
          <p:cNvSpPr txBox="1"/>
          <p:nvPr/>
        </p:nvSpPr>
        <p:spPr>
          <a:xfrm>
            <a:off x="5512738" y="2403472"/>
            <a:ext cx="278892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Clean up formatting and make content fit in one click with the Format Updater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D555F-0B09-0A4B-B665-DA65ACE61CAF}"/>
              </a:ext>
            </a:extLst>
          </p:cNvPr>
          <p:cNvSpPr txBox="1"/>
          <p:nvPr/>
        </p:nvSpPr>
        <p:spPr>
          <a:xfrm>
            <a:off x="9051684" y="2031380"/>
            <a:ext cx="211531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it’s time to clean up your pages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38743-EC99-8D4C-8C8A-9FD904743D70}"/>
              </a:ext>
            </a:extLst>
          </p:cNvPr>
          <p:cNvSpPr txBox="1"/>
          <p:nvPr/>
        </p:nvSpPr>
        <p:spPr>
          <a:xfrm>
            <a:off x="9051684" y="2618916"/>
            <a:ext cx="247114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Save time with the automatic Clean Draft tool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56948-530D-754F-AD5B-4D5F022296FF}"/>
              </a:ext>
            </a:extLst>
          </p:cNvPr>
          <p:cNvSpPr txBox="1"/>
          <p:nvPr/>
        </p:nvSpPr>
        <p:spPr>
          <a:xfrm>
            <a:off x="5512738" y="5067188"/>
            <a:ext cx="20665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formatting similar objects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018721-CF4F-F44A-AF80-E98125E3DB04}"/>
              </a:ext>
            </a:extLst>
          </p:cNvPr>
          <p:cNvSpPr txBox="1"/>
          <p:nvPr/>
        </p:nvSpPr>
        <p:spPr>
          <a:xfrm>
            <a:off x="5512738" y="5610760"/>
            <a:ext cx="2788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Click on one and use Select Similar to select the rest at once</a:t>
            </a:r>
          </a:p>
        </p:txBody>
      </p:sp>
      <p:sp>
        <p:nvSpPr>
          <p:cNvPr id="42" name="KeyTakeawayOF 7">
            <a:extLst>
              <a:ext uri="{FF2B5EF4-FFF2-40B4-BE49-F238E27FC236}">
                <a16:creationId xmlns:a16="http://schemas.microsoft.com/office/drawing/2014/main" id="{A0097ACC-F1BD-8C4D-AA3B-48B6FDCE6E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39246" y="3542051"/>
            <a:ext cx="3036086" cy="24995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182880" tIns="182880" rIns="182880" bIns="18288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177330-1581-5F4B-A933-4B519386D328}"/>
              </a:ext>
            </a:extLst>
          </p:cNvPr>
          <p:cNvSpPr/>
          <p:nvPr/>
        </p:nvSpPr>
        <p:spPr>
          <a:xfrm>
            <a:off x="9307216" y="4438909"/>
            <a:ext cx="2300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See over two dozen more time-saving tips on the PowerPoint pages of the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98F9"/>
                </a:solidFill>
                <a:latin typeface="Arial" panose="020B0604020202020204" pitchFamily="34" charset="0"/>
                <a:hlinkClick r:id="rId12"/>
              </a:rPr>
              <a:t>GHD website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AAF46951-3A55-A440-8B16-5795813A8A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564976">
            <a:off x="10154741" y="3769109"/>
            <a:ext cx="605097" cy="60509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699967E-EF61-2E46-BA1C-F440370D663E}"/>
              </a:ext>
            </a:extLst>
          </p:cNvPr>
          <p:cNvGrpSpPr/>
          <p:nvPr/>
        </p:nvGrpSpPr>
        <p:grpSpPr>
          <a:xfrm>
            <a:off x="8459063" y="395186"/>
            <a:ext cx="680228" cy="792878"/>
            <a:chOff x="5803392" y="1848866"/>
            <a:chExt cx="794944" cy="92659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C438CE-0584-0A4D-9A5F-9235357F3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31501-F8AB-A54B-845B-D84A4A216918}"/>
                </a:ext>
              </a:extLst>
            </p:cNvPr>
            <p:cNvSpPr txBox="1"/>
            <p:nvPr/>
          </p:nvSpPr>
          <p:spPr>
            <a:xfrm>
              <a:off x="5977118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2	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3B069-5C2A-9C45-B211-7C06BBDFCF52}"/>
              </a:ext>
            </a:extLst>
          </p:cNvPr>
          <p:cNvGrpSpPr/>
          <p:nvPr/>
        </p:nvGrpSpPr>
        <p:grpSpPr>
          <a:xfrm>
            <a:off x="4898999" y="3418802"/>
            <a:ext cx="680228" cy="817800"/>
            <a:chOff x="5803392" y="1791874"/>
            <a:chExt cx="794944" cy="95571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0D17F6-35AE-CC40-90D2-18DCAD44B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273232-7404-B045-A8D9-AECD61F3DD8A}"/>
                </a:ext>
              </a:extLst>
            </p:cNvPr>
            <p:cNvSpPr txBox="1"/>
            <p:nvPr/>
          </p:nvSpPr>
          <p:spPr>
            <a:xfrm>
              <a:off x="6005614" y="1791874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3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59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12-01 10:45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9XNU4EM40CnztqwcQJi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Xpper1Es.bFXmZVU0Rc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O0CyCvT9Kh8.7VOzXDQ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cl3iX7ECPszUBF60dOs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U7m5fRlpVYYnmxGmv9O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sCJPJTwUI5XFqJjlXI9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MKLZMkNCkeB5EagGWbx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KeyTakeawayO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431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Implementing Site High Availability with stretch clustering</vt:lpstr>
      <vt:lpstr>Executive summary</vt:lpstr>
      <vt:lpstr>Agenda</vt:lpstr>
      <vt:lpstr>Slide titles should be one or two lines – for longer titles and additional layout options, right click the slide and select ‘Layout’</vt:lpstr>
      <vt:lpstr>Agenda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Site High Availability with stretch clustering</dc:title>
  <dc:subject/>
  <dc:creator>Lam Nguyen</dc:creator>
  <cp:keywords/>
  <dc:description/>
  <cp:lastModifiedBy>Lam Nguyen</cp:lastModifiedBy>
  <cp:revision>1</cp:revision>
  <cp:lastPrinted>2018-10-30T20:37:12Z</cp:lastPrinted>
  <dcterms:created xsi:type="dcterms:W3CDTF">2021-02-03T16:16:11Z</dcterms:created>
  <dcterms:modified xsi:type="dcterms:W3CDTF">2021-02-03T16:17:02Z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