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8"/>
  </p:notesMasterIdLst>
  <p:handoutMasterIdLst>
    <p:handoutMasterId r:id="rId29"/>
  </p:handoutMasterIdLst>
  <p:sldIdLst>
    <p:sldId id="256" r:id="rId3"/>
    <p:sldId id="3701" r:id="rId4"/>
    <p:sldId id="3703" r:id="rId5"/>
    <p:sldId id="3702" r:id="rId6"/>
    <p:sldId id="3704" r:id="rId7"/>
    <p:sldId id="3705" r:id="rId8"/>
    <p:sldId id="3706" r:id="rId9"/>
    <p:sldId id="3707" r:id="rId10"/>
    <p:sldId id="3708" r:id="rId11"/>
    <p:sldId id="3709" r:id="rId12"/>
    <p:sldId id="3713" r:id="rId13"/>
    <p:sldId id="3714" r:id="rId14"/>
    <p:sldId id="3710" r:id="rId15"/>
    <p:sldId id="3722" r:id="rId16"/>
    <p:sldId id="3723" r:id="rId17"/>
    <p:sldId id="3724" r:id="rId18"/>
    <p:sldId id="3711" r:id="rId19"/>
    <p:sldId id="3715" r:id="rId20"/>
    <p:sldId id="3716" r:id="rId21"/>
    <p:sldId id="3717" r:id="rId22"/>
    <p:sldId id="3718" r:id="rId23"/>
    <p:sldId id="3712" r:id="rId24"/>
    <p:sldId id="3719" r:id="rId25"/>
    <p:sldId id="3720" r:id="rId26"/>
    <p:sldId id="3721" r:id="rId27"/>
  </p:sldIdLst>
  <p:sldSz cx="12192000" cy="6858000"/>
  <p:notesSz cx="7102475" cy="93884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1" autoAdjust="0"/>
  </p:normalViewPr>
  <p:slideViewPr>
    <p:cSldViewPr snapToGrid="0" snapToObjects="1">
      <p:cViewPr varScale="1">
        <p:scale>
          <a:sx n="60" d="100"/>
          <a:sy n="60" d="100"/>
        </p:scale>
        <p:origin x="72"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8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8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slideLayout" Target="../slideLayouts/slideLayout3.xml"/><Relationship Id="rId18" Type="http://schemas.openxmlformats.org/officeDocument/2006/relationships/slide" Target="slide13.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slide" Target="slide4.xml"/><Relationship Id="rId2" Type="http://schemas.openxmlformats.org/officeDocument/2006/relationships/tags" Target="../tags/tag359.xml"/><Relationship Id="rId16" Type="http://schemas.openxmlformats.org/officeDocument/2006/relationships/slide" Target="slide2.xml"/><Relationship Id="rId20" Type="http://schemas.openxmlformats.org/officeDocument/2006/relationships/slide" Target="slide22.xml"/><Relationship Id="rId1" Type="http://schemas.openxmlformats.org/officeDocument/2006/relationships/vmlDrawing" Target="../drawings/vmlDrawing35.v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image" Target="../media/image9.emf"/><Relationship Id="rId10" Type="http://schemas.openxmlformats.org/officeDocument/2006/relationships/tags" Target="../tags/tag367.xml"/><Relationship Id="rId19" Type="http://schemas.openxmlformats.org/officeDocument/2006/relationships/slide" Target="slide17.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75.xml"/><Relationship Id="rId7" Type="http://schemas.openxmlformats.org/officeDocument/2006/relationships/tags" Target="../tags/tag379.xml"/><Relationship Id="rId12" Type="http://schemas.openxmlformats.org/officeDocument/2006/relationships/tags" Target="../tags/tag384.xml"/><Relationship Id="rId17" Type="http://schemas.openxmlformats.org/officeDocument/2006/relationships/slide" Target="slide4.xml"/><Relationship Id="rId2" Type="http://schemas.openxmlformats.org/officeDocument/2006/relationships/tags" Target="../tags/tag374.xml"/><Relationship Id="rId16" Type="http://schemas.openxmlformats.org/officeDocument/2006/relationships/slide" Target="slide2.xml"/><Relationship Id="rId20" Type="http://schemas.openxmlformats.org/officeDocument/2006/relationships/slide" Target="slide22.xml"/><Relationship Id="rId1" Type="http://schemas.openxmlformats.org/officeDocument/2006/relationships/vmlDrawing" Target="../drawings/vmlDrawing38.vml"/><Relationship Id="rId6" Type="http://schemas.openxmlformats.org/officeDocument/2006/relationships/tags" Target="../tags/tag378.xml"/><Relationship Id="rId11" Type="http://schemas.openxmlformats.org/officeDocument/2006/relationships/tags" Target="../tags/tag383.xml"/><Relationship Id="rId5" Type="http://schemas.openxmlformats.org/officeDocument/2006/relationships/tags" Target="../tags/tag377.xml"/><Relationship Id="rId15" Type="http://schemas.openxmlformats.org/officeDocument/2006/relationships/image" Target="../media/image9.emf"/><Relationship Id="rId10" Type="http://schemas.openxmlformats.org/officeDocument/2006/relationships/tags" Target="../tags/tag382.xml"/><Relationship Id="rId19" Type="http://schemas.openxmlformats.org/officeDocument/2006/relationships/slide" Target="slide17.xml"/><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391.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86.xml"/><Relationship Id="rId7" Type="http://schemas.openxmlformats.org/officeDocument/2006/relationships/tags" Target="../tags/tag390.xml"/><Relationship Id="rId12" Type="http://schemas.openxmlformats.org/officeDocument/2006/relationships/tags" Target="../tags/tag395.xml"/><Relationship Id="rId17" Type="http://schemas.openxmlformats.org/officeDocument/2006/relationships/slide" Target="slide4.xml"/><Relationship Id="rId2" Type="http://schemas.openxmlformats.org/officeDocument/2006/relationships/tags" Target="../tags/tag385.xml"/><Relationship Id="rId16" Type="http://schemas.openxmlformats.org/officeDocument/2006/relationships/slide" Target="slide2.xml"/><Relationship Id="rId20" Type="http://schemas.openxmlformats.org/officeDocument/2006/relationships/slide" Target="slide22.xml"/><Relationship Id="rId1" Type="http://schemas.openxmlformats.org/officeDocument/2006/relationships/vmlDrawing" Target="../drawings/vmlDrawing39.vml"/><Relationship Id="rId6" Type="http://schemas.openxmlformats.org/officeDocument/2006/relationships/tags" Target="../tags/tag389.xml"/><Relationship Id="rId11" Type="http://schemas.openxmlformats.org/officeDocument/2006/relationships/tags" Target="../tags/tag394.xml"/><Relationship Id="rId5" Type="http://schemas.openxmlformats.org/officeDocument/2006/relationships/tags" Target="../tags/tag388.xml"/><Relationship Id="rId15" Type="http://schemas.openxmlformats.org/officeDocument/2006/relationships/image" Target="../media/image9.emf"/><Relationship Id="rId10" Type="http://schemas.openxmlformats.org/officeDocument/2006/relationships/tags" Target="../tags/tag393.xml"/><Relationship Id="rId19" Type="http://schemas.openxmlformats.org/officeDocument/2006/relationships/slide" Target="slide13.xml"/><Relationship Id="rId4" Type="http://schemas.openxmlformats.org/officeDocument/2006/relationships/tags" Target="../tags/tag387.xml"/><Relationship Id="rId9" Type="http://schemas.openxmlformats.org/officeDocument/2006/relationships/tags" Target="../tags/tag392.xml"/><Relationship Id="rId14" Type="http://schemas.openxmlformats.org/officeDocument/2006/relationships/oleObject" Target="../embeddings/oleObject39.bin"/></Relationships>
</file>

<file path=ppt/slides/_rels/slide18.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13.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10.xml"/><Relationship Id="rId2" Type="http://schemas.openxmlformats.org/officeDocument/2006/relationships/tags" Target="../tags/tag325.xml"/><Relationship Id="rId16" Type="http://schemas.openxmlformats.org/officeDocument/2006/relationships/slide" Target="slide4.xml"/><Relationship Id="rId20" Type="http://schemas.openxmlformats.org/officeDocument/2006/relationships/slide" Target="slide22.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17.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03.xml"/><Relationship Id="rId7" Type="http://schemas.openxmlformats.org/officeDocument/2006/relationships/image" Target="../media/image10.png"/><Relationship Id="rId2" Type="http://schemas.openxmlformats.org/officeDocument/2006/relationships/tags" Target="../tags/tag402.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405.xml"/><Relationship Id="rId7" Type="http://schemas.openxmlformats.org/officeDocument/2006/relationships/tags" Target="../tags/tag409.xml"/><Relationship Id="rId12" Type="http://schemas.openxmlformats.org/officeDocument/2006/relationships/tags" Target="../tags/tag414.xml"/><Relationship Id="rId17" Type="http://schemas.openxmlformats.org/officeDocument/2006/relationships/slide" Target="slide4.xml"/><Relationship Id="rId2" Type="http://schemas.openxmlformats.org/officeDocument/2006/relationships/tags" Target="../tags/tag404.xml"/><Relationship Id="rId16" Type="http://schemas.openxmlformats.org/officeDocument/2006/relationships/slide" Target="slide2.xml"/><Relationship Id="rId20" Type="http://schemas.openxmlformats.org/officeDocument/2006/relationships/slide" Target="slide17.xml"/><Relationship Id="rId1" Type="http://schemas.openxmlformats.org/officeDocument/2006/relationships/vmlDrawing" Target="../drawings/vmlDrawing44.vml"/><Relationship Id="rId6" Type="http://schemas.openxmlformats.org/officeDocument/2006/relationships/tags" Target="../tags/tag408.xml"/><Relationship Id="rId11" Type="http://schemas.openxmlformats.org/officeDocument/2006/relationships/tags" Target="../tags/tag413.xml"/><Relationship Id="rId5" Type="http://schemas.openxmlformats.org/officeDocument/2006/relationships/tags" Target="../tags/tag407.xml"/><Relationship Id="rId15" Type="http://schemas.openxmlformats.org/officeDocument/2006/relationships/image" Target="../media/image9.emf"/><Relationship Id="rId10" Type="http://schemas.openxmlformats.org/officeDocument/2006/relationships/tags" Target="../tags/tag412.xml"/><Relationship Id="rId19" Type="http://schemas.openxmlformats.org/officeDocument/2006/relationships/slide" Target="slide13.xml"/><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slideLayout" Target="../slideLayouts/slideLayout3.xml"/><Relationship Id="rId18" Type="http://schemas.openxmlformats.org/officeDocument/2006/relationships/slide" Target="slide13.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slide" Target="slide10.xml"/><Relationship Id="rId2" Type="http://schemas.openxmlformats.org/officeDocument/2006/relationships/tags" Target="../tags/tag338.xml"/><Relationship Id="rId16" Type="http://schemas.openxmlformats.org/officeDocument/2006/relationships/slide" Target="slide2.xml"/><Relationship Id="rId20" Type="http://schemas.openxmlformats.org/officeDocument/2006/relationships/slide" Target="slide22.xml"/><Relationship Id="rId1" Type="http://schemas.openxmlformats.org/officeDocument/2006/relationships/vmlDrawing" Target="../drawings/vmlDrawing29.v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image" Target="../media/image9.emf"/><Relationship Id="rId10" Type="http://schemas.openxmlformats.org/officeDocument/2006/relationships/tags" Target="../tags/tag346.xml"/><Relationship Id="rId19" Type="http://schemas.openxmlformats.org/officeDocument/2006/relationships/slide" Target="slide17.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631422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Implementing Hyper-V VMs on failover clusters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502993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6" action="ppaction://hlinksldjump"/>
            <a:extLst>
              <a:ext uri="{FF2B5EF4-FFF2-40B4-BE49-F238E27FC236}">
                <a16:creationId xmlns:a16="http://schemas.microsoft.com/office/drawing/2014/main" id="{D961B5D9-E9A3-4C5B-9AE8-148B69008CC6}"/>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Components of </a:t>
            </a:r>
            <a:r>
              <a:rPr lang="en-US"/>
              <a:t>Hyper-V clusters</a:t>
            </a:r>
            <a:endParaRPr lang="en-US" dirty="0"/>
          </a:p>
        </p:txBody>
      </p:sp>
      <p:sp>
        <p:nvSpPr>
          <p:cNvPr id="21" name="Text Placeholder 2">
            <a:hlinkClick r:id="rId17" action="ppaction://hlinksldjump"/>
            <a:extLst>
              <a:ext uri="{FF2B5EF4-FFF2-40B4-BE49-F238E27FC236}">
                <a16:creationId xmlns:a16="http://schemas.microsoft.com/office/drawing/2014/main" id="{1709A17F-09D2-4AD5-AF1D-EA8661F67D3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Prerequisites for implementing Hyper-V failover clusters</a:t>
            </a:r>
            <a:endParaRPr lang="en-US" dirty="0"/>
          </a:p>
        </p:txBody>
      </p:sp>
      <p:sp>
        <p:nvSpPr>
          <p:cNvPr id="17" name="Text Placeholder 2">
            <a:extLst>
              <a:ext uri="{FF2B5EF4-FFF2-40B4-BE49-F238E27FC236}">
                <a16:creationId xmlns:a16="http://schemas.microsoft.com/office/drawing/2014/main" id="{5A58AD68-9CBA-4D94-81B4-903E2601B4D7}"/>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Implementing Hyper-V VMs on a failover cluster</a:t>
            </a:r>
            <a:endParaRPr lang="en-US" b="1" dirty="0">
              <a:solidFill>
                <a:schemeClr val="tx2"/>
              </a:solidFill>
            </a:endParaRPr>
          </a:p>
        </p:txBody>
      </p:sp>
      <p:sp>
        <p:nvSpPr>
          <p:cNvPr id="19" name="Text Placeholder 2">
            <a:hlinkClick r:id="rId18" action="ppaction://hlinksldjump"/>
            <a:extLst>
              <a:ext uri="{FF2B5EF4-FFF2-40B4-BE49-F238E27FC236}">
                <a16:creationId xmlns:a16="http://schemas.microsoft.com/office/drawing/2014/main" id="{9943203A-0FD7-4F58-86DE-DB1B591FBACC}"/>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CSVs</a:t>
            </a:r>
          </a:p>
        </p:txBody>
      </p:sp>
      <p:sp>
        <p:nvSpPr>
          <p:cNvPr id="20" name="Text Placeholder 2">
            <a:hlinkClick r:id="rId19" action="ppaction://hlinksldjump"/>
            <a:extLst>
              <a:ext uri="{FF2B5EF4-FFF2-40B4-BE49-F238E27FC236}">
                <a16:creationId xmlns:a16="http://schemas.microsoft.com/office/drawing/2014/main" id="{59F55B7E-39F5-4F45-A369-17018DEAB2E1}"/>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a shared virtual hard disk</a:t>
            </a:r>
          </a:p>
        </p:txBody>
      </p:sp>
      <p:sp>
        <p:nvSpPr>
          <p:cNvPr id="22" name="Text Placeholder 2">
            <a:hlinkClick r:id="rId20" action="ppaction://hlinksldjump"/>
            <a:extLst>
              <a:ext uri="{FF2B5EF4-FFF2-40B4-BE49-F238E27FC236}">
                <a16:creationId xmlns:a16="http://schemas.microsoft.com/office/drawing/2014/main" id="{ECCDB7AB-EFAF-4AD9-A686-20B9C0B357E1}"/>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Scale-Out File Servers for VMs</a:t>
            </a:r>
            <a:endParaRPr lang="en-US" dirty="0"/>
          </a:p>
        </p:txBody>
      </p:sp>
    </p:spTree>
    <p:extLst>
      <p:ext uri="{BB962C8B-B14F-4D97-AF65-F5344CB8AC3E}">
        <p14:creationId xmlns:p14="http://schemas.microsoft.com/office/powerpoint/2010/main" val="43177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9AF7EF2-13D4-4DA9-B7AA-928B157ACBB1}"/>
              </a:ext>
            </a:extLst>
          </p:cNvPr>
          <p:cNvGraphicFramePr>
            <a:graphicFrameLocks noChangeAspect="1"/>
          </p:cNvGraphicFramePr>
          <p:nvPr>
            <p:custDataLst>
              <p:tags r:id="rId2"/>
            </p:custDataLst>
            <p:extLst>
              <p:ext uri="{D42A27DB-BD31-4B8C-83A1-F6EECF244321}">
                <p14:modId xmlns:p14="http://schemas.microsoft.com/office/powerpoint/2010/main" val="3028869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FA5F00-2FAF-4FFA-9D85-425318F2C6B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81BDA9C-BC66-496B-9056-7F6DD430FBC2}"/>
              </a:ext>
            </a:extLst>
          </p:cNvPr>
          <p:cNvSpPr>
            <a:spLocks noGrp="1"/>
          </p:cNvSpPr>
          <p:nvPr>
            <p:ph type="title"/>
          </p:nvPr>
        </p:nvSpPr>
        <p:spPr/>
        <p:txBody>
          <a:bodyPr/>
          <a:lstStyle/>
          <a:p>
            <a:r>
              <a:rPr lang="en-US" b="0" dirty="0"/>
              <a:t>Implementing Hyper-V VMs on a failover cluster</a:t>
            </a:r>
            <a:endParaRPr lang="en-US" dirty="0"/>
          </a:p>
        </p:txBody>
      </p:sp>
      <p:sp>
        <p:nvSpPr>
          <p:cNvPr id="3" name="Text Placeholder 2">
            <a:extLst>
              <a:ext uri="{FF2B5EF4-FFF2-40B4-BE49-F238E27FC236}">
                <a16:creationId xmlns:a16="http://schemas.microsoft.com/office/drawing/2014/main" id="{6EB9D4C8-12E1-4D1E-9E2B-ECD6B7A5B73B}"/>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EE95D35-785E-4183-B747-8484A1EDAF4C}"/>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27108EF7-87FD-4141-80AA-92EB9E4B5B87}"/>
              </a:ext>
            </a:extLst>
          </p:cNvPr>
          <p:cNvSpPr/>
          <p:nvPr/>
        </p:nvSpPr>
        <p:spPr>
          <a:xfrm>
            <a:off x="554736" y="1244417"/>
            <a:ext cx="11204127" cy="3970318"/>
          </a:xfrm>
          <a:prstGeom prst="rect">
            <a:avLst/>
          </a:prstGeom>
        </p:spPr>
        <p:txBody>
          <a:bodyPr wrap="square">
            <a:spAutoFit/>
          </a:bodyPr>
          <a:lstStyle/>
          <a:p>
            <a:r>
              <a:rPr lang="en-US" dirty="0">
                <a:latin typeface="Segoe"/>
              </a:rPr>
              <a:t>1. </a:t>
            </a:r>
            <a:r>
              <a:rPr lang="en-US" b="1" dirty="0">
                <a:latin typeface="Segoe"/>
              </a:rPr>
              <a:t>Install and configure the required versions of Windows Server 2016</a:t>
            </a:r>
            <a:r>
              <a:rPr lang="en-US" dirty="0">
                <a:latin typeface="Segoe"/>
              </a:rPr>
              <a:t>. After you complete the installation, configure the network settings, join the computers to an Active Directory domain, and then configure the connection to the shared storage.</a:t>
            </a:r>
          </a:p>
          <a:p>
            <a:r>
              <a:rPr lang="en-US" dirty="0">
                <a:latin typeface="Segoe"/>
              </a:rPr>
              <a:t>2. </a:t>
            </a:r>
            <a:r>
              <a:rPr lang="en-US" b="1" dirty="0">
                <a:latin typeface="Segoe"/>
              </a:rPr>
              <a:t>Configure the shared storage</a:t>
            </a:r>
            <a:r>
              <a:rPr lang="en-US" dirty="0">
                <a:latin typeface="Segoe"/>
              </a:rPr>
              <a:t>. You must use Disk Manager to create disk partitions on the shared storage.</a:t>
            </a:r>
          </a:p>
          <a:p>
            <a:r>
              <a:rPr lang="en-US" dirty="0">
                <a:latin typeface="Segoe"/>
              </a:rPr>
              <a:t>3. </a:t>
            </a:r>
            <a:r>
              <a:rPr lang="en-US" b="1" dirty="0">
                <a:latin typeface="Segoe"/>
              </a:rPr>
              <a:t>Install the </a:t>
            </a:r>
            <a:r>
              <a:rPr lang="en-US" b="1" dirty="0">
                <a:latin typeface="Segoe,Bold"/>
              </a:rPr>
              <a:t>Hyper-V </a:t>
            </a:r>
            <a:r>
              <a:rPr lang="en-US" b="1" dirty="0">
                <a:latin typeface="Segoe"/>
              </a:rPr>
              <a:t>and </a:t>
            </a:r>
            <a:r>
              <a:rPr lang="en-US" b="1" dirty="0">
                <a:latin typeface="Segoe,Bold"/>
              </a:rPr>
              <a:t>Failover Clustering </a:t>
            </a:r>
            <a:r>
              <a:rPr lang="en-US" b="1" dirty="0">
                <a:latin typeface="Segoe"/>
              </a:rPr>
              <a:t>features on the host servers</a:t>
            </a:r>
            <a:r>
              <a:rPr lang="en-US" dirty="0">
                <a:latin typeface="Segoe"/>
              </a:rPr>
              <a:t>. You can use Server Manager in the </a:t>
            </a:r>
            <a:r>
              <a:rPr lang="en-US" b="1" dirty="0">
                <a:latin typeface="Segoe,Bold"/>
              </a:rPr>
              <a:t>Microsoft Management Console (MMC) </a:t>
            </a:r>
            <a:r>
              <a:rPr lang="en-US" dirty="0">
                <a:latin typeface="Segoe"/>
              </a:rPr>
              <a:t>or Windows PowerShell to do this.</a:t>
            </a:r>
          </a:p>
          <a:p>
            <a:r>
              <a:rPr lang="en-US" dirty="0">
                <a:latin typeface="Segoe"/>
              </a:rPr>
              <a:t>4. </a:t>
            </a:r>
            <a:r>
              <a:rPr lang="en-US" b="1" dirty="0">
                <a:latin typeface="Segoe"/>
              </a:rPr>
              <a:t>Validate the cluster configuration</a:t>
            </a:r>
            <a:r>
              <a:rPr lang="en-US" dirty="0">
                <a:latin typeface="Segoe"/>
              </a:rPr>
              <a:t>. The </a:t>
            </a:r>
            <a:r>
              <a:rPr lang="en-US" b="1" dirty="0">
                <a:latin typeface="Segoe,Bold"/>
              </a:rPr>
              <a:t>Validate This Cluster Wizard </a:t>
            </a:r>
            <a:r>
              <a:rPr lang="en-US" dirty="0">
                <a:latin typeface="Segoe"/>
              </a:rPr>
              <a:t>checks all the prerequisite components that are required to create a cluster and provides warnings or errors if any components do not meet the cluster requirements. </a:t>
            </a:r>
          </a:p>
          <a:p>
            <a:r>
              <a:rPr lang="en-US" dirty="0">
                <a:latin typeface="Segoe"/>
              </a:rPr>
              <a:t>5. </a:t>
            </a:r>
            <a:r>
              <a:rPr lang="en-US" b="1" dirty="0">
                <a:latin typeface="Segoe"/>
              </a:rPr>
              <a:t>Create the cluster</a:t>
            </a:r>
            <a:r>
              <a:rPr lang="en-US" dirty="0">
                <a:latin typeface="Segoe"/>
              </a:rPr>
              <a:t>. When you configure the cluster, assign a cluster name and an IP address. You create a computer object also referred to as the cluster name object (CNO) by using the cluster name in AD DS, and register the IP address in DNS. In Windows Server 2012 R2 and later, you can create an Active Directory–detached cluster which allows you create the cluster name object in DNS however does not require you to have the cluster name object in AD DS.</a:t>
            </a:r>
          </a:p>
        </p:txBody>
      </p:sp>
    </p:spTree>
    <p:extLst>
      <p:ext uri="{BB962C8B-B14F-4D97-AF65-F5344CB8AC3E}">
        <p14:creationId xmlns:p14="http://schemas.microsoft.com/office/powerpoint/2010/main" val="33427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9AF7EF2-13D4-4DA9-B7AA-928B157ACB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7"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9AF7EF2-13D4-4DA9-B7AA-928B157ACB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FA5F00-2FAF-4FFA-9D85-425318F2C6B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81BDA9C-BC66-496B-9056-7F6DD430FBC2}"/>
              </a:ext>
            </a:extLst>
          </p:cNvPr>
          <p:cNvSpPr>
            <a:spLocks noGrp="1"/>
          </p:cNvSpPr>
          <p:nvPr>
            <p:ph type="title"/>
          </p:nvPr>
        </p:nvSpPr>
        <p:spPr/>
        <p:txBody>
          <a:bodyPr/>
          <a:lstStyle/>
          <a:p>
            <a:r>
              <a:rPr lang="en-US" b="0" dirty="0"/>
              <a:t>Implementing Hyper-V VMs on a failover cluster</a:t>
            </a:r>
            <a:endParaRPr lang="en-US" dirty="0"/>
          </a:p>
        </p:txBody>
      </p:sp>
      <p:sp>
        <p:nvSpPr>
          <p:cNvPr id="3" name="Text Placeholder 2">
            <a:extLst>
              <a:ext uri="{FF2B5EF4-FFF2-40B4-BE49-F238E27FC236}">
                <a16:creationId xmlns:a16="http://schemas.microsoft.com/office/drawing/2014/main" id="{6EB9D4C8-12E1-4D1E-9E2B-ECD6B7A5B73B}"/>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EE95D35-785E-4183-B747-8484A1EDAF4C}"/>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27108EF7-87FD-4141-80AA-92EB9E4B5B87}"/>
              </a:ext>
            </a:extLst>
          </p:cNvPr>
          <p:cNvSpPr/>
          <p:nvPr/>
        </p:nvSpPr>
        <p:spPr>
          <a:xfrm>
            <a:off x="554736" y="1244417"/>
            <a:ext cx="11204127" cy="3970318"/>
          </a:xfrm>
          <a:prstGeom prst="rect">
            <a:avLst/>
          </a:prstGeom>
        </p:spPr>
        <p:txBody>
          <a:bodyPr wrap="square">
            <a:spAutoFit/>
          </a:bodyPr>
          <a:lstStyle/>
          <a:p>
            <a:r>
              <a:rPr lang="en-US" dirty="0">
                <a:latin typeface="Segoe"/>
              </a:rPr>
              <a:t>6. </a:t>
            </a:r>
            <a:r>
              <a:rPr lang="en-US" b="1" dirty="0">
                <a:latin typeface="Segoe"/>
              </a:rPr>
              <a:t>Create a VM on one of the cluster nodes</a:t>
            </a:r>
            <a:r>
              <a:rPr lang="en-US" dirty="0">
                <a:latin typeface="Segoe"/>
              </a:rPr>
              <a:t>. When you create the VM, ensure that all files associated with the VM—including both the virtual hard disk and VM configuration files—are stored on the shared storage. You can create and manage VMs in either Hyper-V Manager or Failover Cluster Manager. We recommend that you use the Failover Cluster Manager console for creating VMs. When you create a VM by using Failover Cluster Manager, the VM is automatically highly available.</a:t>
            </a:r>
          </a:p>
          <a:p>
            <a:r>
              <a:rPr lang="en-US" dirty="0">
                <a:latin typeface="Segoe"/>
              </a:rPr>
              <a:t>7. </a:t>
            </a:r>
            <a:r>
              <a:rPr lang="en-US" b="1" dirty="0">
                <a:latin typeface="Segoe"/>
              </a:rPr>
              <a:t>Make the VM highly available only for existing VMs</a:t>
            </a:r>
            <a:r>
              <a:rPr lang="en-US" dirty="0">
                <a:latin typeface="Segoe"/>
              </a:rPr>
              <a:t>. If you created a VM before implementing failover clustering, you need to make it highly available manually. To make the VM highly available, in the Failover Cluster Manager, select a new service or application to make highly available. Failover Cluster Manager then presents a list of services and applications that can be made highly available. When you select the option to make VMs highly available, you can select the VM that you created on shared storage.</a:t>
            </a:r>
          </a:p>
          <a:p>
            <a:r>
              <a:rPr lang="en-US" dirty="0"/>
              <a:t>8. </a:t>
            </a:r>
            <a:r>
              <a:rPr lang="en-US" b="1" dirty="0"/>
              <a:t>Test VM failover</a:t>
            </a:r>
            <a:r>
              <a:rPr lang="en-US" dirty="0"/>
              <a:t>. After you make the VM highly available, you can migrate the computer to another</a:t>
            </a:r>
          </a:p>
          <a:p>
            <a:r>
              <a:rPr lang="en-US" dirty="0"/>
              <a:t>node in the cluster. You can select to perform a Quick Migration or a Live Migration. In most cases,</a:t>
            </a:r>
          </a:p>
          <a:p>
            <a:r>
              <a:rPr lang="en-US" dirty="0"/>
              <a:t>you should perform a Live Migration to reduce downtime. We discuss these differences later in this</a:t>
            </a:r>
          </a:p>
          <a:p>
            <a:r>
              <a:rPr lang="en-US" dirty="0"/>
              <a:t>course.</a:t>
            </a:r>
          </a:p>
        </p:txBody>
      </p:sp>
    </p:spTree>
    <p:extLst>
      <p:ext uri="{BB962C8B-B14F-4D97-AF65-F5344CB8AC3E}">
        <p14:creationId xmlns:p14="http://schemas.microsoft.com/office/powerpoint/2010/main" val="97201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65933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4"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6" action="ppaction://hlinksldjump"/>
            <a:extLst>
              <a:ext uri="{FF2B5EF4-FFF2-40B4-BE49-F238E27FC236}">
                <a16:creationId xmlns:a16="http://schemas.microsoft.com/office/drawing/2014/main" id="{D961B5D9-E9A3-4C5B-9AE8-148B69008CC6}"/>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Components of </a:t>
            </a:r>
            <a:r>
              <a:rPr lang="en-US"/>
              <a:t>Hyper-V clusters</a:t>
            </a:r>
            <a:endParaRPr lang="en-US" dirty="0"/>
          </a:p>
        </p:txBody>
      </p:sp>
      <p:sp>
        <p:nvSpPr>
          <p:cNvPr id="21" name="Text Placeholder 2">
            <a:hlinkClick r:id="rId17" action="ppaction://hlinksldjump"/>
            <a:extLst>
              <a:ext uri="{FF2B5EF4-FFF2-40B4-BE49-F238E27FC236}">
                <a16:creationId xmlns:a16="http://schemas.microsoft.com/office/drawing/2014/main" id="{1709A17F-09D2-4AD5-AF1D-EA8661F67D3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Prerequisites for implementing Hyper-V failover clusters</a:t>
            </a:r>
            <a:endParaRPr lang="en-US" dirty="0"/>
          </a:p>
        </p:txBody>
      </p:sp>
      <p:sp>
        <p:nvSpPr>
          <p:cNvPr id="17" name="Text Placeholder 2">
            <a:hlinkClick r:id="rId18" action="ppaction://hlinksldjump"/>
            <a:extLst>
              <a:ext uri="{FF2B5EF4-FFF2-40B4-BE49-F238E27FC236}">
                <a16:creationId xmlns:a16="http://schemas.microsoft.com/office/drawing/2014/main" id="{5A58AD68-9CBA-4D94-81B4-903E2601B4D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Hyper-V VMs on a failover cluster</a:t>
            </a:r>
            <a:endParaRPr lang="en-US" dirty="0"/>
          </a:p>
        </p:txBody>
      </p:sp>
      <p:sp>
        <p:nvSpPr>
          <p:cNvPr id="12" name="Text Placeholder 2">
            <a:extLst>
              <a:ext uri="{FF2B5EF4-FFF2-40B4-BE49-F238E27FC236}">
                <a16:creationId xmlns:a16="http://schemas.microsoft.com/office/drawing/2014/main" id="{D763A1C7-021C-41CB-9786-EBF62EE94EE7}"/>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Configuring CSVs</a:t>
            </a:r>
            <a:endParaRPr lang="en-US" b="1" dirty="0">
              <a:solidFill>
                <a:schemeClr val="tx2"/>
              </a:solidFill>
            </a:endParaRPr>
          </a:p>
        </p:txBody>
      </p:sp>
      <p:sp>
        <p:nvSpPr>
          <p:cNvPr id="16" name="Text Placeholder 2">
            <a:hlinkClick r:id="rId19" action="ppaction://hlinksldjump"/>
            <a:extLst>
              <a:ext uri="{FF2B5EF4-FFF2-40B4-BE49-F238E27FC236}">
                <a16:creationId xmlns:a16="http://schemas.microsoft.com/office/drawing/2014/main" id="{54E740CC-4E77-4935-B714-731D679EB071}"/>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a </a:t>
            </a:r>
            <a:r>
              <a:rPr lang="en-US"/>
              <a:t>shared virtual hard disk</a:t>
            </a:r>
            <a:endParaRPr lang="en-US" dirty="0"/>
          </a:p>
        </p:txBody>
      </p:sp>
      <p:sp>
        <p:nvSpPr>
          <p:cNvPr id="25" name="Text Placeholder 2">
            <a:hlinkClick r:id="rId20" action="ppaction://hlinksldjump"/>
            <a:extLst>
              <a:ext uri="{FF2B5EF4-FFF2-40B4-BE49-F238E27FC236}">
                <a16:creationId xmlns:a16="http://schemas.microsoft.com/office/drawing/2014/main" id="{3F962751-32A7-4C57-A792-D05B455B181B}"/>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Implementing Scale-Out File Servers for VMs</a:t>
            </a:r>
            <a:endParaRPr lang="en-US" dirty="0"/>
          </a:p>
        </p:txBody>
      </p:sp>
    </p:spTree>
    <p:extLst>
      <p:ext uri="{BB962C8B-B14F-4D97-AF65-F5344CB8AC3E}">
        <p14:creationId xmlns:p14="http://schemas.microsoft.com/office/powerpoint/2010/main" val="144979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D8DD-F5EF-4046-BE7B-EC1E207956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C427E19-770D-448A-B2A6-40296E043A1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D2BC668-F929-4ADB-A86C-A35261FF4424}"/>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7D4BF4B5-0708-4C8E-8C5A-9A6E96187707}"/>
              </a:ext>
            </a:extLst>
          </p:cNvPr>
          <p:cNvSpPr/>
          <p:nvPr/>
        </p:nvSpPr>
        <p:spPr>
          <a:xfrm>
            <a:off x="554736" y="1158562"/>
            <a:ext cx="11085576" cy="2308324"/>
          </a:xfrm>
          <a:prstGeom prst="rect">
            <a:avLst/>
          </a:prstGeom>
        </p:spPr>
        <p:txBody>
          <a:bodyPr wrap="square">
            <a:spAutoFit/>
          </a:bodyPr>
          <a:lstStyle/>
          <a:p>
            <a:pPr marL="285750" indent="-285750">
              <a:buFont typeface="Arial" panose="020B0604020202020204" pitchFamily="34" charset="0"/>
              <a:buChar char="•"/>
            </a:pPr>
            <a:r>
              <a:rPr lang="en-US" dirty="0">
                <a:latin typeface="Segoe"/>
              </a:rPr>
              <a:t>CSVs in a Windows Server 2016 failover cluster allow multiple nodes in the cluster to have read-write access simultaneously to the same disk that you provision as an NTFS volume, and Windows Server 2016 failover cluster adds them as storage to the cluster.</a:t>
            </a:r>
          </a:p>
          <a:p>
            <a:pPr marL="285750" indent="-285750">
              <a:buFont typeface="Arial" panose="020B0604020202020204" pitchFamily="34" charset="0"/>
              <a:buChar char="•"/>
            </a:pPr>
            <a:r>
              <a:rPr lang="en-US" dirty="0"/>
              <a:t>When you use CSVs, clustered roles can fail over from one node to another more quickly, and without requiring a change in drive ownership or dismounting and remounting a volume. </a:t>
            </a:r>
          </a:p>
          <a:p>
            <a:pPr marL="285750" indent="-285750">
              <a:buFont typeface="Arial" panose="020B0604020202020204" pitchFamily="34" charset="0"/>
              <a:buChar char="•"/>
            </a:pPr>
            <a:r>
              <a:rPr lang="en-US" dirty="0"/>
              <a:t>CSVs also help in simplifying the management of a potentially large number of LUNs in a failover cluster.</a:t>
            </a:r>
          </a:p>
          <a:p>
            <a:pPr marL="285750" indent="-285750">
              <a:buFont typeface="Arial" panose="020B0604020202020204" pitchFamily="34" charset="0"/>
              <a:buChar char="•"/>
            </a:pPr>
            <a:r>
              <a:rPr lang="en-US" dirty="0"/>
              <a:t>Windows Server 2016 does not restrict CSVs to specific clustered workloads, but it only supports them for Hyper-V clusters and Scale-Out File Server clusters.</a:t>
            </a:r>
          </a:p>
        </p:txBody>
      </p:sp>
    </p:spTree>
    <p:extLst>
      <p:ext uri="{BB962C8B-B14F-4D97-AF65-F5344CB8AC3E}">
        <p14:creationId xmlns:p14="http://schemas.microsoft.com/office/powerpoint/2010/main" val="327875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D8DD-F5EF-4046-BE7B-EC1E207956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C427E19-770D-448A-B2A6-40296E043A1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D2BC668-F929-4ADB-A86C-A35261FF4424}"/>
              </a:ext>
            </a:extLst>
          </p:cNvPr>
          <p:cNvSpPr>
            <a:spLocks noGrp="1"/>
          </p:cNvSpPr>
          <p:nvPr>
            <p:ph type="subTitle" idx="1"/>
          </p:nvPr>
        </p:nvSpPr>
        <p:spPr/>
        <p:txBody>
          <a:bodyPr/>
          <a:lstStyle/>
          <a:p>
            <a:r>
              <a:rPr lang="en-US" dirty="0"/>
              <a:t>Advantages</a:t>
            </a:r>
          </a:p>
        </p:txBody>
      </p:sp>
      <p:sp>
        <p:nvSpPr>
          <p:cNvPr id="5" name="Rectangle 4">
            <a:extLst>
              <a:ext uri="{FF2B5EF4-FFF2-40B4-BE49-F238E27FC236}">
                <a16:creationId xmlns:a16="http://schemas.microsoft.com/office/drawing/2014/main" id="{7D4BF4B5-0708-4C8E-8C5A-9A6E96187707}"/>
              </a:ext>
            </a:extLst>
          </p:cNvPr>
          <p:cNvSpPr/>
          <p:nvPr/>
        </p:nvSpPr>
        <p:spPr>
          <a:xfrm>
            <a:off x="554736" y="1158562"/>
            <a:ext cx="11085576" cy="5078313"/>
          </a:xfrm>
          <a:prstGeom prst="rect">
            <a:avLst/>
          </a:prstGeom>
        </p:spPr>
        <p:txBody>
          <a:bodyPr wrap="square">
            <a:spAutoFit/>
          </a:bodyPr>
          <a:lstStyle/>
          <a:p>
            <a:pPr marL="285750" indent="-285750">
              <a:buFont typeface="Arial" panose="020B0604020202020204" pitchFamily="34" charset="0"/>
              <a:buChar char="•"/>
            </a:pPr>
            <a:r>
              <a:rPr lang="en-US" dirty="0"/>
              <a:t>Reduced LUNs for the disks. You can use CSVs to reduce the number of LUNs that your VMs require. When you configure a CSV, you can store multiple VMs on a single LUN, and multiple host computers can access the same LUN concurrently.</a:t>
            </a:r>
          </a:p>
          <a:p>
            <a:pPr marL="285750" indent="-285750">
              <a:buFont typeface="Arial" panose="020B0604020202020204" pitchFamily="34" charset="0"/>
              <a:buChar char="•"/>
            </a:pPr>
            <a:r>
              <a:rPr lang="en-US" dirty="0"/>
              <a:t>Improved use of disk space. Instead of placing each .</a:t>
            </a:r>
            <a:r>
              <a:rPr lang="en-US" dirty="0" err="1"/>
              <a:t>vhd</a:t>
            </a:r>
            <a:r>
              <a:rPr lang="en-US" dirty="0"/>
              <a:t> file on a separate disk with empty space so that the .</a:t>
            </a:r>
            <a:r>
              <a:rPr lang="en-US" dirty="0" err="1"/>
              <a:t>vhd</a:t>
            </a:r>
            <a:r>
              <a:rPr lang="en-US" dirty="0"/>
              <a:t> file can expand, you can oversubscribe disk space by storing multiple .</a:t>
            </a:r>
            <a:r>
              <a:rPr lang="en-US" dirty="0" err="1"/>
              <a:t>vhd</a:t>
            </a:r>
            <a:r>
              <a:rPr lang="en-US" dirty="0"/>
              <a:t> files on the  same LUN.</a:t>
            </a:r>
          </a:p>
          <a:p>
            <a:pPr marL="285750" indent="-285750">
              <a:buFont typeface="Arial" panose="020B0604020202020204" pitchFamily="34" charset="0"/>
              <a:buChar char="•"/>
            </a:pPr>
            <a:r>
              <a:rPr lang="en-US" dirty="0"/>
              <a:t>Single location for VM files. You can track the paths of .</a:t>
            </a:r>
            <a:r>
              <a:rPr lang="en-US" dirty="0" err="1"/>
              <a:t>vhd</a:t>
            </a:r>
            <a:r>
              <a:rPr lang="en-US" dirty="0"/>
              <a:t> files and other files that VMs use. Instead of using drive letters or GUIDs to identify disks, you can specify the path names.</a:t>
            </a:r>
          </a:p>
          <a:p>
            <a:pPr marL="285750" indent="-285750">
              <a:buFont typeface="Arial" panose="020B0604020202020204" pitchFamily="34" charset="0"/>
              <a:buChar char="•"/>
            </a:pPr>
            <a:r>
              <a:rPr lang="en-US" dirty="0"/>
              <a:t>When you implement a CSV, all added storage displays in the </a:t>
            </a:r>
            <a:r>
              <a:rPr lang="en-US" b="1" dirty="0"/>
              <a:t>\</a:t>
            </a:r>
            <a:r>
              <a:rPr lang="en-US" b="1" dirty="0" err="1"/>
              <a:t>ClusterStorage</a:t>
            </a:r>
            <a:r>
              <a:rPr lang="en-US" b="1" dirty="0"/>
              <a:t> </a:t>
            </a:r>
            <a:r>
              <a:rPr lang="en-US" dirty="0"/>
              <a:t>folder. The </a:t>
            </a:r>
            <a:r>
              <a:rPr lang="en-US" b="1" dirty="0"/>
              <a:t>\</a:t>
            </a:r>
            <a:r>
              <a:rPr lang="en-US" b="1" dirty="0" err="1"/>
              <a:t>ClusterStorage</a:t>
            </a:r>
            <a:r>
              <a:rPr lang="en-US" b="1" dirty="0"/>
              <a:t> </a:t>
            </a:r>
            <a:r>
              <a:rPr lang="en-US" dirty="0"/>
              <a:t>folder is created on the cluster node’s system folder, and you cannot move it. This means that all Hyper-V hosts that are members of the cluster must use the same drive letter as their system drive, or VM failovers fail.</a:t>
            </a:r>
          </a:p>
          <a:p>
            <a:pPr marL="285750" indent="-285750">
              <a:buFont typeface="Arial" panose="020B0604020202020204" pitchFamily="34" charset="0"/>
              <a:buChar char="•"/>
            </a:pPr>
            <a:r>
              <a:rPr lang="en-US" dirty="0"/>
              <a:t>No specific hardware requirements. There are no specific hardware requirements to implement CSVs. You can implement CSVs on any supported disk configuration, and on either </a:t>
            </a:r>
            <a:r>
              <a:rPr lang="en-US" dirty="0" err="1"/>
              <a:t>Fibre</a:t>
            </a:r>
            <a:r>
              <a:rPr lang="en-US" dirty="0"/>
              <a:t> Channel or iSCSI SANs.</a:t>
            </a:r>
          </a:p>
          <a:p>
            <a:pPr marL="285750" indent="-285750">
              <a:buFont typeface="Arial" panose="020B0604020202020204" pitchFamily="34" charset="0"/>
              <a:buChar char="•"/>
            </a:pPr>
            <a:r>
              <a:rPr lang="en-US" dirty="0"/>
              <a:t>Increased resiliency. CSVs increases resiliency because the cluster can respond correctly even if connectivity between one node and the SAN is interrupted, or if part of a network is down. The cluster reroutes the CSV traffic through an intact part of the SAN or network.</a:t>
            </a:r>
          </a:p>
        </p:txBody>
      </p:sp>
    </p:spTree>
    <p:extLst>
      <p:ext uri="{BB962C8B-B14F-4D97-AF65-F5344CB8AC3E}">
        <p14:creationId xmlns:p14="http://schemas.microsoft.com/office/powerpoint/2010/main" val="307657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D8DD-F5EF-4046-BE7B-EC1E207956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C427E19-770D-448A-B2A6-40296E043A1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D2BC668-F929-4ADB-A86C-A35261FF4424}"/>
              </a:ext>
            </a:extLst>
          </p:cNvPr>
          <p:cNvSpPr>
            <a:spLocks noGrp="1"/>
          </p:cNvSpPr>
          <p:nvPr>
            <p:ph type="subTitle" idx="1"/>
          </p:nvPr>
        </p:nvSpPr>
        <p:spPr/>
        <p:txBody>
          <a:bodyPr/>
          <a:lstStyle/>
          <a:p>
            <a:r>
              <a:rPr lang="en-US" dirty="0"/>
              <a:t>Advantages</a:t>
            </a:r>
          </a:p>
        </p:txBody>
      </p:sp>
      <p:sp>
        <p:nvSpPr>
          <p:cNvPr id="5" name="Rectangle 4">
            <a:extLst>
              <a:ext uri="{FF2B5EF4-FFF2-40B4-BE49-F238E27FC236}">
                <a16:creationId xmlns:a16="http://schemas.microsoft.com/office/drawing/2014/main" id="{7D4BF4B5-0708-4C8E-8C5A-9A6E96187707}"/>
              </a:ext>
            </a:extLst>
          </p:cNvPr>
          <p:cNvSpPr/>
          <p:nvPr/>
        </p:nvSpPr>
        <p:spPr>
          <a:xfrm>
            <a:off x="554736" y="1158562"/>
            <a:ext cx="11085576" cy="2585323"/>
          </a:xfrm>
          <a:prstGeom prst="rect">
            <a:avLst/>
          </a:prstGeom>
        </p:spPr>
        <p:txBody>
          <a:bodyPr wrap="square">
            <a:spAutoFit/>
          </a:bodyPr>
          <a:lstStyle/>
          <a:p>
            <a:r>
              <a:rPr lang="en-US" dirty="0"/>
              <a:t>After you create the failover cluster, you can enable a CSV for the cluster, and then add storage to the</a:t>
            </a:r>
          </a:p>
          <a:p>
            <a:r>
              <a:rPr lang="en-US" dirty="0"/>
              <a:t>CSV.</a:t>
            </a:r>
          </a:p>
          <a:p>
            <a:r>
              <a:rPr lang="en-US" dirty="0"/>
              <a:t>Before you can add storage to the CSV, the LUN must be available as shared storage to the cluster. When</a:t>
            </a:r>
          </a:p>
          <a:p>
            <a:r>
              <a:rPr lang="en-US" dirty="0"/>
              <a:t>you create a failover cluster, all the shared disks that you configured in Server Manager are added to the</a:t>
            </a:r>
          </a:p>
          <a:p>
            <a:r>
              <a:rPr lang="en-US" dirty="0"/>
              <a:t>cluster, and you can add them to a CSV. Additionally, you have the option to add storage to the cluster,</a:t>
            </a:r>
          </a:p>
          <a:p>
            <a:r>
              <a:rPr lang="en-US" dirty="0"/>
              <a:t>after you create the cluster.</a:t>
            </a:r>
          </a:p>
          <a:p>
            <a:endParaRPr lang="en-US" dirty="0"/>
          </a:p>
          <a:p>
            <a:r>
              <a:rPr lang="en-US" dirty="0"/>
              <a:t>We recommend that you configure CSVs before you make any VMs highly available. However, you can</a:t>
            </a:r>
          </a:p>
          <a:p>
            <a:r>
              <a:rPr lang="en-US" dirty="0"/>
              <a:t>convert a VM from regular disk access to CSV after deployment</a:t>
            </a:r>
          </a:p>
        </p:txBody>
      </p:sp>
    </p:spTree>
    <p:extLst>
      <p:ext uri="{BB962C8B-B14F-4D97-AF65-F5344CB8AC3E}">
        <p14:creationId xmlns:p14="http://schemas.microsoft.com/office/powerpoint/2010/main" val="284858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61705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6" action="ppaction://hlinksldjump"/>
            <a:extLst>
              <a:ext uri="{FF2B5EF4-FFF2-40B4-BE49-F238E27FC236}">
                <a16:creationId xmlns:a16="http://schemas.microsoft.com/office/drawing/2014/main" id="{D961B5D9-E9A3-4C5B-9AE8-148B69008CC6}"/>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Components of </a:t>
            </a:r>
            <a:r>
              <a:rPr lang="en-US"/>
              <a:t>Hyper-V clusters</a:t>
            </a:r>
            <a:endParaRPr lang="en-US" dirty="0"/>
          </a:p>
        </p:txBody>
      </p:sp>
      <p:sp>
        <p:nvSpPr>
          <p:cNvPr id="21" name="Text Placeholder 2">
            <a:hlinkClick r:id="rId17" action="ppaction://hlinksldjump"/>
            <a:extLst>
              <a:ext uri="{FF2B5EF4-FFF2-40B4-BE49-F238E27FC236}">
                <a16:creationId xmlns:a16="http://schemas.microsoft.com/office/drawing/2014/main" id="{1709A17F-09D2-4AD5-AF1D-EA8661F67D3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Prerequisites for implementing Hyper-V failover clusters</a:t>
            </a:r>
            <a:endParaRPr lang="en-US" dirty="0"/>
          </a:p>
        </p:txBody>
      </p:sp>
      <p:sp>
        <p:nvSpPr>
          <p:cNvPr id="17" name="Text Placeholder 2">
            <a:hlinkClick r:id="rId18" action="ppaction://hlinksldjump"/>
            <a:extLst>
              <a:ext uri="{FF2B5EF4-FFF2-40B4-BE49-F238E27FC236}">
                <a16:creationId xmlns:a16="http://schemas.microsoft.com/office/drawing/2014/main" id="{5A58AD68-9CBA-4D94-81B4-903E2601B4D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Hyper-V VMs on a failover cluster</a:t>
            </a:r>
            <a:endParaRPr lang="en-US" dirty="0"/>
          </a:p>
        </p:txBody>
      </p:sp>
      <p:sp>
        <p:nvSpPr>
          <p:cNvPr id="12" name="Text Placeholder 2">
            <a:hlinkClick r:id="rId19" action="ppaction://hlinksldjump"/>
            <a:extLst>
              <a:ext uri="{FF2B5EF4-FFF2-40B4-BE49-F238E27FC236}">
                <a16:creationId xmlns:a16="http://schemas.microsoft.com/office/drawing/2014/main" id="{D763A1C7-021C-41CB-9786-EBF62EE94EE7}"/>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Configuring CSVs</a:t>
            </a:r>
            <a:endParaRPr lang="en-US" dirty="0"/>
          </a:p>
        </p:txBody>
      </p:sp>
      <p:sp>
        <p:nvSpPr>
          <p:cNvPr id="15" name="Text Placeholder 2">
            <a:extLst>
              <a:ext uri="{FF2B5EF4-FFF2-40B4-BE49-F238E27FC236}">
                <a16:creationId xmlns:a16="http://schemas.microsoft.com/office/drawing/2014/main" id="{E2EDED39-5FB7-4C3A-8959-762A39518E68}"/>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Configuring a </a:t>
            </a:r>
            <a:r>
              <a:rPr lang="en-US" b="1">
                <a:solidFill>
                  <a:schemeClr val="tx2"/>
                </a:solidFill>
              </a:rPr>
              <a:t>shared virtual hard disk</a:t>
            </a:r>
            <a:endParaRPr lang="en-US" b="1" dirty="0">
              <a:solidFill>
                <a:schemeClr val="tx2"/>
              </a:solidFill>
            </a:endParaRPr>
          </a:p>
        </p:txBody>
      </p:sp>
      <p:sp>
        <p:nvSpPr>
          <p:cNvPr id="24" name="Text Placeholder 2">
            <a:hlinkClick r:id="rId20" action="ppaction://hlinksldjump"/>
            <a:extLst>
              <a:ext uri="{FF2B5EF4-FFF2-40B4-BE49-F238E27FC236}">
                <a16:creationId xmlns:a16="http://schemas.microsoft.com/office/drawing/2014/main" id="{76DE0C55-A488-4BB6-8118-772A0D50A30A}"/>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Implementing Scale-Out File Servers for VMs</a:t>
            </a:r>
            <a:endParaRPr lang="en-US" dirty="0"/>
          </a:p>
        </p:txBody>
      </p:sp>
    </p:spTree>
    <p:extLst>
      <p:ext uri="{BB962C8B-B14F-4D97-AF65-F5344CB8AC3E}">
        <p14:creationId xmlns:p14="http://schemas.microsoft.com/office/powerpoint/2010/main" val="324370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84E444-732F-44D7-AD46-2590E75071E6}"/>
              </a:ext>
            </a:extLst>
          </p:cNvPr>
          <p:cNvGraphicFramePr>
            <a:graphicFrameLocks noChangeAspect="1"/>
          </p:cNvGraphicFramePr>
          <p:nvPr>
            <p:custDataLst>
              <p:tags r:id="rId2"/>
            </p:custDataLst>
            <p:extLst>
              <p:ext uri="{D42A27DB-BD31-4B8C-83A1-F6EECF244321}">
                <p14:modId xmlns:p14="http://schemas.microsoft.com/office/powerpoint/2010/main" val="2176550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78B88D-E07B-49BA-8D62-9AD88B43A10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2561CB2-F972-47F1-91EF-B929F88E575F}"/>
              </a:ext>
            </a:extLst>
          </p:cNvPr>
          <p:cNvSpPr>
            <a:spLocks noGrp="1"/>
          </p:cNvSpPr>
          <p:nvPr>
            <p:ph type="title"/>
          </p:nvPr>
        </p:nvSpPr>
        <p:spPr/>
        <p:txBody>
          <a:bodyPr/>
          <a:lstStyle/>
          <a:p>
            <a:r>
              <a:rPr lang="en-US" b="0" dirty="0"/>
              <a:t>Configuring a shared virtual hard disk</a:t>
            </a:r>
            <a:endParaRPr lang="en-US" dirty="0"/>
          </a:p>
        </p:txBody>
      </p:sp>
      <p:sp>
        <p:nvSpPr>
          <p:cNvPr id="3" name="Text Placeholder 2">
            <a:extLst>
              <a:ext uri="{FF2B5EF4-FFF2-40B4-BE49-F238E27FC236}">
                <a16:creationId xmlns:a16="http://schemas.microsoft.com/office/drawing/2014/main" id="{DB19FE0E-9F95-4B8C-8CE6-8BF9CEA9602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BF407DF-D827-43E6-9894-54E7F1808608}"/>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CBF897A9-524D-4D21-AA7A-9CC9C778051E}"/>
              </a:ext>
            </a:extLst>
          </p:cNvPr>
          <p:cNvSpPr/>
          <p:nvPr/>
        </p:nvSpPr>
        <p:spPr>
          <a:xfrm>
            <a:off x="554736" y="1397675"/>
            <a:ext cx="11082528" cy="3693319"/>
          </a:xfrm>
          <a:prstGeom prst="rect">
            <a:avLst/>
          </a:prstGeom>
        </p:spPr>
        <p:txBody>
          <a:bodyPr wrap="square">
            <a:spAutoFit/>
          </a:bodyPr>
          <a:lstStyle/>
          <a:p>
            <a:r>
              <a:rPr lang="en-US" dirty="0">
                <a:latin typeface="Segoe"/>
              </a:rPr>
              <a:t>Windows Server 2016 now provides an additional layer of abstraction for VM cluster storage. It is possible to share a virtual hard disk (in .</a:t>
            </a:r>
            <a:r>
              <a:rPr lang="en-US" dirty="0" err="1">
                <a:latin typeface="Segoe"/>
              </a:rPr>
              <a:t>vhdx</a:t>
            </a:r>
            <a:r>
              <a:rPr lang="en-US" dirty="0">
                <a:latin typeface="Segoe"/>
              </a:rPr>
              <a:t> or .</a:t>
            </a:r>
            <a:r>
              <a:rPr lang="en-US" dirty="0" err="1">
                <a:latin typeface="Segoe"/>
              </a:rPr>
              <a:t>vhds</a:t>
            </a:r>
            <a:r>
              <a:rPr lang="en-US" dirty="0">
                <a:latin typeface="Segoe"/>
              </a:rPr>
              <a:t> format only) between two or more VMs, and then use that virtual hard disk as a shared storage when building guest clusters. You can use the shared virtual hard disk as a witness disk or as a data disk in a cluster.</a:t>
            </a:r>
          </a:p>
          <a:p>
            <a:endParaRPr lang="en-US" dirty="0">
              <a:latin typeface="Segoe"/>
            </a:endParaRPr>
          </a:p>
          <a:p>
            <a:r>
              <a:rPr lang="en-US" b="1" dirty="0"/>
              <a:t>How does a shared virtual hard disk work?</a:t>
            </a:r>
          </a:p>
          <a:p>
            <a:r>
              <a:rPr lang="en-US" dirty="0"/>
              <a:t>You add shared virtual hard disks as SCSI drives in the VM settings. The disks appear as virtual serial-attached SCSI disks in the VM. You can add a shared virtual hard disk to any VM with a supported guest</a:t>
            </a:r>
          </a:p>
          <a:p>
            <a:r>
              <a:rPr lang="en-US" dirty="0"/>
              <a:t>operating system running on a Windows Server 2016 Hyper-V platform. When you use this technology,</a:t>
            </a:r>
          </a:p>
          <a:p>
            <a:r>
              <a:rPr lang="en-US" dirty="0"/>
              <a:t>the guest-clustering configuration is simplified because you have several options for providing shared</a:t>
            </a:r>
          </a:p>
          <a:p>
            <a:r>
              <a:rPr lang="en-US" dirty="0"/>
              <a:t>storage for guest clusters. These options include shared virtual hard disk, </a:t>
            </a:r>
            <a:r>
              <a:rPr lang="en-US" dirty="0" err="1"/>
              <a:t>Fibre</a:t>
            </a:r>
            <a:r>
              <a:rPr lang="en-US" dirty="0"/>
              <a:t> Channel, SMB, Storage</a:t>
            </a:r>
          </a:p>
          <a:p>
            <a:r>
              <a:rPr lang="en-US" dirty="0"/>
              <a:t>Spaces, and iSCSI storage. You can use shared virtual disks to provide storage for solutions such as SQL</a:t>
            </a:r>
          </a:p>
          <a:p>
            <a:r>
              <a:rPr lang="en-US" dirty="0"/>
              <a:t>Server databases and file server clusters.</a:t>
            </a:r>
          </a:p>
        </p:txBody>
      </p:sp>
    </p:spTree>
    <p:extLst>
      <p:ext uri="{BB962C8B-B14F-4D97-AF65-F5344CB8AC3E}">
        <p14:creationId xmlns:p14="http://schemas.microsoft.com/office/powerpoint/2010/main" val="89551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84E444-732F-44D7-AD46-2590E75071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5E84E444-732F-44D7-AD46-2590E75071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78B88D-E07B-49BA-8D62-9AD88B43A10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2561CB2-F972-47F1-91EF-B929F88E575F}"/>
              </a:ext>
            </a:extLst>
          </p:cNvPr>
          <p:cNvSpPr>
            <a:spLocks noGrp="1"/>
          </p:cNvSpPr>
          <p:nvPr>
            <p:ph type="title"/>
          </p:nvPr>
        </p:nvSpPr>
        <p:spPr/>
        <p:txBody>
          <a:bodyPr/>
          <a:lstStyle/>
          <a:p>
            <a:r>
              <a:rPr lang="en-US" b="0" dirty="0"/>
              <a:t>Configuring a shared virtual hard disk</a:t>
            </a:r>
            <a:endParaRPr lang="en-US" dirty="0"/>
          </a:p>
        </p:txBody>
      </p:sp>
      <p:sp>
        <p:nvSpPr>
          <p:cNvPr id="3" name="Text Placeholder 2">
            <a:extLst>
              <a:ext uri="{FF2B5EF4-FFF2-40B4-BE49-F238E27FC236}">
                <a16:creationId xmlns:a16="http://schemas.microsoft.com/office/drawing/2014/main" id="{DB19FE0E-9F95-4B8C-8CE6-8BF9CEA9602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BF407DF-D827-43E6-9894-54E7F1808608}"/>
              </a:ext>
            </a:extLst>
          </p:cNvPr>
          <p:cNvSpPr>
            <a:spLocks noGrp="1"/>
          </p:cNvSpPr>
          <p:nvPr>
            <p:ph type="subTitle" idx="1"/>
          </p:nvPr>
        </p:nvSpPr>
        <p:spPr/>
        <p:txBody>
          <a:bodyPr/>
          <a:lstStyle/>
          <a:p>
            <a:r>
              <a:rPr lang="en-US" b="1" dirty="0"/>
              <a:t>How to configure shared virtual hard disks</a:t>
            </a:r>
            <a:endParaRPr lang="en-US" dirty="0"/>
          </a:p>
        </p:txBody>
      </p:sp>
      <p:sp>
        <p:nvSpPr>
          <p:cNvPr id="5" name="Rectangle 4">
            <a:extLst>
              <a:ext uri="{FF2B5EF4-FFF2-40B4-BE49-F238E27FC236}">
                <a16:creationId xmlns:a16="http://schemas.microsoft.com/office/drawing/2014/main" id="{CBF897A9-524D-4D21-AA7A-9CC9C778051E}"/>
              </a:ext>
            </a:extLst>
          </p:cNvPr>
          <p:cNvSpPr/>
          <p:nvPr/>
        </p:nvSpPr>
        <p:spPr>
          <a:xfrm>
            <a:off x="554736" y="1397675"/>
            <a:ext cx="11082528" cy="5078313"/>
          </a:xfrm>
          <a:prstGeom prst="rect">
            <a:avLst/>
          </a:prstGeom>
        </p:spPr>
        <p:txBody>
          <a:bodyPr wrap="square">
            <a:spAutoFit/>
          </a:bodyPr>
          <a:lstStyle/>
          <a:p>
            <a:r>
              <a:rPr lang="en-US" b="1" dirty="0"/>
              <a:t>Requirements</a:t>
            </a:r>
            <a:r>
              <a:rPr lang="en-US" dirty="0"/>
              <a:t>:</a:t>
            </a:r>
          </a:p>
          <a:p>
            <a:r>
              <a:rPr lang="en-US" dirty="0"/>
              <a:t>• Include at least a two-node Hyper-V failover host cluster.</a:t>
            </a:r>
          </a:p>
          <a:p>
            <a:r>
              <a:rPr lang="en-US" dirty="0"/>
              <a:t>• All servers must run Windows Server 2012 R2 or later.</a:t>
            </a:r>
          </a:p>
          <a:p>
            <a:r>
              <a:rPr lang="en-US" dirty="0"/>
              <a:t>• All servers need to belong to the same Active Directory domain.</a:t>
            </a:r>
          </a:p>
          <a:p>
            <a:r>
              <a:rPr lang="en-US" dirty="0"/>
              <a:t>• Configured shared storage resources must be available—for example, CSVs on block storage (such as</a:t>
            </a:r>
          </a:p>
          <a:p>
            <a:r>
              <a:rPr lang="en-US" dirty="0"/>
              <a:t>clustered storage spaces) or a Scale-Out File Server cluster (running Windows Server 2012 R2 or later)</a:t>
            </a:r>
          </a:p>
          <a:p>
            <a:r>
              <a:rPr lang="en-US" dirty="0"/>
              <a:t>with SMB 3.0 (for file-based storage).</a:t>
            </a:r>
          </a:p>
          <a:p>
            <a:r>
              <a:rPr lang="en-US" dirty="0"/>
              <a:t>• Sufficient memory, disk, and processor capacity within the failover cluster is necessary to support multiple VMs implemented as guest failover clusters.</a:t>
            </a:r>
          </a:p>
          <a:p>
            <a:endParaRPr lang="en-US" dirty="0"/>
          </a:p>
          <a:p>
            <a:r>
              <a:rPr lang="en-US" dirty="0"/>
              <a:t>When you decide to implement shared virtual hard disks as storage for guest clusters, you must first</a:t>
            </a:r>
          </a:p>
          <a:p>
            <a:r>
              <a:rPr lang="en-US" dirty="0"/>
              <a:t>decide where to store the shared virtual hard disk. You can deploy the shared virtual hard disk at the</a:t>
            </a:r>
          </a:p>
          <a:p>
            <a:r>
              <a:rPr lang="en-US" dirty="0"/>
              <a:t>following locations:</a:t>
            </a:r>
          </a:p>
          <a:p>
            <a:r>
              <a:rPr lang="en-US" dirty="0"/>
              <a:t>• </a:t>
            </a:r>
            <a:r>
              <a:rPr lang="en-US" b="1" dirty="0"/>
              <a:t>CSV location</a:t>
            </a:r>
            <a:r>
              <a:rPr lang="en-US" dirty="0"/>
              <a:t>. In this scenario, all VM files, including the shared. </a:t>
            </a:r>
            <a:r>
              <a:rPr lang="en-US" dirty="0" err="1"/>
              <a:t>vhdx</a:t>
            </a:r>
            <a:r>
              <a:rPr lang="en-US" dirty="0"/>
              <a:t> or .</a:t>
            </a:r>
            <a:r>
              <a:rPr lang="en-US" dirty="0" err="1"/>
              <a:t>vhds</a:t>
            </a:r>
            <a:r>
              <a:rPr lang="en-US" dirty="0"/>
              <a:t> files, are stored on a</a:t>
            </a:r>
          </a:p>
          <a:p>
            <a:r>
              <a:rPr lang="en-US" dirty="0"/>
              <a:t>CSV configured as shared storage for a Hyper-V failover cluster.</a:t>
            </a:r>
          </a:p>
          <a:p>
            <a:r>
              <a:rPr lang="en-US" dirty="0"/>
              <a:t>• </a:t>
            </a:r>
            <a:r>
              <a:rPr lang="en-US" b="1" dirty="0"/>
              <a:t>Scale-Out File Server SMB 3.0 share</a:t>
            </a:r>
            <a:r>
              <a:rPr lang="en-US" dirty="0"/>
              <a:t>. This scenario uses SMB file-based storage as the location for the</a:t>
            </a:r>
          </a:p>
          <a:p>
            <a:r>
              <a:rPr lang="en-US" dirty="0"/>
              <a:t>shared. </a:t>
            </a:r>
            <a:r>
              <a:rPr lang="en-US" dirty="0" err="1"/>
              <a:t>vhdx</a:t>
            </a:r>
            <a:r>
              <a:rPr lang="en-US" dirty="0"/>
              <a:t> or .</a:t>
            </a:r>
            <a:r>
              <a:rPr lang="en-US" dirty="0" err="1"/>
              <a:t>vhds</a:t>
            </a:r>
            <a:r>
              <a:rPr lang="en-US" dirty="0"/>
              <a:t> files. You must deploy a Scale-Out File Server and create an SMB file share as</a:t>
            </a:r>
          </a:p>
          <a:p>
            <a:r>
              <a:rPr lang="en-US" dirty="0"/>
              <a:t>the storage location. You also need a separate Hyper-V failover cluster.</a:t>
            </a:r>
          </a:p>
        </p:txBody>
      </p:sp>
    </p:spTree>
    <p:extLst>
      <p:ext uri="{BB962C8B-B14F-4D97-AF65-F5344CB8AC3E}">
        <p14:creationId xmlns:p14="http://schemas.microsoft.com/office/powerpoint/2010/main" val="60254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5221870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Components of Hyper-V clusters</a:t>
            </a:r>
          </a:p>
        </p:txBody>
      </p:sp>
      <p:sp>
        <p:nvSpPr>
          <p:cNvPr id="9" name="Text Placeholder 2">
            <a:hlinkClick r:id="rId16"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Prerequisites for implementing Hyper-V failover clusters</a:t>
            </a:r>
            <a:endParaRPr lang="en-US" dirty="0"/>
          </a:p>
        </p:txBody>
      </p:sp>
      <p:sp>
        <p:nvSpPr>
          <p:cNvPr id="17" name="Text Placeholder 2">
            <a:hlinkClick r:id="rId17" action="ppaction://hlinksldjump"/>
            <a:extLst>
              <a:ext uri="{FF2B5EF4-FFF2-40B4-BE49-F238E27FC236}">
                <a16:creationId xmlns:a16="http://schemas.microsoft.com/office/drawing/2014/main" id="{B00FE5E9-0C9F-41EC-8E60-9A84E6DB60B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Hyper-V VMs on a </a:t>
            </a:r>
            <a:r>
              <a:rPr lang="en-US" altLang="en-US"/>
              <a:t>failover cluster</a:t>
            </a:r>
            <a:endParaRPr lang="en-US" dirty="0"/>
          </a:p>
        </p:txBody>
      </p:sp>
      <p:sp>
        <p:nvSpPr>
          <p:cNvPr id="21" name="Text Placeholder 2">
            <a:hlinkClick r:id="rId18" action="ppaction://hlinksldjump"/>
            <a:extLst>
              <a:ext uri="{FF2B5EF4-FFF2-40B4-BE49-F238E27FC236}">
                <a16:creationId xmlns:a16="http://schemas.microsoft.com/office/drawing/2014/main" id="{77127F77-6FAD-487D-A671-A612352EE2BC}"/>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Configuring CSVs</a:t>
            </a:r>
            <a:endParaRPr lang="en-US" dirty="0"/>
          </a:p>
        </p:txBody>
      </p:sp>
      <p:sp>
        <p:nvSpPr>
          <p:cNvPr id="24" name="Text Placeholder 2">
            <a:hlinkClick r:id="rId19" action="ppaction://hlinksldjump"/>
            <a:extLst>
              <a:ext uri="{FF2B5EF4-FFF2-40B4-BE49-F238E27FC236}">
                <a16:creationId xmlns:a16="http://schemas.microsoft.com/office/drawing/2014/main" id="{3E220847-C500-45CC-BDBD-EDBD7325B8B4}"/>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a </a:t>
            </a:r>
            <a:r>
              <a:rPr lang="en-US"/>
              <a:t>shared virtual hard disk</a:t>
            </a:r>
            <a:endParaRPr lang="en-US" dirty="0"/>
          </a:p>
        </p:txBody>
      </p:sp>
      <p:sp>
        <p:nvSpPr>
          <p:cNvPr id="30" name="Text Placeholder 2">
            <a:hlinkClick r:id="rId20" action="ppaction://hlinksldjump"/>
            <a:extLst>
              <a:ext uri="{FF2B5EF4-FFF2-40B4-BE49-F238E27FC236}">
                <a16:creationId xmlns:a16="http://schemas.microsoft.com/office/drawing/2014/main" id="{DEC705DD-A738-4781-995A-6EC96FEEE9D8}"/>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Implementing Scale-Out File Servers for VMs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84E444-732F-44D7-AD46-2590E75071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0"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5E84E444-732F-44D7-AD46-2590E75071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78B88D-E07B-49BA-8D62-9AD88B43A10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2561CB2-F972-47F1-91EF-B929F88E575F}"/>
              </a:ext>
            </a:extLst>
          </p:cNvPr>
          <p:cNvSpPr>
            <a:spLocks noGrp="1"/>
          </p:cNvSpPr>
          <p:nvPr>
            <p:ph type="title"/>
          </p:nvPr>
        </p:nvSpPr>
        <p:spPr/>
        <p:txBody>
          <a:bodyPr/>
          <a:lstStyle/>
          <a:p>
            <a:r>
              <a:rPr lang="en-US" b="0" dirty="0"/>
              <a:t>Configuring a shared virtual hard disk</a:t>
            </a:r>
            <a:endParaRPr lang="en-US" dirty="0"/>
          </a:p>
        </p:txBody>
      </p:sp>
      <p:sp>
        <p:nvSpPr>
          <p:cNvPr id="3" name="Text Placeholder 2">
            <a:extLst>
              <a:ext uri="{FF2B5EF4-FFF2-40B4-BE49-F238E27FC236}">
                <a16:creationId xmlns:a16="http://schemas.microsoft.com/office/drawing/2014/main" id="{DB19FE0E-9F95-4B8C-8CE6-8BF9CEA9602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BF407DF-D827-43E6-9894-54E7F1808608}"/>
              </a:ext>
            </a:extLst>
          </p:cNvPr>
          <p:cNvSpPr>
            <a:spLocks noGrp="1"/>
          </p:cNvSpPr>
          <p:nvPr>
            <p:ph type="subTitle" idx="1"/>
          </p:nvPr>
        </p:nvSpPr>
        <p:spPr/>
        <p:txBody>
          <a:bodyPr/>
          <a:lstStyle/>
          <a:p>
            <a:r>
              <a:rPr lang="en-US" b="1" dirty="0"/>
              <a:t>To add a shared virtual hard disk to 2 VMs</a:t>
            </a:r>
            <a:endParaRPr lang="en-US" dirty="0"/>
          </a:p>
        </p:txBody>
      </p:sp>
      <p:sp>
        <p:nvSpPr>
          <p:cNvPr id="8" name="Rectangle 7">
            <a:extLst>
              <a:ext uri="{FF2B5EF4-FFF2-40B4-BE49-F238E27FC236}">
                <a16:creationId xmlns:a16="http://schemas.microsoft.com/office/drawing/2014/main" id="{98121316-3E56-4F3B-A1BC-109382645DB6}"/>
              </a:ext>
            </a:extLst>
          </p:cNvPr>
          <p:cNvSpPr/>
          <p:nvPr/>
        </p:nvSpPr>
        <p:spPr>
          <a:xfrm>
            <a:off x="554735" y="1256397"/>
            <a:ext cx="11220169" cy="3970318"/>
          </a:xfrm>
          <a:prstGeom prst="rect">
            <a:avLst/>
          </a:prstGeom>
        </p:spPr>
        <p:txBody>
          <a:bodyPr wrap="square">
            <a:spAutoFit/>
          </a:bodyPr>
          <a:lstStyle/>
          <a:p>
            <a:r>
              <a:rPr lang="en-US" dirty="0">
                <a:latin typeface="Segoe"/>
              </a:rPr>
              <a:t>Go to the Failover Cluster Manager; select the </a:t>
            </a:r>
            <a:r>
              <a:rPr lang="en-US" b="1" dirty="0">
                <a:latin typeface="Segoe,Bold"/>
              </a:rPr>
              <a:t>virtual SCSI controller </a:t>
            </a:r>
            <a:r>
              <a:rPr lang="en-US" dirty="0">
                <a:latin typeface="Segoe"/>
              </a:rPr>
              <a:t>and a </a:t>
            </a:r>
            <a:r>
              <a:rPr lang="en-US" b="1" dirty="0">
                <a:latin typeface="Segoe,Bold"/>
              </a:rPr>
              <a:t>Shared Drive</a:t>
            </a:r>
            <a:r>
              <a:rPr lang="en-US" dirty="0">
                <a:latin typeface="Segoe"/>
              </a:rPr>
              <a:t>. Browse to the created disk and click </a:t>
            </a:r>
            <a:r>
              <a:rPr lang="en-US" b="1" dirty="0">
                <a:latin typeface="Segoe,Bold"/>
              </a:rPr>
              <a:t>Apply</a:t>
            </a:r>
            <a:r>
              <a:rPr lang="en-US" dirty="0">
                <a:latin typeface="Segoe"/>
              </a:rPr>
              <a:t>. Then, repeat this procedure on all VMs that will use this shared virtual hard disk.</a:t>
            </a:r>
          </a:p>
          <a:p>
            <a:r>
              <a:rPr lang="en-US" dirty="0"/>
              <a:t>To add a shared virtual hard disk by using Windows PowerShell, you should use the </a:t>
            </a:r>
            <a:r>
              <a:rPr lang="en-US" b="1" dirty="0"/>
              <a:t>Add-</a:t>
            </a:r>
            <a:r>
              <a:rPr lang="en-US" b="1" dirty="0" err="1"/>
              <a:t>VMHardDiskDrive</a:t>
            </a:r>
            <a:r>
              <a:rPr lang="en-US" b="1" dirty="0"/>
              <a:t> </a:t>
            </a:r>
            <a:r>
              <a:rPr lang="en-US" dirty="0"/>
              <a:t>cmdlet with the </a:t>
            </a:r>
            <a:r>
              <a:rPr lang="en-US" b="1" dirty="0"/>
              <a:t>–</a:t>
            </a:r>
            <a:r>
              <a:rPr lang="en-US" b="1" dirty="0" err="1"/>
              <a:t>ShareVirtualDisk</a:t>
            </a:r>
            <a:r>
              <a:rPr lang="en-US" b="1" dirty="0"/>
              <a:t> </a:t>
            </a:r>
            <a:r>
              <a:rPr lang="en-US" dirty="0"/>
              <a:t>parameter. You must run this command under administrator privileges on the Hyper-V host, for each VM that uses the shared .</a:t>
            </a:r>
            <a:r>
              <a:rPr lang="en-US" dirty="0" err="1"/>
              <a:t>vhds</a:t>
            </a:r>
            <a:r>
              <a:rPr lang="en-US" dirty="0"/>
              <a:t> file.</a:t>
            </a:r>
          </a:p>
          <a:p>
            <a:pPr lvl="1"/>
            <a:r>
              <a:rPr lang="en-US" b="1" dirty="0"/>
              <a:t>New-VHD –Path C:\ClusterStorage\Volume1\Data1.vhds –Dynamic –</a:t>
            </a:r>
            <a:r>
              <a:rPr lang="en-US" b="1" dirty="0" err="1"/>
              <a:t>SizeBytes</a:t>
            </a:r>
            <a:r>
              <a:rPr lang="en-US" b="1" dirty="0"/>
              <a:t> 127GB Add-</a:t>
            </a:r>
            <a:r>
              <a:rPr lang="en-US" b="1" dirty="0" err="1"/>
              <a:t>VMHardDiskDrive</a:t>
            </a:r>
            <a:r>
              <a:rPr lang="en-US" b="1" dirty="0"/>
              <a:t> -</a:t>
            </a:r>
            <a:r>
              <a:rPr lang="en-US" b="1" dirty="0" err="1"/>
              <a:t>VMName</a:t>
            </a:r>
            <a:r>
              <a:rPr lang="en-US" b="1" dirty="0"/>
              <a:t> VM1 -Path C:\ClusterStorage\Volume1\Data1.vhds –</a:t>
            </a:r>
            <a:r>
              <a:rPr lang="en-US" b="1" dirty="0" err="1"/>
              <a:t>ShareVirtualDisk</a:t>
            </a:r>
            <a:endParaRPr lang="en-US" b="1" dirty="0"/>
          </a:p>
          <a:p>
            <a:pPr lvl="1"/>
            <a:r>
              <a:rPr lang="en-US" b="1" dirty="0"/>
              <a:t>Add-</a:t>
            </a:r>
            <a:r>
              <a:rPr lang="en-US" b="1" dirty="0" err="1"/>
              <a:t>VMHardDiskDrive</a:t>
            </a:r>
            <a:r>
              <a:rPr lang="en-US" b="1" dirty="0"/>
              <a:t> -</a:t>
            </a:r>
            <a:r>
              <a:rPr lang="en-US" b="1" dirty="0" err="1"/>
              <a:t>VMName</a:t>
            </a:r>
            <a:r>
              <a:rPr lang="en-US" b="1" dirty="0"/>
              <a:t> VM2 -Path C:\ClusterStorage\Volume1\Data1.vhds –</a:t>
            </a:r>
            <a:r>
              <a:rPr lang="en-US" b="1" dirty="0" err="1"/>
              <a:t>ShareVirtualDisk</a:t>
            </a:r>
            <a:endParaRPr lang="en-US" b="1" dirty="0"/>
          </a:p>
          <a:p>
            <a:pPr lvl="1"/>
            <a:endParaRPr lang="en-US" b="1" dirty="0"/>
          </a:p>
          <a:p>
            <a:r>
              <a:rPr lang="en-US" dirty="0"/>
              <a:t>In addition, if you want to add a shared virtual hard disk (</a:t>
            </a:r>
            <a:r>
              <a:rPr lang="en-US" b="1" dirty="0" err="1"/>
              <a:t>Witness.vhdx</a:t>
            </a:r>
            <a:r>
              <a:rPr lang="en-US" dirty="0"/>
              <a:t>) that is stored on an SMB file</a:t>
            </a:r>
          </a:p>
          <a:p>
            <a:r>
              <a:rPr lang="en-US" dirty="0"/>
              <a:t>share (</a:t>
            </a:r>
            <a:r>
              <a:rPr lang="en-US" b="1" dirty="0"/>
              <a:t>\\Server1\Share1</a:t>
            </a:r>
            <a:r>
              <a:rPr lang="en-US" dirty="0"/>
              <a:t>) to a VM that is named </a:t>
            </a:r>
            <a:r>
              <a:rPr lang="en-US" b="1" dirty="0"/>
              <a:t>VM2</a:t>
            </a:r>
            <a:r>
              <a:rPr lang="en-US" dirty="0"/>
              <a:t>, you should use the following command in</a:t>
            </a:r>
          </a:p>
          <a:p>
            <a:r>
              <a:rPr lang="en-US" dirty="0"/>
              <a:t>Windows PowerShell:</a:t>
            </a:r>
          </a:p>
          <a:p>
            <a:r>
              <a:rPr lang="en-US" dirty="0"/>
              <a:t>	</a:t>
            </a:r>
            <a:r>
              <a:rPr lang="en-US" b="1" dirty="0"/>
              <a:t>Add-</a:t>
            </a:r>
            <a:r>
              <a:rPr lang="en-US" b="1" dirty="0" err="1"/>
              <a:t>VMHardDiskDrive</a:t>
            </a:r>
            <a:r>
              <a:rPr lang="en-US" b="1" dirty="0"/>
              <a:t> -</a:t>
            </a:r>
            <a:r>
              <a:rPr lang="en-US" b="1" dirty="0" err="1"/>
              <a:t>VMName</a:t>
            </a:r>
            <a:r>
              <a:rPr lang="en-US" b="1" dirty="0"/>
              <a:t> VM2 -Path \\Server1\Share1\Witness.vhds -</a:t>
            </a:r>
            <a:r>
              <a:rPr lang="en-US" b="1" dirty="0" err="1"/>
              <a:t>ShareVirtualDisk</a:t>
            </a:r>
            <a:endParaRPr lang="en-US" b="1" dirty="0"/>
          </a:p>
        </p:txBody>
      </p:sp>
    </p:spTree>
    <p:extLst>
      <p:ext uri="{BB962C8B-B14F-4D97-AF65-F5344CB8AC3E}">
        <p14:creationId xmlns:p14="http://schemas.microsoft.com/office/powerpoint/2010/main" val="313962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84E444-732F-44D7-AD46-2590E75071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3"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5E84E444-732F-44D7-AD46-2590E75071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78B88D-E07B-49BA-8D62-9AD88B43A10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2561CB2-F972-47F1-91EF-B929F88E575F}"/>
              </a:ext>
            </a:extLst>
          </p:cNvPr>
          <p:cNvSpPr>
            <a:spLocks noGrp="1"/>
          </p:cNvSpPr>
          <p:nvPr>
            <p:ph type="title"/>
          </p:nvPr>
        </p:nvSpPr>
        <p:spPr/>
        <p:txBody>
          <a:bodyPr/>
          <a:lstStyle/>
          <a:p>
            <a:r>
              <a:rPr lang="en-US" b="0" dirty="0"/>
              <a:t>Configuring a shared virtual hard disk</a:t>
            </a:r>
            <a:endParaRPr lang="en-US" dirty="0"/>
          </a:p>
        </p:txBody>
      </p:sp>
      <p:sp>
        <p:nvSpPr>
          <p:cNvPr id="3" name="Text Placeholder 2">
            <a:extLst>
              <a:ext uri="{FF2B5EF4-FFF2-40B4-BE49-F238E27FC236}">
                <a16:creationId xmlns:a16="http://schemas.microsoft.com/office/drawing/2014/main" id="{DB19FE0E-9F95-4B8C-8CE6-8BF9CEA9602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BF407DF-D827-43E6-9894-54E7F1808608}"/>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3A048651-83BB-4CE2-A225-75687CFC4E8C}"/>
              </a:ext>
            </a:extLst>
          </p:cNvPr>
          <p:cNvPicPr>
            <a:picLocks noChangeAspect="1"/>
          </p:cNvPicPr>
          <p:nvPr/>
        </p:nvPicPr>
        <p:blipFill>
          <a:blip r:embed="rId7"/>
          <a:stretch>
            <a:fillRect/>
          </a:stretch>
        </p:blipFill>
        <p:spPr>
          <a:xfrm>
            <a:off x="2948238" y="1325981"/>
            <a:ext cx="6038850" cy="3371850"/>
          </a:xfrm>
          <a:prstGeom prst="rect">
            <a:avLst/>
          </a:prstGeom>
        </p:spPr>
      </p:pic>
      <p:pic>
        <p:nvPicPr>
          <p:cNvPr id="9" name="Picture 8">
            <a:extLst>
              <a:ext uri="{FF2B5EF4-FFF2-40B4-BE49-F238E27FC236}">
                <a16:creationId xmlns:a16="http://schemas.microsoft.com/office/drawing/2014/main" id="{E236FCCF-F46D-40AE-B883-B07E9CDE6B85}"/>
              </a:ext>
            </a:extLst>
          </p:cNvPr>
          <p:cNvPicPr>
            <a:picLocks noChangeAspect="1"/>
          </p:cNvPicPr>
          <p:nvPr/>
        </p:nvPicPr>
        <p:blipFill>
          <a:blip r:embed="rId8"/>
          <a:stretch>
            <a:fillRect/>
          </a:stretch>
        </p:blipFill>
        <p:spPr>
          <a:xfrm>
            <a:off x="2960771" y="4665747"/>
            <a:ext cx="6010275" cy="1409700"/>
          </a:xfrm>
          <a:prstGeom prst="rect">
            <a:avLst/>
          </a:prstGeom>
        </p:spPr>
      </p:pic>
    </p:spTree>
    <p:extLst>
      <p:ext uri="{BB962C8B-B14F-4D97-AF65-F5344CB8AC3E}">
        <p14:creationId xmlns:p14="http://schemas.microsoft.com/office/powerpoint/2010/main" val="179271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81788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6" action="ppaction://hlinksldjump"/>
            <a:extLst>
              <a:ext uri="{FF2B5EF4-FFF2-40B4-BE49-F238E27FC236}">
                <a16:creationId xmlns:a16="http://schemas.microsoft.com/office/drawing/2014/main" id="{D961B5D9-E9A3-4C5B-9AE8-148B69008CC6}"/>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Components of </a:t>
            </a:r>
            <a:r>
              <a:rPr lang="en-US"/>
              <a:t>Hyper-V clusters</a:t>
            </a:r>
            <a:endParaRPr lang="en-US" dirty="0"/>
          </a:p>
        </p:txBody>
      </p:sp>
      <p:sp>
        <p:nvSpPr>
          <p:cNvPr id="21" name="Text Placeholder 2">
            <a:hlinkClick r:id="rId17" action="ppaction://hlinksldjump"/>
            <a:extLst>
              <a:ext uri="{FF2B5EF4-FFF2-40B4-BE49-F238E27FC236}">
                <a16:creationId xmlns:a16="http://schemas.microsoft.com/office/drawing/2014/main" id="{1709A17F-09D2-4AD5-AF1D-EA8661F67D3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Prerequisites for implementing Hyper-V failover clusters</a:t>
            </a:r>
            <a:endParaRPr lang="en-US" dirty="0"/>
          </a:p>
        </p:txBody>
      </p:sp>
      <p:sp>
        <p:nvSpPr>
          <p:cNvPr id="17" name="Text Placeholder 2">
            <a:hlinkClick r:id="rId18" action="ppaction://hlinksldjump"/>
            <a:extLst>
              <a:ext uri="{FF2B5EF4-FFF2-40B4-BE49-F238E27FC236}">
                <a16:creationId xmlns:a16="http://schemas.microsoft.com/office/drawing/2014/main" id="{5A58AD68-9CBA-4D94-81B4-903E2601B4D7}"/>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Hyper-V VMs on a failover cluster</a:t>
            </a:r>
            <a:endParaRPr lang="en-US" dirty="0"/>
          </a:p>
        </p:txBody>
      </p:sp>
      <p:sp>
        <p:nvSpPr>
          <p:cNvPr id="12" name="Text Placeholder 2">
            <a:hlinkClick r:id="rId19" action="ppaction://hlinksldjump"/>
            <a:extLst>
              <a:ext uri="{FF2B5EF4-FFF2-40B4-BE49-F238E27FC236}">
                <a16:creationId xmlns:a16="http://schemas.microsoft.com/office/drawing/2014/main" id="{D763A1C7-021C-41CB-9786-EBF62EE94EE7}"/>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Configuring CSVs</a:t>
            </a:r>
            <a:endParaRPr lang="en-US" dirty="0"/>
          </a:p>
        </p:txBody>
      </p:sp>
      <p:sp>
        <p:nvSpPr>
          <p:cNvPr id="15" name="Text Placeholder 2">
            <a:hlinkClick r:id="rId20" action="ppaction://hlinksldjump"/>
            <a:extLst>
              <a:ext uri="{FF2B5EF4-FFF2-40B4-BE49-F238E27FC236}">
                <a16:creationId xmlns:a16="http://schemas.microsoft.com/office/drawing/2014/main" id="{E2EDED39-5FB7-4C3A-8959-762A39518E6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a </a:t>
            </a:r>
            <a:r>
              <a:rPr lang="en-US"/>
              <a:t>shared virtual hard disk</a:t>
            </a:r>
            <a:endParaRPr lang="en-US" dirty="0"/>
          </a:p>
        </p:txBody>
      </p:sp>
      <p:sp>
        <p:nvSpPr>
          <p:cNvPr id="23" name="Text Placeholder 2">
            <a:extLst>
              <a:ext uri="{FF2B5EF4-FFF2-40B4-BE49-F238E27FC236}">
                <a16:creationId xmlns:a16="http://schemas.microsoft.com/office/drawing/2014/main" id="{5FA219E9-4CBD-4F15-A87B-F1875C7D6866}"/>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Implementing Scale-Out File Servers for VMs</a:t>
            </a:r>
            <a:endParaRPr lang="en-US" b="1" dirty="0">
              <a:solidFill>
                <a:schemeClr val="tx2"/>
              </a:solidFill>
            </a:endParaRPr>
          </a:p>
        </p:txBody>
      </p:sp>
    </p:spTree>
    <p:extLst>
      <p:ext uri="{BB962C8B-B14F-4D97-AF65-F5344CB8AC3E}">
        <p14:creationId xmlns:p14="http://schemas.microsoft.com/office/powerpoint/2010/main" val="139409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5C3A9D3-2C5C-463C-B462-4CD804C7DA83}"/>
              </a:ext>
            </a:extLst>
          </p:cNvPr>
          <p:cNvGraphicFramePr>
            <a:graphicFrameLocks noChangeAspect="1"/>
          </p:cNvGraphicFramePr>
          <p:nvPr>
            <p:custDataLst>
              <p:tags r:id="rId2"/>
            </p:custDataLst>
            <p:extLst>
              <p:ext uri="{D42A27DB-BD31-4B8C-83A1-F6EECF244321}">
                <p14:modId xmlns:p14="http://schemas.microsoft.com/office/powerpoint/2010/main" val="40245829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EB250D-4AFB-44CF-AB0C-63A05F1665B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266C7B0-8734-45E1-AFAB-1A4F9313C28D}"/>
              </a:ext>
            </a:extLst>
          </p:cNvPr>
          <p:cNvSpPr>
            <a:spLocks noGrp="1"/>
          </p:cNvSpPr>
          <p:nvPr>
            <p:ph type="title"/>
          </p:nvPr>
        </p:nvSpPr>
        <p:spPr/>
        <p:txBody>
          <a:bodyPr/>
          <a:lstStyle/>
          <a:p>
            <a:r>
              <a:rPr lang="en-US" b="0" dirty="0"/>
              <a:t>Implementing Scale-Out File Servers for VMs</a:t>
            </a:r>
            <a:endParaRPr lang="en-US" dirty="0"/>
          </a:p>
        </p:txBody>
      </p:sp>
      <p:sp>
        <p:nvSpPr>
          <p:cNvPr id="3" name="Text Placeholder 2">
            <a:extLst>
              <a:ext uri="{FF2B5EF4-FFF2-40B4-BE49-F238E27FC236}">
                <a16:creationId xmlns:a16="http://schemas.microsoft.com/office/drawing/2014/main" id="{4F661133-84F6-402B-8EEF-8E7AE57D902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E88998B-C23E-46CC-BB0D-830A61BEAF4A}"/>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E0766138-4F00-45E9-BFF9-C2A468C22FFF}"/>
              </a:ext>
            </a:extLst>
          </p:cNvPr>
          <p:cNvSpPr/>
          <p:nvPr/>
        </p:nvSpPr>
        <p:spPr>
          <a:xfrm>
            <a:off x="554736" y="1312215"/>
            <a:ext cx="11085576" cy="3693319"/>
          </a:xfrm>
          <a:prstGeom prst="rect">
            <a:avLst/>
          </a:prstGeom>
        </p:spPr>
        <p:txBody>
          <a:bodyPr wrap="square">
            <a:spAutoFit/>
          </a:bodyPr>
          <a:lstStyle/>
          <a:p>
            <a:r>
              <a:rPr lang="en-US" dirty="0">
                <a:latin typeface="Segoe"/>
              </a:rPr>
              <a:t>you can store VM files on a highly available SMB 3.0 file share. </a:t>
            </a:r>
            <a:r>
              <a:rPr lang="en-US" dirty="0"/>
              <a:t>you achieve storage high availability not by clustering Hyper-V nodes, but by clustering file servers that host VM files on their file shares. With this new capability, Hyper-V can store all VM files, including configuration, files, and checkpoints, on highly available SMB file shares.</a:t>
            </a:r>
          </a:p>
          <a:p>
            <a:endParaRPr lang="en-US" dirty="0"/>
          </a:p>
          <a:p>
            <a:r>
              <a:rPr lang="en-US" dirty="0"/>
              <a:t>A Scale-Out File Server, introduced in Windows Server 2012, provides continuously available storage for</a:t>
            </a:r>
          </a:p>
          <a:p>
            <a:r>
              <a:rPr lang="en-US" dirty="0"/>
              <a:t>file-based server applications. You configure a Scale-Out File Server by creating a File Server role on a</a:t>
            </a:r>
          </a:p>
          <a:p>
            <a:r>
              <a:rPr lang="en-US" dirty="0"/>
              <a:t>failover cluster and selecting the Scale-Out File Server for application data option instead of File Server for</a:t>
            </a:r>
          </a:p>
          <a:p>
            <a:r>
              <a:rPr lang="en-US" dirty="0"/>
              <a:t>general use. This requires the use of a CSV for storage of data.</a:t>
            </a:r>
          </a:p>
          <a:p>
            <a:endParaRPr lang="en-US" dirty="0"/>
          </a:p>
          <a:p>
            <a:r>
              <a:rPr lang="en-US" dirty="0"/>
              <a:t>An ordinary file server cluster serves the clients only by using one node at a time; however, a Scale-Out File Server can engage all nodes simultaneously. You achieve this with the new Windows Server failover clustering features, and the new capabilities in the new version of Windows file server protocol, SMB 3.0.</a:t>
            </a:r>
          </a:p>
        </p:txBody>
      </p:sp>
    </p:spTree>
    <p:extLst>
      <p:ext uri="{BB962C8B-B14F-4D97-AF65-F5344CB8AC3E}">
        <p14:creationId xmlns:p14="http://schemas.microsoft.com/office/powerpoint/2010/main" val="336124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5C3A9D3-2C5C-463C-B462-4CD804C7DA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2"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05C3A9D3-2C5C-463C-B462-4CD804C7DA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EB250D-4AFB-44CF-AB0C-63A05F1665B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266C7B0-8734-45E1-AFAB-1A4F9313C28D}"/>
              </a:ext>
            </a:extLst>
          </p:cNvPr>
          <p:cNvSpPr>
            <a:spLocks noGrp="1"/>
          </p:cNvSpPr>
          <p:nvPr>
            <p:ph type="title"/>
          </p:nvPr>
        </p:nvSpPr>
        <p:spPr/>
        <p:txBody>
          <a:bodyPr/>
          <a:lstStyle/>
          <a:p>
            <a:r>
              <a:rPr lang="en-US" b="0" dirty="0"/>
              <a:t>Implementing Scale-Out File Servers for VMs</a:t>
            </a:r>
            <a:endParaRPr lang="en-US" dirty="0"/>
          </a:p>
        </p:txBody>
      </p:sp>
      <p:sp>
        <p:nvSpPr>
          <p:cNvPr id="3" name="Text Placeholder 2">
            <a:extLst>
              <a:ext uri="{FF2B5EF4-FFF2-40B4-BE49-F238E27FC236}">
                <a16:creationId xmlns:a16="http://schemas.microsoft.com/office/drawing/2014/main" id="{4F661133-84F6-402B-8EEF-8E7AE57D902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E88998B-C23E-46CC-BB0D-830A61BEAF4A}"/>
              </a:ext>
            </a:extLst>
          </p:cNvPr>
          <p:cNvSpPr>
            <a:spLocks noGrp="1"/>
          </p:cNvSpPr>
          <p:nvPr>
            <p:ph type="subTitle" idx="1"/>
          </p:nvPr>
        </p:nvSpPr>
        <p:spPr/>
        <p:txBody>
          <a:bodyPr/>
          <a:lstStyle/>
          <a:p>
            <a:r>
              <a:rPr lang="en-US" dirty="0"/>
              <a:t>Key benefits</a:t>
            </a:r>
          </a:p>
        </p:txBody>
      </p:sp>
      <p:sp>
        <p:nvSpPr>
          <p:cNvPr id="5" name="Rectangle 4">
            <a:extLst>
              <a:ext uri="{FF2B5EF4-FFF2-40B4-BE49-F238E27FC236}">
                <a16:creationId xmlns:a16="http://schemas.microsoft.com/office/drawing/2014/main" id="{E0766138-4F00-45E9-BFF9-C2A468C22FFF}"/>
              </a:ext>
            </a:extLst>
          </p:cNvPr>
          <p:cNvSpPr/>
          <p:nvPr/>
        </p:nvSpPr>
        <p:spPr>
          <a:xfrm>
            <a:off x="554736" y="1312215"/>
            <a:ext cx="11085576" cy="3139321"/>
          </a:xfrm>
          <a:prstGeom prst="rect">
            <a:avLst/>
          </a:prstGeom>
        </p:spPr>
        <p:txBody>
          <a:bodyPr wrap="square">
            <a:spAutoFit/>
          </a:bodyPr>
          <a:lstStyle/>
          <a:p>
            <a:pPr marL="285750" indent="-285750">
              <a:buFont typeface="Arial" panose="020B0604020202020204" pitchFamily="34" charset="0"/>
              <a:buChar char="•"/>
            </a:pPr>
            <a:r>
              <a:rPr lang="en-US" dirty="0"/>
              <a:t>Active-active clustering. When all other failover clusters work in an active-passive mode, a Scale-Out File Server cluster works in a way that all nodes can accept and serve SMB client requests.</a:t>
            </a:r>
          </a:p>
          <a:p>
            <a:pPr marL="285750" indent="-285750">
              <a:buFont typeface="Arial" panose="020B0604020202020204" pitchFamily="34" charset="0"/>
              <a:buChar char="•"/>
            </a:pPr>
            <a:r>
              <a:rPr lang="en-US" dirty="0"/>
              <a:t>Increased bandwidth.</a:t>
            </a:r>
          </a:p>
          <a:p>
            <a:pPr marL="285750" indent="-285750">
              <a:buFont typeface="Arial" panose="020B0604020202020204" pitchFamily="34" charset="0"/>
              <a:buChar char="•"/>
            </a:pPr>
            <a:r>
              <a:rPr lang="en-US" dirty="0"/>
              <a:t>CSV Cache. Because the Scale-Out File Server clusters use CSVs, they also benefit from the use of the CSV Cache. The CSV Cache is a feature that you can use to allocate system memory (RAM) as a writethrough cache. The CSV Cache provides caching of read-only unbuffered I/O. This can improve performance for applications such as Hyper-V, which conducts unbuffered I/O when accessing a .</a:t>
            </a:r>
            <a:r>
              <a:rPr lang="en-US" dirty="0" err="1"/>
              <a:t>vhd</a:t>
            </a:r>
            <a:r>
              <a:rPr lang="en-US" dirty="0"/>
              <a:t> file.</a:t>
            </a:r>
          </a:p>
          <a:p>
            <a:pPr marL="285750" indent="-285750">
              <a:buFont typeface="Arial" panose="020B0604020202020204" pitchFamily="34" charset="0"/>
              <a:buChar char="•"/>
            </a:pPr>
            <a:r>
              <a:rPr lang="en-US" dirty="0"/>
              <a:t>Abstraction of the storage layer. When you use a Scale-Out File Server as the storage location for virtual disks, you can migrate live VMs from cluster to cluster, and you do not need to migrate the storage provided the URL location is accessible from the destination cluster.</a:t>
            </a:r>
          </a:p>
        </p:txBody>
      </p:sp>
    </p:spTree>
    <p:extLst>
      <p:ext uri="{BB962C8B-B14F-4D97-AF65-F5344CB8AC3E}">
        <p14:creationId xmlns:p14="http://schemas.microsoft.com/office/powerpoint/2010/main" val="280975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5C3A9D3-2C5C-463C-B462-4CD804C7DA8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7"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05C3A9D3-2C5C-463C-B462-4CD804C7DA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8EB250D-4AFB-44CF-AB0C-63A05F1665B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266C7B0-8734-45E1-AFAB-1A4F9313C28D}"/>
              </a:ext>
            </a:extLst>
          </p:cNvPr>
          <p:cNvSpPr>
            <a:spLocks noGrp="1"/>
          </p:cNvSpPr>
          <p:nvPr>
            <p:ph type="title"/>
          </p:nvPr>
        </p:nvSpPr>
        <p:spPr/>
        <p:txBody>
          <a:bodyPr/>
          <a:lstStyle/>
          <a:p>
            <a:r>
              <a:rPr lang="en-US" b="0" dirty="0"/>
              <a:t>Implementing Scale-Out File Servers for VMs</a:t>
            </a:r>
            <a:endParaRPr lang="en-US" dirty="0"/>
          </a:p>
        </p:txBody>
      </p:sp>
      <p:sp>
        <p:nvSpPr>
          <p:cNvPr id="3" name="Text Placeholder 2">
            <a:extLst>
              <a:ext uri="{FF2B5EF4-FFF2-40B4-BE49-F238E27FC236}">
                <a16:creationId xmlns:a16="http://schemas.microsoft.com/office/drawing/2014/main" id="{4F661133-84F6-402B-8EEF-8E7AE57D902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E88998B-C23E-46CC-BB0D-830A61BEAF4A}"/>
              </a:ext>
            </a:extLst>
          </p:cNvPr>
          <p:cNvSpPr>
            <a:spLocks noGrp="1"/>
          </p:cNvSpPr>
          <p:nvPr>
            <p:ph type="subTitle" idx="1"/>
          </p:nvPr>
        </p:nvSpPr>
        <p:spPr/>
        <p:txBody>
          <a:bodyPr/>
          <a:lstStyle/>
          <a:p>
            <a:r>
              <a:rPr lang="en-US" dirty="0"/>
              <a:t>Requirements</a:t>
            </a:r>
          </a:p>
        </p:txBody>
      </p:sp>
      <p:sp>
        <p:nvSpPr>
          <p:cNvPr id="5" name="Rectangle 4">
            <a:extLst>
              <a:ext uri="{FF2B5EF4-FFF2-40B4-BE49-F238E27FC236}">
                <a16:creationId xmlns:a16="http://schemas.microsoft.com/office/drawing/2014/main" id="{E0766138-4F00-45E9-BFF9-C2A468C22FFF}"/>
              </a:ext>
            </a:extLst>
          </p:cNvPr>
          <p:cNvSpPr/>
          <p:nvPr/>
        </p:nvSpPr>
        <p:spPr>
          <a:xfrm>
            <a:off x="554736" y="1312215"/>
            <a:ext cx="11085576" cy="3139321"/>
          </a:xfrm>
          <a:prstGeom prst="rect">
            <a:avLst/>
          </a:prstGeom>
        </p:spPr>
        <p:txBody>
          <a:bodyPr wrap="square">
            <a:spAutoFit/>
          </a:bodyPr>
          <a:lstStyle/>
          <a:p>
            <a:r>
              <a:rPr lang="en-US" dirty="0"/>
              <a:t>• One or more computers running Windows Server 2012 or later with the Hyper-V role installed.</a:t>
            </a:r>
          </a:p>
          <a:p>
            <a:r>
              <a:rPr lang="en-US" dirty="0"/>
              <a:t>• One or more computers running Windows Server 2012 or later with the File and Storage Services role installed.</a:t>
            </a:r>
          </a:p>
          <a:p>
            <a:r>
              <a:rPr lang="en-US" dirty="0"/>
              <a:t>• A common Active Directory infrastructure. The servers that run AD DS do not need to run Windows</a:t>
            </a:r>
          </a:p>
          <a:p>
            <a:r>
              <a:rPr lang="en-US" dirty="0"/>
              <a:t>Server 2016.</a:t>
            </a:r>
          </a:p>
          <a:p>
            <a:endParaRPr lang="en-US" dirty="0"/>
          </a:p>
          <a:p>
            <a:r>
              <a:rPr lang="en-US" dirty="0"/>
              <a:t>Before you implement VMs on an SMB file share, you need to set up a file server cluster.</a:t>
            </a:r>
          </a:p>
          <a:p>
            <a:pPr marL="285750" indent="-285750">
              <a:buFont typeface="Arial" panose="020B0604020202020204" pitchFamily="34" charset="0"/>
              <a:buChar char="•"/>
            </a:pPr>
            <a:r>
              <a:rPr lang="en-US" dirty="0"/>
              <a:t>you must have at least two cluster nodes with file services and failover clustering installed. </a:t>
            </a:r>
          </a:p>
          <a:p>
            <a:pPr marL="285750" indent="-285750">
              <a:buFont typeface="Arial" panose="020B0604020202020204" pitchFamily="34" charset="0"/>
              <a:buChar char="•"/>
            </a:pPr>
            <a:r>
              <a:rPr lang="en-US" dirty="0"/>
              <a:t>In Failover Cluster Manager, you must create a file server and select the Scale-Out File Server for application data configuration. After you configure the cluster, you must deploy the SMB Share – Applications profile. This profile is designed for Hyper-V and other application data.</a:t>
            </a:r>
          </a:p>
        </p:txBody>
      </p:sp>
    </p:spTree>
    <p:extLst>
      <p:ext uri="{BB962C8B-B14F-4D97-AF65-F5344CB8AC3E}">
        <p14:creationId xmlns:p14="http://schemas.microsoft.com/office/powerpoint/2010/main" val="392074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BA66835-A680-42D7-A73D-6D08659E94D7}"/>
              </a:ext>
            </a:extLst>
          </p:cNvPr>
          <p:cNvGraphicFramePr>
            <a:graphicFrameLocks noChangeAspect="1"/>
          </p:cNvGraphicFramePr>
          <p:nvPr>
            <p:custDataLst>
              <p:tags r:id="rId2"/>
            </p:custDataLst>
            <p:extLst>
              <p:ext uri="{D42A27DB-BD31-4B8C-83A1-F6EECF244321}">
                <p14:modId xmlns:p14="http://schemas.microsoft.com/office/powerpoint/2010/main" val="3240509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9F64EAA-26E8-4ACE-9CD8-AAC72E23675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170FB41-353A-45F6-BE52-0C3FC3093AFF}"/>
              </a:ext>
            </a:extLst>
          </p:cNvPr>
          <p:cNvSpPr>
            <a:spLocks noGrp="1"/>
          </p:cNvSpPr>
          <p:nvPr>
            <p:ph type="title"/>
          </p:nvPr>
        </p:nvSpPr>
        <p:spPr/>
        <p:txBody>
          <a:bodyPr/>
          <a:lstStyle/>
          <a:p>
            <a:r>
              <a:rPr lang="en-US" dirty="0"/>
              <a:t>Components of Hyper-V clusters</a:t>
            </a:r>
          </a:p>
        </p:txBody>
      </p:sp>
      <p:sp>
        <p:nvSpPr>
          <p:cNvPr id="3" name="Text Placeholder 2">
            <a:extLst>
              <a:ext uri="{FF2B5EF4-FFF2-40B4-BE49-F238E27FC236}">
                <a16:creationId xmlns:a16="http://schemas.microsoft.com/office/drawing/2014/main" id="{FB1FBEB7-6B2B-4CAA-BBF8-F0D9293227C0}"/>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38421110-B6CD-4FFC-BD66-11F3776A8498}"/>
              </a:ext>
            </a:extLst>
          </p:cNvPr>
          <p:cNvSpPr>
            <a:spLocks noGrp="1"/>
          </p:cNvSpPr>
          <p:nvPr>
            <p:ph type="subTitle" idx="1"/>
          </p:nvPr>
        </p:nvSpPr>
        <p:spPr/>
        <p:txBody>
          <a:bodyPr/>
          <a:lstStyle/>
          <a:p>
            <a:endParaRPr lang="en-US"/>
          </a:p>
        </p:txBody>
      </p:sp>
      <p:sp>
        <p:nvSpPr>
          <p:cNvPr id="7" name="TextBox 6">
            <a:extLst>
              <a:ext uri="{FF2B5EF4-FFF2-40B4-BE49-F238E27FC236}">
                <a16:creationId xmlns:a16="http://schemas.microsoft.com/office/drawing/2014/main" id="{1BF7611E-ACB5-4F31-BACA-818FD728FBE0}"/>
              </a:ext>
            </a:extLst>
          </p:cNvPr>
          <p:cNvSpPr txBox="1"/>
          <p:nvPr/>
        </p:nvSpPr>
        <p:spPr>
          <a:xfrm>
            <a:off x="554736" y="1455547"/>
            <a:ext cx="2598821" cy="1696453"/>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2400" dirty="0"/>
              <a:t>Cluster nodes</a:t>
            </a:r>
          </a:p>
          <a:p>
            <a:pPr marL="285750" indent="-285750" algn="l">
              <a:spcBef>
                <a:spcPts val="300"/>
              </a:spcBef>
              <a:spcAft>
                <a:spcPts val="300"/>
              </a:spcAft>
              <a:buFont typeface="Arial" panose="020B0604020202020204" pitchFamily="34" charset="0"/>
              <a:buChar char="•"/>
            </a:pPr>
            <a:r>
              <a:rPr lang="en-US" sz="2400" dirty="0"/>
              <a:t>Cluster networks</a:t>
            </a:r>
          </a:p>
          <a:p>
            <a:pPr marL="285750" indent="-285750" algn="l">
              <a:spcBef>
                <a:spcPts val="300"/>
              </a:spcBef>
              <a:spcAft>
                <a:spcPts val="300"/>
              </a:spcAft>
              <a:buFont typeface="Arial" panose="020B0604020202020204" pitchFamily="34" charset="0"/>
              <a:buChar char="•"/>
            </a:pPr>
            <a:r>
              <a:rPr lang="en-US" sz="2400" dirty="0"/>
              <a:t>Virtual networks</a:t>
            </a:r>
          </a:p>
          <a:p>
            <a:pPr marL="285750" indent="-285750" algn="l">
              <a:spcBef>
                <a:spcPts val="300"/>
              </a:spcBef>
              <a:spcAft>
                <a:spcPts val="300"/>
              </a:spcAft>
              <a:buFont typeface="Arial" panose="020B0604020202020204" pitchFamily="34" charset="0"/>
              <a:buChar char="•"/>
            </a:pPr>
            <a:r>
              <a:rPr lang="en-US" sz="2400" dirty="0"/>
              <a:t>Storage for VMs</a:t>
            </a:r>
          </a:p>
          <a:p>
            <a:pPr marL="285750" indent="-285750" algn="l">
              <a:spcBef>
                <a:spcPts val="300"/>
              </a:spcBef>
              <a:spcAft>
                <a:spcPts val="300"/>
              </a:spcAft>
              <a:buFont typeface="Arial" panose="020B0604020202020204" pitchFamily="34" charset="0"/>
              <a:buChar char="•"/>
            </a:pPr>
            <a:r>
              <a:rPr lang="en-US" sz="2400" dirty="0"/>
              <a:t>VMs</a:t>
            </a:r>
          </a:p>
        </p:txBody>
      </p:sp>
    </p:spTree>
    <p:extLst>
      <p:ext uri="{BB962C8B-B14F-4D97-AF65-F5344CB8AC3E}">
        <p14:creationId xmlns:p14="http://schemas.microsoft.com/office/powerpoint/2010/main" val="415142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06308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6" action="ppaction://hlinksldjump"/>
            <a:extLst>
              <a:ext uri="{FF2B5EF4-FFF2-40B4-BE49-F238E27FC236}">
                <a16:creationId xmlns:a16="http://schemas.microsoft.com/office/drawing/2014/main" id="{D961B5D9-E9A3-4C5B-9AE8-148B69008CC6}"/>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Components of </a:t>
            </a:r>
            <a:r>
              <a:rPr lang="en-US"/>
              <a:t>Hyper-V clusters</a:t>
            </a:r>
            <a:endParaRPr lang="en-US" dirty="0"/>
          </a:p>
        </p:txBody>
      </p:sp>
      <p:sp>
        <p:nvSpPr>
          <p:cNvPr id="21" name="Text Placeholder 2">
            <a:extLst>
              <a:ext uri="{FF2B5EF4-FFF2-40B4-BE49-F238E27FC236}">
                <a16:creationId xmlns:a16="http://schemas.microsoft.com/office/drawing/2014/main" id="{1709A17F-09D2-4AD5-AF1D-EA8661F67D31}"/>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Prerequisites for implementing Hyper-V failover clusters</a:t>
            </a:r>
            <a:endParaRPr lang="en-US" b="1" dirty="0">
              <a:solidFill>
                <a:schemeClr val="tx2"/>
              </a:solidFill>
            </a:endParaRPr>
          </a:p>
        </p:txBody>
      </p:sp>
      <p:sp>
        <p:nvSpPr>
          <p:cNvPr id="9" name="Text Placeholder 2">
            <a:hlinkClick r:id="rId17" action="ppaction://hlinksldjump"/>
            <a:extLst>
              <a:ext uri="{FF2B5EF4-FFF2-40B4-BE49-F238E27FC236}">
                <a16:creationId xmlns:a16="http://schemas.microsoft.com/office/drawing/2014/main" id="{7546CCC9-427E-4158-A362-60A485636E80}"/>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Implementing Hyper-V VMs on a failover cluster</a:t>
            </a:r>
            <a:endParaRPr lang="en-US" dirty="0"/>
          </a:p>
        </p:txBody>
      </p:sp>
      <p:sp>
        <p:nvSpPr>
          <p:cNvPr id="12" name="Text Placeholder 2">
            <a:hlinkClick r:id="rId18" action="ppaction://hlinksldjump"/>
            <a:extLst>
              <a:ext uri="{FF2B5EF4-FFF2-40B4-BE49-F238E27FC236}">
                <a16:creationId xmlns:a16="http://schemas.microsoft.com/office/drawing/2014/main" id="{82F865B5-1A1B-44E6-B8C6-26C2DD60E96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Configuring CSVs</a:t>
            </a:r>
            <a:endParaRPr lang="en-US" dirty="0"/>
          </a:p>
        </p:txBody>
      </p:sp>
      <p:sp>
        <p:nvSpPr>
          <p:cNvPr id="16" name="Text Placeholder 2">
            <a:hlinkClick r:id="rId19" action="ppaction://hlinksldjump"/>
            <a:extLst>
              <a:ext uri="{FF2B5EF4-FFF2-40B4-BE49-F238E27FC236}">
                <a16:creationId xmlns:a16="http://schemas.microsoft.com/office/drawing/2014/main" id="{83D57B26-6A52-4075-977F-2184906F980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Configuring a </a:t>
            </a:r>
            <a:r>
              <a:rPr lang="en-US"/>
              <a:t>shared virtual hard disk</a:t>
            </a:r>
            <a:endParaRPr lang="en-US" dirty="0"/>
          </a:p>
        </p:txBody>
      </p:sp>
      <p:sp>
        <p:nvSpPr>
          <p:cNvPr id="24" name="Text Placeholder 2">
            <a:hlinkClick r:id="rId20" action="ppaction://hlinksldjump"/>
            <a:extLst>
              <a:ext uri="{FF2B5EF4-FFF2-40B4-BE49-F238E27FC236}">
                <a16:creationId xmlns:a16="http://schemas.microsoft.com/office/drawing/2014/main" id="{33E10934-C9FA-4BB9-98DE-A0578207B346}"/>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Implementing Scale-Out File Servers for VMs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0A33080-2814-404A-920C-5368F5D97BC7}"/>
              </a:ext>
            </a:extLst>
          </p:cNvPr>
          <p:cNvGraphicFramePr>
            <a:graphicFrameLocks noChangeAspect="1"/>
          </p:cNvGraphicFramePr>
          <p:nvPr>
            <p:custDataLst>
              <p:tags r:id="rId2"/>
            </p:custDataLst>
            <p:extLst>
              <p:ext uri="{D42A27DB-BD31-4B8C-83A1-F6EECF244321}">
                <p14:modId xmlns:p14="http://schemas.microsoft.com/office/powerpoint/2010/main" val="3822238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C56BF73-1736-4BA2-B0BB-39181D117DE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F58EB56-0581-44FF-9F06-F57407247801}"/>
              </a:ext>
            </a:extLst>
          </p:cNvPr>
          <p:cNvSpPr>
            <a:spLocks noGrp="1"/>
          </p:cNvSpPr>
          <p:nvPr>
            <p:ph type="title"/>
          </p:nvPr>
        </p:nvSpPr>
        <p:spPr/>
        <p:txBody>
          <a:bodyPr/>
          <a:lstStyle/>
          <a:p>
            <a:r>
              <a:rPr lang="en-US" b="0" dirty="0"/>
              <a:t>Prerequisites for implementing Hyper-V failover clusters</a:t>
            </a:r>
            <a:endParaRPr lang="en-US" dirty="0"/>
          </a:p>
        </p:txBody>
      </p:sp>
      <p:sp>
        <p:nvSpPr>
          <p:cNvPr id="3" name="Text Placeholder 2">
            <a:extLst>
              <a:ext uri="{FF2B5EF4-FFF2-40B4-BE49-F238E27FC236}">
                <a16:creationId xmlns:a16="http://schemas.microsoft.com/office/drawing/2014/main" id="{39DBFD96-5F4D-4691-A197-D86F16E91C6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04AE318C-66F6-4B11-9909-E68BA849C150}"/>
              </a:ext>
            </a:extLst>
          </p:cNvPr>
          <p:cNvSpPr>
            <a:spLocks noGrp="1"/>
          </p:cNvSpPr>
          <p:nvPr>
            <p:ph type="subTitle" idx="1"/>
          </p:nvPr>
        </p:nvSpPr>
        <p:spPr/>
        <p:txBody>
          <a:bodyPr/>
          <a:lstStyle/>
          <a:p>
            <a:r>
              <a:rPr lang="en-US" dirty="0"/>
              <a:t>Hardware requirements</a:t>
            </a:r>
          </a:p>
        </p:txBody>
      </p:sp>
      <p:sp>
        <p:nvSpPr>
          <p:cNvPr id="5" name="Rectangle 4">
            <a:extLst>
              <a:ext uri="{FF2B5EF4-FFF2-40B4-BE49-F238E27FC236}">
                <a16:creationId xmlns:a16="http://schemas.microsoft.com/office/drawing/2014/main" id="{C4E83B10-A217-482A-92A9-842A758EE310}"/>
              </a:ext>
            </a:extLst>
          </p:cNvPr>
          <p:cNvSpPr/>
          <p:nvPr/>
        </p:nvSpPr>
        <p:spPr>
          <a:xfrm>
            <a:off x="554736" y="1398402"/>
            <a:ext cx="11085576" cy="4247317"/>
          </a:xfrm>
          <a:prstGeom prst="rect">
            <a:avLst/>
          </a:prstGeom>
        </p:spPr>
        <p:txBody>
          <a:bodyPr wrap="square">
            <a:spAutoFit/>
          </a:bodyPr>
          <a:lstStyle/>
          <a:p>
            <a:r>
              <a:rPr lang="en-US" dirty="0"/>
              <a:t>You must have the following hardware for a two node failover cluster:</a:t>
            </a:r>
          </a:p>
          <a:p>
            <a:r>
              <a:rPr lang="en-US" dirty="0"/>
              <a:t>• Server hardware. Hyper-V on Windows Server 2016 requires an x64-based processor, hardware-assisted virtualization, and hardware-enforced Data Execution Prevention (DEP). As a best practice, the servers should have very similar hardware.</a:t>
            </a:r>
          </a:p>
          <a:p>
            <a:pPr marL="285750" indent="-285750">
              <a:buFont typeface="Arial" panose="020B0604020202020204" pitchFamily="34" charset="0"/>
              <a:buChar char="•"/>
            </a:pPr>
            <a:r>
              <a:rPr lang="en-US" dirty="0"/>
              <a:t>Network adapters. The network adapter hardware, like other features in the failover cluster solution, must be marked as </a:t>
            </a:r>
            <a:r>
              <a:rPr lang="en-US" i="1" dirty="0"/>
              <a:t>Certified for Windows Server</a:t>
            </a:r>
            <a:r>
              <a:rPr lang="en-US" dirty="0"/>
              <a:t>. To provide network redundancy, you can connect cluster nodes to multiple networks. Alternatively, to remove single points of failure, you can connect the nodes to one network that uses the following hardware:</a:t>
            </a:r>
          </a:p>
          <a:p>
            <a:pPr marL="742950" lvl="1" indent="-285750">
              <a:buFont typeface="Arial" panose="020B0604020202020204" pitchFamily="34" charset="0"/>
              <a:buChar char="•"/>
            </a:pPr>
            <a:r>
              <a:rPr lang="en-US" dirty="0"/>
              <a:t>Redundant switches</a:t>
            </a:r>
          </a:p>
          <a:p>
            <a:pPr marL="742950" lvl="1" indent="-285750">
              <a:buFont typeface="Arial" panose="020B0604020202020204" pitchFamily="34" charset="0"/>
              <a:buChar char="•"/>
            </a:pPr>
            <a:r>
              <a:rPr lang="en-US" dirty="0"/>
              <a:t>Teamed network adapters</a:t>
            </a:r>
          </a:p>
          <a:p>
            <a:pPr marL="742950" lvl="1" indent="-285750">
              <a:buFont typeface="Arial" panose="020B0604020202020204" pitchFamily="34" charset="0"/>
              <a:buChar char="•"/>
            </a:pPr>
            <a:r>
              <a:rPr lang="en-US" dirty="0"/>
              <a:t>Redundant routers</a:t>
            </a:r>
          </a:p>
          <a:p>
            <a:pPr marL="742950" lvl="1" indent="-285750">
              <a:buFont typeface="Arial" panose="020B0604020202020204" pitchFamily="34" charset="0"/>
              <a:buChar char="•"/>
            </a:pPr>
            <a:r>
              <a:rPr lang="en-US" dirty="0"/>
              <a:t>Any similar hardware</a:t>
            </a:r>
          </a:p>
          <a:p>
            <a:r>
              <a:rPr lang="en-US" dirty="0"/>
              <a:t>We recommend that you configure multiple physical network adapters on the host computer that you</a:t>
            </a:r>
          </a:p>
          <a:p>
            <a:r>
              <a:rPr lang="en-US" dirty="0"/>
              <a:t>configure as a cluster node. One network adapter should connect to the private network that the interhost</a:t>
            </a:r>
          </a:p>
          <a:p>
            <a:r>
              <a:rPr lang="en-US" dirty="0"/>
              <a:t>communications use.</a:t>
            </a:r>
          </a:p>
        </p:txBody>
      </p:sp>
    </p:spTree>
    <p:extLst>
      <p:ext uri="{BB962C8B-B14F-4D97-AF65-F5344CB8AC3E}">
        <p14:creationId xmlns:p14="http://schemas.microsoft.com/office/powerpoint/2010/main" val="18407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69732F1-9AD0-4079-8216-88122620865F}"/>
              </a:ext>
            </a:extLst>
          </p:cNvPr>
          <p:cNvGraphicFramePr>
            <a:graphicFrameLocks noChangeAspect="1"/>
          </p:cNvGraphicFramePr>
          <p:nvPr>
            <p:custDataLst>
              <p:tags r:id="rId2"/>
            </p:custDataLst>
            <p:extLst>
              <p:ext uri="{D42A27DB-BD31-4B8C-83A1-F6EECF244321}">
                <p14:modId xmlns:p14="http://schemas.microsoft.com/office/powerpoint/2010/main" val="31040192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F543B8-009F-42BE-8749-3E7D3CD83F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3FEAB8-A0BF-4CD3-8C6A-5F6AB66846BB}"/>
              </a:ext>
            </a:extLst>
          </p:cNvPr>
          <p:cNvSpPr>
            <a:spLocks noGrp="1"/>
          </p:cNvSpPr>
          <p:nvPr>
            <p:ph type="title"/>
          </p:nvPr>
        </p:nvSpPr>
        <p:spPr/>
        <p:txBody>
          <a:bodyPr/>
          <a:lstStyle/>
          <a:p>
            <a:r>
              <a:rPr lang="en-US" b="0" dirty="0"/>
              <a:t>Prerequisites for implementing Hyper-V failover clusters</a:t>
            </a:r>
            <a:endParaRPr lang="en-US" dirty="0"/>
          </a:p>
        </p:txBody>
      </p:sp>
      <p:sp>
        <p:nvSpPr>
          <p:cNvPr id="3" name="Text Placeholder 2">
            <a:extLst>
              <a:ext uri="{FF2B5EF4-FFF2-40B4-BE49-F238E27FC236}">
                <a16:creationId xmlns:a16="http://schemas.microsoft.com/office/drawing/2014/main" id="{17DAF368-CA70-4848-83E6-1FE00C2AFE4E}"/>
              </a:ext>
            </a:extLst>
          </p:cNvPr>
          <p:cNvSpPr>
            <a:spLocks noGrp="1"/>
          </p:cNvSpPr>
          <p:nvPr>
            <p:ph type="body" sz="quarter" idx="17"/>
          </p:nvPr>
        </p:nvSpPr>
        <p:spPr/>
        <p:txBody>
          <a:bodyPr/>
          <a:lstStyle/>
          <a:p>
            <a:endParaRPr lang="en-US"/>
          </a:p>
        </p:txBody>
      </p:sp>
      <p:sp>
        <p:nvSpPr>
          <p:cNvPr id="7" name="Subtitle 3">
            <a:extLst>
              <a:ext uri="{FF2B5EF4-FFF2-40B4-BE49-F238E27FC236}">
                <a16:creationId xmlns:a16="http://schemas.microsoft.com/office/drawing/2014/main" id="{9FA7BE2D-D2CC-4F91-9CD6-C76F14AC8F1D}"/>
              </a:ext>
            </a:extLst>
          </p:cNvPr>
          <p:cNvSpPr>
            <a:spLocks noGrp="1"/>
          </p:cNvSpPr>
          <p:nvPr>
            <p:ph type="subTitle" idx="1"/>
          </p:nvPr>
        </p:nvSpPr>
        <p:spPr>
          <a:xfrm>
            <a:off x="554038" y="903288"/>
            <a:ext cx="11083925" cy="277812"/>
          </a:xfrm>
        </p:spPr>
        <p:txBody>
          <a:bodyPr/>
          <a:lstStyle/>
          <a:p>
            <a:r>
              <a:rPr lang="en-US"/>
              <a:t>Hardware requirements</a:t>
            </a:r>
            <a:endParaRPr lang="en-US" dirty="0"/>
          </a:p>
        </p:txBody>
      </p:sp>
      <p:sp>
        <p:nvSpPr>
          <p:cNvPr id="8" name="Rectangle 7">
            <a:extLst>
              <a:ext uri="{FF2B5EF4-FFF2-40B4-BE49-F238E27FC236}">
                <a16:creationId xmlns:a16="http://schemas.microsoft.com/office/drawing/2014/main" id="{E8648246-A00B-4051-9A47-7BD3198FF11E}"/>
              </a:ext>
            </a:extLst>
          </p:cNvPr>
          <p:cNvSpPr/>
          <p:nvPr/>
        </p:nvSpPr>
        <p:spPr>
          <a:xfrm>
            <a:off x="424304" y="1181100"/>
            <a:ext cx="11083925" cy="6186309"/>
          </a:xfrm>
          <a:prstGeom prst="rect">
            <a:avLst/>
          </a:prstGeom>
        </p:spPr>
        <p:txBody>
          <a:bodyPr wrap="square">
            <a:spAutoFit/>
          </a:bodyPr>
          <a:lstStyle/>
          <a:p>
            <a:pPr marL="285750" indent="-285750">
              <a:buFont typeface="Arial" panose="020B0604020202020204" pitchFamily="34" charset="0"/>
              <a:buChar char="•"/>
            </a:pPr>
            <a:r>
              <a:rPr lang="en-US" b="1" dirty="0">
                <a:latin typeface="Segoe" panose="020B0604020202020204" charset="0"/>
              </a:rPr>
              <a:t>Storage adapters</a:t>
            </a:r>
            <a:r>
              <a:rPr lang="en-US" dirty="0">
                <a:latin typeface="Segoe" panose="020B0604020202020204" charset="0"/>
              </a:rPr>
              <a:t>. If you use serial-attached SCSI or </a:t>
            </a:r>
            <a:r>
              <a:rPr lang="en-US" dirty="0" err="1">
                <a:latin typeface="Segoe" panose="020B0604020202020204" charset="0"/>
              </a:rPr>
              <a:t>Fibre</a:t>
            </a:r>
            <a:r>
              <a:rPr lang="en-US" dirty="0">
                <a:latin typeface="Segoe" panose="020B0604020202020204" charset="0"/>
              </a:rPr>
              <a:t> Channel, the mass-storage device controllers in all clustered servers should be identical and should use the same firmware version. If you are using iSCSI, you need to dedicate one or more network adapters to the cluster storage for each clustered server. The network adapters that you use to connect to the iSCSI storage target need to be identical, and you need to use a Gigabit Ethernet or faster network adapter.</a:t>
            </a:r>
          </a:p>
          <a:p>
            <a:pPr marL="285750" indent="-285750">
              <a:buFont typeface="Arial" panose="020B0604020202020204" pitchFamily="34" charset="0"/>
              <a:buChar char="•"/>
            </a:pPr>
            <a:r>
              <a:rPr lang="en-US" b="1" dirty="0"/>
              <a:t>Storage</a:t>
            </a:r>
            <a:r>
              <a:rPr lang="en-US" dirty="0"/>
              <a:t>. You must use shared storage that is compatible with Windows Server 2016. If you deploy a failover cluster that uses a witness disk, the storage must contain at least two separate volumes. One volume functions as the witness disk, and additional volumes contain the VM files that cluster nodes share.</a:t>
            </a:r>
          </a:p>
          <a:p>
            <a:pPr marL="742950" lvl="1" indent="-285750">
              <a:buFont typeface="Arial" panose="020B0604020202020204" pitchFamily="34" charset="0"/>
              <a:buChar char="•"/>
            </a:pPr>
            <a:r>
              <a:rPr lang="en-US" b="1" dirty="0"/>
              <a:t>Use basic disks</a:t>
            </a:r>
            <a:r>
              <a:rPr lang="en-US" dirty="0"/>
              <a:t>, not dynamic disks. Format the disks with the New Technology File System (NTFS).</a:t>
            </a:r>
          </a:p>
          <a:p>
            <a:pPr marL="742950" lvl="1" indent="-285750">
              <a:buFont typeface="Arial" panose="020B0604020202020204" pitchFamily="34" charset="0"/>
              <a:buChar char="•"/>
            </a:pPr>
            <a:r>
              <a:rPr lang="en-US" dirty="0"/>
              <a:t>Use the master boot record (MBR) or GUID partition table (GPT). Remember that there is a 2-terabyte (TB) limit on the MBR disks. Most production clusters today use GPT volumes for storing virtual disks.</a:t>
            </a:r>
          </a:p>
          <a:p>
            <a:pPr marL="742950" lvl="1" indent="-285750">
              <a:buFont typeface="Arial" panose="020B0604020202020204" pitchFamily="34" charset="0"/>
              <a:buChar char="•"/>
            </a:pPr>
            <a:r>
              <a:rPr lang="en-US" dirty="0"/>
              <a:t>If you use a storage area network (SAN), the miniport driver that the storage uses must work with the Microsoft </a:t>
            </a:r>
            <a:r>
              <a:rPr lang="en-US" dirty="0" err="1"/>
              <a:t>Storport</a:t>
            </a:r>
            <a:r>
              <a:rPr lang="en-US" dirty="0"/>
              <a:t> storage driver.</a:t>
            </a:r>
          </a:p>
          <a:p>
            <a:pPr marL="742950" lvl="1" indent="-285750">
              <a:buFont typeface="Arial" panose="020B0604020202020204" pitchFamily="34" charset="0"/>
              <a:buChar char="•"/>
            </a:pPr>
            <a:r>
              <a:rPr lang="en-US" dirty="0"/>
              <a:t>Consider using Microsoft Multipath I/O (MPIO) software. If your SAN uses a highly available network design with redundant components, deploy failover clusters with multiple host-bus adapters. To do this, use MPIO. This provides the highest level of redundancy and availability. </a:t>
            </a:r>
          </a:p>
          <a:p>
            <a:pPr marL="742950" lvl="1" indent="-285750">
              <a:buFont typeface="Arial" panose="020B0604020202020204" pitchFamily="34" charset="0"/>
              <a:buChar char="•"/>
            </a:pPr>
            <a:r>
              <a:rPr lang="en-US" dirty="0"/>
              <a:t>For environments without direct access to SAN or iSCSI storage, consider using shared virtual hard disks.</a:t>
            </a:r>
            <a:endParaRPr lang="en-US" dirty="0">
              <a:latin typeface="Segoe" panose="020B060402020202020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466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69732F1-9AD0-4079-8216-8812262086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369732F1-9AD0-4079-8216-8812262086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F543B8-009F-42BE-8749-3E7D3CD83F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3FEAB8-A0BF-4CD3-8C6A-5F6AB66846BB}"/>
              </a:ext>
            </a:extLst>
          </p:cNvPr>
          <p:cNvSpPr>
            <a:spLocks noGrp="1"/>
          </p:cNvSpPr>
          <p:nvPr>
            <p:ph type="title"/>
          </p:nvPr>
        </p:nvSpPr>
        <p:spPr/>
        <p:txBody>
          <a:bodyPr/>
          <a:lstStyle/>
          <a:p>
            <a:r>
              <a:rPr lang="en-US" b="0" dirty="0"/>
              <a:t>Prerequisites for implementing Hyper-V failover clusters</a:t>
            </a:r>
            <a:endParaRPr lang="en-US" dirty="0"/>
          </a:p>
        </p:txBody>
      </p:sp>
      <p:sp>
        <p:nvSpPr>
          <p:cNvPr id="3" name="Text Placeholder 2">
            <a:extLst>
              <a:ext uri="{FF2B5EF4-FFF2-40B4-BE49-F238E27FC236}">
                <a16:creationId xmlns:a16="http://schemas.microsoft.com/office/drawing/2014/main" id="{17DAF368-CA70-4848-83E6-1FE00C2AFE4E}"/>
              </a:ext>
            </a:extLst>
          </p:cNvPr>
          <p:cNvSpPr>
            <a:spLocks noGrp="1"/>
          </p:cNvSpPr>
          <p:nvPr>
            <p:ph type="body" sz="quarter" idx="17"/>
          </p:nvPr>
        </p:nvSpPr>
        <p:spPr/>
        <p:txBody>
          <a:bodyPr/>
          <a:lstStyle/>
          <a:p>
            <a:endParaRPr lang="en-US"/>
          </a:p>
        </p:txBody>
      </p:sp>
      <p:sp>
        <p:nvSpPr>
          <p:cNvPr id="7" name="Subtitle 3">
            <a:extLst>
              <a:ext uri="{FF2B5EF4-FFF2-40B4-BE49-F238E27FC236}">
                <a16:creationId xmlns:a16="http://schemas.microsoft.com/office/drawing/2014/main" id="{9FA7BE2D-D2CC-4F91-9CD6-C76F14AC8F1D}"/>
              </a:ext>
            </a:extLst>
          </p:cNvPr>
          <p:cNvSpPr>
            <a:spLocks noGrp="1"/>
          </p:cNvSpPr>
          <p:nvPr>
            <p:ph type="subTitle" idx="1"/>
          </p:nvPr>
        </p:nvSpPr>
        <p:spPr>
          <a:xfrm>
            <a:off x="554038" y="903288"/>
            <a:ext cx="11083925" cy="277812"/>
          </a:xfrm>
        </p:spPr>
        <p:txBody>
          <a:bodyPr/>
          <a:lstStyle/>
          <a:p>
            <a:r>
              <a:rPr lang="en-US" b="1" dirty="0"/>
              <a:t>Hardware requirements</a:t>
            </a:r>
            <a:endParaRPr lang="en-US" dirty="0"/>
          </a:p>
        </p:txBody>
      </p:sp>
      <p:sp>
        <p:nvSpPr>
          <p:cNvPr id="8" name="Rectangle 7">
            <a:extLst>
              <a:ext uri="{FF2B5EF4-FFF2-40B4-BE49-F238E27FC236}">
                <a16:creationId xmlns:a16="http://schemas.microsoft.com/office/drawing/2014/main" id="{E8648246-A00B-4051-9A47-7BD3198FF11E}"/>
              </a:ext>
            </a:extLst>
          </p:cNvPr>
          <p:cNvSpPr/>
          <p:nvPr/>
        </p:nvSpPr>
        <p:spPr>
          <a:xfrm>
            <a:off x="424304" y="1181100"/>
            <a:ext cx="11083925" cy="6186309"/>
          </a:xfrm>
          <a:prstGeom prst="rect">
            <a:avLst/>
          </a:prstGeom>
        </p:spPr>
        <p:txBody>
          <a:bodyPr wrap="square">
            <a:spAutoFit/>
          </a:bodyPr>
          <a:lstStyle/>
          <a:p>
            <a:pPr marL="285750" indent="-285750">
              <a:buFont typeface="Arial" panose="020B0604020202020204" pitchFamily="34" charset="0"/>
              <a:buChar char="•"/>
            </a:pPr>
            <a:r>
              <a:rPr lang="en-US" b="1" dirty="0">
                <a:latin typeface="Segoe" panose="020B0604020202020204" charset="0"/>
              </a:rPr>
              <a:t>Storage adapters</a:t>
            </a:r>
            <a:r>
              <a:rPr lang="en-US" dirty="0">
                <a:latin typeface="Segoe" panose="020B0604020202020204" charset="0"/>
              </a:rPr>
              <a:t>. If you use serial-attached SCSI or </a:t>
            </a:r>
            <a:r>
              <a:rPr lang="en-US" dirty="0" err="1">
                <a:latin typeface="Segoe" panose="020B0604020202020204" charset="0"/>
              </a:rPr>
              <a:t>Fibre</a:t>
            </a:r>
            <a:r>
              <a:rPr lang="en-US" dirty="0">
                <a:latin typeface="Segoe" panose="020B0604020202020204" charset="0"/>
              </a:rPr>
              <a:t> Channel, the mass-storage device controllers in all clustered servers should be identical and should use the same firmware version. If you are using iSCSI, you need to dedicate one or more network adapters to the cluster storage for each clustered server. The network adapters that you use to connect to the iSCSI storage target need to be identical, and you need to use a Gigabit Ethernet or faster network adapter.</a:t>
            </a:r>
          </a:p>
          <a:p>
            <a:pPr marL="285750" indent="-285750">
              <a:buFont typeface="Arial" panose="020B0604020202020204" pitchFamily="34" charset="0"/>
              <a:buChar char="•"/>
            </a:pPr>
            <a:r>
              <a:rPr lang="en-US" b="1" dirty="0"/>
              <a:t>Storage</a:t>
            </a:r>
            <a:r>
              <a:rPr lang="en-US" dirty="0"/>
              <a:t>. You must use shared storage that is compatible with Windows Server 2016. If you deploy a failover cluster that uses a witness disk, the storage must contain at least two separate volumes. One volume functions as the witness disk, and additional volumes contain the VM files that cluster nodes share.</a:t>
            </a:r>
          </a:p>
          <a:p>
            <a:pPr marL="742950" lvl="1" indent="-285750">
              <a:buFont typeface="Arial" panose="020B0604020202020204" pitchFamily="34" charset="0"/>
              <a:buChar char="•"/>
            </a:pPr>
            <a:r>
              <a:rPr lang="en-US" b="1" dirty="0"/>
              <a:t>Use basic disks</a:t>
            </a:r>
            <a:r>
              <a:rPr lang="en-US" dirty="0"/>
              <a:t>, not dynamic disks. Format the disks with the New Technology File System (NTFS).</a:t>
            </a:r>
          </a:p>
          <a:p>
            <a:pPr marL="742950" lvl="1" indent="-285750">
              <a:buFont typeface="Arial" panose="020B0604020202020204" pitchFamily="34" charset="0"/>
              <a:buChar char="•"/>
            </a:pPr>
            <a:r>
              <a:rPr lang="en-US" dirty="0"/>
              <a:t>Use the master boot record (MBR) or GUID partition table (GPT). Remember that there is a 2-terabyte (TB) limit on the MBR disks. Most production clusters today use GPT volumes for storing virtual disks.</a:t>
            </a:r>
          </a:p>
          <a:p>
            <a:pPr marL="742950" lvl="1" indent="-285750">
              <a:buFont typeface="Arial" panose="020B0604020202020204" pitchFamily="34" charset="0"/>
              <a:buChar char="•"/>
            </a:pPr>
            <a:r>
              <a:rPr lang="en-US" dirty="0"/>
              <a:t>If you use a storage area network (SAN), the miniport driver that the storage uses must work with the Microsoft </a:t>
            </a:r>
            <a:r>
              <a:rPr lang="en-US" dirty="0" err="1"/>
              <a:t>Storport</a:t>
            </a:r>
            <a:r>
              <a:rPr lang="en-US" dirty="0"/>
              <a:t> storage driver.</a:t>
            </a:r>
          </a:p>
          <a:p>
            <a:pPr marL="742950" lvl="1" indent="-285750">
              <a:buFont typeface="Arial" panose="020B0604020202020204" pitchFamily="34" charset="0"/>
              <a:buChar char="•"/>
            </a:pPr>
            <a:r>
              <a:rPr lang="en-US" dirty="0"/>
              <a:t>Consider using Microsoft Multipath I/O (MPIO) software. If your SAN uses a highly available network design with redundant components, deploy failover clusters with multiple host-bus adapters. To do this, use MPIO. This provides the highest level of redundancy and availability. </a:t>
            </a:r>
          </a:p>
          <a:p>
            <a:pPr marL="742950" lvl="1" indent="-285750">
              <a:buFont typeface="Arial" panose="020B0604020202020204" pitchFamily="34" charset="0"/>
              <a:buChar char="•"/>
            </a:pPr>
            <a:r>
              <a:rPr lang="en-US" dirty="0"/>
              <a:t>For environments without direct access to SAN or iSCSI storage, consider using shared virtual hard disks.</a:t>
            </a:r>
            <a:endParaRPr lang="en-US" dirty="0">
              <a:latin typeface="Segoe" panose="020B060402020202020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9541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69732F1-9AD0-4079-8216-8812262086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369732F1-9AD0-4079-8216-8812262086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F543B8-009F-42BE-8749-3E7D3CD83F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3FEAB8-A0BF-4CD3-8C6A-5F6AB66846BB}"/>
              </a:ext>
            </a:extLst>
          </p:cNvPr>
          <p:cNvSpPr>
            <a:spLocks noGrp="1"/>
          </p:cNvSpPr>
          <p:nvPr>
            <p:ph type="title"/>
          </p:nvPr>
        </p:nvSpPr>
        <p:spPr/>
        <p:txBody>
          <a:bodyPr/>
          <a:lstStyle/>
          <a:p>
            <a:r>
              <a:rPr lang="en-US" b="0" dirty="0"/>
              <a:t>Prerequisites for implementing Hyper-V failover clusters</a:t>
            </a:r>
            <a:endParaRPr lang="en-US" dirty="0"/>
          </a:p>
        </p:txBody>
      </p:sp>
      <p:sp>
        <p:nvSpPr>
          <p:cNvPr id="3" name="Text Placeholder 2">
            <a:extLst>
              <a:ext uri="{FF2B5EF4-FFF2-40B4-BE49-F238E27FC236}">
                <a16:creationId xmlns:a16="http://schemas.microsoft.com/office/drawing/2014/main" id="{17DAF368-CA70-4848-83E6-1FE00C2AFE4E}"/>
              </a:ext>
            </a:extLst>
          </p:cNvPr>
          <p:cNvSpPr>
            <a:spLocks noGrp="1"/>
          </p:cNvSpPr>
          <p:nvPr>
            <p:ph type="body" sz="quarter" idx="17"/>
          </p:nvPr>
        </p:nvSpPr>
        <p:spPr/>
        <p:txBody>
          <a:bodyPr/>
          <a:lstStyle/>
          <a:p>
            <a:endParaRPr lang="en-US"/>
          </a:p>
        </p:txBody>
      </p:sp>
      <p:sp>
        <p:nvSpPr>
          <p:cNvPr id="7" name="Subtitle 3">
            <a:extLst>
              <a:ext uri="{FF2B5EF4-FFF2-40B4-BE49-F238E27FC236}">
                <a16:creationId xmlns:a16="http://schemas.microsoft.com/office/drawing/2014/main" id="{9FA7BE2D-D2CC-4F91-9CD6-C76F14AC8F1D}"/>
              </a:ext>
            </a:extLst>
          </p:cNvPr>
          <p:cNvSpPr>
            <a:spLocks noGrp="1"/>
          </p:cNvSpPr>
          <p:nvPr>
            <p:ph type="subTitle" idx="1"/>
          </p:nvPr>
        </p:nvSpPr>
        <p:spPr>
          <a:xfrm>
            <a:off x="554038" y="903288"/>
            <a:ext cx="11083925" cy="277812"/>
          </a:xfrm>
        </p:spPr>
        <p:txBody>
          <a:bodyPr/>
          <a:lstStyle/>
          <a:p>
            <a:r>
              <a:rPr lang="en-US" b="1" dirty="0"/>
              <a:t>Software requirements</a:t>
            </a:r>
            <a:endParaRPr lang="en-US" dirty="0"/>
          </a:p>
        </p:txBody>
      </p:sp>
      <p:sp>
        <p:nvSpPr>
          <p:cNvPr id="8" name="Rectangle 7">
            <a:extLst>
              <a:ext uri="{FF2B5EF4-FFF2-40B4-BE49-F238E27FC236}">
                <a16:creationId xmlns:a16="http://schemas.microsoft.com/office/drawing/2014/main" id="{E8648246-A00B-4051-9A47-7BD3198FF11E}"/>
              </a:ext>
            </a:extLst>
          </p:cNvPr>
          <p:cNvSpPr/>
          <p:nvPr/>
        </p:nvSpPr>
        <p:spPr>
          <a:xfrm>
            <a:off x="424304" y="1181100"/>
            <a:ext cx="11083925" cy="1477328"/>
          </a:xfrm>
          <a:prstGeom prst="rect">
            <a:avLst/>
          </a:prstGeom>
        </p:spPr>
        <p:txBody>
          <a:bodyPr wrap="square">
            <a:spAutoFit/>
          </a:bodyPr>
          <a:lstStyle/>
          <a:p>
            <a:r>
              <a:rPr lang="en-US" dirty="0"/>
              <a:t>• All the servers in a failover cluster need to run Windows Server 2016 Standard, Datacenter, or Microsoft Hyper-V Server 2016 editions. However, different editions are supported during a rolling upgrade failover cluster.</a:t>
            </a:r>
          </a:p>
          <a:p>
            <a:r>
              <a:rPr lang="en-US" dirty="0"/>
              <a:t>• All the servers need to have the same software updates and service packs.</a:t>
            </a:r>
          </a:p>
          <a:p>
            <a:r>
              <a:rPr lang="en-US" dirty="0"/>
              <a:t>• All the servers need to have the same drivers and firmware.</a:t>
            </a:r>
          </a:p>
        </p:txBody>
      </p:sp>
    </p:spTree>
    <p:extLst>
      <p:ext uri="{BB962C8B-B14F-4D97-AF65-F5344CB8AC3E}">
        <p14:creationId xmlns:p14="http://schemas.microsoft.com/office/powerpoint/2010/main" val="416920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69732F1-9AD0-4079-8216-8812262086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369732F1-9AD0-4079-8216-8812262086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F543B8-009F-42BE-8749-3E7D3CD83F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3FEAB8-A0BF-4CD3-8C6A-5F6AB66846BB}"/>
              </a:ext>
            </a:extLst>
          </p:cNvPr>
          <p:cNvSpPr>
            <a:spLocks noGrp="1"/>
          </p:cNvSpPr>
          <p:nvPr>
            <p:ph type="title"/>
          </p:nvPr>
        </p:nvSpPr>
        <p:spPr/>
        <p:txBody>
          <a:bodyPr/>
          <a:lstStyle/>
          <a:p>
            <a:r>
              <a:rPr lang="en-US" b="0" dirty="0"/>
              <a:t>Prerequisites for implementing Hyper-V failover clusters</a:t>
            </a:r>
            <a:endParaRPr lang="en-US" dirty="0"/>
          </a:p>
        </p:txBody>
      </p:sp>
      <p:sp>
        <p:nvSpPr>
          <p:cNvPr id="3" name="Text Placeholder 2">
            <a:extLst>
              <a:ext uri="{FF2B5EF4-FFF2-40B4-BE49-F238E27FC236}">
                <a16:creationId xmlns:a16="http://schemas.microsoft.com/office/drawing/2014/main" id="{17DAF368-CA70-4848-83E6-1FE00C2AFE4E}"/>
              </a:ext>
            </a:extLst>
          </p:cNvPr>
          <p:cNvSpPr>
            <a:spLocks noGrp="1"/>
          </p:cNvSpPr>
          <p:nvPr>
            <p:ph type="body" sz="quarter" idx="17"/>
          </p:nvPr>
        </p:nvSpPr>
        <p:spPr/>
        <p:txBody>
          <a:bodyPr/>
          <a:lstStyle/>
          <a:p>
            <a:endParaRPr lang="en-US"/>
          </a:p>
        </p:txBody>
      </p:sp>
      <p:sp>
        <p:nvSpPr>
          <p:cNvPr id="7" name="Subtitle 3">
            <a:extLst>
              <a:ext uri="{FF2B5EF4-FFF2-40B4-BE49-F238E27FC236}">
                <a16:creationId xmlns:a16="http://schemas.microsoft.com/office/drawing/2014/main" id="{9FA7BE2D-D2CC-4F91-9CD6-C76F14AC8F1D}"/>
              </a:ext>
            </a:extLst>
          </p:cNvPr>
          <p:cNvSpPr>
            <a:spLocks noGrp="1"/>
          </p:cNvSpPr>
          <p:nvPr>
            <p:ph type="subTitle" idx="1"/>
          </p:nvPr>
        </p:nvSpPr>
        <p:spPr>
          <a:xfrm>
            <a:off x="554038" y="903288"/>
            <a:ext cx="11083925" cy="277812"/>
          </a:xfrm>
        </p:spPr>
        <p:txBody>
          <a:bodyPr/>
          <a:lstStyle/>
          <a:p>
            <a:r>
              <a:rPr lang="en-US" b="1" dirty="0"/>
              <a:t>Network infrastructure requirements</a:t>
            </a:r>
            <a:endParaRPr lang="en-US" dirty="0"/>
          </a:p>
        </p:txBody>
      </p:sp>
      <p:sp>
        <p:nvSpPr>
          <p:cNvPr id="8" name="Rectangle 7">
            <a:extLst>
              <a:ext uri="{FF2B5EF4-FFF2-40B4-BE49-F238E27FC236}">
                <a16:creationId xmlns:a16="http://schemas.microsoft.com/office/drawing/2014/main" id="{E8648246-A00B-4051-9A47-7BD3198FF11E}"/>
              </a:ext>
            </a:extLst>
          </p:cNvPr>
          <p:cNvSpPr/>
          <p:nvPr/>
        </p:nvSpPr>
        <p:spPr>
          <a:xfrm>
            <a:off x="424304" y="1181100"/>
            <a:ext cx="11083925" cy="3970318"/>
          </a:xfrm>
          <a:prstGeom prst="rect">
            <a:avLst/>
          </a:prstGeom>
        </p:spPr>
        <p:txBody>
          <a:bodyPr wrap="square">
            <a:spAutoFit/>
          </a:bodyPr>
          <a:lstStyle/>
          <a:p>
            <a:r>
              <a:rPr lang="en-US" dirty="0"/>
              <a:t>• Network settings and IP addresses. Use identical communication settings on all network adapters, including the speed, duplex mode, flow control, and media-type settings</a:t>
            </a:r>
          </a:p>
          <a:p>
            <a:r>
              <a:rPr lang="en-US" dirty="0"/>
              <a:t>• Private networks. If you use private networks that you have not routed to your entire network</a:t>
            </a:r>
          </a:p>
          <a:p>
            <a:r>
              <a:rPr lang="en-US" dirty="0"/>
              <a:t>infrastructure for communication between cluster nodes, ensure that each of these private networks</a:t>
            </a:r>
          </a:p>
          <a:p>
            <a:r>
              <a:rPr lang="en-US" dirty="0"/>
              <a:t>uses a unique subnet.</a:t>
            </a:r>
          </a:p>
          <a:p>
            <a:r>
              <a:rPr lang="en-US" dirty="0"/>
              <a:t>• Domain Name System (DNS). The servers in the cluster must use DNS for name resolution. You need</a:t>
            </a:r>
          </a:p>
          <a:p>
            <a:r>
              <a:rPr lang="en-US" dirty="0"/>
              <a:t>to use the DNS dynamic update protocol.</a:t>
            </a:r>
          </a:p>
          <a:p>
            <a:r>
              <a:rPr lang="en-US" dirty="0"/>
              <a:t>• Domain role. </a:t>
            </a:r>
            <a:r>
              <a:rPr lang="en-US" b="1" dirty="0"/>
              <a:t>All servers in the cluster must be in the same Active Directory Domain Services (AD DS) domain</a:t>
            </a:r>
            <a:r>
              <a:rPr lang="en-US" dirty="0"/>
              <a:t>. As a best practice, all clustered servers need to have the same domain role (either member</a:t>
            </a:r>
          </a:p>
          <a:p>
            <a:r>
              <a:rPr lang="en-US" dirty="0"/>
              <a:t>server or domain controller). The recommended role is a member server.</a:t>
            </a:r>
          </a:p>
          <a:p>
            <a:r>
              <a:rPr lang="en-US" dirty="0"/>
              <a:t>• Account for administering the cluster. When you first create a cluster, or add servers to it, you must sign in to the domain with </a:t>
            </a:r>
            <a:r>
              <a:rPr lang="en-US" b="1" dirty="0"/>
              <a:t>an account that has administrator rights and permissions on all the cluster’s servers</a:t>
            </a:r>
            <a:r>
              <a:rPr lang="en-US" dirty="0"/>
              <a:t>. In addition, if the account is not a Domain Admins account, </a:t>
            </a:r>
            <a:r>
              <a:rPr lang="en-US" b="1" dirty="0"/>
              <a:t>the account must have the Create Computer Objects permission</a:t>
            </a:r>
            <a:r>
              <a:rPr lang="en-US" dirty="0"/>
              <a:t> in the domain.</a:t>
            </a:r>
          </a:p>
        </p:txBody>
      </p:sp>
    </p:spTree>
    <p:extLst>
      <p:ext uri="{BB962C8B-B14F-4D97-AF65-F5344CB8AC3E}">
        <p14:creationId xmlns:p14="http://schemas.microsoft.com/office/powerpoint/2010/main" val="2954281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X6WPPvnM_qRpT3qkyyKCF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ZL7oryoRlEaoJoyzGTzuh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t0QILewIbz2NIvQMnEcYt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8TFbwEPK8mGPYisaYKCNr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iM31exBbUkFFfxtKxtIf6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W3oZGVlptNUv1McPwGJl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K85qvme8jTIbs6vLEhswr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45gAIbMaF.Ng..ml_jSv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KT1ASkupZPm1QSnjV0.Yq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kjcwdnsaHusBiz9xwMlO7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shjiO4BeDXe9QVU1BX.Qe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AvUaSP4Ve7nCJojkSb5Iy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_wuVhhhKaPSjhOJ05je63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_wuVhhhKaPSjhOJ05je63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_wuVhhhKaPSjhOJ05je63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_wuVhhhKaPSjhOJ05je63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W3oZGVlptNUv1McPwGJl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K85qvme8jTIbs6vLEhswr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9XKKPUUXHz4rY8LG28fQA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hPyzTLKvpCs1shvL2ma9z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Q0vlbXtfyQV2hxKlLFlxn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Zd_LlRiWluxB4BGOMvrr1g"/>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k8BFW.6RG6PWMzfYoU8Z1w"/>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k8BFW.6RG6PWMzfYoU8Z1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W3oZGVlptNUv1McPwGJl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K85qvme8jTIbs6vLEhswr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9XKKPUUXHz4rY8LG28fQA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6SfQzYDkz2tamENlSYS5_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bHSBuePIe1w9pp50FFvoH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P9sDofBfyPbyaH9lxucgh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W3oZGVlptNUv1McPwGJlA"/>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K85qvme8jTIbs6vLEhswr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9XKKPUUXHz4rY8LG28fQA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6SfQzYDkz2tamENlSYS5_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ZwiZsIQJqbVUMGWzteUr6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wB151zvRRXKp08X3Gvi8Xw"/>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59yvTi4GerT1FXOstq2Qu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59yvTi4GerT1FXOstq2Qu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59yvTi4GerT1FXOstq2Qu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59yvTi4GerT1FXOstq2QuA"/>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0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HW3oZGVlptNUv1McPwGJlA"/>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K85qvme8jTIbs6vLEhswrg"/>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9XKKPUUXHz4rY8LG28fQA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6SfQzYDkz2tamENlSYS5_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ZwiZsIQJqbVUMGWzteUr6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KS2gz_IXdT9Ec6WcnLrt1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dN4hJJgU1URUf44or1_A"/>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dN4hJJgU1URUf44or1_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dN4hJJgU1URUf44or1_A"/>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4081</TotalTime>
  <Words>3537</Words>
  <Application>Microsoft Office PowerPoint</Application>
  <PresentationFormat>Widescreen</PresentationFormat>
  <Paragraphs>195</Paragraphs>
  <Slides>25</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4" baseType="lpstr">
      <vt:lpstr>Segoe</vt:lpstr>
      <vt:lpstr>Segoe,Bold</vt:lpstr>
      <vt:lpstr>Arial</vt:lpstr>
      <vt:lpstr>Georgia</vt:lpstr>
      <vt:lpstr>Segoe UI</vt:lpstr>
      <vt:lpstr>Wingdings</vt:lpstr>
      <vt:lpstr>White</vt:lpstr>
      <vt:lpstr>Contrast</vt:lpstr>
      <vt:lpstr>think-cell Slide</vt:lpstr>
      <vt:lpstr>Implementing Hyper-V VMs on failover clusters</vt:lpstr>
      <vt:lpstr>Agenda</vt:lpstr>
      <vt:lpstr>Components of Hyper-V clusters</vt:lpstr>
      <vt:lpstr>Agenda</vt:lpstr>
      <vt:lpstr>Prerequisites for implementing Hyper-V failover clusters</vt:lpstr>
      <vt:lpstr>Prerequisites for implementing Hyper-V failover clusters</vt:lpstr>
      <vt:lpstr>Prerequisites for implementing Hyper-V failover clusters</vt:lpstr>
      <vt:lpstr>Prerequisites for implementing Hyper-V failover clusters</vt:lpstr>
      <vt:lpstr>Prerequisites for implementing Hyper-V failover clusters</vt:lpstr>
      <vt:lpstr>Agenda</vt:lpstr>
      <vt:lpstr>Implementing Hyper-V VMs on a failover cluster</vt:lpstr>
      <vt:lpstr>Implementing Hyper-V VMs on a failover cluster</vt:lpstr>
      <vt:lpstr>Agenda</vt:lpstr>
      <vt:lpstr>PowerPoint Presentation</vt:lpstr>
      <vt:lpstr>PowerPoint Presentation</vt:lpstr>
      <vt:lpstr>PowerPoint Presentation</vt:lpstr>
      <vt:lpstr>Agenda</vt:lpstr>
      <vt:lpstr>Configuring a shared virtual hard disk</vt:lpstr>
      <vt:lpstr>Configuring a shared virtual hard disk</vt:lpstr>
      <vt:lpstr>Configuring a shared virtual hard disk</vt:lpstr>
      <vt:lpstr>Configuring a shared virtual hard disk</vt:lpstr>
      <vt:lpstr>Agenda</vt:lpstr>
      <vt:lpstr>Implementing Scale-Out File Servers for VMs</vt:lpstr>
      <vt:lpstr>Implementing Scale-Out File Servers for VMs</vt:lpstr>
      <vt:lpstr>Implementing Scale-Out File Servers for VMs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Hyper-V VMs on failover clusters</dc:title>
  <dc:subject/>
  <dc:creator>Lam Nguyen</dc:creator>
  <cp:keywords/>
  <dc:description/>
  <cp:lastModifiedBy>Lam Nguyen</cp:lastModifiedBy>
  <cp:revision>36</cp:revision>
  <cp:lastPrinted>2018-10-30T20:37:12Z</cp:lastPrinted>
  <dcterms:created xsi:type="dcterms:W3CDTF">2021-02-07T14:37:50Z</dcterms:created>
  <dcterms:modified xsi:type="dcterms:W3CDTF">2021-02-11T09:24:26Z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