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9"/>
  </p:notesMasterIdLst>
  <p:handoutMasterIdLst>
    <p:handoutMasterId r:id="rId10"/>
  </p:handoutMasterIdLst>
  <p:sldIdLst>
    <p:sldId id="256" r:id="rId3"/>
    <p:sldId id="3701" r:id="rId4"/>
    <p:sldId id="3826" r:id="rId5"/>
    <p:sldId id="3702" r:id="rId6"/>
    <p:sldId id="3825" r:id="rId7"/>
    <p:sldId id="3824" r:id="rId8"/>
  </p:sldIdLst>
  <p:sldSz cx="12192000" cy="6858000"/>
  <p:notesSz cx="7102475" cy="93884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7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7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2"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slide" Target="slide4.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image" Target="../media/image9.emf"/><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oleObject" Target="../embeddings/oleObject27.bin"/><Relationship Id="rId5" Type="http://schemas.openxmlformats.org/officeDocument/2006/relationships/tags" Target="../tags/tag328.xml"/><Relationship Id="rId10" Type="http://schemas.openxmlformats.org/officeDocument/2006/relationships/slideLayout" Target="../slideLayouts/slideLayout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41.xml"/><Relationship Id="rId13" Type="http://schemas.openxmlformats.org/officeDocument/2006/relationships/slide" Target="slide2.xml"/><Relationship Id="rId3" Type="http://schemas.openxmlformats.org/officeDocument/2006/relationships/tags" Target="../tags/tag336.xml"/><Relationship Id="rId7" Type="http://schemas.openxmlformats.org/officeDocument/2006/relationships/tags" Target="../tags/tag340.xml"/><Relationship Id="rId12" Type="http://schemas.openxmlformats.org/officeDocument/2006/relationships/image" Target="../media/image9.emf"/><Relationship Id="rId2" Type="http://schemas.openxmlformats.org/officeDocument/2006/relationships/tags" Target="../tags/tag335.xml"/><Relationship Id="rId1" Type="http://schemas.openxmlformats.org/officeDocument/2006/relationships/vmlDrawing" Target="../drawings/vmlDrawing29.vml"/><Relationship Id="rId6" Type="http://schemas.openxmlformats.org/officeDocument/2006/relationships/tags" Target="../tags/tag339.xml"/><Relationship Id="rId11" Type="http://schemas.openxmlformats.org/officeDocument/2006/relationships/oleObject" Target="../embeddings/oleObject29.bin"/><Relationship Id="rId5" Type="http://schemas.openxmlformats.org/officeDocument/2006/relationships/tags" Target="../tags/tag338.xml"/><Relationship Id="rId10" Type="http://schemas.openxmlformats.org/officeDocument/2006/relationships/slideLayout" Target="../slideLayouts/slideLayout3.xml"/><Relationship Id="rId4" Type="http://schemas.openxmlformats.org/officeDocument/2006/relationships/tags" Target="../tags/tag337.xml"/><Relationship Id="rId9" Type="http://schemas.openxmlformats.org/officeDocument/2006/relationships/tags" Target="../tags/tag342.xml"/><Relationship Id="rId1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slide" Target="slide2.xml"/><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image" Target="../media/image9.emf"/><Relationship Id="rId2" Type="http://schemas.openxmlformats.org/officeDocument/2006/relationships/tags" Target="../tags/tag345.xml"/><Relationship Id="rId1" Type="http://schemas.openxmlformats.org/officeDocument/2006/relationships/vmlDrawing" Target="../drawings/vmlDrawing31.vml"/><Relationship Id="rId6" Type="http://schemas.openxmlformats.org/officeDocument/2006/relationships/tags" Target="../tags/tag349.xml"/><Relationship Id="rId11" Type="http://schemas.openxmlformats.org/officeDocument/2006/relationships/oleObject" Target="../embeddings/oleObject31.bin"/><Relationship Id="rId5" Type="http://schemas.openxmlformats.org/officeDocument/2006/relationships/tags" Target="../tags/tag348.xml"/><Relationship Id="rId10" Type="http://schemas.openxmlformats.org/officeDocument/2006/relationships/slideLayout" Target="../slideLayouts/slideLayout3.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9812139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0"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Key features for VMs in a clustered environment</a:t>
            </a:r>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563450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9" name="think-cell Slide" r:id="rId11" imgW="186" imgH="179" progId="TCLayout.ActiveDocument.1">
                  <p:embed/>
                </p:oleObj>
              </mc:Choice>
              <mc:Fallback>
                <p:oleObj name="think-cell Slide" r:id="rId11"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817813"/>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Overview of Network Health Protection</a:t>
            </a:r>
          </a:p>
        </p:txBody>
      </p:sp>
      <p:sp>
        <p:nvSpPr>
          <p:cNvPr id="9" name="Text Placeholder 2">
            <a:hlinkClick r:id="rId13"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Overview of actions taken on VMs when a host shuts down</a:t>
            </a:r>
          </a:p>
        </p:txBody>
      </p:sp>
      <p:sp>
        <p:nvSpPr>
          <p:cNvPr id="10" name="Text Placeholder 2">
            <a:hlinkClick r:id="rId14" action="ppaction://hlinksldjump"/>
            <a:extLst>
              <a:ext uri="{FF2B5EF4-FFF2-40B4-BE49-F238E27FC236}">
                <a16:creationId xmlns:a16="http://schemas.microsoft.com/office/drawing/2014/main" id="{EEE7E4E9-5D5A-42E5-9E48-2915A44F8F46}"/>
              </a:ext>
            </a:extLst>
          </p:cNvPr>
          <p:cNvSpPr>
            <a:spLocks noGrp="1"/>
          </p:cNvSpPr>
          <p:nvPr>
            <p:custDataLst>
              <p:tags r:id="rId9"/>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Overview of drain on shutdown</a:t>
            </a:r>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5140190-E368-4C63-963F-B8AC9CB7ED63}"/>
              </a:ext>
            </a:extLst>
          </p:cNvPr>
          <p:cNvGraphicFramePr>
            <a:graphicFrameLocks noChangeAspect="1"/>
          </p:cNvGraphicFramePr>
          <p:nvPr>
            <p:custDataLst>
              <p:tags r:id="rId2"/>
            </p:custDataLst>
            <p:extLst>
              <p:ext uri="{D42A27DB-BD31-4B8C-83A1-F6EECF244321}">
                <p14:modId xmlns:p14="http://schemas.microsoft.com/office/powerpoint/2010/main" val="1047770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A18B18E-7A0D-4219-B84F-EC8D1BB690D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3407EEC-1DA3-40E3-97B1-98EB68EBA6D6}"/>
              </a:ext>
            </a:extLst>
          </p:cNvPr>
          <p:cNvSpPr>
            <a:spLocks noGrp="1"/>
          </p:cNvSpPr>
          <p:nvPr>
            <p:ph type="title"/>
          </p:nvPr>
        </p:nvSpPr>
        <p:spPr/>
        <p:txBody>
          <a:bodyPr/>
          <a:lstStyle/>
          <a:p>
            <a:r>
              <a:rPr lang="en-US" b="0" dirty="0"/>
              <a:t>Overview of Network Health Protection</a:t>
            </a:r>
            <a:endParaRPr lang="en-US" dirty="0"/>
          </a:p>
        </p:txBody>
      </p:sp>
      <p:sp>
        <p:nvSpPr>
          <p:cNvPr id="3" name="Text Placeholder 2">
            <a:extLst>
              <a:ext uri="{FF2B5EF4-FFF2-40B4-BE49-F238E27FC236}">
                <a16:creationId xmlns:a16="http://schemas.microsoft.com/office/drawing/2014/main" id="{19860A34-D43A-4275-8912-AD290A5D7365}"/>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FC129FDA-7DCA-42FB-82E4-7424CF29ADEA}"/>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9B34477C-566B-4C5F-8C99-6436F2298940}"/>
              </a:ext>
            </a:extLst>
          </p:cNvPr>
          <p:cNvSpPr/>
          <p:nvPr/>
        </p:nvSpPr>
        <p:spPr>
          <a:xfrm>
            <a:off x="433136" y="1315505"/>
            <a:ext cx="11204127" cy="4801314"/>
          </a:xfrm>
          <a:prstGeom prst="rect">
            <a:avLst/>
          </a:prstGeom>
        </p:spPr>
        <p:txBody>
          <a:bodyPr wrap="square">
            <a:spAutoFit/>
          </a:bodyPr>
          <a:lstStyle/>
          <a:p>
            <a:pPr marL="285750" indent="-285750">
              <a:buFont typeface="Arial" panose="020B0604020202020204" pitchFamily="34" charset="0"/>
              <a:buChar char="•"/>
            </a:pPr>
            <a:r>
              <a:rPr lang="en-US" dirty="0">
                <a:latin typeface="Segoe" panose="020B0604020202020204" charset="0"/>
              </a:rPr>
              <a:t>Network Health Protection was introduced in Windows Server 2012 R2 and is available for Windows Server 2016. Though we recommend network teaming as the first level of redundancy for your server to achieve network high availability with Hyper-V, there are many ways that a network can become disconnected and create availability outages. </a:t>
            </a:r>
          </a:p>
          <a:p>
            <a:pPr marL="285750" indent="-285750">
              <a:buFont typeface="Arial" panose="020B0604020202020204" pitchFamily="34" charset="0"/>
              <a:buChar char="•"/>
            </a:pPr>
            <a:r>
              <a:rPr lang="en-US" dirty="0">
                <a:latin typeface="Segoe" panose="020B0604020202020204" charset="0"/>
              </a:rPr>
              <a:t>Allows a VM to live migrate from one failover cluster node to another failover cluster node if network connectivity on that specific network adapter becomes disconnected. This feature increases the availability of the VM by moving the VM automatically instead of waiting for manual intervention.</a:t>
            </a:r>
          </a:p>
          <a:p>
            <a:pPr marL="285750" indent="-285750">
              <a:buFont typeface="Arial" panose="020B0604020202020204" pitchFamily="34" charset="0"/>
              <a:buChar char="•"/>
            </a:pPr>
            <a:r>
              <a:rPr lang="en-US" dirty="0"/>
              <a:t>Each VM has a cluster resource that continually checks to ensure that resources are available on the failover cluster node that is hosting the VM. This resource checks every 60 seconds, so sometimes the network disconnection is discovered quickly, and other times it takes up 60 seconds. Once it discovers the disconnect, the resource will check the other nodes to see if the resources needed to run the VM are available. If the resources are available, the cluster resource initiates a live migration to move to another failover cluster node.</a:t>
            </a:r>
          </a:p>
          <a:p>
            <a:pPr marL="285750" indent="-285750">
              <a:buFont typeface="Arial" panose="020B0604020202020204" pitchFamily="34" charset="0"/>
              <a:buChar char="•"/>
            </a:pPr>
            <a:r>
              <a:rPr lang="en-US" dirty="0"/>
              <a:t>Each network adapter per VM can control this feature. By default, the </a:t>
            </a:r>
            <a:r>
              <a:rPr lang="en-US" b="1" dirty="0"/>
              <a:t>Protected Network </a:t>
            </a:r>
            <a:r>
              <a:rPr lang="en-US" dirty="0"/>
              <a:t>setting is enabled for all virtual network adapters. You can find this property in the advanced configuration section of the network adapter settings on each VM. This allows you to remove the setting if a network is not important enough to trigger a live migration if communications are lost.</a:t>
            </a:r>
          </a:p>
        </p:txBody>
      </p:sp>
    </p:spTree>
    <p:extLst>
      <p:ext uri="{BB962C8B-B14F-4D97-AF65-F5344CB8AC3E}">
        <p14:creationId xmlns:p14="http://schemas.microsoft.com/office/powerpoint/2010/main" val="425318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3639352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7" name="think-cell Slide" r:id="rId11" imgW="186" imgH="179" progId="TCLayout.ActiveDocument.1">
                  <p:embed/>
                </p:oleObj>
              </mc:Choice>
              <mc:Fallback>
                <p:oleObj name="think-cell Slide" r:id="rId11"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3" action="ppaction://hlinksldjump"/>
            <a:extLst>
              <a:ext uri="{FF2B5EF4-FFF2-40B4-BE49-F238E27FC236}">
                <a16:creationId xmlns:a16="http://schemas.microsoft.com/office/drawing/2014/main" id="{8AB2CBA4-1C12-4695-A24F-608F9EBD9996}"/>
              </a:ext>
            </a:extLst>
          </p:cNvPr>
          <p:cNvSpPr>
            <a:spLocks noGrp="1"/>
          </p:cNvSpPr>
          <p:nvPr>
            <p:custDataLst>
              <p:tags r:id="rId7"/>
            </p:custDataLst>
          </p:nvPr>
        </p:nvSpPr>
        <p:spPr bwMode="gray">
          <a:xfrm>
            <a:off x="4978399"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Overview of Network Health Protection</a:t>
            </a:r>
            <a:endParaRPr lang="en-US" dirty="0"/>
          </a:p>
        </p:txBody>
      </p:sp>
      <p:sp>
        <p:nvSpPr>
          <p:cNvPr id="12" name="Text Placeholder 2">
            <a:extLst>
              <a:ext uri="{FF2B5EF4-FFF2-40B4-BE49-F238E27FC236}">
                <a16:creationId xmlns:a16="http://schemas.microsoft.com/office/drawing/2014/main" id="{0C3292A8-4B77-4D3D-8BB3-A2A5BD94E1FE}"/>
              </a:ext>
            </a:extLst>
          </p:cNvPr>
          <p:cNvSpPr>
            <a:spLocks noGrp="1"/>
          </p:cNvSpPr>
          <p:nvPr>
            <p:custDataLst>
              <p:tags r:id="rId8"/>
            </p:custDataLst>
          </p:nvPr>
        </p:nvSpPr>
        <p:spPr bwMode="gray">
          <a:xfrm>
            <a:off x="4978400" y="32258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Overview of actions taken on VMs when a host shuts down</a:t>
            </a:r>
            <a:endParaRPr lang="en-US" b="1" dirty="0">
              <a:solidFill>
                <a:schemeClr val="tx2"/>
              </a:solidFill>
            </a:endParaRPr>
          </a:p>
        </p:txBody>
      </p:sp>
      <p:sp>
        <p:nvSpPr>
          <p:cNvPr id="14" name="Text Placeholder 2">
            <a:hlinkClick r:id="rId14" action="ppaction://hlinksldjump"/>
            <a:extLst>
              <a:ext uri="{FF2B5EF4-FFF2-40B4-BE49-F238E27FC236}">
                <a16:creationId xmlns:a16="http://schemas.microsoft.com/office/drawing/2014/main" id="{DA93509B-4B45-472D-8F75-9A1D1F1BDACA}"/>
              </a:ext>
            </a:extLst>
          </p:cNvPr>
          <p:cNvSpPr>
            <a:spLocks noGrp="1"/>
          </p:cNvSpPr>
          <p:nvPr>
            <p:custDataLst>
              <p:tags r:id="rId9"/>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Overview of drain on shutdown</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6AA6497-F9B2-461A-B62E-A88B9D1AF6BF}"/>
              </a:ext>
            </a:extLst>
          </p:cNvPr>
          <p:cNvGraphicFramePr>
            <a:graphicFrameLocks noChangeAspect="1"/>
          </p:cNvGraphicFramePr>
          <p:nvPr>
            <p:custDataLst>
              <p:tags r:id="rId2"/>
            </p:custDataLst>
            <p:extLst>
              <p:ext uri="{D42A27DB-BD31-4B8C-83A1-F6EECF244321}">
                <p14:modId xmlns:p14="http://schemas.microsoft.com/office/powerpoint/2010/main" val="2838691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C813E7C-15EC-4EA3-B599-AD1294DCA82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19E05BB-7C08-47E3-8291-0FFB94FC677C}"/>
              </a:ext>
            </a:extLst>
          </p:cNvPr>
          <p:cNvSpPr>
            <a:spLocks noGrp="1"/>
          </p:cNvSpPr>
          <p:nvPr>
            <p:ph type="title"/>
          </p:nvPr>
        </p:nvSpPr>
        <p:spPr/>
        <p:txBody>
          <a:bodyPr/>
          <a:lstStyle/>
          <a:p>
            <a:r>
              <a:rPr lang="en-US" b="0" dirty="0"/>
              <a:t>Overview of actions taken on VMs when a host shuts down</a:t>
            </a:r>
            <a:endParaRPr lang="en-US" dirty="0"/>
          </a:p>
        </p:txBody>
      </p:sp>
      <p:sp>
        <p:nvSpPr>
          <p:cNvPr id="3" name="Text Placeholder 2">
            <a:extLst>
              <a:ext uri="{FF2B5EF4-FFF2-40B4-BE49-F238E27FC236}">
                <a16:creationId xmlns:a16="http://schemas.microsoft.com/office/drawing/2014/main" id="{9DDF9E79-29C0-4EB6-9F81-69DF96F6C518}"/>
              </a:ext>
            </a:extLst>
          </p:cNvPr>
          <p:cNvSpPr>
            <a:spLocks noGrp="1"/>
          </p:cNvSpPr>
          <p:nvPr>
            <p:ph type="body" sz="quarter" idx="17"/>
          </p:nvPr>
        </p:nvSpPr>
        <p:spPr/>
        <p:txBody>
          <a:bodyPr/>
          <a:lstStyle/>
          <a:p>
            <a:endParaRPr lang="en-US"/>
          </a:p>
        </p:txBody>
      </p:sp>
      <p:sp>
        <p:nvSpPr>
          <p:cNvPr id="4" name="Subtitle 3">
            <a:extLst>
              <a:ext uri="{FF2B5EF4-FFF2-40B4-BE49-F238E27FC236}">
                <a16:creationId xmlns:a16="http://schemas.microsoft.com/office/drawing/2014/main" id="{819AC239-2552-40B0-B85F-70F66152190C}"/>
              </a:ext>
            </a:extLst>
          </p:cNvPr>
          <p:cNvSpPr>
            <a:spLocks noGrp="1"/>
          </p:cNvSpPr>
          <p:nvPr>
            <p:ph type="subTitle" idx="1"/>
          </p:nvPr>
        </p:nvSpPr>
        <p:spPr/>
        <p:txBody>
          <a:bodyPr/>
          <a:lstStyle/>
          <a:p>
            <a:endParaRPr lang="en-US"/>
          </a:p>
        </p:txBody>
      </p:sp>
      <p:sp>
        <p:nvSpPr>
          <p:cNvPr id="7" name="Rectangle 6">
            <a:extLst>
              <a:ext uri="{FF2B5EF4-FFF2-40B4-BE49-F238E27FC236}">
                <a16:creationId xmlns:a16="http://schemas.microsoft.com/office/drawing/2014/main" id="{328907BD-CC7E-45CD-A2CC-E4AEF28B8E8A}"/>
              </a:ext>
            </a:extLst>
          </p:cNvPr>
          <p:cNvSpPr/>
          <p:nvPr/>
        </p:nvSpPr>
        <p:spPr>
          <a:xfrm>
            <a:off x="554735" y="1316595"/>
            <a:ext cx="11082527" cy="3970318"/>
          </a:xfrm>
          <a:prstGeom prst="rect">
            <a:avLst/>
          </a:prstGeom>
        </p:spPr>
        <p:txBody>
          <a:bodyPr wrap="square">
            <a:spAutoFit/>
          </a:bodyPr>
          <a:lstStyle/>
          <a:p>
            <a:r>
              <a:rPr lang="en-US" dirty="0">
                <a:latin typeface="Segoe" panose="020B0604020202020204" charset="0"/>
              </a:rPr>
              <a:t>In Windows Server 2012 R2 and later versions, when a shutdown is initiated on a Hyper-V host</a:t>
            </a:r>
          </a:p>
          <a:p>
            <a:r>
              <a:rPr lang="en-US" dirty="0">
                <a:latin typeface="Segoe" panose="020B0604020202020204" charset="0"/>
              </a:rPr>
              <a:t>machine, that action that is taken by that VM depends on the settings set for each VM. These options are found in the VM settings by selecting the </a:t>
            </a:r>
            <a:r>
              <a:rPr lang="en-US" b="1" dirty="0">
                <a:latin typeface="Segoe,Bold"/>
              </a:rPr>
              <a:t>Automatic Stop Action </a:t>
            </a:r>
            <a:r>
              <a:rPr lang="en-US" dirty="0">
                <a:latin typeface="Segoe" panose="020B0604020202020204" charset="0"/>
              </a:rPr>
              <a:t>tab:</a:t>
            </a:r>
          </a:p>
          <a:p>
            <a:pPr marL="285750" indent="-285750">
              <a:buFont typeface="Arial" panose="020B0604020202020204" pitchFamily="34" charset="0"/>
              <a:buChar char="•"/>
            </a:pPr>
            <a:r>
              <a:rPr lang="en-US" b="1" dirty="0"/>
              <a:t>Save the virtual machine state</a:t>
            </a:r>
            <a:r>
              <a:rPr lang="en-US" dirty="0"/>
              <a:t>. This option is the first and default option. In Windows Server 2012 R2 and later this option creates a .bin file reserving space for the memory to be saved when placing the VM in a saved state. If the host begins a shutdown, Hyper-V Virtual Machine Management Service (VMMS) will begin saving the VMs’ memory to the hard drive and placing the VMs in a saved state.</a:t>
            </a:r>
          </a:p>
          <a:p>
            <a:pPr marL="285750" indent="-285750">
              <a:buFont typeface="Arial" panose="020B0604020202020204" pitchFamily="34" charset="0"/>
              <a:buChar char="•"/>
            </a:pPr>
            <a:r>
              <a:rPr lang="en-US" b="1" dirty="0"/>
              <a:t>Turn off the virtual machine. </a:t>
            </a:r>
            <a:r>
              <a:rPr lang="en-US" dirty="0"/>
              <a:t>This second option will allow VMMS to turn off the VM in a graceful manner for Hyper-V and entering an off state. However, the VM operating system views this as no different from removing power on a physical machine.</a:t>
            </a:r>
          </a:p>
          <a:p>
            <a:pPr marL="285750" indent="-285750">
              <a:buFont typeface="Arial" panose="020B0604020202020204" pitchFamily="34" charset="0"/>
              <a:buChar char="•"/>
            </a:pPr>
            <a:r>
              <a:rPr lang="en-US" b="1" dirty="0"/>
              <a:t>Shutdown the guest operating system</a:t>
            </a:r>
            <a:r>
              <a:rPr lang="en-US" dirty="0"/>
              <a:t>. Unlike the </a:t>
            </a:r>
            <a:r>
              <a:rPr lang="en-US" b="1" dirty="0"/>
              <a:t>Turn off the virtual machine </a:t>
            </a:r>
            <a:r>
              <a:rPr lang="en-US" dirty="0"/>
              <a:t>option, allows a graceful shutdown of the VM from the host’s perspective including the guest. By utilizing the integrated services,  VMMS will trigger a shutdown on the guest machine. Once initiated, the VM will shut down the guest  operating system and enter an off state.</a:t>
            </a:r>
          </a:p>
        </p:txBody>
      </p:sp>
    </p:spTree>
    <p:extLst>
      <p:ext uri="{BB962C8B-B14F-4D97-AF65-F5344CB8AC3E}">
        <p14:creationId xmlns:p14="http://schemas.microsoft.com/office/powerpoint/2010/main" val="53844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26356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7" name="think-cell Slide" r:id="rId11" imgW="186" imgH="179" progId="TCLayout.ActiveDocument.1">
                  <p:embed/>
                </p:oleObj>
              </mc:Choice>
              <mc:Fallback>
                <p:oleObj name="think-cell Slide" r:id="rId11"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3" action="ppaction://hlinksldjump"/>
            <a:extLst>
              <a:ext uri="{FF2B5EF4-FFF2-40B4-BE49-F238E27FC236}">
                <a16:creationId xmlns:a16="http://schemas.microsoft.com/office/drawing/2014/main" id="{8AB2CBA4-1C12-4695-A24F-608F9EBD9996}"/>
              </a:ext>
            </a:extLst>
          </p:cNvPr>
          <p:cNvSpPr>
            <a:spLocks noGrp="1"/>
          </p:cNvSpPr>
          <p:nvPr>
            <p:custDataLst>
              <p:tags r:id="rId7"/>
            </p:custDataLst>
          </p:nvPr>
        </p:nvSpPr>
        <p:spPr bwMode="gray">
          <a:xfrm>
            <a:off x="4978399"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Overview of Network Health Protection</a:t>
            </a:r>
            <a:endParaRPr lang="en-US" dirty="0"/>
          </a:p>
        </p:txBody>
      </p:sp>
      <p:sp>
        <p:nvSpPr>
          <p:cNvPr id="12" name="Text Placeholder 2">
            <a:hlinkClick r:id="rId14" action="ppaction://hlinksldjump"/>
            <a:extLst>
              <a:ext uri="{FF2B5EF4-FFF2-40B4-BE49-F238E27FC236}">
                <a16:creationId xmlns:a16="http://schemas.microsoft.com/office/drawing/2014/main" id="{0C3292A8-4B77-4D3D-8BB3-A2A5BD94E1FE}"/>
              </a:ext>
            </a:extLst>
          </p:cNvPr>
          <p:cNvSpPr>
            <a:spLocks noGrp="1"/>
          </p:cNvSpPr>
          <p:nvPr>
            <p:custDataLst>
              <p:tags r:id="rId8"/>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Overview of actions taken on VMs when a host shuts down</a:t>
            </a:r>
            <a:endParaRPr lang="en-US" dirty="0"/>
          </a:p>
        </p:txBody>
      </p:sp>
      <p:sp>
        <p:nvSpPr>
          <p:cNvPr id="10" name="Text Placeholder 2">
            <a:extLst>
              <a:ext uri="{FF2B5EF4-FFF2-40B4-BE49-F238E27FC236}">
                <a16:creationId xmlns:a16="http://schemas.microsoft.com/office/drawing/2014/main" id="{E01AAAC7-2059-46AD-A152-334D5C606513}"/>
              </a:ext>
            </a:extLst>
          </p:cNvPr>
          <p:cNvSpPr>
            <a:spLocks noGrp="1"/>
          </p:cNvSpPr>
          <p:nvPr>
            <p:custDataLst>
              <p:tags r:id="rId9"/>
            </p:custDataLst>
          </p:nvPr>
        </p:nvSpPr>
        <p:spPr bwMode="gray">
          <a:xfrm>
            <a:off x="4978400" y="3632200"/>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Overview of drain on shutdown</a:t>
            </a:r>
            <a:endParaRPr lang="en-US" b="1" dirty="0">
              <a:solidFill>
                <a:schemeClr val="tx2"/>
              </a:solidFill>
            </a:endParaRPr>
          </a:p>
        </p:txBody>
      </p:sp>
    </p:spTree>
    <p:extLst>
      <p:ext uri="{BB962C8B-B14F-4D97-AF65-F5344CB8AC3E}">
        <p14:creationId xmlns:p14="http://schemas.microsoft.com/office/powerpoint/2010/main" val="4891682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76MifhJvskulDS6nVxKr6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mM.gUL3La.PiRX1CO9.Nz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ZSvsLxByXYibvVPQkBZ3Vw"/>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yy1V5SS2qHHb7ams482VH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P1MpvoH2I5FwfPhxMKBjbQ"/>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D5znaJOOOhslOnLdXanvP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ZSvsLxByXYibvVPQkBZ3V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yy1V5SS2qHHb7ams482VH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3jWl4a5URbb1IQQysuy_RA"/>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1024</TotalTime>
  <Words>604</Words>
  <Application>Microsoft Office PowerPoint</Application>
  <PresentationFormat>Widescreen</PresentationFormat>
  <Paragraphs>24</Paragraphs>
  <Slides>6</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5" baseType="lpstr">
      <vt:lpstr>Segoe,Bold</vt:lpstr>
      <vt:lpstr>Arial</vt:lpstr>
      <vt:lpstr>Georgia</vt:lpstr>
      <vt:lpstr>Segoe</vt:lpstr>
      <vt:lpstr>Segoe UI</vt:lpstr>
      <vt:lpstr>Wingdings</vt:lpstr>
      <vt:lpstr>White</vt:lpstr>
      <vt:lpstr>Contrast</vt:lpstr>
      <vt:lpstr>think-cell Slide</vt:lpstr>
      <vt:lpstr>Key features for VMs in a clustered environment</vt:lpstr>
      <vt:lpstr>Agenda</vt:lpstr>
      <vt:lpstr>Overview of Network Health Protection</vt:lpstr>
      <vt:lpstr>Agenda</vt:lpstr>
      <vt:lpstr>Overview of actions taken on VMs when a host shuts down</vt:lpstr>
      <vt:lpstr>Agenda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features for VMs in a clustered environment</dc:title>
  <dc:subject/>
  <dc:creator>Lam Nguyen</dc:creator>
  <cp:keywords/>
  <dc:description/>
  <cp:lastModifiedBy>Lam Nguyen</cp:lastModifiedBy>
  <cp:revision>7</cp:revision>
  <cp:lastPrinted>2018-10-30T20:37:12Z</cp:lastPrinted>
  <dcterms:created xsi:type="dcterms:W3CDTF">2021-02-07T16:11:00Z</dcterms:created>
  <dcterms:modified xsi:type="dcterms:W3CDTF">2021-02-08T09:15:48Z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