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09" r:id="rId2"/>
  </p:sldMasterIdLst>
  <p:notesMasterIdLst>
    <p:notesMasterId r:id="rId5"/>
  </p:notesMasterIdLst>
  <p:handoutMasterIdLst>
    <p:handoutMasterId r:id="rId6"/>
  </p:handoutMasterIdLst>
  <p:sldIdLst>
    <p:sldId id="705" r:id="rId3"/>
    <p:sldId id="707" r:id="rId4"/>
  </p:sldIdLst>
  <p:sldSz cx="9906000" cy="6858000" type="A4"/>
  <p:notesSz cx="9926638" cy="6797675"/>
  <p:custShowLst>
    <p:custShow name="Test show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215773"/>
        </a:solidFill>
        <a:latin typeface="Tahoma" pitchFamily="34" charset="0"/>
        <a:ea typeface="+mn-ea"/>
        <a:cs typeface="Arial" charset="0"/>
      </a:defRPr>
    </a:lvl1pPr>
    <a:lvl2pPr marL="457145" algn="l" rtl="0" fontAlgn="base">
      <a:spcBef>
        <a:spcPct val="0"/>
      </a:spcBef>
      <a:spcAft>
        <a:spcPct val="0"/>
      </a:spcAft>
      <a:defRPr sz="1200" kern="1200">
        <a:solidFill>
          <a:srgbClr val="215773"/>
        </a:solidFill>
        <a:latin typeface="Tahoma" pitchFamily="34" charset="0"/>
        <a:ea typeface="+mn-ea"/>
        <a:cs typeface="Arial" charset="0"/>
      </a:defRPr>
    </a:lvl2pPr>
    <a:lvl3pPr marL="914290" algn="l" rtl="0" fontAlgn="base">
      <a:spcBef>
        <a:spcPct val="0"/>
      </a:spcBef>
      <a:spcAft>
        <a:spcPct val="0"/>
      </a:spcAft>
      <a:defRPr sz="1200" kern="1200">
        <a:solidFill>
          <a:srgbClr val="215773"/>
        </a:solidFill>
        <a:latin typeface="Tahoma" pitchFamily="34" charset="0"/>
        <a:ea typeface="+mn-ea"/>
        <a:cs typeface="Arial" charset="0"/>
      </a:defRPr>
    </a:lvl3pPr>
    <a:lvl4pPr marL="1371435" algn="l" rtl="0" fontAlgn="base">
      <a:spcBef>
        <a:spcPct val="0"/>
      </a:spcBef>
      <a:spcAft>
        <a:spcPct val="0"/>
      </a:spcAft>
      <a:defRPr sz="1200" kern="1200">
        <a:solidFill>
          <a:srgbClr val="215773"/>
        </a:solidFill>
        <a:latin typeface="Tahoma" pitchFamily="34" charset="0"/>
        <a:ea typeface="+mn-ea"/>
        <a:cs typeface="Arial" charset="0"/>
      </a:defRPr>
    </a:lvl4pPr>
    <a:lvl5pPr marL="1828581" algn="l" rtl="0" fontAlgn="base">
      <a:spcBef>
        <a:spcPct val="0"/>
      </a:spcBef>
      <a:spcAft>
        <a:spcPct val="0"/>
      </a:spcAft>
      <a:defRPr sz="1200" kern="1200">
        <a:solidFill>
          <a:srgbClr val="215773"/>
        </a:solidFill>
        <a:latin typeface="Tahoma" pitchFamily="34" charset="0"/>
        <a:ea typeface="+mn-ea"/>
        <a:cs typeface="Arial" charset="0"/>
      </a:defRPr>
    </a:lvl5pPr>
    <a:lvl6pPr marL="2285726" algn="l" defTabSz="914290" rtl="0" eaLnBrk="1" latinLnBrk="0" hangingPunct="1">
      <a:defRPr sz="1200" kern="1200">
        <a:solidFill>
          <a:srgbClr val="215773"/>
        </a:solidFill>
        <a:latin typeface="Tahoma" pitchFamily="34" charset="0"/>
        <a:ea typeface="+mn-ea"/>
        <a:cs typeface="Arial" charset="0"/>
      </a:defRPr>
    </a:lvl6pPr>
    <a:lvl7pPr marL="2742871" algn="l" defTabSz="914290" rtl="0" eaLnBrk="1" latinLnBrk="0" hangingPunct="1">
      <a:defRPr sz="1200" kern="1200">
        <a:solidFill>
          <a:srgbClr val="215773"/>
        </a:solidFill>
        <a:latin typeface="Tahoma" pitchFamily="34" charset="0"/>
        <a:ea typeface="+mn-ea"/>
        <a:cs typeface="Arial" charset="0"/>
      </a:defRPr>
    </a:lvl7pPr>
    <a:lvl8pPr marL="3200016" algn="l" defTabSz="914290" rtl="0" eaLnBrk="1" latinLnBrk="0" hangingPunct="1">
      <a:defRPr sz="1200" kern="1200">
        <a:solidFill>
          <a:srgbClr val="215773"/>
        </a:solidFill>
        <a:latin typeface="Tahoma" pitchFamily="34" charset="0"/>
        <a:ea typeface="+mn-ea"/>
        <a:cs typeface="Arial" charset="0"/>
      </a:defRPr>
    </a:lvl8pPr>
    <a:lvl9pPr marL="3657161" algn="l" defTabSz="914290" rtl="0" eaLnBrk="1" latinLnBrk="0" hangingPunct="1">
      <a:defRPr sz="1200" kern="1200">
        <a:solidFill>
          <a:srgbClr val="215773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FF7"/>
    <a:srgbClr val="AB8ECE"/>
    <a:srgbClr val="800000"/>
    <a:srgbClr val="8FCE4A"/>
    <a:srgbClr val="BCE292"/>
    <a:srgbClr val="83C937"/>
    <a:srgbClr val="FFE161"/>
    <a:srgbClr val="FFDA3F"/>
    <a:srgbClr val="ECF6FA"/>
    <a:srgbClr val="FF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82" autoAdjust="0"/>
    <p:restoredTop sz="93800" autoAdjust="0"/>
  </p:normalViewPr>
  <p:slideViewPr>
    <p:cSldViewPr>
      <p:cViewPr>
        <p:scale>
          <a:sx n="150" d="100"/>
          <a:sy n="150" d="100"/>
        </p:scale>
        <p:origin x="588" y="-18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0092" cy="33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9" rIns="93080" bIns="46539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323" y="1"/>
            <a:ext cx="4301703" cy="33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9" rIns="93080" bIns="46539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657"/>
            <a:ext cx="4300092" cy="33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9" rIns="93080" bIns="46539" numCol="1" anchor="b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323" y="6456657"/>
            <a:ext cx="4301703" cy="33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9" rIns="93080" bIns="46539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41A98AC-C441-4F26-87B0-C3B8C34140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0092" cy="33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9" rIns="93080" bIns="46539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323" y="1"/>
            <a:ext cx="4301703" cy="33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9" rIns="93080" bIns="46539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4200" y="511175"/>
            <a:ext cx="3681413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7" y="3229952"/>
            <a:ext cx="7940988" cy="3057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9" rIns="93080" bIns="46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57"/>
            <a:ext cx="4300092" cy="33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9" rIns="93080" bIns="46539" numCol="1" anchor="b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323" y="6456657"/>
            <a:ext cx="4301703" cy="33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9" rIns="93080" bIns="46539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FD9FB1-1C21-4495-9D29-4F8DF82422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43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8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4200" y="511175"/>
            <a:ext cx="3681413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D9FB1-1C21-4495-9D29-4F8DF82422A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4200" y="511175"/>
            <a:ext cx="3681413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1A549-073B-42F9-89DB-6E10FFAD12FA}" type="slidenum">
              <a:rPr lang="sv-SE" smtClean="0">
                <a:solidFill>
                  <a:prstClr val="black"/>
                </a:solidFill>
              </a:rPr>
              <a:pPr/>
              <a:t>2</a:t>
            </a:fld>
            <a:endParaRPr lang="sv-S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765177"/>
            <a:ext cx="8420100" cy="7921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Klicka här för att ändra format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1700215"/>
            <a:ext cx="6934200" cy="9366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Klicka här för att ändra format på underrubrik i bakgrunden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97300" y="3716338"/>
            <a:ext cx="2311400" cy="476250"/>
          </a:xfrm>
          <a:prstGeom prst="rect">
            <a:avLst/>
          </a:prstGeom>
        </p:spPr>
        <p:txBody>
          <a:bodyPr lIns="91429" tIns="45715" rIns="91429" bIns="45715"/>
          <a:lstStyle>
            <a:lvl1pPr algn="ctr">
              <a:defRPr>
                <a:cs typeface="+mn-cs"/>
              </a:defRPr>
            </a:lvl1pPr>
          </a:lstStyle>
          <a:p>
            <a:pPr>
              <a:defRPr/>
            </a:pPr>
            <a:fld id="{1B81A53B-3C54-49D9-A812-879A76D4D85F}" type="datetime1">
              <a:rPr lang="sv-SE"/>
              <a:pPr>
                <a:defRPr/>
              </a:pPr>
              <a:t>2019-02-18</a:t>
            </a:fld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4437063"/>
            <a:ext cx="3136900" cy="476250"/>
          </a:xfrm>
          <a:prstGeom prst="rect">
            <a:avLst/>
          </a:prstGeom>
        </p:spPr>
        <p:txBody>
          <a:bodyPr lIns="65306" tIns="32653" rIns="65306" bIns="32653"/>
          <a:lstStyle>
            <a:lvl1pPr algn="ctr">
              <a:defRPr/>
            </a:lvl1pPr>
          </a:lstStyle>
          <a:p>
            <a:pPr>
              <a:defRPr/>
            </a:pPr>
            <a:r>
              <a:rPr lang="sv-SE"/>
              <a:t>Henrik Kniberg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95300" y="6245225"/>
            <a:ext cx="31369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Henrik Kniberg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87262" y="6237288"/>
            <a:ext cx="23114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fld id="{09D58C46-83BF-4AFA-9613-469906FD7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476250"/>
            <a:ext cx="2228850" cy="5113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476250"/>
            <a:ext cx="6521450" cy="5113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95300" y="6245225"/>
            <a:ext cx="31369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Henrik Kniberg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87262" y="6237288"/>
            <a:ext cx="23114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fld id="{8CFC1632-936E-4F91-9E77-FC0534910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76250"/>
            <a:ext cx="8915400" cy="649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12877"/>
            <a:ext cx="4375150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35550" y="1412877"/>
            <a:ext cx="4375150" cy="201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35550" y="3576638"/>
            <a:ext cx="4375150" cy="2012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95300" y="6245225"/>
            <a:ext cx="31369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Henrik Kniberg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87262" y="6237288"/>
            <a:ext cx="23114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fld id="{403E09A8-D89B-4A69-997B-45B128796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95300" y="476250"/>
            <a:ext cx="8915400" cy="649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1412877"/>
            <a:ext cx="4375150" cy="201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35550" y="1412877"/>
            <a:ext cx="4375150" cy="201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0" y="3576638"/>
            <a:ext cx="4375150" cy="2012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5550" y="3576638"/>
            <a:ext cx="4375150" cy="2012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95300" y="6245225"/>
            <a:ext cx="31369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Henrik Kniberg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87262" y="6237288"/>
            <a:ext cx="23114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fld id="{ABB87EE8-4777-478F-A365-53D6F1226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76250"/>
            <a:ext cx="8915400" cy="649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12877"/>
            <a:ext cx="4375150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412877"/>
            <a:ext cx="4375150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95300" y="6245225"/>
            <a:ext cx="31369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Henrik Kniberg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87262" y="6237288"/>
            <a:ext cx="23114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fld id="{AE9896F1-B5FB-439B-9411-83A01C71E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015A-920C-45EA-B5D9-6A2F1B33772C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2019-02-18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C8A8-9EE9-41FB-88BD-E97440F9D4A3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5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5" indent="0">
              <a:buNone/>
              <a:defRPr sz="1800"/>
            </a:lvl2pPr>
            <a:lvl3pPr marL="914290" indent="0">
              <a:buNone/>
              <a:defRPr sz="1600"/>
            </a:lvl3pPr>
            <a:lvl4pPr marL="1371435" indent="0">
              <a:buNone/>
              <a:defRPr sz="1400"/>
            </a:lvl4pPr>
            <a:lvl5pPr marL="1828581" indent="0">
              <a:buNone/>
              <a:defRPr sz="1400"/>
            </a:lvl5pPr>
            <a:lvl6pPr marL="2285726" indent="0">
              <a:buNone/>
              <a:defRPr sz="1400"/>
            </a:lvl6pPr>
            <a:lvl7pPr marL="2742871" indent="0">
              <a:buNone/>
              <a:defRPr sz="1400"/>
            </a:lvl7pPr>
            <a:lvl8pPr marL="3200016" indent="0">
              <a:buNone/>
              <a:defRPr sz="1400"/>
            </a:lvl8pPr>
            <a:lvl9pPr marL="365716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95300" y="6245225"/>
            <a:ext cx="31369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Henrik Kniberg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87262" y="6237288"/>
            <a:ext cx="23114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fld id="{A82302B7-1045-4A7C-BF17-50E0FF04D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12877"/>
            <a:ext cx="4375150" cy="4176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412877"/>
            <a:ext cx="4375150" cy="4176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95300" y="6245225"/>
            <a:ext cx="31369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Henrik Kniberg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87262" y="6237288"/>
            <a:ext cx="23114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fld id="{5659AE83-8F14-4E9F-91B4-A6533AD56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95300" y="6245225"/>
            <a:ext cx="31369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Henrik Kniberg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87262" y="6237288"/>
            <a:ext cx="23114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fld id="{258E818B-2F32-4E28-8DDF-5B55C1C74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95300" y="6245225"/>
            <a:ext cx="31369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Henrik Kniberg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87262" y="6237288"/>
            <a:ext cx="23114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fld id="{0F19D7B6-BF25-49CD-B912-5D7A8D3CB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95300" y="6245225"/>
            <a:ext cx="31369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Henrik Kniberg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87262" y="6237288"/>
            <a:ext cx="23114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fld id="{19B94E5E-8B1A-447A-9225-393B2ADAA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95300" y="6245225"/>
            <a:ext cx="31369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Henrik Kniberg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87262" y="6237288"/>
            <a:ext cx="23114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fld id="{5B1D63D4-39C7-4F35-86C6-26FA1E4F1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pPr lvl="0"/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95300" y="6245225"/>
            <a:ext cx="31369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Henrik Kniberg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87262" y="6237288"/>
            <a:ext cx="2311400" cy="4762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fld id="{D0E8D602-3EF8-4E9B-AD5E-CA1BC6CA7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76250"/>
            <a:ext cx="89154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12877"/>
            <a:ext cx="89154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145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29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435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581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342859" indent="-342859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142863" indent="-228573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200">
          <a:solidFill>
            <a:schemeClr val="tx1"/>
          </a:solidFill>
          <a:latin typeface="+mn-lt"/>
        </a:defRPr>
      </a:lvl3pPr>
      <a:lvl4pPr marL="1600008" indent="-228573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</a:defRPr>
      </a:lvl4pPr>
      <a:lvl5pPr marL="2057153" indent="-228573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</a:defRPr>
      </a:lvl5pPr>
      <a:lvl6pPr marL="2514298" indent="-228573" algn="l" rtl="0" fontAlgn="base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</a:defRPr>
      </a:lvl6pPr>
      <a:lvl7pPr marL="2971443" indent="-228573" algn="l" rtl="0" fontAlgn="base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</a:defRPr>
      </a:lvl7pPr>
      <a:lvl8pPr marL="3428589" indent="-228573" algn="l" rtl="0" fontAlgn="base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</a:defRPr>
      </a:lvl8pPr>
      <a:lvl9pPr marL="3885734" indent="-228573" algn="l" rtl="0" fontAlgn="base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 defTabSz="91429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5015A-920C-45EA-B5D9-6A2F1B33772C}" type="datetimeFigureOut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/>
              <a:t>2019-02-18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 defTabSz="91429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 defTabSz="91429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8C8A8-9EE9-41FB-88BD-E97440F9D4A3}" type="slidenum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ounded Rectangle 1034"/>
          <p:cNvSpPr/>
          <p:nvPr/>
        </p:nvSpPr>
        <p:spPr bwMode="auto">
          <a:xfrm>
            <a:off x="44368" y="1"/>
            <a:ext cx="1967912" cy="1489969"/>
          </a:xfrm>
          <a:prstGeom prst="roundRect">
            <a:avLst>
              <a:gd name="adj" fmla="val 6621"/>
            </a:avLst>
          </a:prstGeom>
          <a:gradFill flip="none" rotWithShape="1">
            <a:gsLst>
              <a:gs pos="0">
                <a:srgbClr val="FFE161"/>
              </a:gs>
              <a:gs pos="50000">
                <a:srgbClr val="FFFF99"/>
              </a:gs>
              <a:gs pos="100000">
                <a:srgbClr val="FFFFD5"/>
              </a:gs>
            </a:gsLst>
            <a:lin ang="135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5306" tIns="32653" rIns="65306" bIns="32653" numCol="1" rtlCol="0" anchor="ctr" anchorCtr="0" compatLnSpc="1">
            <a:prstTxWarp prst="textNoShape">
              <a:avLst/>
            </a:prstTxWarp>
          </a:bodyPr>
          <a:lstStyle/>
          <a:p>
            <a:pPr algn="ctr" defTabSz="653064"/>
            <a:endParaRPr lang="sv-SE" sz="900"/>
          </a:p>
        </p:txBody>
      </p:sp>
      <p:grpSp>
        <p:nvGrpSpPr>
          <p:cNvPr id="349" name="Group 348"/>
          <p:cNvGrpSpPr/>
          <p:nvPr/>
        </p:nvGrpSpPr>
        <p:grpSpPr>
          <a:xfrm>
            <a:off x="44368" y="0"/>
            <a:ext cx="4355839" cy="6858000"/>
            <a:chOff x="114256" y="0"/>
            <a:chExt cx="5629083" cy="9601200"/>
          </a:xfrm>
          <a:gradFill flip="none" rotWithShape="1">
            <a:gsLst>
              <a:gs pos="0">
                <a:srgbClr val="FFC081"/>
              </a:gs>
              <a:gs pos="50000">
                <a:srgbClr val="FFD9B3"/>
              </a:gs>
              <a:gs pos="100000">
                <a:srgbClr val="FFFFFF"/>
              </a:gs>
            </a:gsLst>
            <a:lin ang="135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34" name="Rounded Rectangle 1033"/>
            <p:cNvSpPr/>
            <p:nvPr/>
          </p:nvSpPr>
          <p:spPr bwMode="auto">
            <a:xfrm>
              <a:off x="114256" y="2157394"/>
              <a:ext cx="3029016" cy="7443806"/>
            </a:xfrm>
            <a:prstGeom prst="roundRect">
              <a:avLst>
                <a:gd name="adj" fmla="val 6621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1033" name="Rounded Rectangle 1032"/>
            <p:cNvSpPr/>
            <p:nvPr/>
          </p:nvSpPr>
          <p:spPr bwMode="auto">
            <a:xfrm>
              <a:off x="2828900" y="0"/>
              <a:ext cx="2914439" cy="9601200"/>
            </a:xfrm>
            <a:prstGeom prst="roundRect">
              <a:avLst>
                <a:gd name="adj" fmla="val 6621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99648" y="1132778"/>
            <a:ext cx="1824222" cy="255136"/>
            <a:chOff x="542884" y="371444"/>
            <a:chExt cx="2214578" cy="357190"/>
          </a:xfrm>
        </p:grpSpPr>
        <p:sp>
          <p:nvSpPr>
            <p:cNvPr id="204" name="Rounded Rectangle 203"/>
            <p:cNvSpPr/>
            <p:nvPr/>
          </p:nvSpPr>
          <p:spPr bwMode="auto">
            <a:xfrm>
              <a:off x="542884" y="371444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609993" y="421305"/>
              <a:ext cx="201325" cy="22487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900074" y="371444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Η διαδικασία 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βελτιώνεται συνεχώς</a:t>
              </a:r>
              <a:endParaRPr lang="sv-S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99648" y="6031385"/>
            <a:ext cx="1713661" cy="765407"/>
            <a:chOff x="185694" y="8443938"/>
            <a:chExt cx="2214578" cy="1071570"/>
          </a:xfrm>
        </p:grpSpPr>
        <p:grpSp>
          <p:nvGrpSpPr>
            <p:cNvPr id="746" name="Group 745"/>
            <p:cNvGrpSpPr/>
            <p:nvPr/>
          </p:nvGrpSpPr>
          <p:grpSpPr>
            <a:xfrm>
              <a:off x="185694" y="8443938"/>
              <a:ext cx="2214578" cy="357190"/>
              <a:chOff x="614322" y="5086352"/>
              <a:chExt cx="2214578" cy="357190"/>
            </a:xfrm>
          </p:grpSpPr>
          <p:sp>
            <p:nvSpPr>
              <p:cNvPr id="217" name="Rounded Rectangle 216"/>
              <p:cNvSpPr/>
              <p:nvPr/>
            </p:nvSpPr>
            <p:spPr bwMode="auto">
              <a:xfrm>
                <a:off x="614322" y="5086352"/>
                <a:ext cx="2214578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218" name="Rectangle 217"/>
              <p:cNvSpPr/>
              <p:nvPr/>
            </p:nvSpPr>
            <p:spPr bwMode="auto">
              <a:xfrm>
                <a:off x="685760" y="515779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971512" y="5086352"/>
                <a:ext cx="1857388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Υπάρχει 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Ορισμός του Έγινε </a:t>
                </a:r>
                <a:r>
                  <a:rPr lang="sv-SE" sz="700" b="1" dirty="0">
                    <a:latin typeface="Arial" pitchFamily="34" charset="0"/>
                    <a:cs typeface="Arial" pitchFamily="34" charset="0"/>
                  </a:rPr>
                  <a:t>(DoD)</a:t>
                </a:r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471446" y="8801128"/>
              <a:ext cx="1928826" cy="357190"/>
              <a:chOff x="828636" y="800072"/>
              <a:chExt cx="1928826" cy="357190"/>
            </a:xfrm>
          </p:grpSpPr>
          <p:sp>
            <p:nvSpPr>
              <p:cNvPr id="221" name="Rounded Rectangle 220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222" name="Rectangle 221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sv-SE" sz="700" dirty="0">
                    <a:latin typeface="Arial" pitchFamily="34" charset="0"/>
                    <a:cs typeface="Arial" pitchFamily="34" charset="0"/>
                  </a:rPr>
                  <a:t>DoD 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είναι επιτεύξιμο </a:t>
                </a:r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σε κάθε επανάληψη</a:t>
                </a:r>
                <a:endParaRPr lang="sv-SE" sz="7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471446" y="9158318"/>
              <a:ext cx="1928826" cy="357190"/>
              <a:chOff x="828636" y="800072"/>
              <a:chExt cx="1928826" cy="357190"/>
            </a:xfrm>
          </p:grpSpPr>
          <p:sp>
            <p:nvSpPr>
              <p:cNvPr id="225" name="Rounded Rectangle 224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Η ομάδα 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σέβεται</a:t>
                </a:r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 το </a:t>
                </a:r>
                <a:r>
                  <a:rPr lang="el-GR" sz="700" dirty="0" err="1">
                    <a:latin typeface="Arial" pitchFamily="34" charset="0"/>
                    <a:cs typeface="Arial" pitchFamily="34" charset="0"/>
                  </a:rPr>
                  <a:t>DoD</a:t>
                </a:r>
                <a:endParaRPr lang="sv-SE" sz="7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652" name="TextBox 651"/>
          <p:cNvSpPr txBox="1"/>
          <p:nvPr/>
        </p:nvSpPr>
        <p:spPr>
          <a:xfrm>
            <a:off x="44368" y="1"/>
            <a:ext cx="1342155" cy="235221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l-GR" sz="1100" b="1" dirty="0">
                <a:latin typeface="+mj-lt"/>
                <a:cs typeface="Arial" pitchFamily="34" charset="0"/>
              </a:rPr>
              <a:t>Το πιο σημαντικό</a:t>
            </a:r>
            <a:endParaRPr lang="sv-SE" sz="1100" b="1" dirty="0">
              <a:latin typeface="+mj-lt"/>
              <a:cs typeface="Arial" pitchFamily="34" charset="0"/>
            </a:endParaRPr>
          </a:p>
        </p:txBody>
      </p:sp>
      <p:grpSp>
        <p:nvGrpSpPr>
          <p:cNvPr id="653" name="Group 652"/>
          <p:cNvGrpSpPr/>
          <p:nvPr/>
        </p:nvGrpSpPr>
        <p:grpSpPr>
          <a:xfrm>
            <a:off x="99648" y="520453"/>
            <a:ext cx="1829016" cy="255136"/>
            <a:chOff x="542884" y="371444"/>
            <a:chExt cx="2214578" cy="357190"/>
          </a:xfrm>
        </p:grpSpPr>
        <p:sp>
          <p:nvSpPr>
            <p:cNvPr id="654" name="Rounded Rectangle 653"/>
            <p:cNvSpPr/>
            <p:nvPr/>
          </p:nvSpPr>
          <p:spPr bwMode="auto">
            <a:xfrm>
              <a:off x="542884" y="371444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655" name="Rectangle 654"/>
            <p:cNvSpPr/>
            <p:nvPr/>
          </p:nvSpPr>
          <p:spPr bwMode="auto">
            <a:xfrm>
              <a:off x="609816" y="442882"/>
              <a:ext cx="200797" cy="21431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656" name="TextBox 655"/>
            <p:cNvSpPr txBox="1"/>
            <p:nvPr/>
          </p:nvSpPr>
          <p:spPr>
            <a:xfrm>
              <a:off x="900074" y="371444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anose="020B0604020202020204" pitchFamily="34" charset="0"/>
                  <a:cs typeface="Arial" panose="020B0604020202020204" pitchFamily="34" charset="0"/>
                </a:rPr>
                <a:t>Παρέχουμε </a:t>
              </a:r>
              <a:r>
                <a:rPr lang="el-GR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δοκιμασμένο λογισμικό </a:t>
              </a:r>
              <a:r>
                <a:rPr lang="el-GR" sz="700" dirty="0">
                  <a:latin typeface="Arial" panose="020B0604020202020204" pitchFamily="34" charset="0"/>
                  <a:cs typeface="Arial" panose="020B0604020202020204" pitchFamily="34" charset="0"/>
                </a:rPr>
                <a:t>κάθε 4 εβδομάδες ή λιγότερο</a:t>
              </a:r>
              <a:endParaRPr lang="sv-SE" sz="600" b="1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661" name="Group 660"/>
          <p:cNvGrpSpPr/>
          <p:nvPr/>
        </p:nvGrpSpPr>
        <p:grpSpPr>
          <a:xfrm>
            <a:off x="99648" y="826616"/>
            <a:ext cx="1829016" cy="255136"/>
            <a:chOff x="542884" y="371444"/>
            <a:chExt cx="2214578" cy="357190"/>
          </a:xfrm>
        </p:grpSpPr>
        <p:sp>
          <p:nvSpPr>
            <p:cNvPr id="662" name="Rounded Rectangle 661"/>
            <p:cNvSpPr/>
            <p:nvPr/>
          </p:nvSpPr>
          <p:spPr bwMode="auto">
            <a:xfrm>
              <a:off x="542884" y="371444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663" name="Rectangle 662"/>
            <p:cNvSpPr/>
            <p:nvPr/>
          </p:nvSpPr>
          <p:spPr bwMode="auto">
            <a:xfrm>
              <a:off x="614323" y="442882"/>
              <a:ext cx="196291" cy="21031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664" name="TextBox 663"/>
            <p:cNvSpPr txBox="1"/>
            <p:nvPr/>
          </p:nvSpPr>
          <p:spPr>
            <a:xfrm>
              <a:off x="900074" y="371444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Παραδίδουμε αυτό που 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χρειάζεται περισσότερο</a:t>
              </a:r>
              <a:r>
                <a:rPr lang="el-GR" sz="700" dirty="0">
                  <a:latin typeface="Arial" pitchFamily="34" charset="0"/>
                  <a:cs typeface="Arial" pitchFamily="34" charset="0"/>
                </a:rPr>
                <a:t> ο πελάτης</a:t>
              </a:r>
              <a:endParaRPr lang="sv-SE" sz="7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99648" y="5163924"/>
            <a:ext cx="1713661" cy="765407"/>
            <a:chOff x="185694" y="7314556"/>
            <a:chExt cx="2214578" cy="1071570"/>
          </a:xfrm>
        </p:grpSpPr>
        <p:grpSp>
          <p:nvGrpSpPr>
            <p:cNvPr id="705" name="Group 704"/>
            <p:cNvGrpSpPr/>
            <p:nvPr/>
          </p:nvGrpSpPr>
          <p:grpSpPr>
            <a:xfrm>
              <a:off x="185694" y="7314556"/>
              <a:ext cx="2214578" cy="357190"/>
              <a:chOff x="542884" y="371444"/>
              <a:chExt cx="2214578" cy="357190"/>
            </a:xfrm>
          </p:grpSpPr>
          <p:sp>
            <p:nvSpPr>
              <p:cNvPr id="706" name="Rounded Rectangle 705"/>
              <p:cNvSpPr/>
              <p:nvPr/>
            </p:nvSpPr>
            <p:spPr bwMode="auto">
              <a:xfrm>
                <a:off x="542884" y="371444"/>
                <a:ext cx="2214578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707" name="Rectangle 706"/>
              <p:cNvSpPr/>
              <p:nvPr/>
            </p:nvSpPr>
            <p:spPr bwMode="auto">
              <a:xfrm>
                <a:off x="614322" y="442882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708" name="TextBox 707"/>
              <p:cNvSpPr txBox="1"/>
              <p:nvPr/>
            </p:nvSpPr>
            <p:spPr>
              <a:xfrm>
                <a:off x="900074" y="371444"/>
                <a:ext cx="1785950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Γίνεται 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επίδειξη </a:t>
                </a:r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μετά από κάθε </a:t>
                </a:r>
                <a:r>
                  <a:rPr lang="sv-SE" sz="700" dirty="0">
                    <a:latin typeface="Arial" pitchFamily="34" charset="0"/>
                    <a:cs typeface="Arial" pitchFamily="34" charset="0"/>
                  </a:rPr>
                  <a:t>sprint</a:t>
                </a:r>
              </a:p>
            </p:txBody>
          </p:sp>
        </p:grpSp>
        <p:grpSp>
          <p:nvGrpSpPr>
            <p:cNvPr id="713" name="Group 712"/>
            <p:cNvGrpSpPr/>
            <p:nvPr/>
          </p:nvGrpSpPr>
          <p:grpSpPr>
            <a:xfrm>
              <a:off x="471446" y="7671746"/>
              <a:ext cx="1928826" cy="357190"/>
              <a:chOff x="828636" y="800072"/>
              <a:chExt cx="1928826" cy="357190"/>
            </a:xfrm>
          </p:grpSpPr>
          <p:sp>
            <p:nvSpPr>
              <p:cNvPr id="714" name="Rounded Rectangle 713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715" name="Rectangle 714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716" name="TextBox 715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Δείχνει 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λειτουργικό, δοκιμασμένο λογισμικό</a:t>
                </a:r>
                <a:endParaRPr lang="sv-SE" sz="7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17" name="Group 716"/>
            <p:cNvGrpSpPr/>
            <p:nvPr/>
          </p:nvGrpSpPr>
          <p:grpSpPr>
            <a:xfrm>
              <a:off x="471446" y="8028936"/>
              <a:ext cx="1928826" cy="357190"/>
              <a:chOff x="828636" y="800072"/>
              <a:chExt cx="1928826" cy="357190"/>
            </a:xfrm>
          </p:grpSpPr>
          <p:sp>
            <p:nvSpPr>
              <p:cNvPr id="718" name="Rounded Rectangle 717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719" name="Rectangle 718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720" name="TextBox 719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Λαμβάνονται 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σχόλια</a:t>
                </a:r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 από τον </a:t>
                </a:r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PO</a:t>
                </a:r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 και τα ενδιαφερόμενα μέλη</a:t>
                </a:r>
                <a:endParaRPr lang="sv-SE" sz="7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47" name="Group 346"/>
          <p:cNvGrpSpPr/>
          <p:nvPr/>
        </p:nvGrpSpPr>
        <p:grpSpPr>
          <a:xfrm>
            <a:off x="2476663" y="520453"/>
            <a:ext cx="1713661" cy="1020543"/>
            <a:chOff x="3257528" y="728634"/>
            <a:chExt cx="2214578" cy="1428760"/>
          </a:xfrm>
        </p:grpSpPr>
        <p:grpSp>
          <p:nvGrpSpPr>
            <p:cNvPr id="208" name="Group 207"/>
            <p:cNvGrpSpPr/>
            <p:nvPr/>
          </p:nvGrpSpPr>
          <p:grpSpPr>
            <a:xfrm>
              <a:off x="3257528" y="728634"/>
              <a:ext cx="2214578" cy="357190"/>
              <a:chOff x="542884" y="371444"/>
              <a:chExt cx="2214578" cy="357190"/>
            </a:xfrm>
          </p:grpSpPr>
          <p:sp>
            <p:nvSpPr>
              <p:cNvPr id="209" name="Rounded Rectangle 208"/>
              <p:cNvSpPr/>
              <p:nvPr/>
            </p:nvSpPr>
            <p:spPr bwMode="auto">
              <a:xfrm>
                <a:off x="542884" y="371444"/>
                <a:ext cx="2214578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210" name="Rectangle 209"/>
              <p:cNvSpPr/>
              <p:nvPr/>
            </p:nvSpPr>
            <p:spPr bwMode="auto">
              <a:xfrm>
                <a:off x="614322" y="442882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900074" y="371444"/>
                <a:ext cx="1857388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Ανασκόπηση</a:t>
                </a:r>
                <a:r>
                  <a:rPr lang="sv-SE" sz="7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γίνεται μετά από κάθε </a:t>
                </a:r>
                <a:r>
                  <a:rPr lang="sv-SE" sz="700" dirty="0">
                    <a:latin typeface="Arial" pitchFamily="34" charset="0"/>
                    <a:cs typeface="Arial" pitchFamily="34" charset="0"/>
                  </a:rPr>
                  <a:t>sprint</a:t>
                </a:r>
              </a:p>
            </p:txBody>
          </p:sp>
        </p:grpSp>
        <p:grpSp>
          <p:nvGrpSpPr>
            <p:cNvPr id="666" name="Group 665"/>
            <p:cNvGrpSpPr/>
            <p:nvPr/>
          </p:nvGrpSpPr>
          <p:grpSpPr>
            <a:xfrm>
              <a:off x="3543280" y="1085824"/>
              <a:ext cx="1928826" cy="357190"/>
              <a:chOff x="828636" y="800072"/>
              <a:chExt cx="1928826" cy="357190"/>
            </a:xfrm>
          </p:grpSpPr>
          <p:sp>
            <p:nvSpPr>
              <p:cNvPr id="667" name="Rounded Rectangle 666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668" name="Rectangle 667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669" name="TextBox 668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Αποτελέσματα με </a:t>
                </a:r>
                <a:r>
                  <a:rPr lang="el-GR" sz="700" dirty="0" err="1">
                    <a:latin typeface="Arial" pitchFamily="34" charset="0"/>
                    <a:cs typeface="Arial" pitchFamily="34" charset="0"/>
                  </a:rPr>
                  <a:t>συγκεκρι-μένες</a:t>
                </a:r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προτάσεις</a:t>
                </a:r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 βελτίωσης.</a:t>
                </a:r>
                <a:endParaRPr lang="sv-SE" sz="7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70" name="Group 669"/>
            <p:cNvGrpSpPr/>
            <p:nvPr/>
          </p:nvGrpSpPr>
          <p:grpSpPr>
            <a:xfrm>
              <a:off x="3543280" y="1443014"/>
              <a:ext cx="1928826" cy="357190"/>
              <a:chOff x="828636" y="800072"/>
              <a:chExt cx="1928826" cy="357190"/>
            </a:xfrm>
          </p:grpSpPr>
          <p:sp>
            <p:nvSpPr>
              <p:cNvPr id="671" name="Rounded Rectangle 670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672" name="Rectangle 671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673" name="TextBox 672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Ορισμένες προτάσεις πράγματι 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εφαρμόζονται</a:t>
                </a:r>
                <a:endParaRPr lang="sv-SE" sz="7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21" name="Group 720"/>
            <p:cNvGrpSpPr/>
            <p:nvPr/>
          </p:nvGrpSpPr>
          <p:grpSpPr>
            <a:xfrm>
              <a:off x="3543280" y="1800204"/>
              <a:ext cx="1928826" cy="357190"/>
              <a:chOff x="828636" y="800072"/>
              <a:chExt cx="1928826" cy="357190"/>
            </a:xfrm>
          </p:grpSpPr>
          <p:sp>
            <p:nvSpPr>
              <p:cNvPr id="722" name="Rounded Rectangle 721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723" name="Rectangle 722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724" name="TextBox 723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Συμμετέχουν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 ολόκληρη η ομάδα + PO</a:t>
                </a:r>
                <a:endParaRPr lang="sv-SE" sz="7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41" name="Group 340"/>
          <p:cNvGrpSpPr/>
          <p:nvPr/>
        </p:nvGrpSpPr>
        <p:grpSpPr>
          <a:xfrm>
            <a:off x="99648" y="3189280"/>
            <a:ext cx="1713661" cy="1020543"/>
            <a:chOff x="185694" y="5830977"/>
            <a:chExt cx="2214578" cy="1428760"/>
          </a:xfrm>
        </p:grpSpPr>
        <p:grpSp>
          <p:nvGrpSpPr>
            <p:cNvPr id="759" name="Group 758"/>
            <p:cNvGrpSpPr/>
            <p:nvPr/>
          </p:nvGrpSpPr>
          <p:grpSpPr>
            <a:xfrm>
              <a:off x="185694" y="5830977"/>
              <a:ext cx="2214578" cy="357190"/>
              <a:chOff x="614322" y="5086352"/>
              <a:chExt cx="2214578" cy="357190"/>
            </a:xfrm>
          </p:grpSpPr>
          <p:sp>
            <p:nvSpPr>
              <p:cNvPr id="760" name="Rounded Rectangle 759"/>
              <p:cNvSpPr/>
              <p:nvPr/>
            </p:nvSpPr>
            <p:spPr bwMode="auto">
              <a:xfrm>
                <a:off x="614322" y="5086352"/>
                <a:ext cx="2214578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761" name="Rectangle 760"/>
              <p:cNvSpPr/>
              <p:nvPr/>
            </p:nvSpPr>
            <p:spPr bwMode="auto">
              <a:xfrm>
                <a:off x="685760" y="515779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762" name="TextBox 761"/>
              <p:cNvSpPr txBox="1"/>
              <p:nvPr/>
            </p:nvSpPr>
            <p:spPr>
              <a:xfrm>
                <a:off x="971512" y="5086352"/>
                <a:ext cx="1857388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Η ομάδα έχει</a:t>
                </a:r>
                <a:r>
                  <a:rPr lang="sv-SE" sz="7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sv-SE" sz="700" b="1" dirty="0">
                    <a:latin typeface="Arial" pitchFamily="34" charset="0"/>
                    <a:cs typeface="Arial" pitchFamily="34" charset="0"/>
                  </a:rPr>
                  <a:t>sprint backlog</a:t>
                </a:r>
              </a:p>
            </p:txBody>
          </p:sp>
        </p:grpSp>
        <p:grpSp>
          <p:nvGrpSpPr>
            <p:cNvPr id="767" name="Group 766"/>
            <p:cNvGrpSpPr/>
            <p:nvPr/>
          </p:nvGrpSpPr>
          <p:grpSpPr>
            <a:xfrm>
              <a:off x="471446" y="6188167"/>
              <a:ext cx="1928826" cy="357190"/>
              <a:chOff x="828636" y="800072"/>
              <a:chExt cx="1928826" cy="357190"/>
            </a:xfrm>
          </p:grpSpPr>
          <p:sp>
            <p:nvSpPr>
              <p:cNvPr id="768" name="Rounded Rectangle 767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769" name="Rectangle 768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770" name="TextBox 769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Πολύ 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ορατό</a:t>
                </a:r>
                <a:endParaRPr lang="sv-SE" sz="7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71" name="Group 770"/>
            <p:cNvGrpSpPr/>
            <p:nvPr/>
          </p:nvGrpSpPr>
          <p:grpSpPr>
            <a:xfrm>
              <a:off x="471446" y="6545357"/>
              <a:ext cx="1928826" cy="357190"/>
              <a:chOff x="828636" y="800072"/>
              <a:chExt cx="1928826" cy="357190"/>
            </a:xfrm>
          </p:grpSpPr>
          <p:sp>
            <p:nvSpPr>
              <p:cNvPr id="772" name="Rounded Rectangle 771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773" name="Rectangle 772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774" name="TextBox 773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Ενημερώνεται</a:t>
                </a:r>
                <a:r>
                  <a:rPr lang="el-GR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 κάθε μέρα</a:t>
                </a:r>
                <a:endParaRPr lang="sv-SE" sz="600" dirty="0"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92" name="Group 791"/>
            <p:cNvGrpSpPr/>
            <p:nvPr/>
          </p:nvGrpSpPr>
          <p:grpSpPr>
            <a:xfrm>
              <a:off x="471446" y="6902547"/>
              <a:ext cx="1928826" cy="357190"/>
              <a:chOff x="828636" y="800072"/>
              <a:chExt cx="1928826" cy="357190"/>
            </a:xfrm>
          </p:grpSpPr>
          <p:sp>
            <p:nvSpPr>
              <p:cNvPr id="793" name="Rounded Rectangle 792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794" name="Rectangle 793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795" name="TextBox 794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Ανήκει αποκλειστικά στην 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ομάδα</a:t>
                </a:r>
                <a:endParaRPr lang="sv-SE" sz="7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45" name="Group 344"/>
          <p:cNvGrpSpPr/>
          <p:nvPr/>
        </p:nvGrpSpPr>
        <p:grpSpPr>
          <a:xfrm>
            <a:off x="2476663" y="3147760"/>
            <a:ext cx="1713661" cy="1785950"/>
            <a:chOff x="3257528" y="4406864"/>
            <a:chExt cx="2214578" cy="2500330"/>
          </a:xfrm>
        </p:grpSpPr>
        <p:grpSp>
          <p:nvGrpSpPr>
            <p:cNvPr id="829" name="Group 828"/>
            <p:cNvGrpSpPr/>
            <p:nvPr/>
          </p:nvGrpSpPr>
          <p:grpSpPr>
            <a:xfrm>
              <a:off x="3257528" y="4406864"/>
              <a:ext cx="2214578" cy="357190"/>
              <a:chOff x="614322" y="5086352"/>
              <a:chExt cx="2214578" cy="357190"/>
            </a:xfrm>
          </p:grpSpPr>
          <p:sp>
            <p:nvSpPr>
              <p:cNvPr id="830" name="Rounded Rectangle 829"/>
              <p:cNvSpPr/>
              <p:nvPr/>
            </p:nvSpPr>
            <p:spPr bwMode="auto">
              <a:xfrm>
                <a:off x="614322" y="5086352"/>
                <a:ext cx="2214578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831" name="Rectangle 830"/>
              <p:cNvSpPr/>
              <p:nvPr/>
            </p:nvSpPr>
            <p:spPr bwMode="auto">
              <a:xfrm>
                <a:off x="685760" y="515779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832" name="TextBox 831"/>
              <p:cNvSpPr txBox="1"/>
              <p:nvPr/>
            </p:nvSpPr>
            <p:spPr>
              <a:xfrm>
                <a:off x="971512" y="5086352"/>
                <a:ext cx="1857388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Υπάρχουν 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συναντήσεις προγραμματισμού των </a:t>
                </a:r>
                <a:r>
                  <a:rPr lang="en-US" sz="700" b="1" dirty="0">
                    <a:latin typeface="Arial" pitchFamily="34" charset="0"/>
                    <a:cs typeface="Arial" pitchFamily="34" charset="0"/>
                  </a:rPr>
                  <a:t>sprints</a:t>
                </a:r>
                <a:endParaRPr lang="sv-SE" sz="7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33" name="Group 832"/>
            <p:cNvGrpSpPr/>
            <p:nvPr/>
          </p:nvGrpSpPr>
          <p:grpSpPr>
            <a:xfrm>
              <a:off x="3543280" y="4764054"/>
              <a:ext cx="1928826" cy="357190"/>
              <a:chOff x="828636" y="800072"/>
              <a:chExt cx="1928826" cy="357190"/>
            </a:xfrm>
          </p:grpSpPr>
          <p:sp>
            <p:nvSpPr>
              <p:cNvPr id="834" name="Rounded Rectangle 833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835" name="Rectangle 834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836" name="TextBox 835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Συμμετέχει ο/η </a:t>
                </a:r>
                <a:r>
                  <a:rPr lang="sv-SE" sz="700" b="1" dirty="0">
                    <a:latin typeface="Arial" pitchFamily="34" charset="0"/>
                    <a:cs typeface="Arial" pitchFamily="34" charset="0"/>
                  </a:rPr>
                  <a:t>PO</a:t>
                </a:r>
              </a:p>
            </p:txBody>
          </p:sp>
        </p:grpSp>
        <p:grpSp>
          <p:nvGrpSpPr>
            <p:cNvPr id="837" name="Group 836"/>
            <p:cNvGrpSpPr/>
            <p:nvPr/>
          </p:nvGrpSpPr>
          <p:grpSpPr>
            <a:xfrm>
              <a:off x="3543280" y="5478434"/>
              <a:ext cx="1928826" cy="357190"/>
              <a:chOff x="828636" y="800072"/>
              <a:chExt cx="1928826" cy="357190"/>
            </a:xfrm>
          </p:grpSpPr>
          <p:sp>
            <p:nvSpPr>
              <p:cNvPr id="838" name="Rounded Rectangle 837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839" name="Rectangle 838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840" name="TextBox 839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Συμμετέχει 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ολόκληρη η ομάδα</a:t>
                </a:r>
                <a:endParaRPr lang="sv-SE" sz="7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41" name="Group 840"/>
            <p:cNvGrpSpPr/>
            <p:nvPr/>
          </p:nvGrpSpPr>
          <p:grpSpPr>
            <a:xfrm>
              <a:off x="3543280" y="5835624"/>
              <a:ext cx="1928826" cy="357190"/>
              <a:chOff x="828636" y="800072"/>
              <a:chExt cx="1928826" cy="357190"/>
            </a:xfrm>
          </p:grpSpPr>
          <p:sp>
            <p:nvSpPr>
              <p:cNvPr id="842" name="Rounded Rectangle 841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843" name="Rectangle 842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844" name="TextBox 843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Τα αποτελέσματα είναι ένα πλάνο ενός </a:t>
                </a:r>
                <a:r>
                  <a:rPr lang="sv-SE" sz="700" b="1" dirty="0">
                    <a:latin typeface="Arial" pitchFamily="34" charset="0"/>
                    <a:cs typeface="Arial" pitchFamily="34" charset="0"/>
                  </a:rPr>
                  <a:t>sprint</a:t>
                </a:r>
              </a:p>
            </p:txBody>
          </p:sp>
        </p:grpSp>
        <p:grpSp>
          <p:nvGrpSpPr>
            <p:cNvPr id="845" name="Group 844"/>
            <p:cNvGrpSpPr/>
            <p:nvPr/>
          </p:nvGrpSpPr>
          <p:grpSpPr>
            <a:xfrm>
              <a:off x="3543280" y="6192814"/>
              <a:ext cx="1928826" cy="357190"/>
              <a:chOff x="828636" y="800072"/>
              <a:chExt cx="1928826" cy="357190"/>
            </a:xfrm>
          </p:grpSpPr>
          <p:sp>
            <p:nvSpPr>
              <p:cNvPr id="846" name="Rounded Rectangle 845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847" name="Rectangle 846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848" name="TextBox 847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Ολόκληρη η ομάδα πιστεύει ότι το πλάνο είναι 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εφικτό</a:t>
                </a:r>
                <a:endParaRPr lang="sv-SE" sz="7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49" name="Group 848"/>
            <p:cNvGrpSpPr/>
            <p:nvPr/>
          </p:nvGrpSpPr>
          <p:grpSpPr>
            <a:xfrm>
              <a:off x="3543280" y="6550004"/>
              <a:ext cx="1928826" cy="357190"/>
              <a:chOff x="828636" y="800072"/>
              <a:chExt cx="1928826" cy="357190"/>
            </a:xfrm>
          </p:grpSpPr>
          <p:sp>
            <p:nvSpPr>
              <p:cNvPr id="850" name="Rounded Rectangle 849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851" name="Rectangle 850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852" name="TextBox 851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Οι προτεραιότητες ικανοποιούν</a:t>
                </a:r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 τον/την</a:t>
                </a:r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 PO</a:t>
                </a:r>
                <a:endParaRPr lang="sv-SE" sz="7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97" name="Group 896"/>
            <p:cNvGrpSpPr/>
            <p:nvPr/>
          </p:nvGrpSpPr>
          <p:grpSpPr>
            <a:xfrm>
              <a:off x="3543280" y="5121244"/>
              <a:ext cx="1928826" cy="357190"/>
              <a:chOff x="828636" y="800072"/>
              <a:chExt cx="1928826" cy="357190"/>
            </a:xfrm>
          </p:grpSpPr>
          <p:sp>
            <p:nvSpPr>
              <p:cNvPr id="898" name="Rounded Rectangle 897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899" name="Rectangle 898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900" name="TextBox 899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Ο/Η </a:t>
                </a:r>
                <a:r>
                  <a:rPr lang="sv-SE" sz="700" dirty="0">
                    <a:latin typeface="Arial" pitchFamily="34" charset="0"/>
                    <a:cs typeface="Arial" pitchFamily="34" charset="0"/>
                  </a:rPr>
                  <a:t>PO </a:t>
                </a:r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φέρνει 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ενημερωμένο</a:t>
                </a:r>
                <a:r>
                  <a:rPr lang="sv-SE" sz="700" b="1" dirty="0">
                    <a:latin typeface="Arial" pitchFamily="34" charset="0"/>
                    <a:cs typeface="Arial" pitchFamily="34" charset="0"/>
                  </a:rPr>
                  <a:t> PBL</a:t>
                </a:r>
              </a:p>
            </p:txBody>
          </p:sp>
        </p:grpSp>
      </p:grpSp>
      <p:grpSp>
        <p:nvGrpSpPr>
          <p:cNvPr id="865" name="Group 864"/>
          <p:cNvGrpSpPr/>
          <p:nvPr/>
        </p:nvGrpSpPr>
        <p:grpSpPr>
          <a:xfrm>
            <a:off x="2697780" y="5224683"/>
            <a:ext cx="1492544" cy="255136"/>
            <a:chOff x="828636" y="800072"/>
            <a:chExt cx="1928826" cy="357190"/>
          </a:xfrm>
        </p:grpSpPr>
        <p:sp>
          <p:nvSpPr>
            <p:cNvPr id="866" name="Rounded Rectangle 865"/>
            <p:cNvSpPr/>
            <p:nvPr/>
          </p:nvSpPr>
          <p:spPr bwMode="auto">
            <a:xfrm>
              <a:off x="828636" y="800072"/>
              <a:ext cx="1928826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867" name="Rectangle 866"/>
            <p:cNvSpPr/>
            <p:nvPr/>
          </p:nvSpPr>
          <p:spPr bwMode="auto">
            <a:xfrm>
              <a:off x="900074" y="87151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868" name="TextBox 867"/>
            <p:cNvSpPr txBox="1"/>
            <p:nvPr/>
          </p:nvSpPr>
          <p:spPr>
            <a:xfrm>
              <a:off x="1185826" y="800072"/>
              <a:ext cx="1571636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Μήκος επανάληψης 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4 εβδομάδες ή λιγότερο</a:t>
              </a:r>
              <a:endParaRPr lang="sv-S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2697780" y="5479818"/>
            <a:ext cx="1492544" cy="255136"/>
            <a:chOff x="828636" y="800072"/>
            <a:chExt cx="1928826" cy="357190"/>
          </a:xfrm>
        </p:grpSpPr>
        <p:sp>
          <p:nvSpPr>
            <p:cNvPr id="870" name="Rounded Rectangle 869"/>
            <p:cNvSpPr/>
            <p:nvPr/>
          </p:nvSpPr>
          <p:spPr bwMode="auto">
            <a:xfrm>
              <a:off x="828636" y="800072"/>
              <a:ext cx="1928826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871" name="Rectangle 870"/>
            <p:cNvSpPr/>
            <p:nvPr/>
          </p:nvSpPr>
          <p:spPr bwMode="auto">
            <a:xfrm>
              <a:off x="900074" y="87151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872" name="TextBox 871"/>
            <p:cNvSpPr txBox="1"/>
            <p:nvPr/>
          </p:nvSpPr>
          <p:spPr>
            <a:xfrm>
              <a:off x="1185826" y="800072"/>
              <a:ext cx="1571636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Πάντα 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τελειώνουν εγκαίρως</a:t>
              </a:r>
              <a:endParaRPr lang="sv-S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73" name="Group 872"/>
          <p:cNvGrpSpPr/>
          <p:nvPr/>
        </p:nvGrpSpPr>
        <p:grpSpPr>
          <a:xfrm>
            <a:off x="2697780" y="5734954"/>
            <a:ext cx="1492544" cy="255136"/>
            <a:chOff x="828636" y="800072"/>
            <a:chExt cx="1928826" cy="357190"/>
          </a:xfrm>
        </p:grpSpPr>
        <p:sp>
          <p:nvSpPr>
            <p:cNvPr id="874" name="Rounded Rectangle 873"/>
            <p:cNvSpPr/>
            <p:nvPr/>
          </p:nvSpPr>
          <p:spPr bwMode="auto">
            <a:xfrm>
              <a:off x="828636" y="800072"/>
              <a:ext cx="1928826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875" name="Rectangle 874"/>
            <p:cNvSpPr/>
            <p:nvPr/>
          </p:nvSpPr>
          <p:spPr bwMode="auto">
            <a:xfrm>
              <a:off x="900074" y="87151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876" name="TextBox 875"/>
            <p:cNvSpPr txBox="1"/>
            <p:nvPr/>
          </p:nvSpPr>
          <p:spPr>
            <a:xfrm>
              <a:off x="1185826" y="800072"/>
              <a:ext cx="1571636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Η ομάδα 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δεν διαταράσσεται ή ελέγχεται</a:t>
              </a:r>
              <a:r>
                <a:rPr lang="el-GR" sz="700" dirty="0">
                  <a:latin typeface="Arial" pitchFamily="34" charset="0"/>
                  <a:cs typeface="Arial" pitchFamily="34" charset="0"/>
                </a:rPr>
                <a:t> από ξένους</a:t>
              </a:r>
              <a:endParaRPr lang="sv-SE" sz="7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58" name="Group 957"/>
          <p:cNvGrpSpPr/>
          <p:nvPr/>
        </p:nvGrpSpPr>
        <p:grpSpPr>
          <a:xfrm>
            <a:off x="2476663" y="4969547"/>
            <a:ext cx="1713661" cy="255136"/>
            <a:chOff x="614322" y="5086352"/>
            <a:chExt cx="2214578" cy="357190"/>
          </a:xfrm>
        </p:grpSpPr>
        <p:sp>
          <p:nvSpPr>
            <p:cNvPr id="959" name="Rounded Rectangle 958"/>
            <p:cNvSpPr/>
            <p:nvPr/>
          </p:nvSpPr>
          <p:spPr bwMode="auto">
            <a:xfrm>
              <a:off x="614322" y="5086352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960" name="Rectangle 959"/>
            <p:cNvSpPr/>
            <p:nvPr/>
          </p:nvSpPr>
          <p:spPr bwMode="auto">
            <a:xfrm>
              <a:off x="685760" y="515779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961" name="TextBox 960"/>
            <p:cNvSpPr txBox="1"/>
            <p:nvPr/>
          </p:nvSpPr>
          <p:spPr>
            <a:xfrm>
              <a:off x="971512" y="5086352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Χρονικές 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επαναλήψεις</a:t>
              </a:r>
              <a:endParaRPr lang="sv-S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2476663" y="1576100"/>
            <a:ext cx="1713661" cy="1530814"/>
            <a:chOff x="3257528" y="2206540"/>
            <a:chExt cx="2214578" cy="2143140"/>
          </a:xfrm>
        </p:grpSpPr>
        <p:grpSp>
          <p:nvGrpSpPr>
            <p:cNvPr id="560" name="Group 559"/>
            <p:cNvGrpSpPr/>
            <p:nvPr/>
          </p:nvGrpSpPr>
          <p:grpSpPr>
            <a:xfrm>
              <a:off x="3257528" y="2206540"/>
              <a:ext cx="2214578" cy="357190"/>
              <a:chOff x="542884" y="371444"/>
              <a:chExt cx="2214578" cy="357190"/>
            </a:xfrm>
          </p:grpSpPr>
          <p:sp>
            <p:nvSpPr>
              <p:cNvPr id="561" name="Rounded Rectangle 560"/>
              <p:cNvSpPr/>
              <p:nvPr/>
            </p:nvSpPr>
            <p:spPr bwMode="auto">
              <a:xfrm>
                <a:off x="542884" y="371444"/>
                <a:ext cx="2214578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562" name="Rectangle 561"/>
              <p:cNvSpPr/>
              <p:nvPr/>
            </p:nvSpPr>
            <p:spPr bwMode="auto">
              <a:xfrm>
                <a:off x="614322" y="442882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563" name="TextBox 562"/>
              <p:cNvSpPr txBox="1"/>
              <p:nvPr/>
            </p:nvSpPr>
            <p:spPr>
              <a:xfrm>
                <a:off x="900074" y="371444"/>
                <a:ext cx="1857388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Ο/</a:t>
                </a:r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H</a:t>
                </a:r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sv-SE" sz="700" dirty="0">
                    <a:latin typeface="Arial" pitchFamily="34" charset="0"/>
                    <a:cs typeface="Arial" pitchFamily="34" charset="0"/>
                  </a:rPr>
                  <a:t>PO </a:t>
                </a:r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έχει </a:t>
                </a:r>
                <a:r>
                  <a:rPr lang="en-US" sz="700" b="1" dirty="0">
                    <a:latin typeface="Arial" pitchFamily="34" charset="0"/>
                    <a:cs typeface="Arial" pitchFamily="34" charset="0"/>
                  </a:rPr>
                  <a:t>backlog 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του προϊόντος </a:t>
                </a:r>
                <a:r>
                  <a:rPr lang="sv-SE" sz="700" b="1" dirty="0">
                    <a:latin typeface="Arial" pitchFamily="34" charset="0"/>
                    <a:cs typeface="Arial" pitchFamily="34" charset="0"/>
                  </a:rPr>
                  <a:t> (PBL)</a:t>
                </a:r>
              </a:p>
            </p:txBody>
          </p:sp>
        </p:grpSp>
        <p:grpSp>
          <p:nvGrpSpPr>
            <p:cNvPr id="564" name="Group 563"/>
            <p:cNvGrpSpPr/>
            <p:nvPr/>
          </p:nvGrpSpPr>
          <p:grpSpPr>
            <a:xfrm>
              <a:off x="3543280" y="2563730"/>
              <a:ext cx="1928826" cy="357190"/>
              <a:chOff x="828636" y="800072"/>
              <a:chExt cx="1928826" cy="357190"/>
            </a:xfrm>
          </p:grpSpPr>
          <p:sp>
            <p:nvSpPr>
              <p:cNvPr id="565" name="Rounded Rectangle 564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566" name="Rectangle 565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567" name="TextBox 566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600" dirty="0">
                    <a:latin typeface="Arial" pitchFamily="34" charset="0"/>
                    <a:cs typeface="Arial" pitchFamily="34" charset="0"/>
                  </a:rPr>
                  <a:t>Τα σημαντικότερα αντικείμενα </a:t>
                </a:r>
                <a:r>
                  <a:rPr lang="el-GR" sz="600" b="1" dirty="0">
                    <a:latin typeface="Arial" pitchFamily="34" charset="0"/>
                    <a:cs typeface="Arial" pitchFamily="34" charset="0"/>
                  </a:rPr>
                  <a:t>ταξινομούνται</a:t>
                </a:r>
                <a:r>
                  <a:rPr lang="el-GR" sz="600" dirty="0">
                    <a:latin typeface="Arial" pitchFamily="34" charset="0"/>
                    <a:cs typeface="Arial" pitchFamily="34" charset="0"/>
                  </a:rPr>
                  <a:t> βάσει αξίας του</a:t>
                </a:r>
                <a:r>
                  <a:rPr lang="sv-SE" sz="600" dirty="0">
                    <a:latin typeface="Arial" pitchFamily="34" charset="0"/>
                    <a:cs typeface="Arial" pitchFamily="34" charset="0"/>
                  </a:rPr>
                  <a:t> busines</a:t>
                </a: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s</a:t>
                </a:r>
                <a:endParaRPr lang="sv-SE" sz="6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>
              <a:off x="3543280" y="2920920"/>
              <a:ext cx="1928826" cy="357190"/>
              <a:chOff x="828636" y="800072"/>
              <a:chExt cx="1928826" cy="357190"/>
            </a:xfrm>
          </p:grpSpPr>
          <p:sp>
            <p:nvSpPr>
              <p:cNvPr id="569" name="Rounded Rectangle 568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570" name="Rectangle 569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571" name="TextBox 570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Γίνεται 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εκτίμηση</a:t>
                </a:r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 στα σημαντικότερα αντικείμενα</a:t>
                </a:r>
                <a:endParaRPr lang="sv-SE" sz="7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54" name="Group 953"/>
            <p:cNvGrpSpPr/>
            <p:nvPr/>
          </p:nvGrpSpPr>
          <p:grpSpPr>
            <a:xfrm>
              <a:off x="3543280" y="3992490"/>
              <a:ext cx="1928826" cy="357190"/>
              <a:chOff x="828636" y="800072"/>
              <a:chExt cx="1928826" cy="357190"/>
            </a:xfrm>
          </p:grpSpPr>
          <p:sp>
            <p:nvSpPr>
              <p:cNvPr id="955" name="Rounded Rectangle 954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956" name="Rectangle 955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957" name="TextBox 956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O/</a:t>
                </a:r>
                <a:r>
                  <a:rPr lang="el-GR" sz="600" dirty="0">
                    <a:latin typeface="Arial" pitchFamily="34" charset="0"/>
                    <a:cs typeface="Arial" pitchFamily="34" charset="0"/>
                  </a:rPr>
                  <a:t>Η PO κατανοεί </a:t>
                </a:r>
                <a:r>
                  <a:rPr lang="el-GR" sz="600" b="1" dirty="0">
                    <a:latin typeface="Arial" pitchFamily="34" charset="0"/>
                    <a:cs typeface="Arial" pitchFamily="34" charset="0"/>
                  </a:rPr>
                  <a:t>το σκοπό </a:t>
                </a:r>
                <a:r>
                  <a:rPr lang="el-GR" sz="600" dirty="0">
                    <a:latin typeface="Arial" pitchFamily="34" charset="0"/>
                    <a:cs typeface="Arial" pitchFamily="34" charset="0"/>
                  </a:rPr>
                  <a:t>όλων των αντικειμένων στο </a:t>
                </a: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backlog</a:t>
                </a:r>
                <a:endParaRPr lang="sv-SE" sz="6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77" name="Group 976"/>
            <p:cNvGrpSpPr/>
            <p:nvPr/>
          </p:nvGrpSpPr>
          <p:grpSpPr>
            <a:xfrm>
              <a:off x="3543280" y="3635300"/>
              <a:ext cx="1928826" cy="357190"/>
              <a:chOff x="828636" y="800072"/>
              <a:chExt cx="1928826" cy="357190"/>
            </a:xfrm>
          </p:grpSpPr>
          <p:sp>
            <p:nvSpPr>
              <p:cNvPr id="978" name="Rounded Rectangle 977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979" name="Rectangle 978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980" name="TextBox 979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600" dirty="0">
                    <a:latin typeface="Arial" pitchFamily="34" charset="0"/>
                    <a:cs typeface="Arial" pitchFamily="34" charset="0"/>
                  </a:rPr>
                  <a:t>Τα σημαντικότερα αντικείμενα </a:t>
                </a:r>
                <a:r>
                  <a:rPr lang="el-GR" sz="600" b="1" dirty="0">
                    <a:latin typeface="Arial" pitchFamily="34" charset="0"/>
                    <a:cs typeface="Arial" pitchFamily="34" charset="0"/>
                  </a:rPr>
                  <a:t>στο PBL είναι αρκετά μικρά </a:t>
                </a:r>
                <a:r>
                  <a:rPr lang="el-GR" sz="600" dirty="0">
                    <a:latin typeface="Arial" pitchFamily="34" charset="0"/>
                    <a:cs typeface="Arial" pitchFamily="34" charset="0"/>
                  </a:rPr>
                  <a:t>ώστε να χωράνε σε ένα </a:t>
                </a: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sprint</a:t>
                </a:r>
                <a:endParaRPr lang="sv-SE" sz="6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81" name="Group 980"/>
            <p:cNvGrpSpPr/>
            <p:nvPr/>
          </p:nvGrpSpPr>
          <p:grpSpPr>
            <a:xfrm>
              <a:off x="3543280" y="3278110"/>
              <a:ext cx="1928826" cy="357190"/>
              <a:chOff x="828636" y="800072"/>
              <a:chExt cx="1928826" cy="357190"/>
            </a:xfrm>
          </p:grpSpPr>
          <p:sp>
            <p:nvSpPr>
              <p:cNvPr id="982" name="Rounded Rectangle 981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983" name="Rectangle 982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984" name="TextBox 983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Εκτιμήσεις γραμμένες από την ομάδα</a:t>
                </a:r>
                <a:endParaRPr lang="en-US" sz="7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40" name="Group 339"/>
          <p:cNvGrpSpPr/>
          <p:nvPr/>
        </p:nvGrpSpPr>
        <p:grpSpPr>
          <a:xfrm>
            <a:off x="99648" y="1592023"/>
            <a:ext cx="1713661" cy="1530814"/>
            <a:chOff x="185694" y="2850193"/>
            <a:chExt cx="2214578" cy="2143140"/>
          </a:xfrm>
        </p:grpSpPr>
        <p:grpSp>
          <p:nvGrpSpPr>
            <p:cNvPr id="228" name="Group 227"/>
            <p:cNvGrpSpPr/>
            <p:nvPr/>
          </p:nvGrpSpPr>
          <p:grpSpPr>
            <a:xfrm>
              <a:off x="185694" y="2850193"/>
              <a:ext cx="2214578" cy="357190"/>
              <a:chOff x="542884" y="371444"/>
              <a:chExt cx="2214578" cy="357190"/>
            </a:xfrm>
          </p:grpSpPr>
          <p:sp>
            <p:nvSpPr>
              <p:cNvPr id="229" name="Rounded Rectangle 228"/>
              <p:cNvSpPr/>
              <p:nvPr/>
            </p:nvSpPr>
            <p:spPr bwMode="auto">
              <a:xfrm>
                <a:off x="542884" y="371444"/>
                <a:ext cx="2214578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230" name="Rectangle 229"/>
              <p:cNvSpPr/>
              <p:nvPr/>
            </p:nvSpPr>
            <p:spPr bwMode="auto">
              <a:xfrm>
                <a:off x="614322" y="442882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900074" y="371444"/>
                <a:ext cx="1857388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Σαφώς ορισμένος</a:t>
                </a:r>
                <a:r>
                  <a:rPr lang="sv-SE" sz="7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sv-SE" sz="700" b="1" dirty="0">
                    <a:latin typeface="Arial" pitchFamily="34" charset="0"/>
                    <a:cs typeface="Arial" pitchFamily="34" charset="0"/>
                  </a:rPr>
                  <a:t>product owner</a:t>
                </a:r>
                <a:r>
                  <a:rPr lang="sv-SE" sz="7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sv-SE" sz="700" b="1" dirty="0">
                    <a:latin typeface="Arial" pitchFamily="34" charset="0"/>
                    <a:cs typeface="Arial" pitchFamily="34" charset="0"/>
                  </a:rPr>
                  <a:t>(PO)</a:t>
                </a:r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471446" y="3207383"/>
              <a:ext cx="1928826" cy="357190"/>
              <a:chOff x="828636" y="800072"/>
              <a:chExt cx="1928826" cy="357190"/>
            </a:xfrm>
          </p:grpSpPr>
          <p:sp>
            <p:nvSpPr>
              <p:cNvPr id="233" name="Rounded Rectangle 232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234" name="Rectangle 233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sv-SE" sz="700" dirty="0">
                    <a:latin typeface="Arial" pitchFamily="34" charset="0"/>
                    <a:cs typeface="Arial" pitchFamily="34" charset="0"/>
                  </a:rPr>
                  <a:t>PO </a:t>
                </a:r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έχει την 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εξουσιοδότηση</a:t>
                </a:r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 να δίνει προτεραιότητες.</a:t>
                </a:r>
                <a:endParaRPr lang="sv-SE" sz="7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471446" y="3564573"/>
              <a:ext cx="1928826" cy="357190"/>
              <a:chOff x="828636" y="800072"/>
              <a:chExt cx="1928826" cy="357190"/>
            </a:xfrm>
          </p:grpSpPr>
          <p:sp>
            <p:nvSpPr>
              <p:cNvPr id="237" name="Rounded Rectangle 236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238" name="Rectangle 237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sv-SE" sz="700" dirty="0">
                    <a:latin typeface="Arial" pitchFamily="34" charset="0"/>
                    <a:cs typeface="Arial" pitchFamily="34" charset="0"/>
                  </a:rPr>
                  <a:t>PO </a:t>
                </a:r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έχει τη 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γνώση</a:t>
                </a:r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 να δίνει προτεραιότητες</a:t>
                </a:r>
                <a:endParaRPr lang="sv-SE" sz="7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01" name="Group 900"/>
            <p:cNvGrpSpPr/>
            <p:nvPr/>
          </p:nvGrpSpPr>
          <p:grpSpPr>
            <a:xfrm>
              <a:off x="471446" y="3921763"/>
              <a:ext cx="1928826" cy="357190"/>
              <a:chOff x="828636" y="800072"/>
              <a:chExt cx="1928826" cy="357190"/>
            </a:xfrm>
          </p:grpSpPr>
          <p:sp>
            <p:nvSpPr>
              <p:cNvPr id="902" name="Rounded Rectangle 901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903" name="Rectangle 902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904" name="TextBox 903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sv-SE" sz="700" dirty="0">
                    <a:latin typeface="Arial" pitchFamily="34" charset="0"/>
                    <a:cs typeface="Arial" pitchFamily="34" charset="0"/>
                  </a:rPr>
                  <a:t>PO </a:t>
                </a:r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έχει άμεση 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επαφή με την ομάδα</a:t>
                </a:r>
                <a:endParaRPr lang="sv-SE" sz="7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05" name="Group 904"/>
            <p:cNvGrpSpPr/>
            <p:nvPr/>
          </p:nvGrpSpPr>
          <p:grpSpPr>
            <a:xfrm>
              <a:off x="471446" y="4278953"/>
              <a:ext cx="1928826" cy="357190"/>
              <a:chOff x="828636" y="800072"/>
              <a:chExt cx="1928826" cy="357190"/>
            </a:xfrm>
          </p:grpSpPr>
          <p:sp>
            <p:nvSpPr>
              <p:cNvPr id="906" name="Rounded Rectangle 905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907" name="Rectangle 906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908" name="TextBox 907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sv-SE" sz="700" dirty="0">
                    <a:latin typeface="Arial" pitchFamily="34" charset="0"/>
                    <a:cs typeface="Arial" pitchFamily="34" charset="0"/>
                  </a:rPr>
                  <a:t>PO </a:t>
                </a:r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έχει άμεση 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επαφή με τα ενδιαφερόμενα μέρη</a:t>
                </a:r>
                <a:endParaRPr lang="sv-SE" sz="7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85" name="Group 984"/>
            <p:cNvGrpSpPr/>
            <p:nvPr/>
          </p:nvGrpSpPr>
          <p:grpSpPr>
            <a:xfrm>
              <a:off x="471446" y="4636143"/>
              <a:ext cx="1928826" cy="357190"/>
              <a:chOff x="828636" y="800072"/>
              <a:chExt cx="1928826" cy="357190"/>
            </a:xfrm>
          </p:grpSpPr>
          <p:sp>
            <p:nvSpPr>
              <p:cNvPr id="986" name="Rounded Rectangle 985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987" name="Rectangle 986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988" name="TextBox 987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sv-SE" sz="700" dirty="0">
                    <a:latin typeface="Arial" pitchFamily="34" charset="0"/>
                    <a:cs typeface="Arial" pitchFamily="34" charset="0"/>
                  </a:rPr>
                  <a:t>PO </a:t>
                </a:r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μιλάει με 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μία φωνή</a:t>
                </a:r>
                <a:r>
                  <a:rPr lang="sv-SE" sz="7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sv-SE" sz="700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εάν οι </a:t>
                </a:r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PO</a:t>
                </a:r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 είναι ομάδα</a:t>
                </a:r>
                <a:r>
                  <a:rPr lang="sv-SE" sz="700" dirty="0">
                    <a:latin typeface="Arial" pitchFamily="34" charset="0"/>
                    <a:cs typeface="Arial" pitchFamily="34" charset="0"/>
                  </a:rPr>
                  <a:t>)</a:t>
                </a:r>
                <a:endParaRPr lang="sv-SE" sz="7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28" name="Group 627"/>
          <p:cNvGrpSpPr/>
          <p:nvPr/>
        </p:nvGrpSpPr>
        <p:grpSpPr>
          <a:xfrm>
            <a:off x="2476663" y="6286520"/>
            <a:ext cx="1713661" cy="255136"/>
            <a:chOff x="542884" y="371444"/>
            <a:chExt cx="2214578" cy="357190"/>
          </a:xfrm>
        </p:grpSpPr>
        <p:sp>
          <p:nvSpPr>
            <p:cNvPr id="629" name="Rounded Rectangle 628"/>
            <p:cNvSpPr/>
            <p:nvPr/>
          </p:nvSpPr>
          <p:spPr bwMode="auto">
            <a:xfrm>
              <a:off x="542884" y="371444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630" name="Rectangle 629"/>
            <p:cNvSpPr/>
            <p:nvPr/>
          </p:nvSpPr>
          <p:spPr bwMode="auto">
            <a:xfrm>
              <a:off x="614322" y="442882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631" name="TextBox 630"/>
            <p:cNvSpPr txBox="1"/>
            <p:nvPr/>
          </p:nvSpPr>
          <p:spPr>
            <a:xfrm>
              <a:off x="900074" y="371444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Τα μέλη της ομάδας 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είναι ενωμένα</a:t>
              </a:r>
              <a:endParaRPr lang="sv-S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8" name="TextBox 327"/>
          <p:cNvSpPr txBox="1"/>
          <p:nvPr/>
        </p:nvSpPr>
        <p:spPr>
          <a:xfrm>
            <a:off x="44367" y="158591"/>
            <a:ext cx="1890736" cy="389109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pPr>
              <a:tabLst>
                <a:tab pos="387757" algn="l"/>
              </a:tabLst>
            </a:pPr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Εάν τα επιτύχετε αυτά, μπορείτε να</a:t>
            </a:r>
          </a:p>
          <a:p>
            <a:pPr>
              <a:tabLst>
                <a:tab pos="387757" algn="l"/>
              </a:tabLst>
            </a:pPr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αγνοήσετε την υπόλοιπη λίστα ελέγχου.</a:t>
            </a:r>
          </a:p>
          <a:p>
            <a:pPr>
              <a:tabLst>
                <a:tab pos="387757" algn="l"/>
              </a:tabLst>
            </a:pPr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Η διαδικασία σας είναι καλή.</a:t>
            </a:r>
            <a:endParaRPr lang="sv-SE" sz="600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2200265" y="183634"/>
            <a:ext cx="2089383" cy="281387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pPr>
              <a:tabLst>
                <a:tab pos="387757" algn="l"/>
              </a:tabLst>
            </a:pPr>
            <a:r>
              <a:rPr lang="el-GR" sz="700" dirty="0">
                <a:latin typeface="Arial" pitchFamily="34" charset="0"/>
                <a:cs typeface="Arial" pitchFamily="34" charset="0"/>
              </a:rPr>
              <a:t>Αυτά είναι ουσιώδη για το </a:t>
            </a:r>
            <a:r>
              <a:rPr lang="sv-SE" sz="700" dirty="0">
                <a:latin typeface="Arial" pitchFamily="34" charset="0"/>
                <a:cs typeface="Arial" pitchFamily="34" charset="0"/>
              </a:rPr>
              <a:t>Scrum. </a:t>
            </a:r>
            <a:r>
              <a:rPr lang="el-GR" sz="700" dirty="0">
                <a:latin typeface="Arial" pitchFamily="34" charset="0"/>
                <a:cs typeface="Arial" pitchFamily="34" charset="0"/>
              </a:rPr>
              <a:t>Χωρίς αυτά ίσως να μην πρέπει να το αποκαλείτε </a:t>
            </a:r>
            <a:r>
              <a:rPr lang="sv-SE" sz="700" dirty="0">
                <a:latin typeface="Arial" pitchFamily="34" charset="0"/>
                <a:cs typeface="Arial" pitchFamily="34" charset="0"/>
              </a:rPr>
              <a:t>Scrum.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2200266" y="1"/>
            <a:ext cx="1205899" cy="250610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l-GR" b="1" dirty="0">
                <a:latin typeface="+mj-lt"/>
                <a:cs typeface="Arial" pitchFamily="34" charset="0"/>
              </a:rPr>
              <a:t>Βασικό</a:t>
            </a:r>
            <a:r>
              <a:rPr lang="sv-SE" b="1" dirty="0">
                <a:latin typeface="+mj-lt"/>
                <a:cs typeface="Arial" pitchFamily="34" charset="0"/>
              </a:rPr>
              <a:t> Scrum</a:t>
            </a:r>
          </a:p>
        </p:txBody>
      </p:sp>
      <p:sp>
        <p:nvSpPr>
          <p:cNvPr id="1036" name="Rounded Rectangle 1035"/>
          <p:cNvSpPr/>
          <p:nvPr/>
        </p:nvSpPr>
        <p:spPr bwMode="auto">
          <a:xfrm>
            <a:off x="5339956" y="928671"/>
            <a:ext cx="4035396" cy="4194407"/>
          </a:xfrm>
          <a:prstGeom prst="roundRect">
            <a:avLst>
              <a:gd name="adj" fmla="val 5027"/>
            </a:avLst>
          </a:prstGeom>
          <a:gradFill flip="none" rotWithShape="1">
            <a:gsLst>
              <a:gs pos="0">
                <a:schemeClr val="tx1">
                  <a:lumMod val="60000"/>
                  <a:lumOff val="40000"/>
                </a:schemeClr>
              </a:gs>
              <a:gs pos="50000">
                <a:srgbClr val="98D3E8"/>
              </a:gs>
              <a:gs pos="100000">
                <a:srgbClr val="ECF6FA"/>
              </a:gs>
            </a:gsLst>
            <a:lin ang="135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5306" tIns="32653" rIns="65306" bIns="32653" numCol="1" rtlCol="0" anchor="ctr" anchorCtr="0" compatLnSpc="1">
            <a:prstTxWarp prst="textNoShape">
              <a:avLst/>
            </a:prstTxWarp>
          </a:bodyPr>
          <a:lstStyle/>
          <a:p>
            <a:pPr algn="ctr" defTabSz="653064"/>
            <a:endParaRPr lang="sv-SE" sz="900"/>
          </a:p>
        </p:txBody>
      </p:sp>
      <p:grpSp>
        <p:nvGrpSpPr>
          <p:cNvPr id="406" name="Group 405"/>
          <p:cNvGrpSpPr/>
          <p:nvPr/>
        </p:nvGrpSpPr>
        <p:grpSpPr>
          <a:xfrm>
            <a:off x="5450516" y="2166904"/>
            <a:ext cx="1713661" cy="255136"/>
            <a:chOff x="542884" y="371444"/>
            <a:chExt cx="2214578" cy="357190"/>
          </a:xfrm>
        </p:grpSpPr>
        <p:sp>
          <p:nvSpPr>
            <p:cNvPr id="407" name="Rounded Rectangle 406"/>
            <p:cNvSpPr/>
            <p:nvPr/>
          </p:nvSpPr>
          <p:spPr bwMode="auto">
            <a:xfrm>
              <a:off x="542884" y="371444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614322" y="442882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900074" y="371444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Ο/Η </a:t>
              </a:r>
              <a:r>
                <a:rPr lang="sv-SE" sz="700" dirty="0">
                  <a:latin typeface="Arial" pitchFamily="34" charset="0"/>
                  <a:cs typeface="Arial" pitchFamily="34" charset="0"/>
                </a:rPr>
                <a:t>PO </a:t>
              </a:r>
              <a:r>
                <a:rPr lang="el-GR" sz="700" dirty="0">
                  <a:latin typeface="Arial" pitchFamily="34" charset="0"/>
                  <a:cs typeface="Arial" pitchFamily="34" charset="0"/>
                </a:rPr>
                <a:t>έχει 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όραμα του προϊόντος</a:t>
              </a:r>
              <a:r>
                <a:rPr lang="el-GR" sz="700" dirty="0">
                  <a:latin typeface="Arial" pitchFamily="34" charset="0"/>
                  <a:cs typeface="Arial" pitchFamily="34" charset="0"/>
                </a:rPr>
                <a:t> που συμβαδίζει με το </a:t>
              </a:r>
              <a:r>
                <a:rPr lang="sv-SE" sz="700" dirty="0">
                  <a:latin typeface="Arial" pitchFamily="34" charset="0"/>
                  <a:cs typeface="Arial" pitchFamily="34" charset="0"/>
                </a:rPr>
                <a:t>PBL</a:t>
              </a:r>
            </a:p>
          </p:txBody>
        </p:sp>
      </p:grpSp>
      <p:grpSp>
        <p:nvGrpSpPr>
          <p:cNvPr id="596" name="Group 595"/>
          <p:cNvGrpSpPr/>
          <p:nvPr/>
        </p:nvGrpSpPr>
        <p:grpSpPr>
          <a:xfrm>
            <a:off x="5450516" y="2422040"/>
            <a:ext cx="1713661" cy="255136"/>
            <a:chOff x="542884" y="371444"/>
            <a:chExt cx="2214578" cy="357190"/>
          </a:xfrm>
        </p:grpSpPr>
        <p:sp>
          <p:nvSpPr>
            <p:cNvPr id="597" name="Rounded Rectangle 596"/>
            <p:cNvSpPr/>
            <p:nvPr/>
          </p:nvSpPr>
          <p:spPr bwMode="auto">
            <a:xfrm>
              <a:off x="542884" y="371444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598" name="Rectangle 597"/>
            <p:cNvSpPr/>
            <p:nvPr/>
          </p:nvSpPr>
          <p:spPr bwMode="auto">
            <a:xfrm>
              <a:off x="614322" y="442882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599" name="TextBox 598"/>
            <p:cNvSpPr txBox="1"/>
            <p:nvPr/>
          </p:nvSpPr>
          <p:spPr>
            <a:xfrm>
              <a:off x="900074" y="371444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Το PBL και το όραμα του προϊόντος είναι ιδιαίτερα ορατά</a:t>
              </a:r>
              <a:endParaRPr lang="sv-S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8" name="Group 607"/>
          <p:cNvGrpSpPr/>
          <p:nvPr/>
        </p:nvGrpSpPr>
        <p:grpSpPr>
          <a:xfrm>
            <a:off x="5450516" y="2714620"/>
            <a:ext cx="1713661" cy="255136"/>
            <a:chOff x="542884" y="371444"/>
            <a:chExt cx="2214578" cy="357190"/>
          </a:xfrm>
        </p:grpSpPr>
        <p:sp>
          <p:nvSpPr>
            <p:cNvPr id="609" name="Rounded Rectangle 608"/>
            <p:cNvSpPr/>
            <p:nvPr/>
          </p:nvSpPr>
          <p:spPr bwMode="auto">
            <a:xfrm>
              <a:off x="542884" y="371444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610" name="Rectangle 609"/>
            <p:cNvSpPr/>
            <p:nvPr/>
          </p:nvSpPr>
          <p:spPr bwMode="auto">
            <a:xfrm>
              <a:off x="614322" y="442882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611" name="TextBox 610"/>
            <p:cNvSpPr txBox="1"/>
            <p:nvPr/>
          </p:nvSpPr>
          <p:spPr>
            <a:xfrm>
              <a:off x="900074" y="371444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b="1" dirty="0">
                  <a:latin typeface="Arial" pitchFamily="34" charset="0"/>
                  <a:cs typeface="Arial" pitchFamily="34" charset="0"/>
                </a:rPr>
                <a:t>Όλοι στην ομάδα συμμετέχουν στην εκτίμηση</a:t>
              </a:r>
              <a:endParaRPr lang="sv-S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20" name="Group 619"/>
          <p:cNvGrpSpPr/>
          <p:nvPr/>
        </p:nvGrpSpPr>
        <p:grpSpPr>
          <a:xfrm>
            <a:off x="5450516" y="2969756"/>
            <a:ext cx="1713661" cy="255136"/>
            <a:chOff x="542884" y="371444"/>
            <a:chExt cx="2214578" cy="357190"/>
          </a:xfrm>
        </p:grpSpPr>
        <p:sp>
          <p:nvSpPr>
            <p:cNvPr id="621" name="Rounded Rectangle 620"/>
            <p:cNvSpPr/>
            <p:nvPr/>
          </p:nvSpPr>
          <p:spPr bwMode="auto">
            <a:xfrm>
              <a:off x="542884" y="371444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622" name="Rectangle 621"/>
            <p:cNvSpPr/>
            <p:nvPr/>
          </p:nvSpPr>
          <p:spPr bwMode="auto">
            <a:xfrm>
              <a:off x="614322" y="442882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623" name="TextBox 622"/>
            <p:cNvSpPr txBox="1"/>
            <p:nvPr/>
          </p:nvSpPr>
          <p:spPr>
            <a:xfrm>
              <a:off x="900074" y="371444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b="1" dirty="0">
                  <a:latin typeface="Arial" pitchFamily="34" charset="0"/>
                  <a:cs typeface="Arial" pitchFamily="34" charset="0"/>
                </a:rPr>
                <a:t>Ο/Η </a:t>
              </a:r>
              <a:r>
                <a:rPr lang="sv-SE" sz="700" b="1" dirty="0">
                  <a:latin typeface="Arial" pitchFamily="34" charset="0"/>
                  <a:cs typeface="Arial" pitchFamily="34" charset="0"/>
                </a:rPr>
                <a:t>PO 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είναι διαθέσιμος/η </a:t>
              </a:r>
              <a:r>
                <a:rPr lang="el-GR" sz="700" dirty="0">
                  <a:latin typeface="Arial" pitchFamily="34" charset="0"/>
                  <a:cs typeface="Arial" pitchFamily="34" charset="0"/>
                </a:rPr>
                <a:t>όταν η ομάδα κάνει εκτίμηση</a:t>
              </a:r>
              <a:endParaRPr lang="sv-S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2" name="Group 631"/>
          <p:cNvGrpSpPr/>
          <p:nvPr/>
        </p:nvGrpSpPr>
        <p:grpSpPr>
          <a:xfrm>
            <a:off x="5450516" y="1602204"/>
            <a:ext cx="1713661" cy="255136"/>
            <a:chOff x="542884" y="371444"/>
            <a:chExt cx="2214578" cy="357190"/>
          </a:xfrm>
        </p:grpSpPr>
        <p:sp>
          <p:nvSpPr>
            <p:cNvPr id="633" name="Rounded Rectangle 632"/>
            <p:cNvSpPr/>
            <p:nvPr/>
          </p:nvSpPr>
          <p:spPr bwMode="auto">
            <a:xfrm>
              <a:off x="542884" y="371444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634" name="Rectangle 633"/>
            <p:cNvSpPr/>
            <p:nvPr/>
          </p:nvSpPr>
          <p:spPr bwMode="auto">
            <a:xfrm>
              <a:off x="614322" y="442882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635" name="TextBox 634"/>
            <p:cNvSpPr txBox="1"/>
            <p:nvPr/>
          </p:nvSpPr>
          <p:spPr>
            <a:xfrm>
              <a:off x="900074" y="371444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600" dirty="0">
                  <a:latin typeface="Arial" pitchFamily="34" charset="0"/>
                  <a:cs typeface="Arial" pitchFamily="34" charset="0"/>
                </a:rPr>
                <a:t>Τα μέλη της ομάδας </a:t>
              </a:r>
              <a:r>
                <a:rPr lang="el-GR" sz="600" b="1" dirty="0">
                  <a:latin typeface="Arial" pitchFamily="34" charset="0"/>
                  <a:cs typeface="Arial" pitchFamily="34" charset="0"/>
                </a:rPr>
                <a:t>δεν είναι κλειδωμένα σε συγκεκριμένους ρόλους</a:t>
              </a:r>
              <a:endParaRPr lang="sv-SE" sz="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6" name="Group 635"/>
          <p:cNvGrpSpPr/>
          <p:nvPr/>
        </p:nvGrpSpPr>
        <p:grpSpPr>
          <a:xfrm>
            <a:off x="5450516" y="1347068"/>
            <a:ext cx="1713661" cy="255136"/>
            <a:chOff x="542884" y="371444"/>
            <a:chExt cx="2214578" cy="357190"/>
          </a:xfrm>
        </p:grpSpPr>
        <p:sp>
          <p:nvSpPr>
            <p:cNvPr id="637" name="Rounded Rectangle 636"/>
            <p:cNvSpPr/>
            <p:nvPr/>
          </p:nvSpPr>
          <p:spPr bwMode="auto">
            <a:xfrm>
              <a:off x="542884" y="371444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638" name="Rectangle 637"/>
            <p:cNvSpPr/>
            <p:nvPr/>
          </p:nvSpPr>
          <p:spPr bwMode="auto">
            <a:xfrm>
              <a:off x="614322" y="442882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639" name="TextBox 638"/>
            <p:cNvSpPr txBox="1"/>
            <p:nvPr/>
          </p:nvSpPr>
          <p:spPr>
            <a:xfrm>
              <a:off x="900074" y="371444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600" dirty="0">
                  <a:latin typeface="Arial" pitchFamily="34" charset="0"/>
                  <a:cs typeface="Arial" pitchFamily="34" charset="0"/>
                </a:rPr>
                <a:t>Η ομάδα έχει </a:t>
              </a:r>
              <a:r>
                <a:rPr lang="el-GR" sz="600" b="1" dirty="0">
                  <a:latin typeface="Arial" pitchFamily="34" charset="0"/>
                  <a:cs typeface="Arial" pitchFamily="34" charset="0"/>
                </a:rPr>
                <a:t>όλες τις δεξιότητες </a:t>
              </a:r>
              <a:r>
                <a:rPr lang="el-GR" sz="600" dirty="0">
                  <a:latin typeface="Arial" pitchFamily="34" charset="0"/>
                  <a:cs typeface="Arial" pitchFamily="34" charset="0"/>
                </a:rPr>
                <a:t>που απαιτούνται για να φέρει τα αντικείμενα του </a:t>
              </a:r>
              <a:r>
                <a:rPr lang="el-GR" sz="600" dirty="0" err="1">
                  <a:latin typeface="Arial" pitchFamily="34" charset="0"/>
                  <a:cs typeface="Arial" pitchFamily="34" charset="0"/>
                </a:rPr>
                <a:t>backlog</a:t>
              </a:r>
              <a:r>
                <a:rPr lang="el-GR" sz="600" dirty="0">
                  <a:latin typeface="Arial" pitchFamily="34" charset="0"/>
                  <a:cs typeface="Arial" pitchFamily="34" charset="0"/>
                </a:rPr>
                <a:t> στο Έγινε</a:t>
              </a:r>
              <a:endParaRPr lang="sv-SE" sz="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40" name="Group 639"/>
          <p:cNvGrpSpPr/>
          <p:nvPr/>
        </p:nvGrpSpPr>
        <p:grpSpPr>
          <a:xfrm>
            <a:off x="5450516" y="4578811"/>
            <a:ext cx="1713661" cy="255136"/>
            <a:chOff x="542884" y="371444"/>
            <a:chExt cx="2214578" cy="357190"/>
          </a:xfrm>
        </p:grpSpPr>
        <p:sp>
          <p:nvSpPr>
            <p:cNvPr id="641" name="Rounded Rectangle 640"/>
            <p:cNvSpPr/>
            <p:nvPr/>
          </p:nvSpPr>
          <p:spPr bwMode="auto">
            <a:xfrm>
              <a:off x="542884" y="371444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642" name="Rectangle 641"/>
            <p:cNvSpPr/>
            <p:nvPr/>
          </p:nvSpPr>
          <p:spPr bwMode="auto">
            <a:xfrm>
              <a:off x="614322" y="442882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643" name="TextBox 642"/>
            <p:cNvSpPr txBox="1"/>
            <p:nvPr/>
          </p:nvSpPr>
          <p:spPr>
            <a:xfrm>
              <a:off x="900074" y="371444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Η ομάδα έχει ένα/μία </a:t>
              </a:r>
              <a:r>
                <a:rPr lang="sv-SE" sz="700" b="1" dirty="0">
                  <a:latin typeface="Arial" pitchFamily="34" charset="0"/>
                  <a:cs typeface="Arial" pitchFamily="34" charset="0"/>
                </a:rPr>
                <a:t>Scrum Master (SM)</a:t>
              </a:r>
            </a:p>
          </p:txBody>
        </p:sp>
      </p:grpSp>
      <p:grpSp>
        <p:nvGrpSpPr>
          <p:cNvPr id="725" name="Group 724"/>
          <p:cNvGrpSpPr/>
          <p:nvPr/>
        </p:nvGrpSpPr>
        <p:grpSpPr>
          <a:xfrm>
            <a:off x="5450516" y="3524298"/>
            <a:ext cx="1713661" cy="255136"/>
            <a:chOff x="542884" y="371444"/>
            <a:chExt cx="2214578" cy="357190"/>
          </a:xfrm>
        </p:grpSpPr>
        <p:sp>
          <p:nvSpPr>
            <p:cNvPr id="726" name="Rounded Rectangle 725"/>
            <p:cNvSpPr/>
            <p:nvPr/>
          </p:nvSpPr>
          <p:spPr bwMode="auto">
            <a:xfrm>
              <a:off x="542884" y="371444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727" name="Rectangle 726"/>
            <p:cNvSpPr/>
            <p:nvPr/>
          </p:nvSpPr>
          <p:spPr bwMode="auto">
            <a:xfrm>
              <a:off x="614322" y="442882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728" name="TextBox 727"/>
            <p:cNvSpPr txBox="1"/>
            <p:nvPr/>
          </p:nvSpPr>
          <p:spPr>
            <a:xfrm>
              <a:off x="900074" y="371444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Ολόκληρη η ομάδα γνωρίζει τα πρώτα 1-3 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εμπόδια</a:t>
              </a:r>
              <a:endParaRPr lang="sv-S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33" name="Group 732"/>
          <p:cNvGrpSpPr/>
          <p:nvPr/>
        </p:nvGrpSpPr>
        <p:grpSpPr>
          <a:xfrm>
            <a:off x="5671633" y="3779433"/>
            <a:ext cx="1492544" cy="255136"/>
            <a:chOff x="828636" y="800072"/>
            <a:chExt cx="1928826" cy="357190"/>
          </a:xfrm>
        </p:grpSpPr>
        <p:sp>
          <p:nvSpPr>
            <p:cNvPr id="734" name="Rounded Rectangle 733"/>
            <p:cNvSpPr/>
            <p:nvPr/>
          </p:nvSpPr>
          <p:spPr bwMode="auto">
            <a:xfrm>
              <a:off x="828636" y="800072"/>
              <a:ext cx="1928826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735" name="Rectangle 734"/>
            <p:cNvSpPr/>
            <p:nvPr/>
          </p:nvSpPr>
          <p:spPr bwMode="auto">
            <a:xfrm>
              <a:off x="900074" y="87151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736" name="TextBox 735"/>
            <p:cNvSpPr txBox="1"/>
            <p:nvPr/>
          </p:nvSpPr>
          <p:spPr>
            <a:xfrm>
              <a:off x="1185826" y="800072"/>
              <a:ext cx="1571636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600" b="1" dirty="0">
                  <a:latin typeface="Arial" pitchFamily="34" charset="0"/>
                  <a:cs typeface="Arial" pitchFamily="34" charset="0"/>
                </a:rPr>
                <a:t>Ο/Η SM έχει στρατηγική </a:t>
              </a:r>
              <a:r>
                <a:rPr lang="el-GR" sz="600" dirty="0">
                  <a:latin typeface="Arial" pitchFamily="34" charset="0"/>
                  <a:cs typeface="Arial" pitchFamily="34" charset="0"/>
                </a:rPr>
                <a:t>για τον τρόπο επίλυσης του σημαντικότερου εμποδίου</a:t>
              </a:r>
              <a:endParaRPr lang="sv-SE" sz="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37" name="Group 736"/>
          <p:cNvGrpSpPr/>
          <p:nvPr/>
        </p:nvGrpSpPr>
        <p:grpSpPr>
          <a:xfrm>
            <a:off x="5671633" y="4034569"/>
            <a:ext cx="1492544" cy="255136"/>
            <a:chOff x="828636" y="800072"/>
            <a:chExt cx="1928826" cy="357190"/>
          </a:xfrm>
        </p:grpSpPr>
        <p:sp>
          <p:nvSpPr>
            <p:cNvPr id="738" name="Rounded Rectangle 737"/>
            <p:cNvSpPr/>
            <p:nvPr/>
          </p:nvSpPr>
          <p:spPr bwMode="auto">
            <a:xfrm>
              <a:off x="828636" y="800072"/>
              <a:ext cx="1928826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739" name="Rectangle 738"/>
            <p:cNvSpPr/>
            <p:nvPr/>
          </p:nvSpPr>
          <p:spPr bwMode="auto">
            <a:xfrm>
              <a:off x="900074" y="87151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740" name="TextBox 739"/>
            <p:cNvSpPr txBox="1"/>
            <p:nvPr/>
          </p:nvSpPr>
          <p:spPr>
            <a:xfrm>
              <a:off x="1185826" y="800072"/>
              <a:ext cx="1571636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b="1" dirty="0">
                  <a:latin typeface="Arial" pitchFamily="34" charset="0"/>
                  <a:cs typeface="Arial" pitchFamily="34" charset="0"/>
                </a:rPr>
                <a:t>Ο/Η </a:t>
              </a:r>
              <a:r>
                <a:rPr lang="sv-SE" sz="700" b="1" dirty="0">
                  <a:latin typeface="Arial" pitchFamily="34" charset="0"/>
                  <a:cs typeface="Arial" pitchFamily="34" charset="0"/>
                </a:rPr>
                <a:t>SM 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εστιάζεται</a:t>
              </a:r>
              <a:r>
                <a:rPr lang="el-GR" sz="700" dirty="0">
                  <a:latin typeface="Arial" pitchFamily="34" charset="0"/>
                  <a:cs typeface="Arial" pitchFamily="34" charset="0"/>
                </a:rPr>
                <a:t> στην άρση των εμποδίων</a:t>
              </a:r>
              <a:endParaRPr lang="sv-SE" sz="7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41" name="Group 740"/>
          <p:cNvGrpSpPr/>
          <p:nvPr/>
        </p:nvGrpSpPr>
        <p:grpSpPr>
          <a:xfrm>
            <a:off x="5671633" y="4289705"/>
            <a:ext cx="1492544" cy="255136"/>
            <a:chOff x="828636" y="800072"/>
            <a:chExt cx="1928826" cy="357190"/>
          </a:xfrm>
        </p:grpSpPr>
        <p:sp>
          <p:nvSpPr>
            <p:cNvPr id="742" name="Rounded Rectangle 741"/>
            <p:cNvSpPr/>
            <p:nvPr/>
          </p:nvSpPr>
          <p:spPr bwMode="auto">
            <a:xfrm>
              <a:off x="828636" y="800072"/>
              <a:ext cx="1928826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743" name="Rectangle 742"/>
            <p:cNvSpPr/>
            <p:nvPr/>
          </p:nvSpPr>
          <p:spPr bwMode="auto">
            <a:xfrm>
              <a:off x="900074" y="87151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744" name="TextBox 743"/>
            <p:cNvSpPr txBox="1"/>
            <p:nvPr/>
          </p:nvSpPr>
          <p:spPr>
            <a:xfrm>
              <a:off x="1185826" y="800072"/>
              <a:ext cx="1571636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600" b="1" dirty="0">
                  <a:latin typeface="Arial" pitchFamily="34" charset="0"/>
                  <a:cs typeface="Arial" pitchFamily="34" charset="0"/>
                </a:rPr>
                <a:t>Ενημερώνεται το</a:t>
              </a:r>
              <a:r>
                <a:rPr lang="sv-SE" sz="600" b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l-GR" sz="600" b="1" dirty="0">
                  <a:latin typeface="Arial" pitchFamily="34" charset="0"/>
                  <a:cs typeface="Arial" pitchFamily="34" charset="0"/>
                </a:rPr>
                <a:t>διοίκηση</a:t>
              </a:r>
              <a:r>
                <a:rPr lang="sv-SE" sz="600" b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l-GR" sz="600" dirty="0">
                  <a:latin typeface="Arial" pitchFamily="34" charset="0"/>
                  <a:cs typeface="Arial" pitchFamily="34" charset="0"/>
                </a:rPr>
                <a:t>όταν η ομάδα δεν μπορεί να λύσει</a:t>
              </a:r>
              <a:endParaRPr lang="sv-SE" sz="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47" name="Group 746"/>
          <p:cNvGrpSpPr/>
          <p:nvPr/>
        </p:nvGrpSpPr>
        <p:grpSpPr>
          <a:xfrm>
            <a:off x="7495854" y="2173684"/>
            <a:ext cx="1713661" cy="255136"/>
            <a:chOff x="614322" y="5086352"/>
            <a:chExt cx="2214578" cy="357190"/>
          </a:xfrm>
        </p:grpSpPr>
        <p:sp>
          <p:nvSpPr>
            <p:cNvPr id="748" name="Rounded Rectangle 747"/>
            <p:cNvSpPr/>
            <p:nvPr/>
          </p:nvSpPr>
          <p:spPr bwMode="auto">
            <a:xfrm>
              <a:off x="614322" y="5086352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749" name="Rectangle 748"/>
            <p:cNvSpPr/>
            <p:nvPr/>
          </p:nvSpPr>
          <p:spPr bwMode="auto">
            <a:xfrm>
              <a:off x="685760" y="515779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750" name="TextBox 749"/>
            <p:cNvSpPr txBox="1"/>
            <p:nvPr/>
          </p:nvSpPr>
          <p:spPr>
            <a:xfrm>
              <a:off x="971512" y="5086352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 err="1">
                  <a:latin typeface="Arial" pitchFamily="34" charset="0"/>
                  <a:cs typeface="Arial" pitchFamily="34" charset="0"/>
                </a:rPr>
                <a:t>Μετράται</a:t>
              </a:r>
              <a:r>
                <a:rPr lang="el-GR" sz="7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το </a:t>
              </a:r>
              <a:r>
                <a:rPr lang="en-US" sz="700" b="1" dirty="0">
                  <a:latin typeface="Arial" pitchFamily="34" charset="0"/>
                  <a:cs typeface="Arial" pitchFamily="34" charset="0"/>
                </a:rPr>
                <a:t>v</a:t>
              </a:r>
              <a:r>
                <a:rPr lang="sv-SE" sz="700" b="1" dirty="0">
                  <a:latin typeface="Arial" pitchFamily="34" charset="0"/>
                  <a:cs typeface="Arial" pitchFamily="34" charset="0"/>
                </a:rPr>
                <a:t>elocity</a:t>
              </a:r>
              <a:endParaRPr lang="sv-SE" sz="7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51" name="Group 750"/>
          <p:cNvGrpSpPr/>
          <p:nvPr/>
        </p:nvGrpSpPr>
        <p:grpSpPr>
          <a:xfrm>
            <a:off x="7716971" y="2939091"/>
            <a:ext cx="1492544" cy="255136"/>
            <a:chOff x="828636" y="800072"/>
            <a:chExt cx="1928826" cy="357190"/>
          </a:xfrm>
        </p:grpSpPr>
        <p:sp>
          <p:nvSpPr>
            <p:cNvPr id="752" name="Rounded Rectangle 751"/>
            <p:cNvSpPr/>
            <p:nvPr/>
          </p:nvSpPr>
          <p:spPr bwMode="auto">
            <a:xfrm>
              <a:off x="828636" y="800072"/>
              <a:ext cx="1928826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753" name="Rectangle 752"/>
            <p:cNvSpPr/>
            <p:nvPr/>
          </p:nvSpPr>
          <p:spPr bwMode="auto">
            <a:xfrm>
              <a:off x="900074" y="87151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754" name="TextBox 753"/>
            <p:cNvSpPr txBox="1"/>
            <p:nvPr/>
          </p:nvSpPr>
          <p:spPr>
            <a:xfrm>
              <a:off x="1185826" y="800072"/>
              <a:ext cx="1571636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Το </a:t>
              </a:r>
              <a:r>
                <a:rPr lang="en-US" sz="700" dirty="0">
                  <a:latin typeface="Arial" pitchFamily="34" charset="0"/>
                  <a:cs typeface="Arial" pitchFamily="34" charset="0"/>
                </a:rPr>
                <a:t>velocity </a:t>
              </a:r>
              <a:r>
                <a:rPr lang="el-GR" sz="700" dirty="0">
                  <a:latin typeface="Arial" pitchFamily="34" charset="0"/>
                  <a:cs typeface="Arial" pitchFamily="34" charset="0"/>
                </a:rPr>
                <a:t>περιλαμβάνει μόνο τα στοιχεία που 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Έγιναν</a:t>
              </a:r>
              <a:endParaRPr lang="sv-S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55" name="Group 754"/>
          <p:cNvGrpSpPr/>
          <p:nvPr/>
        </p:nvGrpSpPr>
        <p:grpSpPr>
          <a:xfrm>
            <a:off x="7716971" y="2683956"/>
            <a:ext cx="1492544" cy="255136"/>
            <a:chOff x="828636" y="800072"/>
            <a:chExt cx="1928826" cy="357190"/>
          </a:xfrm>
        </p:grpSpPr>
        <p:sp>
          <p:nvSpPr>
            <p:cNvPr id="756" name="Rounded Rectangle 755"/>
            <p:cNvSpPr/>
            <p:nvPr/>
          </p:nvSpPr>
          <p:spPr bwMode="auto">
            <a:xfrm>
              <a:off x="828636" y="800072"/>
              <a:ext cx="1928826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757" name="Rectangle 756"/>
            <p:cNvSpPr/>
            <p:nvPr/>
          </p:nvSpPr>
          <p:spPr bwMode="auto">
            <a:xfrm>
              <a:off x="900074" y="87151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758" name="TextBox 757"/>
            <p:cNvSpPr txBox="1"/>
            <p:nvPr/>
          </p:nvSpPr>
          <p:spPr>
            <a:xfrm>
              <a:off x="1185826" y="800072"/>
              <a:ext cx="1571636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600" dirty="0">
                  <a:latin typeface="Arial" pitchFamily="34" charset="0"/>
                  <a:cs typeface="Arial" pitchFamily="34" charset="0"/>
                </a:rPr>
                <a:t>Ο/Η </a:t>
              </a:r>
              <a:r>
                <a:rPr lang="sv-SE" sz="600" dirty="0">
                  <a:latin typeface="Arial" pitchFamily="34" charset="0"/>
                  <a:cs typeface="Arial" pitchFamily="34" charset="0"/>
                </a:rPr>
                <a:t>PO </a:t>
              </a:r>
              <a:r>
                <a:rPr lang="el-GR" sz="600" dirty="0">
                  <a:latin typeface="Arial" pitchFamily="34" charset="0"/>
                  <a:cs typeface="Arial" pitchFamily="34" charset="0"/>
                </a:rPr>
                <a:t>χρησιμοποιεί το </a:t>
              </a:r>
              <a:r>
                <a:rPr lang="sv-SE" sz="600" dirty="0">
                  <a:latin typeface="Arial" pitchFamily="34" charset="0"/>
                  <a:cs typeface="Arial" pitchFamily="34" charset="0"/>
                </a:rPr>
                <a:t>velocity </a:t>
              </a:r>
              <a:r>
                <a:rPr lang="el-GR" sz="600" dirty="0">
                  <a:latin typeface="Arial" pitchFamily="34" charset="0"/>
                  <a:cs typeface="Arial" pitchFamily="34" charset="0"/>
                </a:rPr>
                <a:t>για το πλάνο των </a:t>
              </a:r>
              <a:r>
                <a:rPr lang="sv-SE" sz="600" b="1" dirty="0">
                  <a:latin typeface="Arial" pitchFamily="34" charset="0"/>
                  <a:cs typeface="Arial" pitchFamily="34" charset="0"/>
                </a:rPr>
                <a:t>release</a:t>
              </a:r>
              <a:r>
                <a:rPr lang="en-US" sz="600" b="1" dirty="0">
                  <a:latin typeface="Arial" pitchFamily="34" charset="0"/>
                  <a:cs typeface="Arial" pitchFamily="34" charset="0"/>
                </a:rPr>
                <a:t>s</a:t>
              </a:r>
              <a:endParaRPr lang="sv-SE" sz="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63" name="Group 762"/>
          <p:cNvGrpSpPr/>
          <p:nvPr/>
        </p:nvGrpSpPr>
        <p:grpSpPr>
          <a:xfrm>
            <a:off x="7495854" y="3245254"/>
            <a:ext cx="1713661" cy="255136"/>
            <a:chOff x="614322" y="5086352"/>
            <a:chExt cx="2214578" cy="357190"/>
          </a:xfrm>
        </p:grpSpPr>
        <p:sp>
          <p:nvSpPr>
            <p:cNvPr id="764" name="Rounded Rectangle 763"/>
            <p:cNvSpPr/>
            <p:nvPr/>
          </p:nvSpPr>
          <p:spPr bwMode="auto">
            <a:xfrm>
              <a:off x="614322" y="5086352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765" name="Rectangle 764"/>
            <p:cNvSpPr/>
            <p:nvPr/>
          </p:nvSpPr>
          <p:spPr bwMode="auto">
            <a:xfrm>
              <a:off x="685760" y="515779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766" name="TextBox 765"/>
            <p:cNvSpPr txBox="1"/>
            <p:nvPr/>
          </p:nvSpPr>
          <p:spPr>
            <a:xfrm>
              <a:off x="971512" y="5086352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Η ομάδα έχει ένα</a:t>
              </a:r>
              <a:r>
                <a:rPr lang="sv-SE" sz="7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sv-SE" sz="700" b="1" dirty="0">
                  <a:latin typeface="Arial" pitchFamily="34" charset="0"/>
                  <a:cs typeface="Arial" pitchFamily="34" charset="0"/>
                </a:rPr>
                <a:t>sprint burndown 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γράφημα</a:t>
              </a:r>
              <a:endParaRPr lang="sv-S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76" name="Group 775"/>
          <p:cNvGrpSpPr/>
          <p:nvPr/>
        </p:nvGrpSpPr>
        <p:grpSpPr>
          <a:xfrm>
            <a:off x="7495854" y="1347068"/>
            <a:ext cx="1713661" cy="255136"/>
            <a:chOff x="542884" y="371444"/>
            <a:chExt cx="2214578" cy="357190"/>
          </a:xfrm>
        </p:grpSpPr>
        <p:sp>
          <p:nvSpPr>
            <p:cNvPr id="777" name="Rounded Rectangle 776"/>
            <p:cNvSpPr/>
            <p:nvPr/>
          </p:nvSpPr>
          <p:spPr bwMode="auto">
            <a:xfrm>
              <a:off x="542884" y="371444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778" name="Rectangle 777"/>
            <p:cNvSpPr/>
            <p:nvPr/>
          </p:nvSpPr>
          <p:spPr bwMode="auto">
            <a:xfrm>
              <a:off x="614322" y="442882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779" name="TextBox 778"/>
            <p:cNvSpPr txBox="1"/>
            <p:nvPr/>
          </p:nvSpPr>
          <p:spPr>
            <a:xfrm>
              <a:off x="900074" y="371444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Τα PBL αντικείμενα χωρίζονται σε εργασίες μέσα σε ένα </a:t>
              </a:r>
              <a:r>
                <a:rPr lang="en-US" sz="700" dirty="0">
                  <a:latin typeface="Arial" pitchFamily="34" charset="0"/>
                  <a:cs typeface="Arial" pitchFamily="34" charset="0"/>
                </a:rPr>
                <a:t>sprint</a:t>
              </a:r>
              <a:endParaRPr lang="sv-SE" sz="7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84" name="Group 783"/>
          <p:cNvGrpSpPr/>
          <p:nvPr/>
        </p:nvGrpSpPr>
        <p:grpSpPr>
          <a:xfrm>
            <a:off x="7716971" y="1857340"/>
            <a:ext cx="1492544" cy="255136"/>
            <a:chOff x="828636" y="800072"/>
            <a:chExt cx="1928826" cy="357190"/>
          </a:xfrm>
        </p:grpSpPr>
        <p:sp>
          <p:nvSpPr>
            <p:cNvPr id="785" name="Rounded Rectangle 784"/>
            <p:cNvSpPr/>
            <p:nvPr/>
          </p:nvSpPr>
          <p:spPr bwMode="auto">
            <a:xfrm>
              <a:off x="828636" y="800072"/>
              <a:ext cx="1928826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786" name="Rectangle 785"/>
            <p:cNvSpPr/>
            <p:nvPr/>
          </p:nvSpPr>
          <p:spPr bwMode="auto">
            <a:xfrm>
              <a:off x="900074" y="87151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787" name="TextBox 786"/>
            <p:cNvSpPr txBox="1"/>
            <p:nvPr/>
          </p:nvSpPr>
          <p:spPr>
            <a:xfrm>
              <a:off x="1185826" y="800072"/>
              <a:ext cx="1571636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600" dirty="0">
                  <a:latin typeface="Arial" pitchFamily="34" charset="0"/>
                  <a:cs typeface="Arial" pitchFamily="34" charset="0"/>
                </a:rPr>
                <a:t>Εκτιμήσεις για εργασίες σε εξέλιξη ενημερώνονται καθημερινά</a:t>
              </a:r>
              <a:endParaRPr lang="sv-SE" sz="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88" name="Group 787"/>
          <p:cNvGrpSpPr/>
          <p:nvPr/>
        </p:nvGrpSpPr>
        <p:grpSpPr>
          <a:xfrm>
            <a:off x="7716971" y="3500390"/>
            <a:ext cx="1492544" cy="255136"/>
            <a:chOff x="828636" y="800072"/>
            <a:chExt cx="1928826" cy="357190"/>
          </a:xfrm>
        </p:grpSpPr>
        <p:sp>
          <p:nvSpPr>
            <p:cNvPr id="789" name="Rounded Rectangle 788"/>
            <p:cNvSpPr/>
            <p:nvPr/>
          </p:nvSpPr>
          <p:spPr bwMode="auto">
            <a:xfrm>
              <a:off x="828636" y="800072"/>
              <a:ext cx="1928826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790" name="Rectangle 789"/>
            <p:cNvSpPr/>
            <p:nvPr/>
          </p:nvSpPr>
          <p:spPr bwMode="auto">
            <a:xfrm>
              <a:off x="900074" y="87151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791" name="TextBox 790"/>
            <p:cNvSpPr txBox="1"/>
            <p:nvPr/>
          </p:nvSpPr>
          <p:spPr>
            <a:xfrm>
              <a:off x="1185826" y="800072"/>
              <a:ext cx="1571636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Πολύ</a:t>
              </a:r>
              <a:r>
                <a:rPr lang="sv-SE" sz="7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ορατό</a:t>
              </a:r>
              <a:endParaRPr lang="sv-S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7716971" y="3755526"/>
            <a:ext cx="1492544" cy="255136"/>
            <a:chOff x="828636" y="800072"/>
            <a:chExt cx="1928826" cy="357190"/>
          </a:xfrm>
        </p:grpSpPr>
        <p:sp>
          <p:nvSpPr>
            <p:cNvPr id="805" name="Rounded Rectangle 804"/>
            <p:cNvSpPr/>
            <p:nvPr/>
          </p:nvSpPr>
          <p:spPr bwMode="auto">
            <a:xfrm>
              <a:off x="828636" y="800072"/>
              <a:ext cx="1928826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806" name="Rectangle 805"/>
            <p:cNvSpPr/>
            <p:nvPr/>
          </p:nvSpPr>
          <p:spPr bwMode="auto">
            <a:xfrm>
              <a:off x="900074" y="87151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807" name="TextBox 806"/>
            <p:cNvSpPr txBox="1"/>
            <p:nvPr/>
          </p:nvSpPr>
          <p:spPr>
            <a:xfrm>
              <a:off x="1185826" y="800072"/>
              <a:ext cx="1571636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Ενημερώνεται</a:t>
              </a:r>
              <a:r>
                <a:rPr lang="el-GR" sz="700" dirty="0">
                  <a:latin typeface="Arial" panose="020B0604020202020204" pitchFamily="34" charset="0"/>
                  <a:cs typeface="Arial" panose="020B0604020202020204" pitchFamily="34" charset="0"/>
                </a:rPr>
                <a:t> κάθε μέρα</a:t>
              </a:r>
              <a:endParaRPr lang="sv-SE" sz="6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7716971" y="4327006"/>
            <a:ext cx="1492544" cy="255136"/>
            <a:chOff x="828636" y="800072"/>
            <a:chExt cx="1928826" cy="357190"/>
          </a:xfrm>
        </p:grpSpPr>
        <p:sp>
          <p:nvSpPr>
            <p:cNvPr id="821" name="Rounded Rectangle 820"/>
            <p:cNvSpPr/>
            <p:nvPr/>
          </p:nvSpPr>
          <p:spPr bwMode="auto">
            <a:xfrm>
              <a:off x="828636" y="800072"/>
              <a:ext cx="1928826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822" name="Rectangle 821"/>
            <p:cNvSpPr/>
            <p:nvPr/>
          </p:nvSpPr>
          <p:spPr bwMode="auto">
            <a:xfrm>
              <a:off x="900074" y="87151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823" name="TextBox 822"/>
            <p:cNvSpPr txBox="1"/>
            <p:nvPr/>
          </p:nvSpPr>
          <p:spPr>
            <a:xfrm>
              <a:off x="1185826" y="800072"/>
              <a:ext cx="1571636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600" b="1" dirty="0">
                  <a:latin typeface="Arial" pitchFamily="34" charset="0"/>
                  <a:cs typeface="Arial" pitchFamily="34" charset="0"/>
                </a:rPr>
                <a:t>Ο/Η PO συμμετέχει </a:t>
              </a:r>
              <a:r>
                <a:rPr lang="el-GR" sz="600" dirty="0">
                  <a:latin typeface="Arial" pitchFamily="34" charset="0"/>
                  <a:cs typeface="Arial" pitchFamily="34" charset="0"/>
                </a:rPr>
                <a:t>τουλάχιστον μερικές φορές την εβδομάδα</a:t>
              </a:r>
              <a:endParaRPr lang="sv-SE" sz="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716971" y="2428820"/>
            <a:ext cx="1492544" cy="255136"/>
            <a:chOff x="828636" y="800072"/>
            <a:chExt cx="1928826" cy="357190"/>
          </a:xfrm>
        </p:grpSpPr>
        <p:sp>
          <p:nvSpPr>
            <p:cNvPr id="854" name="Rounded Rectangle 853"/>
            <p:cNvSpPr/>
            <p:nvPr/>
          </p:nvSpPr>
          <p:spPr bwMode="auto">
            <a:xfrm>
              <a:off x="828636" y="800072"/>
              <a:ext cx="1928826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855" name="Rectangle 854"/>
            <p:cNvSpPr/>
            <p:nvPr/>
          </p:nvSpPr>
          <p:spPr bwMode="auto">
            <a:xfrm>
              <a:off x="900074" y="87151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856" name="TextBox 855"/>
            <p:cNvSpPr txBox="1"/>
            <p:nvPr/>
          </p:nvSpPr>
          <p:spPr>
            <a:xfrm>
              <a:off x="1185826" y="800072"/>
              <a:ext cx="1571636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Όλα τα αντικείμενα στο πλάνο του </a:t>
              </a:r>
              <a:r>
                <a:rPr lang="en-US" sz="700" dirty="0">
                  <a:latin typeface="Arial" pitchFamily="34" charset="0"/>
                  <a:cs typeface="Arial" pitchFamily="34" charset="0"/>
                </a:rPr>
                <a:t>sprint </a:t>
              </a:r>
              <a:r>
                <a:rPr lang="el-GR" sz="700" dirty="0">
                  <a:latin typeface="Arial" pitchFamily="34" charset="0"/>
                  <a:cs typeface="Arial" pitchFamily="34" charset="0"/>
                </a:rPr>
                <a:t>έχουν μία 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εκτίμηση</a:t>
              </a:r>
              <a:endParaRPr lang="sv-S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71" name="Group 970"/>
          <p:cNvGrpSpPr/>
          <p:nvPr/>
        </p:nvGrpSpPr>
        <p:grpSpPr>
          <a:xfrm>
            <a:off x="5671633" y="4833947"/>
            <a:ext cx="1492544" cy="255136"/>
            <a:chOff x="828636" y="800072"/>
            <a:chExt cx="1928826" cy="357190"/>
          </a:xfrm>
        </p:grpSpPr>
        <p:sp>
          <p:nvSpPr>
            <p:cNvPr id="972" name="Rounded Rectangle 971"/>
            <p:cNvSpPr/>
            <p:nvPr/>
          </p:nvSpPr>
          <p:spPr bwMode="auto">
            <a:xfrm>
              <a:off x="828636" y="800072"/>
              <a:ext cx="1928826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973" name="Rectangle 972"/>
            <p:cNvSpPr/>
            <p:nvPr/>
          </p:nvSpPr>
          <p:spPr bwMode="auto">
            <a:xfrm>
              <a:off x="900074" y="87151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974" name="TextBox 973"/>
            <p:cNvSpPr txBox="1"/>
            <p:nvPr/>
          </p:nvSpPr>
          <p:spPr>
            <a:xfrm>
              <a:off x="1185826" y="800072"/>
              <a:ext cx="1571636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Ο/Η SM 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κάθεται με την ομάδα</a:t>
              </a:r>
              <a:endParaRPr lang="sv-S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4" name="Group 1003"/>
          <p:cNvGrpSpPr/>
          <p:nvPr/>
        </p:nvGrpSpPr>
        <p:grpSpPr>
          <a:xfrm>
            <a:off x="7495854" y="4071870"/>
            <a:ext cx="1713661" cy="255136"/>
            <a:chOff x="542884" y="371444"/>
            <a:chExt cx="2214578" cy="357190"/>
          </a:xfrm>
        </p:grpSpPr>
        <p:sp>
          <p:nvSpPr>
            <p:cNvPr id="1005" name="Rounded Rectangle 1004"/>
            <p:cNvSpPr/>
            <p:nvPr/>
          </p:nvSpPr>
          <p:spPr bwMode="auto">
            <a:xfrm>
              <a:off x="542884" y="371444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1006" name="Rectangle 1005"/>
            <p:cNvSpPr/>
            <p:nvPr/>
          </p:nvSpPr>
          <p:spPr bwMode="auto">
            <a:xfrm>
              <a:off x="614322" y="442882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1007" name="TextBox 1006"/>
            <p:cNvSpPr txBox="1"/>
            <p:nvPr/>
          </p:nvSpPr>
          <p:spPr>
            <a:xfrm>
              <a:off x="900074" y="371444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700" b="1" dirty="0">
                  <a:latin typeface="Arial" pitchFamily="34" charset="0"/>
                  <a:cs typeface="Arial" pitchFamily="34" charset="0"/>
                </a:rPr>
                <a:t>To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 καθημερινό </a:t>
              </a:r>
              <a:r>
                <a:rPr lang="el-GR" sz="700" b="1" dirty="0" err="1">
                  <a:latin typeface="Arial" pitchFamily="34" charset="0"/>
                  <a:cs typeface="Arial" pitchFamily="34" charset="0"/>
                </a:rPr>
                <a:t>Scrum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l-GR" sz="700" dirty="0">
                  <a:latin typeface="Arial" pitchFamily="34" charset="0"/>
                  <a:cs typeface="Arial" pitchFamily="34" charset="0"/>
                </a:rPr>
                <a:t>είναι κάθε μέρα, ίδια ώρα και τόπος</a:t>
              </a:r>
              <a:endParaRPr lang="sv-SE" sz="7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8" name="Group 1007"/>
          <p:cNvGrpSpPr/>
          <p:nvPr/>
        </p:nvGrpSpPr>
        <p:grpSpPr>
          <a:xfrm>
            <a:off x="7716971" y="1602204"/>
            <a:ext cx="1492544" cy="255136"/>
            <a:chOff x="828636" y="800072"/>
            <a:chExt cx="1928826" cy="357190"/>
          </a:xfrm>
        </p:grpSpPr>
        <p:sp>
          <p:nvSpPr>
            <p:cNvPr id="1009" name="Rounded Rectangle 1008"/>
            <p:cNvSpPr/>
            <p:nvPr/>
          </p:nvSpPr>
          <p:spPr bwMode="auto">
            <a:xfrm>
              <a:off x="828636" y="800072"/>
              <a:ext cx="1928826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1010" name="Rectangle 1009"/>
            <p:cNvSpPr/>
            <p:nvPr/>
          </p:nvSpPr>
          <p:spPr bwMode="auto">
            <a:xfrm>
              <a:off x="900074" y="87151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1011" name="TextBox 1010"/>
            <p:cNvSpPr txBox="1"/>
            <p:nvPr/>
          </p:nvSpPr>
          <p:spPr>
            <a:xfrm>
              <a:off x="1185826" y="800072"/>
              <a:ext cx="1571636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Γίνεται 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εκτίμηση</a:t>
              </a:r>
              <a:r>
                <a:rPr lang="el-GR" sz="700" dirty="0">
                  <a:latin typeface="Arial" pitchFamily="34" charset="0"/>
                  <a:cs typeface="Arial" pitchFamily="34" charset="0"/>
                </a:rPr>
                <a:t> στις εργασίες σε ένα </a:t>
              </a:r>
              <a:r>
                <a:rPr lang="en-US" sz="700" dirty="0">
                  <a:latin typeface="Arial" pitchFamily="34" charset="0"/>
                  <a:cs typeface="Arial" pitchFamily="34" charset="0"/>
                </a:rPr>
                <a:t>s</a:t>
              </a:r>
              <a:r>
                <a:rPr lang="sv-SE" sz="700" dirty="0">
                  <a:latin typeface="Arial" pitchFamily="34" charset="0"/>
                  <a:cs typeface="Arial" pitchFamily="34" charset="0"/>
                </a:rPr>
                <a:t>print</a:t>
              </a:r>
              <a:endParaRPr lang="sv-S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16" name="Group 1015"/>
          <p:cNvGrpSpPr/>
          <p:nvPr/>
        </p:nvGrpSpPr>
        <p:grpSpPr>
          <a:xfrm>
            <a:off x="5450516" y="3224891"/>
            <a:ext cx="1713661" cy="255136"/>
            <a:chOff x="542884" y="371444"/>
            <a:chExt cx="2214578" cy="357190"/>
          </a:xfrm>
        </p:grpSpPr>
        <p:sp>
          <p:nvSpPr>
            <p:cNvPr id="1017" name="Rounded Rectangle 1016"/>
            <p:cNvSpPr/>
            <p:nvPr/>
          </p:nvSpPr>
          <p:spPr bwMode="auto">
            <a:xfrm>
              <a:off x="542884" y="371444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1018" name="Rectangle 1017"/>
            <p:cNvSpPr/>
            <p:nvPr/>
          </p:nvSpPr>
          <p:spPr bwMode="auto">
            <a:xfrm>
              <a:off x="614322" y="442882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1019" name="TextBox 1018"/>
            <p:cNvSpPr txBox="1"/>
            <p:nvPr/>
          </p:nvSpPr>
          <p:spPr>
            <a:xfrm>
              <a:off x="900074" y="371444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Εκτιμάται το σχετικό μέγεθος (</a:t>
              </a:r>
              <a:r>
                <a:rPr lang="en-US" sz="700" dirty="0">
                  <a:latin typeface="Arial" pitchFamily="34" charset="0"/>
                  <a:cs typeface="Arial" pitchFamily="34" charset="0"/>
                </a:rPr>
                <a:t>story points</a:t>
              </a:r>
              <a:r>
                <a:rPr lang="el-GR" sz="700" dirty="0">
                  <a:latin typeface="Arial" pitchFamily="34" charset="0"/>
                  <a:cs typeface="Arial" pitchFamily="34" charset="0"/>
                </a:rPr>
                <a:t>) και όχι ο χρόνος</a:t>
              </a:r>
              <a:endParaRPr lang="sv-SE" sz="7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7716971" y="4582141"/>
            <a:ext cx="1492544" cy="255136"/>
            <a:chOff x="828636" y="800072"/>
            <a:chExt cx="1928826" cy="357190"/>
          </a:xfrm>
        </p:grpSpPr>
        <p:sp>
          <p:nvSpPr>
            <p:cNvPr id="1026" name="Rounded Rectangle 1025"/>
            <p:cNvSpPr/>
            <p:nvPr/>
          </p:nvSpPr>
          <p:spPr bwMode="auto">
            <a:xfrm>
              <a:off x="828636" y="800072"/>
              <a:ext cx="1928826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1027" name="Rectangle 1026"/>
            <p:cNvSpPr/>
            <p:nvPr/>
          </p:nvSpPr>
          <p:spPr bwMode="auto">
            <a:xfrm>
              <a:off x="900074" y="87151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1028" name="TextBox 1027"/>
            <p:cNvSpPr txBox="1"/>
            <p:nvPr/>
          </p:nvSpPr>
          <p:spPr>
            <a:xfrm>
              <a:off x="1185826" y="800072"/>
              <a:ext cx="1571636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Το μέγιστο </a:t>
              </a:r>
              <a:r>
                <a:rPr lang="sv-SE" sz="700" b="1" dirty="0">
                  <a:latin typeface="Arial" pitchFamily="34" charset="0"/>
                  <a:cs typeface="Arial" pitchFamily="34" charset="0"/>
                </a:rPr>
                <a:t>15 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λεπτά</a:t>
              </a:r>
              <a:endParaRPr lang="sv-S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30" name="Rounded Rectangle 1029"/>
          <p:cNvSpPr/>
          <p:nvPr/>
        </p:nvSpPr>
        <p:spPr bwMode="auto">
          <a:xfrm>
            <a:off x="7716971" y="4837277"/>
            <a:ext cx="1492544" cy="2551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5306" tIns="32653" rIns="65306" bIns="32653" numCol="1" rtlCol="0" anchor="ctr" anchorCtr="0" compatLnSpc="1">
            <a:prstTxWarp prst="textNoShape">
              <a:avLst/>
            </a:prstTxWarp>
          </a:bodyPr>
          <a:lstStyle/>
          <a:p>
            <a:pPr algn="ctr" defTabSz="653064"/>
            <a:endParaRPr lang="sv-SE" sz="900"/>
          </a:p>
        </p:txBody>
      </p:sp>
      <p:sp>
        <p:nvSpPr>
          <p:cNvPr id="1031" name="Rectangle 1030"/>
          <p:cNvSpPr/>
          <p:nvPr/>
        </p:nvSpPr>
        <p:spPr bwMode="auto">
          <a:xfrm>
            <a:off x="7772251" y="4888306"/>
            <a:ext cx="165838" cy="1530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5306" tIns="32653" rIns="65306" bIns="32653" numCol="1" rtlCol="0" anchor="ctr" anchorCtr="0" compatLnSpc="1">
            <a:prstTxWarp prst="textNoShape">
              <a:avLst/>
            </a:prstTxWarp>
          </a:bodyPr>
          <a:lstStyle/>
          <a:p>
            <a:pPr algn="ctr" defTabSz="653064"/>
            <a:endParaRPr lang="sv-SE" sz="900"/>
          </a:p>
        </p:txBody>
      </p:sp>
      <p:sp>
        <p:nvSpPr>
          <p:cNvPr id="1032" name="TextBox 1031"/>
          <p:cNvSpPr txBox="1"/>
          <p:nvPr/>
        </p:nvSpPr>
        <p:spPr>
          <a:xfrm>
            <a:off x="7993368" y="4837277"/>
            <a:ext cx="1216147" cy="25513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l-GR" sz="700" dirty="0">
                <a:latin typeface="Arial" pitchFamily="34" charset="0"/>
                <a:cs typeface="Arial" pitchFamily="34" charset="0"/>
              </a:rPr>
              <a:t>Κάθε μέλος της </a:t>
            </a:r>
            <a:r>
              <a:rPr lang="el-GR" sz="700" b="1" dirty="0">
                <a:latin typeface="Arial" pitchFamily="34" charset="0"/>
                <a:cs typeface="Arial" pitchFamily="34" charset="0"/>
              </a:rPr>
              <a:t>ομάδας ξέρει τι κάνουν οι άλλοι</a:t>
            </a:r>
            <a:endParaRPr lang="sv-SE" sz="7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5395236" y="1153142"/>
            <a:ext cx="3980116" cy="173666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pPr>
              <a:tabLst>
                <a:tab pos="387757" algn="l"/>
              </a:tabLst>
            </a:pPr>
            <a:r>
              <a:rPr lang="el-GR" sz="700" dirty="0">
                <a:latin typeface="Arial" pitchFamily="34" charset="0"/>
                <a:cs typeface="Arial" pitchFamily="34" charset="0"/>
              </a:rPr>
              <a:t>Τα περισσότερα από αυτά είναι συνήθως απαραίτητα, αλλά όχι πάντα όλα αυτά. Πειραματιστείτε!</a:t>
            </a:r>
            <a:endParaRPr lang="sv-SE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5450515" y="938852"/>
            <a:ext cx="3680936" cy="250610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l-GR" b="1" dirty="0">
                <a:latin typeface="+mj-lt"/>
                <a:cs typeface="Arial" pitchFamily="34" charset="0"/>
              </a:rPr>
              <a:t>Συνιστάται αλλά δεν είναι πάντοτε απαραίτητο</a:t>
            </a:r>
            <a:endParaRPr lang="sv-SE" b="1" dirty="0">
              <a:latin typeface="+mj-lt"/>
              <a:cs typeface="Arial" pitchFamily="34" charset="0"/>
            </a:endParaRPr>
          </a:p>
        </p:txBody>
      </p:sp>
      <p:grpSp>
        <p:nvGrpSpPr>
          <p:cNvPr id="339" name="Group 338"/>
          <p:cNvGrpSpPr/>
          <p:nvPr/>
        </p:nvGrpSpPr>
        <p:grpSpPr>
          <a:xfrm>
            <a:off x="99648" y="4296463"/>
            <a:ext cx="1713661" cy="765407"/>
            <a:chOff x="3257528" y="8801128"/>
            <a:chExt cx="2214578" cy="1071570"/>
          </a:xfrm>
        </p:grpSpPr>
        <p:grpSp>
          <p:nvGrpSpPr>
            <p:cNvPr id="808" name="Group 807"/>
            <p:cNvGrpSpPr/>
            <p:nvPr/>
          </p:nvGrpSpPr>
          <p:grpSpPr>
            <a:xfrm>
              <a:off x="3257528" y="8801128"/>
              <a:ext cx="2214578" cy="357190"/>
              <a:chOff x="542884" y="371444"/>
              <a:chExt cx="2214578" cy="357190"/>
            </a:xfrm>
          </p:grpSpPr>
          <p:sp>
            <p:nvSpPr>
              <p:cNvPr id="809" name="Rounded Rectangle 808"/>
              <p:cNvSpPr/>
              <p:nvPr/>
            </p:nvSpPr>
            <p:spPr bwMode="auto">
              <a:xfrm>
                <a:off x="542884" y="371444"/>
                <a:ext cx="2214578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810" name="Rectangle 809"/>
              <p:cNvSpPr/>
              <p:nvPr/>
            </p:nvSpPr>
            <p:spPr bwMode="auto">
              <a:xfrm>
                <a:off x="614322" y="442882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811" name="TextBox 810"/>
              <p:cNvSpPr txBox="1"/>
              <p:nvPr/>
            </p:nvSpPr>
            <p:spPr>
              <a:xfrm>
                <a:off x="900074" y="371444"/>
                <a:ext cx="1857388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Γίνεται </a:t>
                </a:r>
                <a:r>
                  <a:rPr lang="el-GR" sz="700" b="1" dirty="0">
                    <a:latin typeface="Arial" pitchFamily="34" charset="0"/>
                    <a:cs typeface="Arial" pitchFamily="34" charset="0"/>
                  </a:rPr>
                  <a:t>κάθε μέρα </a:t>
                </a:r>
                <a:r>
                  <a:rPr lang="en-US" sz="700" b="1" dirty="0">
                    <a:latin typeface="Arial" pitchFamily="34" charset="0"/>
                    <a:cs typeface="Arial" pitchFamily="34" charset="0"/>
                  </a:rPr>
                  <a:t>scrum</a:t>
                </a:r>
                <a:endParaRPr lang="sv-SE" sz="7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12" name="Group 811"/>
            <p:cNvGrpSpPr/>
            <p:nvPr/>
          </p:nvGrpSpPr>
          <p:grpSpPr>
            <a:xfrm>
              <a:off x="3543280" y="9158318"/>
              <a:ext cx="1928826" cy="357190"/>
              <a:chOff x="828636" y="800072"/>
              <a:chExt cx="1928826" cy="357190"/>
            </a:xfrm>
          </p:grpSpPr>
          <p:sp>
            <p:nvSpPr>
              <p:cNvPr id="813" name="Rounded Rectangle 812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814" name="Rectangle 813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815" name="TextBox 814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Συμμετέχει ολόκληρη η ομάδα</a:t>
                </a:r>
                <a:endParaRPr lang="sv-SE" sz="7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34" name="Group 333"/>
            <p:cNvGrpSpPr/>
            <p:nvPr/>
          </p:nvGrpSpPr>
          <p:grpSpPr>
            <a:xfrm>
              <a:off x="3543280" y="9515508"/>
              <a:ext cx="1928826" cy="357190"/>
              <a:chOff x="828636" y="800072"/>
              <a:chExt cx="1928826" cy="357190"/>
            </a:xfrm>
          </p:grpSpPr>
          <p:sp>
            <p:nvSpPr>
              <p:cNvPr id="335" name="Rounded Rectangle 334"/>
              <p:cNvSpPr/>
              <p:nvPr/>
            </p:nvSpPr>
            <p:spPr bwMode="auto">
              <a:xfrm>
                <a:off x="828636" y="800072"/>
                <a:ext cx="1928826" cy="35719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336" name="Rectangle 335"/>
              <p:cNvSpPr/>
              <p:nvPr/>
            </p:nvSpPr>
            <p:spPr bwMode="auto">
              <a:xfrm>
                <a:off x="900074" y="87151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53064"/>
                <a:endParaRPr lang="sv-SE" sz="900"/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1185826" y="800072"/>
                <a:ext cx="1571636" cy="357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l-GR" sz="700" dirty="0">
                    <a:latin typeface="Arial" pitchFamily="34" charset="0"/>
                    <a:cs typeface="Arial" pitchFamily="34" charset="0"/>
                  </a:rPr>
                  <a:t>Προβλήματα και εμπόδια εμφανίζονται/φανερώνονται</a:t>
                </a:r>
                <a:endParaRPr lang="sv-SE" sz="7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68" name="Rounded Rectangle 367"/>
          <p:cNvSpPr/>
          <p:nvPr/>
        </p:nvSpPr>
        <p:spPr bwMode="auto">
          <a:xfrm>
            <a:off x="5339956" y="5163923"/>
            <a:ext cx="1934779" cy="1326706"/>
          </a:xfrm>
          <a:prstGeom prst="roundRect">
            <a:avLst>
              <a:gd name="adj" fmla="val 9378"/>
            </a:avLst>
          </a:prstGeom>
          <a:gradFill flip="none" rotWithShape="1">
            <a:gsLst>
              <a:gs pos="0">
                <a:srgbClr val="AB8ECE"/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F2EFF7"/>
              </a:gs>
            </a:gsLst>
            <a:lin ang="135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5306" tIns="32653" rIns="65306" bIns="32653" numCol="1" rtlCol="0" anchor="ctr" anchorCtr="0" compatLnSpc="1">
            <a:prstTxWarp prst="textNoShape">
              <a:avLst/>
            </a:prstTxWarp>
          </a:bodyPr>
          <a:lstStyle/>
          <a:p>
            <a:pPr algn="ctr" defTabSz="653064"/>
            <a:endParaRPr lang="sv-SE" sz="900"/>
          </a:p>
        </p:txBody>
      </p:sp>
      <p:grpSp>
        <p:nvGrpSpPr>
          <p:cNvPr id="351" name="Group 350"/>
          <p:cNvGrpSpPr/>
          <p:nvPr/>
        </p:nvGrpSpPr>
        <p:grpSpPr>
          <a:xfrm>
            <a:off x="5450516" y="5673084"/>
            <a:ext cx="1713661" cy="255136"/>
            <a:chOff x="614322" y="5086352"/>
            <a:chExt cx="2214578" cy="357190"/>
          </a:xfrm>
        </p:grpSpPr>
        <p:sp>
          <p:nvSpPr>
            <p:cNvPr id="352" name="Rounded Rectangle 351"/>
            <p:cNvSpPr/>
            <p:nvPr/>
          </p:nvSpPr>
          <p:spPr bwMode="auto">
            <a:xfrm>
              <a:off x="614322" y="5086352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685760" y="515779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971512" y="5086352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Υπάρχει ένας </a:t>
              </a:r>
              <a:r>
                <a:rPr lang="sv-SE" sz="700" b="1" dirty="0">
                  <a:latin typeface="Arial" pitchFamily="34" charset="0"/>
                  <a:cs typeface="Arial" pitchFamily="34" charset="0"/>
                </a:rPr>
                <a:t>Chief Product Owner</a:t>
              </a:r>
              <a:r>
                <a:rPr lang="sv-SE" sz="700" dirty="0">
                  <a:latin typeface="Arial" pitchFamily="34" charset="0"/>
                  <a:cs typeface="Arial" pitchFamily="34" charset="0"/>
                </a:rPr>
                <a:t> (</a:t>
              </a:r>
              <a:r>
                <a:rPr lang="el-GR" sz="700" dirty="0">
                  <a:latin typeface="Arial" pitchFamily="34" charset="0"/>
                  <a:cs typeface="Arial" pitchFamily="34" charset="0"/>
                </a:rPr>
                <a:t>αν υπάρχουν πολλοί </a:t>
              </a:r>
              <a:r>
                <a:rPr lang="sv-SE" sz="700" dirty="0">
                  <a:latin typeface="Arial" pitchFamily="34" charset="0"/>
                  <a:cs typeface="Arial" pitchFamily="34" charset="0"/>
                </a:rPr>
                <a:t>POs)</a:t>
              </a:r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5450516" y="5928220"/>
            <a:ext cx="1713661" cy="255136"/>
            <a:chOff x="614322" y="5086352"/>
            <a:chExt cx="2214578" cy="357190"/>
          </a:xfrm>
        </p:grpSpPr>
        <p:sp>
          <p:nvSpPr>
            <p:cNvPr id="356" name="Rounded Rectangle 355"/>
            <p:cNvSpPr/>
            <p:nvPr/>
          </p:nvSpPr>
          <p:spPr bwMode="auto">
            <a:xfrm>
              <a:off x="614322" y="5086352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685760" y="515779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971512" y="5086352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Οι εξαρτώμενες ομάδες κάνουν </a:t>
              </a:r>
              <a:r>
                <a:rPr lang="el-GR" sz="700" b="1" dirty="0" err="1">
                  <a:latin typeface="Arial" pitchFamily="34" charset="0"/>
                  <a:cs typeface="Arial" pitchFamily="34" charset="0"/>
                </a:rPr>
                <a:t>Scrum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 των </a:t>
              </a:r>
              <a:r>
                <a:rPr lang="el-GR" sz="700" b="1" dirty="0" err="1">
                  <a:latin typeface="Arial" pitchFamily="34" charset="0"/>
                  <a:cs typeface="Arial" pitchFamily="34" charset="0"/>
                </a:rPr>
                <a:t>Scrums</a:t>
              </a:r>
              <a:endParaRPr lang="sv-S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5450516" y="6184466"/>
            <a:ext cx="1713661" cy="255136"/>
            <a:chOff x="614322" y="5086352"/>
            <a:chExt cx="2214578" cy="357190"/>
          </a:xfrm>
        </p:grpSpPr>
        <p:sp>
          <p:nvSpPr>
            <p:cNvPr id="364" name="Rounded Rectangle 363"/>
            <p:cNvSpPr/>
            <p:nvPr/>
          </p:nvSpPr>
          <p:spPr bwMode="auto">
            <a:xfrm>
              <a:off x="614322" y="5086352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685760" y="515779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971512" y="5086352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Οι εξαρτώμενες ομάδες 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ενσωματώνονται σε κάθε </a:t>
              </a:r>
              <a:r>
                <a:rPr lang="en-US" sz="700" b="1" dirty="0">
                  <a:latin typeface="Arial" pitchFamily="34" charset="0"/>
                  <a:cs typeface="Arial" pitchFamily="34" charset="0"/>
                </a:rPr>
                <a:t>sprint</a:t>
              </a:r>
              <a:endParaRPr lang="sv-S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69" name="TextBox 368"/>
          <p:cNvSpPr txBox="1"/>
          <p:nvPr/>
        </p:nvSpPr>
        <p:spPr>
          <a:xfrm>
            <a:off x="5395237" y="5174105"/>
            <a:ext cx="690860" cy="250610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sv-SE" b="1" dirty="0">
                <a:latin typeface="+mj-lt"/>
                <a:cs typeface="Arial" pitchFamily="34" charset="0"/>
              </a:rPr>
              <a:t>Scaling</a:t>
            </a:r>
          </a:p>
        </p:txBody>
      </p:sp>
      <p:sp>
        <p:nvSpPr>
          <p:cNvPr id="370" name="Rounded Rectangle 369"/>
          <p:cNvSpPr/>
          <p:nvPr/>
        </p:nvSpPr>
        <p:spPr bwMode="auto">
          <a:xfrm>
            <a:off x="7385294" y="5163923"/>
            <a:ext cx="1990058" cy="1326706"/>
          </a:xfrm>
          <a:prstGeom prst="roundRect">
            <a:avLst>
              <a:gd name="adj" fmla="val 10166"/>
            </a:avLst>
          </a:prstGeom>
          <a:gradFill flip="none" rotWithShape="1">
            <a:gsLst>
              <a:gs pos="0">
                <a:srgbClr val="8FCE4A"/>
              </a:gs>
              <a:gs pos="50000">
                <a:srgbClr val="BCE292"/>
              </a:gs>
              <a:gs pos="100000">
                <a:srgbClr val="ECF6FA"/>
              </a:gs>
            </a:gsLst>
            <a:lin ang="135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5306" tIns="32653" rIns="65306" bIns="32653" numCol="1" rtlCol="0" anchor="ctr" anchorCtr="0" compatLnSpc="1">
            <a:prstTxWarp prst="textNoShape">
              <a:avLst/>
            </a:prstTxWarp>
          </a:bodyPr>
          <a:lstStyle/>
          <a:p>
            <a:pPr algn="ctr" defTabSz="653064"/>
            <a:endParaRPr lang="sv-SE" sz="900"/>
          </a:p>
        </p:txBody>
      </p:sp>
      <p:grpSp>
        <p:nvGrpSpPr>
          <p:cNvPr id="881" name="Group 880"/>
          <p:cNvGrpSpPr/>
          <p:nvPr/>
        </p:nvGrpSpPr>
        <p:grpSpPr>
          <a:xfrm>
            <a:off x="7495854" y="5684376"/>
            <a:ext cx="1713661" cy="255136"/>
            <a:chOff x="614322" y="5086352"/>
            <a:chExt cx="2214578" cy="357190"/>
          </a:xfrm>
        </p:grpSpPr>
        <p:sp>
          <p:nvSpPr>
            <p:cNvPr id="882" name="Rounded Rectangle 881"/>
            <p:cNvSpPr/>
            <p:nvPr/>
          </p:nvSpPr>
          <p:spPr bwMode="auto">
            <a:xfrm>
              <a:off x="614322" y="5086352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883" name="Rectangle 882"/>
            <p:cNvSpPr/>
            <p:nvPr/>
          </p:nvSpPr>
          <p:spPr bwMode="auto">
            <a:xfrm>
              <a:off x="685760" y="515779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884" name="TextBox 883"/>
            <p:cNvSpPr txBox="1"/>
            <p:nvPr/>
          </p:nvSpPr>
          <p:spPr>
            <a:xfrm>
              <a:off x="971512" y="5086352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b="1" dirty="0">
                  <a:latin typeface="Arial" pitchFamily="34" charset="0"/>
                  <a:cs typeface="Arial" pitchFamily="34" charset="0"/>
                </a:rPr>
                <a:t>Καλοπέραση!</a:t>
              </a:r>
              <a:r>
                <a:rPr lang="el-GR" sz="700" dirty="0">
                  <a:latin typeface="Arial" pitchFamily="34" charset="0"/>
                  <a:cs typeface="Arial" pitchFamily="34" charset="0"/>
                </a:rPr>
                <a:t> Υψηλό επίπεδο ενέργειας.</a:t>
              </a:r>
              <a:endParaRPr lang="sv-SE" sz="7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37" name="Group 936"/>
          <p:cNvGrpSpPr/>
          <p:nvPr/>
        </p:nvGrpSpPr>
        <p:grpSpPr>
          <a:xfrm>
            <a:off x="7495854" y="5939511"/>
            <a:ext cx="1713661" cy="255136"/>
            <a:chOff x="614322" y="5086352"/>
            <a:chExt cx="2214578" cy="357190"/>
          </a:xfrm>
        </p:grpSpPr>
        <p:sp>
          <p:nvSpPr>
            <p:cNvPr id="938" name="Rounded Rectangle 937"/>
            <p:cNvSpPr/>
            <p:nvPr/>
          </p:nvSpPr>
          <p:spPr bwMode="auto">
            <a:xfrm>
              <a:off x="614322" y="5086352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939" name="Rectangle 938"/>
            <p:cNvSpPr/>
            <p:nvPr/>
          </p:nvSpPr>
          <p:spPr bwMode="auto">
            <a:xfrm>
              <a:off x="685760" y="515779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940" name="TextBox 939"/>
            <p:cNvSpPr txBox="1"/>
            <p:nvPr/>
          </p:nvSpPr>
          <p:spPr>
            <a:xfrm>
              <a:off x="971512" y="5086352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b="1" dirty="0">
                  <a:latin typeface="Arial" pitchFamily="34" charset="0"/>
                  <a:cs typeface="Arial" pitchFamily="34" charset="0"/>
                </a:rPr>
                <a:t>Η υπερωριακή εργασία είναι σπάνια </a:t>
              </a:r>
              <a:r>
                <a:rPr lang="el-GR" sz="700" dirty="0">
                  <a:latin typeface="Arial" pitchFamily="34" charset="0"/>
                  <a:cs typeface="Arial" pitchFamily="34" charset="0"/>
                </a:rPr>
                <a:t>και συμβαίνει οικειοθελώς</a:t>
              </a:r>
              <a:endParaRPr lang="sv-SE" sz="7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42" name="Group 941"/>
          <p:cNvGrpSpPr/>
          <p:nvPr/>
        </p:nvGrpSpPr>
        <p:grpSpPr>
          <a:xfrm>
            <a:off x="7495854" y="6194647"/>
            <a:ext cx="1713661" cy="255136"/>
            <a:chOff x="614322" y="5086352"/>
            <a:chExt cx="2214578" cy="357190"/>
          </a:xfrm>
        </p:grpSpPr>
        <p:sp>
          <p:nvSpPr>
            <p:cNvPr id="943" name="Rounded Rectangle 942"/>
            <p:cNvSpPr/>
            <p:nvPr/>
          </p:nvSpPr>
          <p:spPr bwMode="auto">
            <a:xfrm>
              <a:off x="614322" y="5086352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944" name="Rectangle 943"/>
            <p:cNvSpPr/>
            <p:nvPr/>
          </p:nvSpPr>
          <p:spPr bwMode="auto">
            <a:xfrm>
              <a:off x="685760" y="515779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945" name="TextBox 944"/>
            <p:cNvSpPr txBox="1"/>
            <p:nvPr/>
          </p:nvSpPr>
          <p:spPr>
            <a:xfrm>
              <a:off x="971512" y="5086352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Συζήτηση</a:t>
              </a:r>
              <a:r>
                <a:rPr lang="sv-SE" sz="7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lang="el-GR" sz="700" dirty="0">
                  <a:latin typeface="Arial" pitchFamily="34" charset="0"/>
                  <a:cs typeface="Arial" pitchFamily="34" charset="0"/>
                </a:rPr>
                <a:t>κριτική</a:t>
              </a:r>
              <a:r>
                <a:rPr lang="sv-SE" sz="7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lang="el-GR" sz="700" dirty="0">
                  <a:latin typeface="Arial" pitchFamily="34" charset="0"/>
                  <a:cs typeface="Arial" pitchFamily="34" charset="0"/>
                </a:rPr>
                <a:t>και</a:t>
              </a:r>
              <a:r>
                <a:rPr lang="sv-SE" sz="7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πειραματισμός</a:t>
              </a:r>
              <a:r>
                <a:rPr lang="el-GR" sz="700" dirty="0">
                  <a:latin typeface="Arial" pitchFamily="34" charset="0"/>
                  <a:cs typeface="Arial" pitchFamily="34" charset="0"/>
                </a:rPr>
                <a:t> με τη διαδικασία</a:t>
              </a:r>
              <a:endParaRPr lang="sv-SE" sz="7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1" name="TextBox 370"/>
          <p:cNvSpPr txBox="1"/>
          <p:nvPr/>
        </p:nvSpPr>
        <p:spPr>
          <a:xfrm>
            <a:off x="7440575" y="5163923"/>
            <a:ext cx="1287653" cy="250610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l-GR" b="1" dirty="0">
                <a:latin typeface="+mj-lt"/>
                <a:cs typeface="Arial" pitchFamily="34" charset="0"/>
              </a:rPr>
              <a:t>Θετικοί δείκτες</a:t>
            </a:r>
            <a:endParaRPr lang="sv-SE" b="1" dirty="0">
              <a:latin typeface="+mj-lt"/>
              <a:cs typeface="Arial" pitchFamily="34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5616353" y="1"/>
            <a:ext cx="4053790" cy="542997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pPr>
              <a:tabLst>
                <a:tab pos="387757" algn="l"/>
              </a:tabLst>
            </a:pPr>
            <a:r>
              <a:rPr lang="el-GR" sz="3100" b="1" dirty="0">
                <a:solidFill>
                  <a:schemeClr val="tx1">
                    <a:lumMod val="75000"/>
                  </a:schemeClr>
                </a:solidFill>
                <a:latin typeface="Bradley Hand ITC TT-Bold"/>
                <a:cs typeface="Bradley Hand ITC TT-Bold"/>
              </a:rPr>
              <a:t>Λίστα Ελέγχου </a:t>
            </a:r>
            <a:r>
              <a:rPr lang="sv-SE" sz="3100" b="1" dirty="0">
                <a:solidFill>
                  <a:schemeClr val="tx1">
                    <a:lumMod val="75000"/>
                  </a:schemeClr>
                </a:solidFill>
                <a:latin typeface="Bradley Hand ITC TT-Bold"/>
                <a:cs typeface="Bradley Hand ITC TT-Bold"/>
              </a:rPr>
              <a:t>Scrum</a:t>
            </a:r>
          </a:p>
        </p:txBody>
      </p:sp>
      <p:pic>
        <p:nvPicPr>
          <p:cNvPr id="2" name="Picture 2" descr="D:\files\Crisp\svn\trunk\Grafisk Profil\Logotyp\RGB-färg\crisp_logo_mot_vitt_rgb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5715" y="435428"/>
            <a:ext cx="386956" cy="362186"/>
          </a:xfrm>
          <a:prstGeom prst="rect">
            <a:avLst/>
          </a:prstGeom>
          <a:noFill/>
        </p:spPr>
      </p:pic>
      <p:sp>
        <p:nvSpPr>
          <p:cNvPr id="376" name="Rectangle 375"/>
          <p:cNvSpPr/>
          <p:nvPr/>
        </p:nvSpPr>
        <p:spPr>
          <a:xfrm>
            <a:off x="5174118" y="6643710"/>
            <a:ext cx="3980117" cy="189054"/>
          </a:xfrm>
          <a:prstGeom prst="rect">
            <a:avLst/>
          </a:prstGeom>
        </p:spPr>
        <p:txBody>
          <a:bodyPr wrap="square" lIns="65306" tIns="32653" rIns="65306" bIns="32653">
            <a:spAutoFit/>
          </a:bodyPr>
          <a:lstStyle/>
          <a:p>
            <a:pPr marL="129252" algn="ctr">
              <a:tabLst>
                <a:tab pos="258505" algn="l"/>
              </a:tabLst>
            </a:pPr>
            <a:r>
              <a:rPr lang="sv-SE" sz="8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http://www.crisp.se/scrum/checklist     |    Version 2.2 (2010-10-04)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6611382" y="-40845"/>
            <a:ext cx="949099" cy="250610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l-GR" dirty="0">
                <a:solidFill>
                  <a:schemeClr val="tx1">
                    <a:lumMod val="75000"/>
                  </a:schemeClr>
                </a:solidFill>
                <a:latin typeface="Bradley Hand ITC TT-Bold"/>
                <a:cs typeface="Bradley Hand ITC TT-Bold"/>
              </a:rPr>
              <a:t>Η ανεπίσημη</a:t>
            </a:r>
            <a:endParaRPr lang="sv-SE" dirty="0">
              <a:solidFill>
                <a:schemeClr val="tx1">
                  <a:lumMod val="75000"/>
                </a:schemeClr>
              </a:solidFill>
              <a:latin typeface="Bradley Hand ITC TT-Bold"/>
              <a:cs typeface="Bradley Hand ITC TT-Bold"/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6811269" y="732158"/>
            <a:ext cx="931742" cy="204443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pPr marL="129252" algn="ctr">
              <a:tabLst>
                <a:tab pos="258505" algn="l"/>
              </a:tabLst>
            </a:pPr>
            <a:r>
              <a:rPr lang="sv-SE" sz="90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  <a:cs typeface="Arial" pitchFamily="34" charset="0"/>
              </a:rPr>
              <a:t>Henrik Kniberg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5008280" y="6512895"/>
            <a:ext cx="4975147" cy="189054"/>
          </a:xfrm>
          <a:prstGeom prst="rect">
            <a:avLst/>
          </a:prstGeom>
          <a:noFill/>
          <a:ln w="3175">
            <a:noFill/>
            <a:prstDash val="sysDot"/>
          </a:ln>
        </p:spPr>
        <p:txBody>
          <a:bodyPr wrap="square" lIns="65306" tIns="32653" rIns="65306" bIns="32653" rtlCol="0">
            <a:spAutoFit/>
          </a:bodyPr>
          <a:lstStyle/>
          <a:p>
            <a:pPr>
              <a:tabLst>
                <a:tab pos="258505" algn="l"/>
              </a:tabLst>
            </a:pPr>
            <a:r>
              <a:rPr lang="sv-SE" sz="800" b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PO </a:t>
            </a:r>
            <a:r>
              <a:rPr lang="sv-SE" sz="8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 Product owner   </a:t>
            </a:r>
            <a:r>
              <a:rPr lang="sv-SE" sz="800" b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SM </a:t>
            </a:r>
            <a:r>
              <a:rPr lang="sv-SE" sz="8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 Scrum Master    </a:t>
            </a:r>
            <a:r>
              <a:rPr lang="sv-SE" sz="800" b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PBL </a:t>
            </a:r>
            <a:r>
              <a:rPr lang="sv-SE" sz="8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 Product Backlog   </a:t>
            </a:r>
            <a:r>
              <a:rPr lang="sv-SE" sz="800" b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DoD </a:t>
            </a:r>
            <a:r>
              <a:rPr lang="sv-SE" sz="8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 Definition of Done</a:t>
            </a:r>
          </a:p>
        </p:txBody>
      </p:sp>
      <p:grpSp>
        <p:nvGrpSpPr>
          <p:cNvPr id="367" name="Group 366"/>
          <p:cNvGrpSpPr/>
          <p:nvPr/>
        </p:nvGrpSpPr>
        <p:grpSpPr>
          <a:xfrm>
            <a:off x="2697780" y="5989428"/>
            <a:ext cx="1492544" cy="255136"/>
            <a:chOff x="828636" y="800072"/>
            <a:chExt cx="1928826" cy="357190"/>
          </a:xfrm>
        </p:grpSpPr>
        <p:sp>
          <p:nvSpPr>
            <p:cNvPr id="374" name="Rounded Rectangle 373"/>
            <p:cNvSpPr/>
            <p:nvPr/>
          </p:nvSpPr>
          <p:spPr bwMode="auto">
            <a:xfrm>
              <a:off x="828636" y="800072"/>
              <a:ext cx="1928826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900074" y="87151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1185826" y="800072"/>
              <a:ext cx="1571636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dirty="0">
                  <a:latin typeface="Arial" pitchFamily="34" charset="0"/>
                  <a:cs typeface="Arial" pitchFamily="34" charset="0"/>
                </a:rPr>
                <a:t>Η ομάδα συνήθως </a:t>
              </a:r>
              <a:r>
                <a:rPr lang="el-GR" sz="700" b="1" dirty="0">
                  <a:latin typeface="Arial" pitchFamily="34" charset="0"/>
                  <a:cs typeface="Arial" pitchFamily="34" charset="0"/>
                </a:rPr>
                <a:t>παραδίδει όσα έχει δεσμευτεί</a:t>
              </a:r>
              <a:endParaRPr lang="sv-S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0" name="TextBox 379"/>
          <p:cNvSpPr txBox="1"/>
          <p:nvPr/>
        </p:nvSpPr>
        <p:spPr>
          <a:xfrm>
            <a:off x="7440573" y="5378214"/>
            <a:ext cx="1879500" cy="285793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pPr>
              <a:tabLst>
                <a:tab pos="387757" algn="l"/>
              </a:tabLst>
            </a:pPr>
            <a:r>
              <a:rPr lang="el-GR" sz="700" dirty="0">
                <a:latin typeface="Arial" pitchFamily="34" charset="0"/>
                <a:cs typeface="Arial" pitchFamily="34" charset="0"/>
              </a:rPr>
              <a:t>Οι κύριοι δείκτες μιας καλής εφαρμογής </a:t>
            </a:r>
            <a:r>
              <a:rPr lang="el-GR" sz="700" dirty="0" err="1">
                <a:latin typeface="Arial" pitchFamily="34" charset="0"/>
                <a:cs typeface="Arial" pitchFamily="34" charset="0"/>
              </a:rPr>
              <a:t>Scrum</a:t>
            </a:r>
            <a:endParaRPr lang="sv-SE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5339956" y="5388402"/>
            <a:ext cx="1990058" cy="281387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pPr>
              <a:tabLst>
                <a:tab pos="387757" algn="l"/>
              </a:tabLst>
            </a:pPr>
            <a:r>
              <a:rPr lang="el-GR" sz="700" dirty="0">
                <a:latin typeface="Arial" pitchFamily="34" charset="0"/>
                <a:cs typeface="Arial" pitchFamily="34" charset="0"/>
              </a:rPr>
              <a:t>Αυτά είναι αρκετά θεμελιώδη για οποιαδήποτε προσπάθεια </a:t>
            </a:r>
            <a:r>
              <a:rPr lang="el-GR" sz="700" dirty="0" err="1">
                <a:latin typeface="Arial" pitchFamily="34" charset="0"/>
                <a:cs typeface="Arial" pitchFamily="34" charset="0"/>
              </a:rPr>
              <a:t>scaling</a:t>
            </a:r>
            <a:r>
              <a:rPr lang="el-GR" sz="700" dirty="0">
                <a:latin typeface="Arial" pitchFamily="34" charset="0"/>
                <a:cs typeface="Arial" pitchFamily="34" charset="0"/>
              </a:rPr>
              <a:t> του </a:t>
            </a:r>
            <a:r>
              <a:rPr lang="el-GR" sz="7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el-GR" sz="700" dirty="0">
                <a:latin typeface="Arial" pitchFamily="34" charset="0"/>
                <a:cs typeface="Arial" pitchFamily="34" charset="0"/>
              </a:rPr>
              <a:t>.</a:t>
            </a:r>
            <a:endParaRPr lang="sv-SE" sz="7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4" name="Group 383"/>
          <p:cNvGrpSpPr/>
          <p:nvPr/>
        </p:nvGrpSpPr>
        <p:grpSpPr>
          <a:xfrm>
            <a:off x="2686545" y="6541656"/>
            <a:ext cx="1492544" cy="255136"/>
            <a:chOff x="828636" y="800072"/>
            <a:chExt cx="1928826" cy="357190"/>
          </a:xfrm>
        </p:grpSpPr>
        <p:sp>
          <p:nvSpPr>
            <p:cNvPr id="385" name="Rounded Rectangle 384"/>
            <p:cNvSpPr/>
            <p:nvPr/>
          </p:nvSpPr>
          <p:spPr bwMode="auto">
            <a:xfrm>
              <a:off x="828636" y="800072"/>
              <a:ext cx="1928826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900074" y="871510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1185826" y="800072"/>
              <a:ext cx="1571636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700" b="1" dirty="0">
                  <a:latin typeface="Arial" pitchFamily="34" charset="0"/>
                  <a:cs typeface="Arial" pitchFamily="34" charset="0"/>
                </a:rPr>
                <a:t>Το μέγιστο 9 άτομα </a:t>
              </a:r>
              <a:r>
                <a:rPr lang="el-GR" sz="700" dirty="0">
                  <a:latin typeface="Arial" pitchFamily="34" charset="0"/>
                  <a:cs typeface="Arial" pitchFamily="34" charset="0"/>
                </a:rPr>
                <a:t>ανά ομάδα</a:t>
              </a:r>
              <a:endParaRPr lang="sv-SE" sz="7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8" name="Group 387"/>
          <p:cNvGrpSpPr/>
          <p:nvPr/>
        </p:nvGrpSpPr>
        <p:grpSpPr>
          <a:xfrm>
            <a:off x="5450516" y="1860766"/>
            <a:ext cx="1713661" cy="255136"/>
            <a:chOff x="542884" y="371444"/>
            <a:chExt cx="2214578" cy="357190"/>
          </a:xfrm>
        </p:grpSpPr>
        <p:sp>
          <p:nvSpPr>
            <p:cNvPr id="389" name="Rounded Rectangle 388"/>
            <p:cNvSpPr/>
            <p:nvPr/>
          </p:nvSpPr>
          <p:spPr bwMode="auto">
            <a:xfrm>
              <a:off x="542884" y="371444"/>
              <a:ext cx="2214578" cy="35719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614322" y="442882"/>
              <a:ext cx="214314" cy="2143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53064"/>
              <a:endParaRPr lang="sv-SE" sz="900"/>
            </a:p>
          </p:txBody>
        </p:sp>
        <p:sp>
          <p:nvSpPr>
            <p:cNvPr id="391" name="TextBox 390"/>
            <p:cNvSpPr txBox="1"/>
            <p:nvPr/>
          </p:nvSpPr>
          <p:spPr>
            <a:xfrm>
              <a:off x="900074" y="371444"/>
              <a:ext cx="1857388" cy="35719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l-GR" sz="600" dirty="0">
                  <a:latin typeface="Arial" pitchFamily="34" charset="0"/>
                  <a:cs typeface="Arial" pitchFamily="34" charset="0"/>
                </a:rPr>
                <a:t>Οι επαναλήψεις που </a:t>
              </a:r>
              <a:r>
                <a:rPr lang="el-GR" sz="600" b="1" dirty="0">
                  <a:latin typeface="Arial" pitchFamily="34" charset="0"/>
                  <a:cs typeface="Arial" pitchFamily="34" charset="0"/>
                </a:rPr>
                <a:t>είναι καταδικασμένες σε αποτυχία</a:t>
              </a:r>
              <a:r>
                <a:rPr lang="el-GR" sz="600" dirty="0">
                  <a:latin typeface="Arial" pitchFamily="34" charset="0"/>
                  <a:cs typeface="Arial" pitchFamily="34" charset="0"/>
                </a:rPr>
                <a:t> τερματίζονται νωρίς</a:t>
              </a:r>
              <a:endParaRPr lang="sv-SE" sz="6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0042"/>
            <a:ext cx="9906000" cy="6357958"/>
          </a:xfrm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numCol="2" spcCol="90000">
            <a:noAutofit/>
          </a:bodyPr>
          <a:lstStyle/>
          <a:p>
            <a:pPr marL="0" indent="0">
              <a:buNone/>
            </a:pPr>
            <a:r>
              <a:rPr lang="el-GR" sz="1400" b="1" dirty="0"/>
              <a:t>Τι είναι αυτό; Για ποιον είναι;</a:t>
            </a:r>
            <a:endParaRPr lang="sv-SE" sz="1400" b="1" dirty="0"/>
          </a:p>
          <a:p>
            <a:pPr marL="0" indent="0">
              <a:buNone/>
            </a:pPr>
            <a:r>
              <a:rPr lang="el-GR" sz="1200" dirty="0"/>
              <a:t>Η λίστα ελέγχου </a:t>
            </a:r>
            <a:r>
              <a:rPr lang="el-GR" sz="1200" dirty="0" err="1"/>
              <a:t>Scrum</a:t>
            </a:r>
            <a:r>
              <a:rPr lang="el-GR" sz="1200" dirty="0"/>
              <a:t> είναι ένα απλό εργαλείο που σας βοηθά να ξεκινήσετε με το </a:t>
            </a:r>
            <a:r>
              <a:rPr lang="el-GR" sz="1200" dirty="0" err="1"/>
              <a:t>Scrum</a:t>
            </a:r>
            <a:r>
              <a:rPr lang="el-GR" sz="1200" dirty="0"/>
              <a:t> ή να αξιολογήσετε την τρέχουσα εφαρμογή του </a:t>
            </a:r>
            <a:r>
              <a:rPr lang="el-GR" sz="1200" dirty="0" err="1"/>
              <a:t>Scrum</a:t>
            </a:r>
            <a:r>
              <a:rPr lang="el-GR" sz="1200" dirty="0"/>
              <a:t>.</a:t>
            </a:r>
          </a:p>
          <a:p>
            <a:pPr marL="0" indent="0">
              <a:buNone/>
            </a:pPr>
            <a:r>
              <a:rPr lang="el-GR" sz="1200" dirty="0"/>
              <a:t>Σημειώστε ότι αυτοί δεν είναι </a:t>
            </a:r>
            <a:r>
              <a:rPr lang="el-GR" sz="1200" i="1" dirty="0"/>
              <a:t>κανόνες</a:t>
            </a:r>
            <a:r>
              <a:rPr lang="el-GR" sz="1200" dirty="0"/>
              <a:t>. Είναι </a:t>
            </a:r>
            <a:r>
              <a:rPr lang="el-GR" sz="1200" i="1" dirty="0"/>
              <a:t>οδηγίες</a:t>
            </a:r>
            <a:r>
              <a:rPr lang="el-GR" sz="1200" dirty="0"/>
              <a:t>. Μια ομάδα δύο ατόμων μπορεί να αποφασίσει να παρακάμψει το καθημερινό </a:t>
            </a:r>
            <a:r>
              <a:rPr lang="el-GR" sz="1200" dirty="0" err="1"/>
              <a:t>Scrum</a:t>
            </a:r>
            <a:r>
              <a:rPr lang="el-GR" sz="1200" dirty="0"/>
              <a:t>, αφού κάνουν</a:t>
            </a:r>
            <a:r>
              <a:rPr lang="en-US" sz="1200" dirty="0"/>
              <a:t> pair-programming</a:t>
            </a:r>
            <a:r>
              <a:rPr lang="el-GR" sz="1200" dirty="0"/>
              <a:t> όλη την ημέρα ούτως ή άλλως και ίσως να μην χρειάζεται ξεχωριστή συνάντηση για συγχρονισμό. Μια χαρά. Έπειτα έχουν σκοπίμως παραλείψει μια πρακτική </a:t>
            </a:r>
            <a:r>
              <a:rPr lang="el-GR" sz="1200" dirty="0" err="1"/>
              <a:t>Scrum</a:t>
            </a:r>
            <a:r>
              <a:rPr lang="el-GR" sz="1200" dirty="0"/>
              <a:t> αλλά έχουν εξασφαλίσει ότι ο βασικός σκοπός της πρακτικής </a:t>
            </a:r>
            <a:r>
              <a:rPr lang="el-GR" sz="1200" dirty="0" err="1"/>
              <a:t>Scrum</a:t>
            </a:r>
            <a:r>
              <a:rPr lang="el-GR" sz="1200" dirty="0"/>
              <a:t> έχει εκπληρωθεί με άλλο τρόπο. Αυτό μετράει!</a:t>
            </a:r>
            <a:endParaRPr lang="sv-SE" sz="1200" dirty="0"/>
          </a:p>
          <a:p>
            <a:pPr marL="0" indent="0">
              <a:buNone/>
            </a:pPr>
            <a:r>
              <a:rPr lang="el-GR" sz="1200" dirty="0"/>
              <a:t>Εάν κάνετε </a:t>
            </a:r>
            <a:r>
              <a:rPr lang="el-GR" sz="1200" dirty="0" err="1"/>
              <a:t>Scrum</a:t>
            </a:r>
            <a:r>
              <a:rPr lang="el-GR" sz="1200" dirty="0"/>
              <a:t> ίσως θα ήταν ενδιαφέρον η ομάδα να έχει περάσει από αυτόν τον κατάλογο σε ένα </a:t>
            </a:r>
            <a:r>
              <a:rPr lang="en-US" sz="1200" dirty="0"/>
              <a:t>retrospective</a:t>
            </a:r>
            <a:r>
              <a:rPr lang="el-GR" sz="1200" dirty="0"/>
              <a:t>. Ως εργαλείο συζήτησης, όχι ως εργαλείο αξιολόγησης.</a:t>
            </a:r>
            <a:endParaRPr lang="en-US" sz="1200" dirty="0"/>
          </a:p>
          <a:p>
            <a:pPr marL="0" indent="0">
              <a:buNone/>
            </a:pPr>
            <a:r>
              <a:rPr lang="el-GR" sz="1400" b="1" dirty="0"/>
              <a:t>Πώς μπορώ να το χρησιμοποιήσω;</a:t>
            </a:r>
            <a:endParaRPr lang="sv-SE" sz="1400" b="1" dirty="0"/>
          </a:p>
          <a:p>
            <a:pPr marL="131520" indent="-131520"/>
            <a:r>
              <a:rPr lang="sv-SE" sz="1200" b="1" dirty="0"/>
              <a:t>Joe: </a:t>
            </a:r>
            <a:r>
              <a:rPr lang="el-GR" sz="1200" dirty="0"/>
              <a:t>«Για αυτή το </a:t>
            </a:r>
            <a:r>
              <a:rPr lang="en-US" sz="1200" dirty="0"/>
              <a:t>retrospective</a:t>
            </a:r>
            <a:r>
              <a:rPr lang="el-GR" sz="1200" dirty="0"/>
              <a:t>, έφερα μια χρήσιμη λίστα ελέγχου. Υπάρχει κάποιο από αυτά τα πράγματα που δεν κάνουμε;»</a:t>
            </a:r>
            <a:endParaRPr lang="sv-SE" sz="1200" dirty="0"/>
          </a:p>
          <a:p>
            <a:pPr marL="131520" indent="-131520"/>
            <a:r>
              <a:rPr lang="sv-SE" sz="1200" b="1" dirty="0"/>
              <a:t>Lisa: </a:t>
            </a:r>
            <a:r>
              <a:rPr lang="sv-SE" sz="1200" dirty="0"/>
              <a:t>«</a:t>
            </a:r>
            <a:r>
              <a:rPr lang="el-GR" sz="1200" dirty="0" err="1"/>
              <a:t>Χμμμ</a:t>
            </a:r>
            <a:r>
              <a:rPr lang="sv-SE" sz="1200" dirty="0"/>
              <a:t>, </a:t>
            </a:r>
            <a:r>
              <a:rPr lang="el-GR" sz="1200" dirty="0"/>
              <a:t>ας δούμε</a:t>
            </a:r>
            <a:r>
              <a:rPr lang="sv-SE" sz="1200" dirty="0"/>
              <a:t>. </a:t>
            </a:r>
            <a:r>
              <a:rPr lang="el-GR" sz="1200" dirty="0"/>
              <a:t>Λοιπόν, σίγουρα λείπει ο Ορισμός του Έγινε και δεν μετράμε το </a:t>
            </a:r>
            <a:r>
              <a:rPr lang="sv-SE" sz="1200" dirty="0"/>
              <a:t>Velocity.</a:t>
            </a:r>
            <a:r>
              <a:rPr lang="el-GR" sz="1200" dirty="0"/>
              <a:t>»</a:t>
            </a:r>
            <a:endParaRPr lang="sv-SE" sz="1200" dirty="0"/>
          </a:p>
          <a:p>
            <a:pPr marL="131520" indent="-131520"/>
            <a:r>
              <a:rPr lang="sv-SE" sz="1200" b="1" dirty="0"/>
              <a:t>Joe:</a:t>
            </a:r>
            <a:r>
              <a:rPr lang="el-GR" sz="1200" b="1" dirty="0"/>
              <a:t> </a:t>
            </a:r>
            <a:r>
              <a:rPr lang="el-GR" sz="1200" dirty="0"/>
              <a:t>«Λοιπόν,</a:t>
            </a:r>
            <a:r>
              <a:rPr lang="sv-SE" sz="1200" dirty="0"/>
              <a:t> </a:t>
            </a:r>
            <a:r>
              <a:rPr lang="el-GR" sz="1200" dirty="0"/>
              <a:t>ο </a:t>
            </a:r>
            <a:r>
              <a:rPr lang="sv-SE" sz="1200" dirty="0"/>
              <a:t>‘</a:t>
            </a:r>
            <a:r>
              <a:rPr lang="el-GR" sz="1200" dirty="0"/>
              <a:t>Ορισμός του Έγινε</a:t>
            </a:r>
            <a:r>
              <a:rPr lang="sv-SE" sz="1200" dirty="0"/>
              <a:t>’ </a:t>
            </a:r>
            <a:r>
              <a:rPr lang="el-GR" sz="1200" dirty="0"/>
              <a:t>αναγράφεται κάτω από το </a:t>
            </a:r>
            <a:r>
              <a:rPr lang="sv-SE" sz="1200" dirty="0"/>
              <a:t>‘</a:t>
            </a:r>
            <a:r>
              <a:rPr lang="el-GR" sz="1200" dirty="0"/>
              <a:t>Βασικό</a:t>
            </a:r>
            <a:r>
              <a:rPr lang="sv-SE" sz="1200" dirty="0"/>
              <a:t> Scrum’ </a:t>
            </a:r>
            <a:r>
              <a:rPr lang="el-GR" sz="1200" dirty="0"/>
              <a:t>οπότε φαίνεται πολύ σημαντικό</a:t>
            </a:r>
            <a:r>
              <a:rPr lang="sv-SE" sz="1200" dirty="0"/>
              <a:t>! </a:t>
            </a:r>
            <a:r>
              <a:rPr lang="el-GR" sz="1200" dirty="0"/>
              <a:t>Το </a:t>
            </a:r>
            <a:r>
              <a:rPr lang="sv-SE" sz="1200" dirty="0"/>
              <a:t>Velocity </a:t>
            </a:r>
            <a:r>
              <a:rPr lang="el-GR" sz="1200" dirty="0"/>
              <a:t>αναγράφεται κάτω από το </a:t>
            </a:r>
            <a:r>
              <a:rPr lang="sv-SE" sz="1200" dirty="0"/>
              <a:t>‘</a:t>
            </a:r>
            <a:r>
              <a:rPr lang="el-GR" sz="1200" dirty="0"/>
              <a:t>Συνιστάται αλλά δεν είναι πάντα απαραίτητο</a:t>
            </a:r>
            <a:r>
              <a:rPr lang="sv-SE" sz="1200" dirty="0"/>
              <a:t>’ </a:t>
            </a:r>
            <a:r>
              <a:rPr lang="el-GR" sz="1200" dirty="0"/>
              <a:t>για αυτό ας περιμένουμε με αυτό και ας ξεκινήσουμε με τα βασικά πράγματα</a:t>
            </a:r>
            <a:r>
              <a:rPr lang="sv-SE" sz="1200" dirty="0"/>
              <a:t>.</a:t>
            </a:r>
          </a:p>
          <a:p>
            <a:pPr marL="131520" indent="-131520"/>
            <a:r>
              <a:rPr lang="sv-SE" sz="1200" b="1" dirty="0"/>
              <a:t>Lisa: </a:t>
            </a:r>
            <a:r>
              <a:rPr lang="el-GR" sz="1200" dirty="0"/>
              <a:t>«Επίσης δεν έχουμε το ‘Παρέχουμε δοκιμασμένο λογισμικό κάθε 4 εβδομάδες ή λιγότερο</a:t>
            </a:r>
            <a:r>
              <a:rPr lang="sv-SE" sz="1200" dirty="0"/>
              <a:t>’. </a:t>
            </a:r>
            <a:r>
              <a:rPr lang="el-GR" sz="1200" dirty="0"/>
              <a:t>Αυτό περιλαμβάνεται στην ενότητα ‘Το πιο σημαντικό’</a:t>
            </a:r>
            <a:r>
              <a:rPr lang="sv-SE" sz="1200" dirty="0"/>
              <a:t>! </a:t>
            </a:r>
            <a:r>
              <a:rPr lang="el-GR" sz="1200" dirty="0"/>
              <a:t>Έχει νόημα, γιατί το μάρκετινγκ πάντα παραπονιέται για αυτό</a:t>
            </a:r>
            <a:r>
              <a:rPr lang="sv-SE" sz="1200" dirty="0"/>
              <a:t>!</a:t>
            </a:r>
            <a:r>
              <a:rPr lang="el-GR" sz="1200" dirty="0"/>
              <a:t>»</a:t>
            </a:r>
            <a:endParaRPr lang="sv-SE" sz="1200" dirty="0"/>
          </a:p>
          <a:p>
            <a:pPr marL="131520" indent="-131520"/>
            <a:r>
              <a:rPr lang="sv-SE" sz="1200" b="1" dirty="0"/>
              <a:t>Joe: </a:t>
            </a:r>
            <a:r>
              <a:rPr lang="sv-SE" sz="1200" dirty="0"/>
              <a:t>«</a:t>
            </a:r>
            <a:r>
              <a:rPr lang="el-GR" sz="1200" dirty="0"/>
              <a:t>Ίσως μια ιδέα όπως ο </a:t>
            </a:r>
            <a:r>
              <a:rPr lang="sv-SE" sz="1200" dirty="0"/>
              <a:t>‘</a:t>
            </a:r>
            <a:r>
              <a:rPr lang="el-GR" sz="1200" dirty="0" err="1"/>
              <a:t>Όρισμός</a:t>
            </a:r>
            <a:r>
              <a:rPr lang="el-GR" sz="1200" dirty="0"/>
              <a:t> του Έγινε’</a:t>
            </a:r>
            <a:r>
              <a:rPr lang="sv-SE" sz="1200" dirty="0"/>
              <a:t> </a:t>
            </a:r>
            <a:r>
              <a:rPr lang="el-GR" sz="1200" dirty="0"/>
              <a:t>θα μπορούσε να μας βοηθήσει να πάρουμε μικρότερα κομμάτια ανά </a:t>
            </a:r>
            <a:r>
              <a:rPr lang="sv-SE" sz="1200" dirty="0"/>
              <a:t>sprint </a:t>
            </a:r>
            <a:r>
              <a:rPr lang="el-GR" sz="1200" dirty="0"/>
              <a:t>και να κάναμε πιο συχνά </a:t>
            </a:r>
            <a:r>
              <a:rPr lang="en-US" sz="1200" dirty="0"/>
              <a:t>release</a:t>
            </a:r>
            <a:r>
              <a:rPr lang="el-GR" sz="1200" dirty="0"/>
              <a:t>;»</a:t>
            </a:r>
            <a:endParaRPr lang="sv-SE" sz="1200" dirty="0"/>
          </a:p>
          <a:p>
            <a:pPr marL="131520" indent="-131520"/>
            <a:r>
              <a:rPr lang="sv-SE" sz="1200" b="1" dirty="0"/>
              <a:t>Lisa: </a:t>
            </a:r>
            <a:r>
              <a:rPr lang="sv-SE" sz="1200" dirty="0"/>
              <a:t>«</a:t>
            </a:r>
            <a:r>
              <a:rPr lang="el-GR" sz="1200" dirty="0"/>
              <a:t>Καλή ιδέα, ας το δοκιμάσουμε</a:t>
            </a:r>
            <a:r>
              <a:rPr lang="sv-SE" sz="1200" dirty="0"/>
              <a:t>.</a:t>
            </a:r>
            <a:r>
              <a:rPr lang="el-GR" sz="1200" dirty="0"/>
              <a:t>»</a:t>
            </a:r>
            <a:endParaRPr lang="sv-SE" sz="1200" dirty="0"/>
          </a:p>
          <a:p>
            <a:pPr marL="0" indent="0">
              <a:buNone/>
            </a:pPr>
            <a:r>
              <a:rPr lang="el-GR" sz="1400" b="1" dirty="0"/>
              <a:t>Πώς ΔΕΝ μπορώ να το χρησιμοποιήσω;</a:t>
            </a:r>
            <a:endParaRPr lang="sv-SE" sz="1400" b="1" dirty="0"/>
          </a:p>
          <a:p>
            <a:pPr marL="131520" indent="-131520"/>
            <a:r>
              <a:rPr lang="sv-SE" sz="1200" b="1" dirty="0"/>
              <a:t>Big Boss: </a:t>
            </a:r>
            <a:r>
              <a:rPr lang="sv-SE" sz="1200" dirty="0"/>
              <a:t>«</a:t>
            </a:r>
            <a:r>
              <a:rPr lang="el-GR" sz="1200" dirty="0"/>
              <a:t>Ομάδα, ήρθε η ώρα να δούμε πόσο συμμορφωμένοι με τους κανόνες του </a:t>
            </a:r>
            <a:r>
              <a:rPr lang="en-US" sz="1200" dirty="0"/>
              <a:t>Scrum</a:t>
            </a:r>
            <a:r>
              <a:rPr lang="el-GR" sz="1200" dirty="0"/>
              <a:t> είστε. Συμπληρώστε αυτήν τη λίστα ελέγχου παρακαλώ»</a:t>
            </a:r>
            <a:endParaRPr lang="sv-SE" sz="1200" dirty="0"/>
          </a:p>
          <a:p>
            <a:pPr marL="131520" indent="-131520"/>
            <a:r>
              <a:rPr lang="sv-SE" sz="1200" b="1" dirty="0"/>
              <a:t>Joe: </a:t>
            </a:r>
            <a:r>
              <a:rPr lang="sv-SE" sz="1200" dirty="0"/>
              <a:t>«</a:t>
            </a:r>
            <a:r>
              <a:rPr lang="el-GR" sz="1200" dirty="0"/>
              <a:t>Αφεντικό είμαι στην ευχάριστη θέση να αναφέρω ότι κάνουμε τα πάντα. Λοιπόν, τα πάντα, εκτός από τα γραφήματα </a:t>
            </a:r>
            <a:r>
              <a:rPr lang="el-GR" sz="1200" dirty="0" err="1"/>
              <a:t>Sprint</a:t>
            </a:r>
            <a:r>
              <a:rPr lang="el-GR" sz="1200" dirty="0"/>
              <a:t> </a:t>
            </a:r>
            <a:r>
              <a:rPr lang="el-GR" sz="1200" dirty="0" err="1"/>
              <a:t>burndown</a:t>
            </a:r>
            <a:r>
              <a:rPr lang="el-GR" sz="1200" dirty="0"/>
              <a:t>»</a:t>
            </a:r>
            <a:endParaRPr lang="sv-SE" sz="1200" dirty="0"/>
          </a:p>
          <a:p>
            <a:pPr marL="131520" indent="-131520"/>
            <a:r>
              <a:rPr lang="sv-SE" sz="1200" b="1" dirty="0"/>
              <a:t>Big Boss: </a:t>
            </a:r>
            <a:r>
              <a:rPr lang="sv-SE" sz="1200" dirty="0"/>
              <a:t>"</a:t>
            </a:r>
            <a:r>
              <a:rPr lang="el-GR" sz="1200" dirty="0"/>
              <a:t>Κακή, κακή ομάδα! Λέει εδώ ότι θα έπρεπε να κάνεις αυτά τα ... </a:t>
            </a:r>
            <a:r>
              <a:rPr lang="el-GR" sz="1200" dirty="0" err="1"/>
              <a:t>εε</a:t>
            </a:r>
            <a:r>
              <a:rPr lang="el-GR" sz="1200" dirty="0"/>
              <a:t> ... </a:t>
            </a:r>
            <a:r>
              <a:rPr lang="en-US" sz="1200" dirty="0"/>
              <a:t>Sprint burning</a:t>
            </a:r>
            <a:r>
              <a:rPr lang="el-GR" sz="1200" dirty="0"/>
              <a:t> κάτι! Τα θέλω!»</a:t>
            </a:r>
            <a:r>
              <a:rPr lang="sv-SE" sz="1200" dirty="0"/>
              <a:t> </a:t>
            </a:r>
          </a:p>
          <a:p>
            <a:pPr marL="131520" indent="-131520"/>
            <a:r>
              <a:rPr lang="sv-SE" sz="1200" b="1" dirty="0"/>
              <a:t>Lisa: </a:t>
            </a:r>
            <a:r>
              <a:rPr lang="sv-SE" sz="1200" dirty="0"/>
              <a:t>«</a:t>
            </a:r>
            <a:r>
              <a:rPr lang="el-GR" sz="1200" dirty="0"/>
              <a:t>Αλλά κάνουμε </a:t>
            </a:r>
            <a:r>
              <a:rPr lang="en-US" sz="1200" dirty="0"/>
              <a:t>sprint</a:t>
            </a:r>
            <a:r>
              <a:rPr lang="el-GR" sz="1200" dirty="0"/>
              <a:t> 2 εβδομάδων και σχεδόν πάντα καταφέρνουμε να παραδώσουμε αυτό που δεσμευόμαστε και οι πελάτες είναι ευχαριστημένοι. Τα </a:t>
            </a:r>
            <a:r>
              <a:rPr lang="el-GR" sz="1200" dirty="0" err="1"/>
              <a:t>Sprint</a:t>
            </a:r>
            <a:r>
              <a:rPr lang="el-GR" sz="1200" dirty="0"/>
              <a:t> </a:t>
            </a:r>
            <a:r>
              <a:rPr lang="el-GR" sz="1200" dirty="0" err="1"/>
              <a:t>burndown</a:t>
            </a:r>
            <a:r>
              <a:rPr lang="el-GR" sz="1200" dirty="0"/>
              <a:t> γραφήματα δεν θα προσθέσουν αξία σε αυτό το στάδιο.»</a:t>
            </a:r>
            <a:endParaRPr lang="sv-SE" sz="1200" dirty="0"/>
          </a:p>
          <a:p>
            <a:pPr marL="131520" indent="-131520"/>
            <a:r>
              <a:rPr lang="sv-SE" sz="1200" b="1" dirty="0"/>
              <a:t>Big Boss: </a:t>
            </a:r>
            <a:r>
              <a:rPr lang="el-GR" sz="1200" dirty="0"/>
              <a:t>«Λοιπόν εδώ λέει ότι πρέπει να το κάνετε, οπότε μην σας πιάσω να με εξαπατήσετε ξανά ή θα καλέσω \την Αστυνομία </a:t>
            </a:r>
            <a:r>
              <a:rPr lang="el-GR" sz="1200" dirty="0" err="1"/>
              <a:t>Scrum</a:t>
            </a:r>
            <a:r>
              <a:rPr lang="el-GR" sz="1200" dirty="0"/>
              <a:t>»</a:t>
            </a:r>
            <a:endParaRPr lang="sv-SE" sz="1200" dirty="0"/>
          </a:p>
          <a:p>
            <a:pPr marL="0" indent="0">
              <a:buNone/>
            </a:pPr>
            <a:r>
              <a:rPr lang="el-GR" sz="1400" b="1" dirty="0"/>
              <a:t>Είναι αυτή η επίσημη λίστα ελέγχου;</a:t>
            </a:r>
            <a:endParaRPr lang="sv-SE" sz="1400" b="1" dirty="0"/>
          </a:p>
          <a:p>
            <a:pPr marL="0" indent="0">
              <a:buNone/>
            </a:pPr>
            <a:r>
              <a:rPr lang="el-GR" sz="1200" dirty="0"/>
              <a:t>Όχι. Ο λίστα ελέγχου αντικατοπτρίζει την προσωπική και υποκειμενική μου άποψη για το τι πραγματικά έχει σημασία στο </a:t>
            </a:r>
            <a:r>
              <a:rPr lang="el-GR" sz="1200" dirty="0" err="1"/>
              <a:t>Scrum</a:t>
            </a:r>
            <a:r>
              <a:rPr lang="el-GR" sz="1200" dirty="0"/>
              <a:t>. Έχω περάσει χρόνια βοηθώντας τις εταιρείες να ξεκινήσουν με το </a:t>
            </a:r>
            <a:r>
              <a:rPr lang="el-GR" sz="1200" dirty="0" err="1"/>
              <a:t>Scrum</a:t>
            </a:r>
            <a:r>
              <a:rPr lang="el-GR" sz="1200" dirty="0"/>
              <a:t> και συναντήθηκα με εκατοντάδες άλλους ασκούμενους, εκπαιδευτές και προπονητές και έχω διαπιστώσει ότι αυτές οι λίστες ελέγχου μπορούν να είναι χρήσιμες, αν χρησιμοποιηθούν σωστά</a:t>
            </a:r>
            <a:r>
              <a:rPr lang="sv-SE" sz="1200" dirty="0"/>
              <a:t>.</a:t>
            </a:r>
            <a:endParaRPr lang="sv-SE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5000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 defTabSz="914180" fontAlgn="auto">
              <a:spcBef>
                <a:spcPts val="0"/>
              </a:spcBef>
              <a:spcAft>
                <a:spcPts val="0"/>
              </a:spcAft>
            </a:pPr>
            <a:endParaRPr lang="sv-SE" sz="18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-71462"/>
            <a:ext cx="9906000" cy="538589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pPr algn="ctr">
              <a:tabLst>
                <a:tab pos="387757" algn="l"/>
              </a:tabLst>
            </a:pPr>
            <a:r>
              <a:rPr lang="el-GR" sz="2900" b="1" dirty="0">
                <a:solidFill>
                  <a:schemeClr val="tx1">
                    <a:lumMod val="75000"/>
                  </a:schemeClr>
                </a:solidFill>
                <a:latin typeface="Bradley Hand ITC TT-Bold"/>
                <a:cs typeface="Bradley Hand ITC TT-Bold"/>
              </a:rPr>
              <a:t>Λίστα ελέγχου </a:t>
            </a:r>
            <a:r>
              <a:rPr lang="sv-SE" sz="2900" b="1" dirty="0">
                <a:solidFill>
                  <a:schemeClr val="tx1">
                    <a:lumMod val="75000"/>
                  </a:schemeClr>
                </a:solidFill>
                <a:latin typeface="Bradley Hand ITC TT-Bold"/>
                <a:cs typeface="Bradley Hand ITC TT-Bold"/>
              </a:rPr>
              <a:t>Scrum</a:t>
            </a:r>
          </a:p>
        </p:txBody>
      </p:sp>
      <p:pic>
        <p:nvPicPr>
          <p:cNvPr id="10" name="Picture 20" descr="Creative Commons Licen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5" y="3"/>
            <a:ext cx="908050" cy="29527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-77424" y="255235"/>
            <a:ext cx="1106749" cy="276979"/>
          </a:xfrm>
          <a:prstGeom prst="rect">
            <a:avLst/>
          </a:prstGeom>
          <a:noFill/>
        </p:spPr>
        <p:txBody>
          <a:bodyPr wrap="none" lIns="91418" tIns="45710" rIns="91418" bIns="45710" rtlCol="0">
            <a:spAutoFit/>
          </a:bodyPr>
          <a:lstStyle/>
          <a:p>
            <a:pPr defTabSz="914180" fontAlgn="auto">
              <a:spcBef>
                <a:spcPts val="0"/>
              </a:spcBef>
              <a:spcAft>
                <a:spcPts val="0"/>
              </a:spcAft>
            </a:pPr>
            <a:r>
              <a:rPr lang="sv-SE">
                <a:solidFill>
                  <a:schemeClr val="tx1"/>
                </a:solidFill>
                <a:latin typeface="Calibri"/>
                <a:cs typeface="+mn-cs"/>
              </a:rPr>
              <a:t>Henrik Kniberg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7813" y="268883"/>
            <a:ext cx="2049540" cy="276979"/>
          </a:xfrm>
          <a:prstGeom prst="rect">
            <a:avLst/>
          </a:prstGeom>
          <a:noFill/>
        </p:spPr>
        <p:txBody>
          <a:bodyPr wrap="none" lIns="91418" tIns="45710" rIns="91418" bIns="45710" rtlCol="0">
            <a:spAutoFit/>
          </a:bodyPr>
          <a:lstStyle/>
          <a:p>
            <a:pPr defTabSz="914180" fontAlgn="auto">
              <a:spcBef>
                <a:spcPts val="0"/>
              </a:spcBef>
              <a:spcAft>
                <a:spcPts val="0"/>
              </a:spcAft>
            </a:pPr>
            <a:r>
              <a:rPr lang="sv-SE">
                <a:solidFill>
                  <a:schemeClr val="tx1"/>
                </a:solidFill>
                <a:latin typeface="Calibri"/>
                <a:cs typeface="+mn-cs"/>
              </a:rPr>
              <a:t>www.crisp.se/scrum/checklist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isp_ENG">
  <a:themeElements>
    <a:clrScheme name="Crisp_ENG 13">
      <a:dk1>
        <a:srgbClr val="237D9C"/>
      </a:dk1>
      <a:lt1>
        <a:srgbClr val="FFFFFF"/>
      </a:lt1>
      <a:dk2>
        <a:srgbClr val="3B515F"/>
      </a:dk2>
      <a:lt2>
        <a:srgbClr val="808080"/>
      </a:lt2>
      <a:accent1>
        <a:srgbClr val="F1F1F1"/>
      </a:accent1>
      <a:accent2>
        <a:srgbClr val="00759F"/>
      </a:accent2>
      <a:accent3>
        <a:srgbClr val="FFFFFF"/>
      </a:accent3>
      <a:accent4>
        <a:srgbClr val="1C6A85"/>
      </a:accent4>
      <a:accent5>
        <a:srgbClr val="F7F7F7"/>
      </a:accent5>
      <a:accent6>
        <a:srgbClr val="006990"/>
      </a:accent6>
      <a:hlink>
        <a:srgbClr val="237D9C"/>
      </a:hlink>
      <a:folHlink>
        <a:srgbClr val="237D9C"/>
      </a:folHlink>
    </a:clrScheme>
    <a:fontScheme name="Crisp_EN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215773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215773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risp_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isp_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isp_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isp_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isp_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isp_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isp_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isp_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isp_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isp_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isp_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isp_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isp_ENG 13">
        <a:dk1>
          <a:srgbClr val="237D9C"/>
        </a:dk1>
        <a:lt1>
          <a:srgbClr val="FFFFFF"/>
        </a:lt1>
        <a:dk2>
          <a:srgbClr val="3B515F"/>
        </a:dk2>
        <a:lt2>
          <a:srgbClr val="808080"/>
        </a:lt2>
        <a:accent1>
          <a:srgbClr val="F1F1F1"/>
        </a:accent1>
        <a:accent2>
          <a:srgbClr val="00759F"/>
        </a:accent2>
        <a:accent3>
          <a:srgbClr val="FFFFFF"/>
        </a:accent3>
        <a:accent4>
          <a:srgbClr val="1C6A85"/>
        </a:accent4>
        <a:accent5>
          <a:srgbClr val="F7F7F7"/>
        </a:accent5>
        <a:accent6>
          <a:srgbClr val="006990"/>
        </a:accent6>
        <a:hlink>
          <a:srgbClr val="237D9C"/>
        </a:hlink>
        <a:folHlink>
          <a:srgbClr val="237D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Crisp_ENG</Template>
  <TotalTime>0</TotalTime>
  <Words>1278</Words>
  <Application>Microsoft Office PowerPoint</Application>
  <PresentationFormat>A4 Paper (210x297 mm)</PresentationFormat>
  <Paragraphs>121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  <vt:variant>
        <vt:lpstr>Custom Shows</vt:lpstr>
      </vt:variant>
      <vt:variant>
        <vt:i4>1</vt:i4>
      </vt:variant>
    </vt:vector>
  </HeadingPairs>
  <TitlesOfParts>
    <vt:vector size="10" baseType="lpstr">
      <vt:lpstr>Arial</vt:lpstr>
      <vt:lpstr>Bradley Hand ITC TT-Bold</vt:lpstr>
      <vt:lpstr>Calibri</vt:lpstr>
      <vt:lpstr>Century Gothic</vt:lpstr>
      <vt:lpstr>Tahoma</vt:lpstr>
      <vt:lpstr>Crisp_ENG</vt:lpstr>
      <vt:lpstr>Office Theme</vt:lpstr>
      <vt:lpstr>PowerPoint Presentation</vt:lpstr>
      <vt:lpstr>PowerPoint Presentation</vt:lpstr>
      <vt:lpstr>Test show</vt:lpstr>
    </vt:vector>
  </TitlesOfParts>
  <Company>Netbreeze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&lt;Prop: Subject&gt;</dc:subject>
  <dc:creator>Henrik</dc:creator>
  <cp:lastModifiedBy>Stelios D</cp:lastModifiedBy>
  <cp:revision>496</cp:revision>
  <cp:lastPrinted>2010-10-04T10:39:04Z</cp:lastPrinted>
  <dcterms:created xsi:type="dcterms:W3CDTF">2010-10-04T10:38:00Z</dcterms:created>
  <dcterms:modified xsi:type="dcterms:W3CDTF">2019-02-18T21:15:36Z</dcterms:modified>
</cp:coreProperties>
</file>