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tableStyles.xml" ContentType="application/vnd.openxmlformats-officedocument.presentationml.tableStyles+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theme/theme4.xml" ContentType="application/vnd.openxmlformats-officedocument.theme+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docProps/core.xml" ContentType="application/vnd.openxmlformats-package.core-properties+xml"/>
  <Override PartName="/ppt/slideLayouts/slideLayout10.xml" ContentType="application/vnd.openxmlformats-officedocument.presentationml.slideLayout+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presentation.xml" ContentType="application/vnd.openxmlformats-officedocument.presentationml.presentation.main+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9" r:id="rId1"/>
    <p:sldMasterId id="2147483709" r:id="rId2"/>
  </p:sldMasterIdLst>
  <p:notesMasterIdLst>
    <p:notesMasterId r:id="rId5"/>
  </p:notesMasterIdLst>
  <p:handoutMasterIdLst>
    <p:handoutMasterId r:id="rId6"/>
  </p:handoutMasterIdLst>
  <p:sldIdLst>
    <p:sldId id="705" r:id="rId3"/>
    <p:sldId id="707" r:id="rId4"/>
  </p:sldIdLst>
  <p:sldSz cx="9906000" cy="6858000" type="A4"/>
  <p:notesSz cx="9926638" cy="6797675"/>
  <p:custShowLst>
    <p:custShow name="Test show" id="0">
      <p:sldLst/>
    </p:custShow>
  </p:custShowLst>
  <p:defaultTextStyle>
    <a:defPPr>
      <a:defRPr lang="en-US"/>
    </a:defPPr>
    <a:lvl1pPr algn="l" rtl="0" fontAlgn="base">
      <a:spcBef>
        <a:spcPct val="0"/>
      </a:spcBef>
      <a:spcAft>
        <a:spcPct val="0"/>
      </a:spcAft>
      <a:defRPr sz="1200" kern="1200">
        <a:solidFill>
          <a:srgbClr val="215773"/>
        </a:solidFill>
        <a:latin typeface="Tahoma" pitchFamily="34" charset="0"/>
        <a:ea typeface="+mn-ea"/>
        <a:cs typeface="Arial" charset="0"/>
      </a:defRPr>
    </a:lvl1pPr>
    <a:lvl2pPr marL="457145" algn="l" rtl="0" fontAlgn="base">
      <a:spcBef>
        <a:spcPct val="0"/>
      </a:spcBef>
      <a:spcAft>
        <a:spcPct val="0"/>
      </a:spcAft>
      <a:defRPr sz="1200" kern="1200">
        <a:solidFill>
          <a:srgbClr val="215773"/>
        </a:solidFill>
        <a:latin typeface="Tahoma" pitchFamily="34" charset="0"/>
        <a:ea typeface="+mn-ea"/>
        <a:cs typeface="Arial" charset="0"/>
      </a:defRPr>
    </a:lvl2pPr>
    <a:lvl3pPr marL="914290" algn="l" rtl="0" fontAlgn="base">
      <a:spcBef>
        <a:spcPct val="0"/>
      </a:spcBef>
      <a:spcAft>
        <a:spcPct val="0"/>
      </a:spcAft>
      <a:defRPr sz="1200" kern="1200">
        <a:solidFill>
          <a:srgbClr val="215773"/>
        </a:solidFill>
        <a:latin typeface="Tahoma" pitchFamily="34" charset="0"/>
        <a:ea typeface="+mn-ea"/>
        <a:cs typeface="Arial" charset="0"/>
      </a:defRPr>
    </a:lvl3pPr>
    <a:lvl4pPr marL="1371435" algn="l" rtl="0" fontAlgn="base">
      <a:spcBef>
        <a:spcPct val="0"/>
      </a:spcBef>
      <a:spcAft>
        <a:spcPct val="0"/>
      </a:spcAft>
      <a:defRPr sz="1200" kern="1200">
        <a:solidFill>
          <a:srgbClr val="215773"/>
        </a:solidFill>
        <a:latin typeface="Tahoma" pitchFamily="34" charset="0"/>
        <a:ea typeface="+mn-ea"/>
        <a:cs typeface="Arial" charset="0"/>
      </a:defRPr>
    </a:lvl4pPr>
    <a:lvl5pPr marL="1828581" algn="l" rtl="0" fontAlgn="base">
      <a:spcBef>
        <a:spcPct val="0"/>
      </a:spcBef>
      <a:spcAft>
        <a:spcPct val="0"/>
      </a:spcAft>
      <a:defRPr sz="1200" kern="1200">
        <a:solidFill>
          <a:srgbClr val="215773"/>
        </a:solidFill>
        <a:latin typeface="Tahoma" pitchFamily="34" charset="0"/>
        <a:ea typeface="+mn-ea"/>
        <a:cs typeface="Arial" charset="0"/>
      </a:defRPr>
    </a:lvl5pPr>
    <a:lvl6pPr marL="2285726" algn="l" defTabSz="914290" rtl="0" eaLnBrk="1" latinLnBrk="0" hangingPunct="1">
      <a:defRPr sz="1200" kern="1200">
        <a:solidFill>
          <a:srgbClr val="215773"/>
        </a:solidFill>
        <a:latin typeface="Tahoma" pitchFamily="34" charset="0"/>
        <a:ea typeface="+mn-ea"/>
        <a:cs typeface="Arial" charset="0"/>
      </a:defRPr>
    </a:lvl6pPr>
    <a:lvl7pPr marL="2742871" algn="l" defTabSz="914290" rtl="0" eaLnBrk="1" latinLnBrk="0" hangingPunct="1">
      <a:defRPr sz="1200" kern="1200">
        <a:solidFill>
          <a:srgbClr val="215773"/>
        </a:solidFill>
        <a:latin typeface="Tahoma" pitchFamily="34" charset="0"/>
        <a:ea typeface="+mn-ea"/>
        <a:cs typeface="Arial" charset="0"/>
      </a:defRPr>
    </a:lvl7pPr>
    <a:lvl8pPr marL="3200016" algn="l" defTabSz="914290" rtl="0" eaLnBrk="1" latinLnBrk="0" hangingPunct="1">
      <a:defRPr sz="1200" kern="1200">
        <a:solidFill>
          <a:srgbClr val="215773"/>
        </a:solidFill>
        <a:latin typeface="Tahoma" pitchFamily="34" charset="0"/>
        <a:ea typeface="+mn-ea"/>
        <a:cs typeface="Arial" charset="0"/>
      </a:defRPr>
    </a:lvl8pPr>
    <a:lvl9pPr marL="3657161" algn="l" defTabSz="914290" rtl="0" eaLnBrk="1" latinLnBrk="0" hangingPunct="1">
      <a:defRPr sz="1200" kern="1200">
        <a:solidFill>
          <a:srgbClr val="215773"/>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showPr showNarration="1" useTimings="0">
    <p:present/>
    <p:sldAll/>
    <p:penClr>
      <a:srgbClr val="FF0000"/>
    </p:penClr>
  </p:showPr>
  <p:clrMru>
    <a:srgbClr val="F2EFF7"/>
    <a:srgbClr val="AB8ECE"/>
    <a:srgbClr val="800000"/>
    <a:srgbClr val="8FCE4A"/>
    <a:srgbClr val="BCE292"/>
    <a:srgbClr val="83C937"/>
    <a:srgbClr val="FFE161"/>
    <a:srgbClr val="FFDA3F"/>
    <a:srgbClr val="ECF6FA"/>
    <a:srgbClr val="FFFFD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7382" autoAdjust="0"/>
    <p:restoredTop sz="93800" autoAdjust="0"/>
  </p:normalViewPr>
  <p:slideViewPr>
    <p:cSldViewPr>
      <p:cViewPr varScale="1">
        <p:scale>
          <a:sx n="155" d="100"/>
          <a:sy n="155" d="100"/>
        </p:scale>
        <p:origin x="-1024"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1" y="1"/>
            <a:ext cx="4300092"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36867" name="Rectangle 3"/>
          <p:cNvSpPr>
            <a:spLocks noGrp="1" noChangeArrowheads="1"/>
          </p:cNvSpPr>
          <p:nvPr>
            <p:ph type="dt" sz="quarter" idx="1"/>
          </p:nvPr>
        </p:nvSpPr>
        <p:spPr bwMode="auto">
          <a:xfrm>
            <a:off x="5623323" y="1"/>
            <a:ext cx="4301703"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r">
              <a:defRPr>
                <a:solidFill>
                  <a:schemeClr val="tx1"/>
                </a:solidFill>
                <a:latin typeface="Arial" charset="0"/>
                <a:cs typeface="+mn-cs"/>
              </a:defRPr>
            </a:lvl1pPr>
          </a:lstStyle>
          <a:p>
            <a:pPr>
              <a:defRPr/>
            </a:pPr>
            <a:endParaRPr lang="en-US"/>
          </a:p>
        </p:txBody>
      </p:sp>
      <p:sp>
        <p:nvSpPr>
          <p:cNvPr id="36868" name="Rectangle 4"/>
          <p:cNvSpPr>
            <a:spLocks noGrp="1" noChangeArrowheads="1"/>
          </p:cNvSpPr>
          <p:nvPr>
            <p:ph type="ftr" sz="quarter" idx="2"/>
          </p:nvPr>
        </p:nvSpPr>
        <p:spPr bwMode="auto">
          <a:xfrm>
            <a:off x="1" y="6456657"/>
            <a:ext cx="4300092"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36869" name="Rectangle 5"/>
          <p:cNvSpPr>
            <a:spLocks noGrp="1" noChangeArrowheads="1"/>
          </p:cNvSpPr>
          <p:nvPr>
            <p:ph type="sldNum" sz="quarter" idx="3"/>
          </p:nvPr>
        </p:nvSpPr>
        <p:spPr bwMode="auto">
          <a:xfrm>
            <a:off x="5623323" y="6456657"/>
            <a:ext cx="4301703"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r">
              <a:defRPr>
                <a:solidFill>
                  <a:schemeClr val="tx1"/>
                </a:solidFill>
                <a:latin typeface="Arial" charset="0"/>
                <a:cs typeface="+mn-cs"/>
              </a:defRPr>
            </a:lvl1pPr>
          </a:lstStyle>
          <a:p>
            <a:pPr>
              <a:defRPr/>
            </a:pPr>
            <a:fld id="{641A98AC-C441-4F26-87B0-C3B8C34140E4}" type="slidenum">
              <a:rPr lang="en-US"/>
              <a:pPr>
                <a:defRPr/>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1"/>
            <a:ext cx="4300092"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8195" name="Rectangle 3"/>
          <p:cNvSpPr>
            <a:spLocks noGrp="1" noChangeArrowheads="1"/>
          </p:cNvSpPr>
          <p:nvPr>
            <p:ph type="dt" idx="1"/>
          </p:nvPr>
        </p:nvSpPr>
        <p:spPr bwMode="auto">
          <a:xfrm>
            <a:off x="5623323" y="1"/>
            <a:ext cx="4301703"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r">
              <a:defRPr>
                <a:solidFill>
                  <a:schemeClr val="tx1"/>
                </a:solidFill>
                <a:latin typeface="Arial" charset="0"/>
                <a:cs typeface="+mn-cs"/>
              </a:defRPr>
            </a:lvl1pPr>
          </a:lstStyle>
          <a:p>
            <a:pPr>
              <a:defRPr/>
            </a:pPr>
            <a:endParaRPr lang="en-US"/>
          </a:p>
        </p:txBody>
      </p:sp>
      <p:sp>
        <p:nvSpPr>
          <p:cNvPr id="97284" name="Rectangle 4"/>
          <p:cNvSpPr>
            <a:spLocks noGrp="1" noRot="1" noChangeAspect="1" noChangeArrowheads="1" noTextEdit="1"/>
          </p:cNvSpPr>
          <p:nvPr>
            <p:ph type="sldImg" idx="2"/>
          </p:nvPr>
        </p:nvSpPr>
        <p:spPr bwMode="auto">
          <a:xfrm>
            <a:off x="3124200" y="511175"/>
            <a:ext cx="3681413" cy="25495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92827" y="3229952"/>
            <a:ext cx="7940988" cy="305781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1" y="6456657"/>
            <a:ext cx="4300092"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5623323" y="6456657"/>
            <a:ext cx="4301703"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r">
              <a:defRPr>
                <a:solidFill>
                  <a:schemeClr val="tx1"/>
                </a:solidFill>
                <a:latin typeface="Arial" charset="0"/>
                <a:cs typeface="+mn-cs"/>
              </a:defRPr>
            </a:lvl1pPr>
          </a:lstStyle>
          <a:p>
            <a:pPr>
              <a:defRPr/>
            </a:pPr>
            <a:fld id="{B1FD9FB1-1C21-4495-9D29-4F8DF82422AB}" type="slidenum">
              <a:rPr lang="en-US"/>
              <a:pPr>
                <a:defRPr/>
              </a:pPr>
              <a:t>‹Nr.›</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45" algn="l" rtl="0" eaLnBrk="0" fontAlgn="base" hangingPunct="0">
      <a:spcBef>
        <a:spcPct val="30000"/>
      </a:spcBef>
      <a:spcAft>
        <a:spcPct val="0"/>
      </a:spcAft>
      <a:defRPr sz="1200" kern="1200">
        <a:solidFill>
          <a:schemeClr val="tx1"/>
        </a:solidFill>
        <a:latin typeface="Arial" charset="0"/>
        <a:ea typeface="+mn-ea"/>
        <a:cs typeface="+mn-cs"/>
      </a:defRPr>
    </a:lvl2pPr>
    <a:lvl3pPr marL="914290" algn="l" rtl="0" eaLnBrk="0" fontAlgn="base" hangingPunct="0">
      <a:spcBef>
        <a:spcPct val="30000"/>
      </a:spcBef>
      <a:spcAft>
        <a:spcPct val="0"/>
      </a:spcAft>
      <a:defRPr sz="1200" kern="1200">
        <a:solidFill>
          <a:schemeClr val="tx1"/>
        </a:solidFill>
        <a:latin typeface="Arial" charset="0"/>
        <a:ea typeface="+mn-ea"/>
        <a:cs typeface="+mn-cs"/>
      </a:defRPr>
    </a:lvl3pPr>
    <a:lvl4pPr marL="1371435" algn="l" rtl="0" eaLnBrk="0" fontAlgn="base" hangingPunct="0">
      <a:spcBef>
        <a:spcPct val="30000"/>
      </a:spcBef>
      <a:spcAft>
        <a:spcPct val="0"/>
      </a:spcAft>
      <a:defRPr sz="1200" kern="1200">
        <a:solidFill>
          <a:schemeClr val="tx1"/>
        </a:solidFill>
        <a:latin typeface="Arial" charset="0"/>
        <a:ea typeface="+mn-ea"/>
        <a:cs typeface="+mn-cs"/>
      </a:defRPr>
    </a:lvl4pPr>
    <a:lvl5pPr marL="1828581"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pPr>
              <a:defRPr/>
            </a:pPr>
            <a:fld id="{B1FD9FB1-1C21-4495-9D29-4F8DF82422AB}"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EFA1A549-073B-42F9-89DB-6E10FFAD12FA}" type="slidenum">
              <a:rPr lang="sv-SE" smtClean="0">
                <a:solidFill>
                  <a:prstClr val="black"/>
                </a:solidFill>
              </a:rPr>
              <a:pPr/>
              <a:t>2</a:t>
            </a:fld>
            <a:endParaRPr lang="sv-SE">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742950" y="765177"/>
            <a:ext cx="8420100" cy="792163"/>
          </a:xfrm>
        </p:spPr>
        <p:txBody>
          <a:bodyPr/>
          <a:lstStyle>
            <a:lvl1pPr algn="ctr">
              <a:defRPr/>
            </a:lvl1pPr>
          </a:lstStyle>
          <a:p>
            <a:r>
              <a:rPr lang="en-US"/>
              <a:t>Klicka här för att ändra format</a:t>
            </a:r>
          </a:p>
        </p:txBody>
      </p:sp>
      <p:sp>
        <p:nvSpPr>
          <p:cNvPr id="32771" name="Rectangle 3"/>
          <p:cNvSpPr>
            <a:spLocks noGrp="1" noChangeArrowheads="1"/>
          </p:cNvSpPr>
          <p:nvPr>
            <p:ph type="subTitle" idx="1"/>
          </p:nvPr>
        </p:nvSpPr>
        <p:spPr>
          <a:xfrm>
            <a:off x="1485900" y="1700215"/>
            <a:ext cx="6934200" cy="936625"/>
          </a:xfrm>
        </p:spPr>
        <p:txBody>
          <a:bodyPr/>
          <a:lstStyle>
            <a:lvl1pPr marL="0" indent="0" algn="ctr">
              <a:buFontTx/>
              <a:buNone/>
              <a:defRPr/>
            </a:lvl1pPr>
          </a:lstStyle>
          <a:p>
            <a:r>
              <a:rPr lang="en-US"/>
              <a:t>Klicka här för att ändra format på underrubrik i bakgrunden</a:t>
            </a:r>
          </a:p>
        </p:txBody>
      </p:sp>
      <p:sp>
        <p:nvSpPr>
          <p:cNvPr id="4" name="Rectangle 4"/>
          <p:cNvSpPr>
            <a:spLocks noGrp="1" noChangeArrowheads="1"/>
          </p:cNvSpPr>
          <p:nvPr>
            <p:ph type="dt" sz="half" idx="10"/>
          </p:nvPr>
        </p:nvSpPr>
        <p:spPr>
          <a:xfrm>
            <a:off x="3797300" y="3716338"/>
            <a:ext cx="2311400" cy="476250"/>
          </a:xfrm>
          <a:prstGeom prst="rect">
            <a:avLst/>
          </a:prstGeom>
        </p:spPr>
        <p:txBody>
          <a:bodyPr lIns="91429" tIns="45715" rIns="91429" bIns="45715"/>
          <a:lstStyle>
            <a:lvl1pPr algn="ctr">
              <a:defRPr>
                <a:cs typeface="+mn-cs"/>
              </a:defRPr>
            </a:lvl1pPr>
          </a:lstStyle>
          <a:p>
            <a:pPr>
              <a:defRPr/>
            </a:pPr>
            <a:fld id="{1B81A53B-3C54-49D9-A812-879A76D4D85F}" type="datetime1">
              <a:rPr lang="sv-SE"/>
              <a:pPr>
                <a:defRPr/>
              </a:pPr>
              <a:t>10-10-04</a:t>
            </a:fld>
            <a:endParaRPr lang="sv-SE"/>
          </a:p>
        </p:txBody>
      </p:sp>
      <p:sp>
        <p:nvSpPr>
          <p:cNvPr id="5" name="Rectangle 5"/>
          <p:cNvSpPr>
            <a:spLocks noGrp="1" noChangeArrowheads="1"/>
          </p:cNvSpPr>
          <p:nvPr>
            <p:ph type="ftr" sz="quarter" idx="11"/>
          </p:nvPr>
        </p:nvSpPr>
        <p:spPr>
          <a:xfrm>
            <a:off x="3384550" y="4437063"/>
            <a:ext cx="3136900" cy="476250"/>
          </a:xfrm>
          <a:prstGeom prst="rect">
            <a:avLst/>
          </a:prstGeom>
        </p:spPr>
        <p:txBody>
          <a:bodyPr lIns="65306" tIns="32653" rIns="65306" bIns="32653"/>
          <a:lstStyle>
            <a:lvl1pPr algn="ctr">
              <a:defRPr/>
            </a:lvl1pPr>
          </a:lstStyle>
          <a:p>
            <a:pPr>
              <a:defRPr/>
            </a:pPr>
            <a:r>
              <a:rPr lang="sv-SE"/>
              <a:t>Henrik Kniberg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5"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09D58C46-83BF-4AFA-9613-469906FD75D2}" type="slidenum">
              <a:rPr lang="en-US"/>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476250"/>
            <a:ext cx="2228850" cy="51133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95300" y="476250"/>
            <a:ext cx="6521450" cy="5113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5"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8CFC1632-936E-4F91-9E77-FC0534910C3B}" type="slidenum">
              <a:rPr lang="en-US"/>
              <a:pPr>
                <a:defRPr/>
              </a:pPr>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476250"/>
            <a:ext cx="8915400" cy="649288"/>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495300" y="1412877"/>
            <a:ext cx="4375150" cy="4176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quarter" idx="2"/>
          </p:nvPr>
        </p:nvSpPr>
        <p:spPr>
          <a:xfrm>
            <a:off x="5035550" y="1412877"/>
            <a:ext cx="4375150"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Content Placeholder 4"/>
          <p:cNvSpPr>
            <a:spLocks noGrp="1"/>
          </p:cNvSpPr>
          <p:nvPr>
            <p:ph sz="quarter" idx="3"/>
          </p:nvPr>
        </p:nvSpPr>
        <p:spPr>
          <a:xfrm>
            <a:off x="5035550" y="3576638"/>
            <a:ext cx="4375150" cy="201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7"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403E09A8-D89B-4A69-997B-45B1287969CC}" type="slidenum">
              <a:rPr lang="en-US"/>
              <a:pPr>
                <a:defRPr/>
              </a:pPr>
              <a:t>‹Nr.›</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95300" y="476250"/>
            <a:ext cx="8915400" cy="649288"/>
          </a:xfrm>
        </p:spPr>
        <p:txBody>
          <a:bodyPr/>
          <a:lstStyle/>
          <a:p>
            <a:r>
              <a:rPr lang="en-US" smtClean="0"/>
              <a:t>Click to edit Master title style</a:t>
            </a:r>
            <a:endParaRPr lang="sv-SE"/>
          </a:p>
        </p:txBody>
      </p:sp>
      <p:sp>
        <p:nvSpPr>
          <p:cNvPr id="3" name="Content Placeholder 2"/>
          <p:cNvSpPr>
            <a:spLocks noGrp="1"/>
          </p:cNvSpPr>
          <p:nvPr>
            <p:ph sz="quarter" idx="1"/>
          </p:nvPr>
        </p:nvSpPr>
        <p:spPr>
          <a:xfrm>
            <a:off x="495300" y="1412877"/>
            <a:ext cx="4375150"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quarter" idx="2"/>
          </p:nvPr>
        </p:nvSpPr>
        <p:spPr>
          <a:xfrm>
            <a:off x="5035550" y="1412877"/>
            <a:ext cx="4375150"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Content Placeholder 4"/>
          <p:cNvSpPr>
            <a:spLocks noGrp="1"/>
          </p:cNvSpPr>
          <p:nvPr>
            <p:ph sz="quarter" idx="3"/>
          </p:nvPr>
        </p:nvSpPr>
        <p:spPr>
          <a:xfrm>
            <a:off x="495300" y="3576638"/>
            <a:ext cx="4375150" cy="201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Content Placeholder 5"/>
          <p:cNvSpPr>
            <a:spLocks noGrp="1"/>
          </p:cNvSpPr>
          <p:nvPr>
            <p:ph sz="quarter" idx="4"/>
          </p:nvPr>
        </p:nvSpPr>
        <p:spPr>
          <a:xfrm>
            <a:off x="5035550" y="3576638"/>
            <a:ext cx="4375150" cy="201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8" name="Slide Number Placeholder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ABB87EE8-4777-478F-A365-53D6F1226320}" type="slidenum">
              <a:rPr lang="en-US"/>
              <a:pPr>
                <a:defRPr/>
              </a:pPr>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476250"/>
            <a:ext cx="8915400" cy="649288"/>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495300" y="1412877"/>
            <a:ext cx="4375150" cy="4176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5035550" y="1412877"/>
            <a:ext cx="4375150" cy="4176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AE9896F1-B5FB-439B-9411-83A01C71E01B}" type="slidenum">
              <a:rPr lang="en-US"/>
              <a:pPr>
                <a:defRPr/>
              </a:pPr>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4A35015A-920C-45EA-B5D9-6A2F1B33772C}" type="datetimeFigureOut">
              <a:rPr lang="sv-SE" smtClean="0">
                <a:solidFill>
                  <a:prstClr val="black">
                    <a:tint val="75000"/>
                  </a:prstClr>
                </a:solidFill>
              </a:rPr>
              <a:pPr/>
              <a:t>10-10-04</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4948C8A8-9EE9-41FB-88BD-E97440F9D4A3}" type="slidenum">
              <a:rPr lang="sv-SE" smtClean="0">
                <a:solidFill>
                  <a:prstClr val="black">
                    <a:tint val="75000"/>
                  </a:prstClr>
                </a:solidFill>
              </a:rPr>
              <a:pPr/>
              <a:t>‹Nr.›</a:t>
            </a:fld>
            <a:endParaRPr lang="sv-SE">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2"/>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506" y="2906715"/>
            <a:ext cx="8420100" cy="1500187"/>
          </a:xfrm>
        </p:spPr>
        <p:txBody>
          <a:bodyPr anchor="b"/>
          <a:lstStyle>
            <a:lvl1pPr marL="0" indent="0">
              <a:buNone/>
              <a:defRPr sz="2000"/>
            </a:lvl1pPr>
            <a:lvl2pPr marL="457145" indent="0">
              <a:buNone/>
              <a:defRPr sz="1800"/>
            </a:lvl2pPr>
            <a:lvl3pPr marL="914290" indent="0">
              <a:buNone/>
              <a:defRPr sz="1600"/>
            </a:lvl3pPr>
            <a:lvl4pPr marL="1371435" indent="0">
              <a:buNone/>
              <a:defRPr sz="1400"/>
            </a:lvl4pPr>
            <a:lvl5pPr marL="1828581" indent="0">
              <a:buNone/>
              <a:defRPr sz="1400"/>
            </a:lvl5pPr>
            <a:lvl6pPr marL="2285726" indent="0">
              <a:buNone/>
              <a:defRPr sz="1400"/>
            </a:lvl6pPr>
            <a:lvl7pPr marL="2742871" indent="0">
              <a:buNone/>
              <a:defRPr sz="1400"/>
            </a:lvl7pPr>
            <a:lvl8pPr marL="3200016" indent="0">
              <a:buNone/>
              <a:defRPr sz="1400"/>
            </a:lvl8pPr>
            <a:lvl9pPr marL="3657161"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5"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A82302B7-1045-4A7C-BF17-50E0FF04D991}" type="slidenum">
              <a:rPr lang="en-US"/>
              <a:pPr>
                <a:defRPr/>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95300" y="1412877"/>
            <a:ext cx="43751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5035550" y="1412877"/>
            <a:ext cx="43751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5659AE83-8F14-4E9F-91B4-A6533AD56037}" type="slidenum">
              <a:rPr lang="en-US"/>
              <a:pPr>
                <a:defRPr/>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8" name="Slide Number Placeholder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258E818B-2F32-4E28-8DDF-5B55C1C7444D}" type="slidenum">
              <a:rPr lang="en-US"/>
              <a:pPr>
                <a:defRPr/>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4"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0F19D7B6-BF25-49CD-B912-5D7A8D3CB510}" type="slidenum">
              <a:rPr lang="en-US"/>
              <a:pPr>
                <a:defRPr/>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3"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19B94E5E-8B1A-447A-9225-393B2ADAA428}" type="slidenum">
              <a:rPr lang="en-US"/>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2971"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2" y="1435102"/>
            <a:ext cx="3259006" cy="4691063"/>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5B1D63D4-39C7-4F35-86C6-26FA1E4F10A5}" type="slidenum">
              <a:rPr lang="en-US"/>
              <a:pPr>
                <a:defRPr/>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145" indent="0">
              <a:buNone/>
              <a:defRPr sz="2800"/>
            </a:lvl2pPr>
            <a:lvl3pPr marL="914290" indent="0">
              <a:buNone/>
              <a:defRPr sz="2400"/>
            </a:lvl3pPr>
            <a:lvl4pPr marL="1371435" indent="0">
              <a:buNone/>
              <a:defRPr sz="2000"/>
            </a:lvl4pPr>
            <a:lvl5pPr marL="1828581" indent="0">
              <a:buNone/>
              <a:defRPr sz="2000"/>
            </a:lvl5pPr>
            <a:lvl6pPr marL="2285726" indent="0">
              <a:buNone/>
              <a:defRPr sz="2000"/>
            </a:lvl6pPr>
            <a:lvl7pPr marL="2742871" indent="0">
              <a:buNone/>
              <a:defRPr sz="2000"/>
            </a:lvl7pPr>
            <a:lvl8pPr marL="3200016" indent="0">
              <a:buNone/>
              <a:defRPr sz="2000"/>
            </a:lvl8pPr>
            <a:lvl9pPr marL="3657161" indent="0">
              <a:buNone/>
              <a:defRPr sz="2000"/>
            </a:lvl9pPr>
          </a:lstStyle>
          <a:p>
            <a:pPr lvl="0"/>
            <a:endParaRPr lang="sv-SE"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D0E8D602-3EF8-4E9B-AD5E-CA1BC6CA77D7}" type="slidenum">
              <a:rPr lang="en-US"/>
              <a:pPr>
                <a:defRPr/>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95300" y="476250"/>
            <a:ext cx="8915400" cy="649288"/>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495300" y="1412877"/>
            <a:ext cx="8915400" cy="4176713"/>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iming>
    <p:tnLst>
      <p:par>
        <p:cTn id="1" dur="indefinite" restart="never" nodeType="tmRoot"/>
      </p:par>
    </p:tnLst>
  </p:timing>
  <p:hf hdr="0"/>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Tahoma" pitchFamily="34" charset="0"/>
        </a:defRPr>
      </a:lvl2pPr>
      <a:lvl3pPr algn="l" rtl="0" eaLnBrk="0" fontAlgn="base" hangingPunct="0">
        <a:spcBef>
          <a:spcPct val="0"/>
        </a:spcBef>
        <a:spcAft>
          <a:spcPct val="0"/>
        </a:spcAft>
        <a:defRPr sz="3000" b="1">
          <a:solidFill>
            <a:schemeClr val="tx2"/>
          </a:solidFill>
          <a:latin typeface="Tahoma" pitchFamily="34" charset="0"/>
        </a:defRPr>
      </a:lvl3pPr>
      <a:lvl4pPr algn="l" rtl="0" eaLnBrk="0" fontAlgn="base" hangingPunct="0">
        <a:spcBef>
          <a:spcPct val="0"/>
        </a:spcBef>
        <a:spcAft>
          <a:spcPct val="0"/>
        </a:spcAft>
        <a:defRPr sz="3000" b="1">
          <a:solidFill>
            <a:schemeClr val="tx2"/>
          </a:solidFill>
          <a:latin typeface="Tahoma" pitchFamily="34" charset="0"/>
        </a:defRPr>
      </a:lvl4pPr>
      <a:lvl5pPr algn="l" rtl="0" eaLnBrk="0" fontAlgn="base" hangingPunct="0">
        <a:spcBef>
          <a:spcPct val="0"/>
        </a:spcBef>
        <a:spcAft>
          <a:spcPct val="0"/>
        </a:spcAft>
        <a:defRPr sz="3000" b="1">
          <a:solidFill>
            <a:schemeClr val="tx2"/>
          </a:solidFill>
          <a:latin typeface="Tahoma" pitchFamily="34" charset="0"/>
        </a:defRPr>
      </a:lvl5pPr>
      <a:lvl6pPr marL="457145" algn="l" rtl="0" fontAlgn="base">
        <a:spcBef>
          <a:spcPct val="0"/>
        </a:spcBef>
        <a:spcAft>
          <a:spcPct val="0"/>
        </a:spcAft>
        <a:defRPr sz="3000" b="1">
          <a:solidFill>
            <a:schemeClr val="tx2"/>
          </a:solidFill>
          <a:latin typeface="Tahoma" pitchFamily="34" charset="0"/>
        </a:defRPr>
      </a:lvl6pPr>
      <a:lvl7pPr marL="914290" algn="l" rtl="0" fontAlgn="base">
        <a:spcBef>
          <a:spcPct val="0"/>
        </a:spcBef>
        <a:spcAft>
          <a:spcPct val="0"/>
        </a:spcAft>
        <a:defRPr sz="3000" b="1">
          <a:solidFill>
            <a:schemeClr val="tx2"/>
          </a:solidFill>
          <a:latin typeface="Tahoma" pitchFamily="34" charset="0"/>
        </a:defRPr>
      </a:lvl7pPr>
      <a:lvl8pPr marL="1371435" algn="l" rtl="0" fontAlgn="base">
        <a:spcBef>
          <a:spcPct val="0"/>
        </a:spcBef>
        <a:spcAft>
          <a:spcPct val="0"/>
        </a:spcAft>
        <a:defRPr sz="3000" b="1">
          <a:solidFill>
            <a:schemeClr val="tx2"/>
          </a:solidFill>
          <a:latin typeface="Tahoma" pitchFamily="34" charset="0"/>
        </a:defRPr>
      </a:lvl8pPr>
      <a:lvl9pPr marL="1828581" algn="l" rtl="0" fontAlgn="base">
        <a:spcBef>
          <a:spcPct val="0"/>
        </a:spcBef>
        <a:spcAft>
          <a:spcPct val="0"/>
        </a:spcAft>
        <a:defRPr sz="3000" b="1">
          <a:solidFill>
            <a:schemeClr val="tx2"/>
          </a:solidFill>
          <a:latin typeface="Tahoma" pitchFamily="34" charset="0"/>
        </a:defRPr>
      </a:lvl9pPr>
    </p:titleStyle>
    <p:bodyStyle>
      <a:lvl1pPr marL="342859" indent="-342859" algn="l" rtl="0" eaLnBrk="0" fontAlgn="base" hangingPunct="0">
        <a:spcBef>
          <a:spcPct val="20000"/>
        </a:spcBef>
        <a:spcAft>
          <a:spcPct val="0"/>
        </a:spcAft>
        <a:buBlip>
          <a:blip r:embed="rId16"/>
        </a:buBlip>
        <a:defRPr sz="2400" b="1">
          <a:solidFill>
            <a:schemeClr val="tx1"/>
          </a:solidFill>
          <a:latin typeface="+mn-lt"/>
          <a:ea typeface="+mn-ea"/>
          <a:cs typeface="+mn-cs"/>
        </a:defRPr>
      </a:lvl1pPr>
      <a:lvl2pPr marL="742861" indent="-285716" algn="l" rtl="0" eaLnBrk="0" fontAlgn="base" hangingPunct="0">
        <a:spcBef>
          <a:spcPct val="20000"/>
        </a:spcBef>
        <a:spcAft>
          <a:spcPct val="0"/>
        </a:spcAft>
        <a:buBlip>
          <a:blip r:embed="rId16"/>
        </a:buBlip>
        <a:defRPr sz="2400">
          <a:solidFill>
            <a:schemeClr val="tx1"/>
          </a:solidFill>
          <a:latin typeface="+mn-lt"/>
        </a:defRPr>
      </a:lvl2pPr>
      <a:lvl3pPr marL="1142863" indent="-228573" algn="l" rtl="0" eaLnBrk="0" fontAlgn="base" hangingPunct="0">
        <a:spcBef>
          <a:spcPct val="20000"/>
        </a:spcBef>
        <a:spcAft>
          <a:spcPct val="0"/>
        </a:spcAft>
        <a:buBlip>
          <a:blip r:embed="rId16"/>
        </a:buBlip>
        <a:defRPr sz="2200">
          <a:solidFill>
            <a:schemeClr val="tx1"/>
          </a:solidFill>
          <a:latin typeface="+mn-lt"/>
        </a:defRPr>
      </a:lvl3pPr>
      <a:lvl4pPr marL="1600008" indent="-228573" algn="l" rtl="0" eaLnBrk="0" fontAlgn="base" hangingPunct="0">
        <a:spcBef>
          <a:spcPct val="20000"/>
        </a:spcBef>
        <a:spcAft>
          <a:spcPct val="0"/>
        </a:spcAft>
        <a:buBlip>
          <a:blip r:embed="rId16"/>
        </a:buBlip>
        <a:defRPr sz="2000">
          <a:solidFill>
            <a:schemeClr val="tx1"/>
          </a:solidFill>
          <a:latin typeface="+mn-lt"/>
        </a:defRPr>
      </a:lvl4pPr>
      <a:lvl5pPr marL="2057153" indent="-228573" algn="l" rtl="0" eaLnBrk="0" fontAlgn="base" hangingPunct="0">
        <a:spcBef>
          <a:spcPct val="20000"/>
        </a:spcBef>
        <a:spcAft>
          <a:spcPct val="0"/>
        </a:spcAft>
        <a:buBlip>
          <a:blip r:embed="rId16"/>
        </a:buBlip>
        <a:defRPr sz="2000">
          <a:solidFill>
            <a:schemeClr val="tx1"/>
          </a:solidFill>
          <a:latin typeface="+mn-lt"/>
        </a:defRPr>
      </a:lvl5pPr>
      <a:lvl6pPr marL="2514298" indent="-228573" algn="l" rtl="0" fontAlgn="base">
        <a:spcBef>
          <a:spcPct val="20000"/>
        </a:spcBef>
        <a:spcAft>
          <a:spcPct val="0"/>
        </a:spcAft>
        <a:buBlip>
          <a:blip r:embed="rId16"/>
        </a:buBlip>
        <a:defRPr sz="2000">
          <a:solidFill>
            <a:schemeClr val="tx1"/>
          </a:solidFill>
          <a:latin typeface="+mn-lt"/>
        </a:defRPr>
      </a:lvl6pPr>
      <a:lvl7pPr marL="2971443" indent="-228573" algn="l" rtl="0" fontAlgn="base">
        <a:spcBef>
          <a:spcPct val="20000"/>
        </a:spcBef>
        <a:spcAft>
          <a:spcPct val="0"/>
        </a:spcAft>
        <a:buBlip>
          <a:blip r:embed="rId16"/>
        </a:buBlip>
        <a:defRPr sz="2000">
          <a:solidFill>
            <a:schemeClr val="tx1"/>
          </a:solidFill>
          <a:latin typeface="+mn-lt"/>
        </a:defRPr>
      </a:lvl7pPr>
      <a:lvl8pPr marL="3428589" indent="-228573" algn="l" rtl="0" fontAlgn="base">
        <a:spcBef>
          <a:spcPct val="20000"/>
        </a:spcBef>
        <a:spcAft>
          <a:spcPct val="0"/>
        </a:spcAft>
        <a:buBlip>
          <a:blip r:embed="rId16"/>
        </a:buBlip>
        <a:defRPr sz="2000">
          <a:solidFill>
            <a:schemeClr val="tx1"/>
          </a:solidFill>
          <a:latin typeface="+mn-lt"/>
        </a:defRPr>
      </a:lvl8pPr>
      <a:lvl9pPr marL="3885734" indent="-228573" algn="l" rtl="0" fontAlgn="base">
        <a:spcBef>
          <a:spcPct val="20000"/>
        </a:spcBef>
        <a:spcAft>
          <a:spcPct val="0"/>
        </a:spcAft>
        <a:buBlip>
          <a:blip r:embed="rId16"/>
        </a:buBlip>
        <a:defRPr sz="2000">
          <a:solidFill>
            <a:schemeClr val="tx1"/>
          </a:solidFill>
          <a:latin typeface="+mn-lt"/>
        </a:defRPr>
      </a:lvl9pPr>
    </p:bodyStyle>
    <p:otherStyle>
      <a:defPPr>
        <a:defRPr lang="sv-SE"/>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29" tIns="45715" rIns="91429" bIns="45715"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95300" y="1600202"/>
            <a:ext cx="8915400" cy="4525963"/>
          </a:xfrm>
          <a:prstGeom prst="rect">
            <a:avLst/>
          </a:prstGeom>
        </p:spPr>
        <p:txBody>
          <a:bodyPr vert="horz" lIns="91429" tIns="45715" rIns="91429"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95300" y="6356352"/>
            <a:ext cx="2311400" cy="365125"/>
          </a:xfrm>
          <a:prstGeom prst="rect">
            <a:avLst/>
          </a:prstGeom>
        </p:spPr>
        <p:txBody>
          <a:bodyPr vert="horz" lIns="91429" tIns="45715" rIns="91429" bIns="45715" rtlCol="0" anchor="ctr"/>
          <a:lstStyle>
            <a:lvl1pPr algn="l" defTabSz="914290" fontAlgn="auto">
              <a:spcBef>
                <a:spcPts val="0"/>
              </a:spcBef>
              <a:spcAft>
                <a:spcPts val="0"/>
              </a:spcAft>
              <a:defRPr sz="1200">
                <a:solidFill>
                  <a:schemeClr val="tx1">
                    <a:tint val="75000"/>
                  </a:schemeClr>
                </a:solidFill>
              </a:defRPr>
            </a:lvl1pPr>
          </a:lstStyle>
          <a:p>
            <a:fld id="{4A35015A-920C-45EA-B5D9-6A2F1B33772C}" type="datetimeFigureOut">
              <a:rPr lang="sv-SE" smtClean="0">
                <a:solidFill>
                  <a:prstClr val="black">
                    <a:tint val="75000"/>
                  </a:prstClr>
                </a:solidFill>
                <a:latin typeface="Calibri"/>
                <a:cs typeface="+mn-cs"/>
              </a:rPr>
              <a:pPr/>
              <a:t>10-10-04</a:t>
            </a:fld>
            <a:endParaRPr lang="sv-SE">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384550" y="6356352"/>
            <a:ext cx="3136900" cy="365125"/>
          </a:xfrm>
          <a:prstGeom prst="rect">
            <a:avLst/>
          </a:prstGeom>
        </p:spPr>
        <p:txBody>
          <a:bodyPr vert="horz" lIns="91429" tIns="45715" rIns="91429" bIns="45715" rtlCol="0" anchor="ctr"/>
          <a:lstStyle>
            <a:lvl1pPr algn="ctr" defTabSz="914290" fontAlgn="auto">
              <a:spcBef>
                <a:spcPts val="0"/>
              </a:spcBef>
              <a:spcAft>
                <a:spcPts val="0"/>
              </a:spcAft>
              <a:defRPr sz="1200">
                <a:solidFill>
                  <a:schemeClr val="tx1">
                    <a:tint val="75000"/>
                  </a:schemeClr>
                </a:solidFill>
              </a:defRPr>
            </a:lvl1pPr>
          </a:lstStyle>
          <a:p>
            <a:endParaRPr lang="sv-SE">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7099300" y="6356352"/>
            <a:ext cx="2311400" cy="365125"/>
          </a:xfrm>
          <a:prstGeom prst="rect">
            <a:avLst/>
          </a:prstGeom>
        </p:spPr>
        <p:txBody>
          <a:bodyPr vert="horz" lIns="91429" tIns="45715" rIns="91429" bIns="45715" rtlCol="0" anchor="ctr"/>
          <a:lstStyle>
            <a:lvl1pPr algn="r" defTabSz="914290" fontAlgn="auto">
              <a:spcBef>
                <a:spcPts val="0"/>
              </a:spcBef>
              <a:spcAft>
                <a:spcPts val="0"/>
              </a:spcAft>
              <a:defRPr sz="1200">
                <a:solidFill>
                  <a:schemeClr val="tx1">
                    <a:tint val="75000"/>
                  </a:schemeClr>
                </a:solidFill>
              </a:defRPr>
            </a:lvl1pPr>
          </a:lstStyle>
          <a:p>
            <a:fld id="{4948C8A8-9EE9-41FB-88BD-E97440F9D4A3}" type="slidenum">
              <a:rPr lang="sv-SE" smtClean="0">
                <a:solidFill>
                  <a:prstClr val="black">
                    <a:tint val="75000"/>
                  </a:prstClr>
                </a:solidFill>
                <a:latin typeface="Calibri"/>
                <a:cs typeface="+mn-cs"/>
              </a:rPr>
              <a:pPr/>
              <a:t>‹Nr.›</a:t>
            </a:fld>
            <a:endParaRPr lang="sv-SE">
              <a:solidFill>
                <a:prstClr val="black">
                  <a:tint val="75000"/>
                </a:prstClr>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ctr" defTabSz="914290" rtl="0" eaLnBrk="1" latinLnBrk="0" hangingPunct="1">
        <a:spcBef>
          <a:spcPct val="0"/>
        </a:spcBef>
        <a:buNone/>
        <a:defRPr sz="4400" kern="1200">
          <a:solidFill>
            <a:schemeClr val="tx1"/>
          </a:solidFill>
          <a:latin typeface="+mj-lt"/>
          <a:ea typeface="+mj-ea"/>
          <a:cs typeface="+mj-cs"/>
        </a:defRPr>
      </a:lvl1pPr>
    </p:titleStyle>
    <p:bodyStyle>
      <a:lvl1pPr marL="342859" indent="-342859" algn="l" defTabSz="91429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1" indent="-285716" algn="l" defTabSz="91429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3" indent="-228573" algn="l" defTabSz="91429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0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35" name="Rounded Rectangle 1034"/>
          <p:cNvSpPr/>
          <p:nvPr/>
        </p:nvSpPr>
        <p:spPr bwMode="auto">
          <a:xfrm>
            <a:off x="44368" y="1"/>
            <a:ext cx="1967912" cy="1489969"/>
          </a:xfrm>
          <a:prstGeom prst="roundRect">
            <a:avLst>
              <a:gd name="adj" fmla="val 6621"/>
            </a:avLst>
          </a:prstGeom>
          <a:gradFill flip="none" rotWithShape="1">
            <a:gsLst>
              <a:gs pos="0">
                <a:srgbClr val="FFE161"/>
              </a:gs>
              <a:gs pos="50000">
                <a:srgbClr val="FFFF99"/>
              </a:gs>
              <a:gs pos="100000">
                <a:srgbClr val="FFFFD5"/>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349" name="Group 348"/>
          <p:cNvGrpSpPr/>
          <p:nvPr/>
        </p:nvGrpSpPr>
        <p:grpSpPr>
          <a:xfrm>
            <a:off x="44368" y="0"/>
            <a:ext cx="4355839" cy="6858000"/>
            <a:chOff x="114256" y="0"/>
            <a:chExt cx="5629083" cy="9601200"/>
          </a:xfrm>
          <a:gradFill flip="none" rotWithShape="1">
            <a:gsLst>
              <a:gs pos="0">
                <a:srgbClr val="FFC081"/>
              </a:gs>
              <a:gs pos="50000">
                <a:srgbClr val="FFD9B3"/>
              </a:gs>
              <a:gs pos="100000">
                <a:srgbClr val="FFFFFF"/>
              </a:gs>
            </a:gsLst>
            <a:lin ang="13500000" scaled="1"/>
            <a:tileRect/>
          </a:gradFill>
          <a:effectLst>
            <a:outerShdw blurRad="50800" dist="38100" dir="2700000" algn="tl" rotWithShape="0">
              <a:prstClr val="black">
                <a:alpha val="40000"/>
              </a:prstClr>
            </a:outerShdw>
          </a:effectLst>
        </p:grpSpPr>
        <p:sp>
          <p:nvSpPr>
            <p:cNvPr id="1034" name="Rounded Rectangle 1033"/>
            <p:cNvSpPr/>
            <p:nvPr/>
          </p:nvSpPr>
          <p:spPr bwMode="auto">
            <a:xfrm>
              <a:off x="114256" y="2157394"/>
              <a:ext cx="3029016" cy="7443806"/>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33" name="Rounded Rectangle 1032"/>
            <p:cNvSpPr/>
            <p:nvPr/>
          </p:nvSpPr>
          <p:spPr bwMode="auto">
            <a:xfrm>
              <a:off x="2828900" y="0"/>
              <a:ext cx="2914439" cy="9601200"/>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grpSp>
      <p:grpSp>
        <p:nvGrpSpPr>
          <p:cNvPr id="203" name="Group 202"/>
          <p:cNvGrpSpPr/>
          <p:nvPr/>
        </p:nvGrpSpPr>
        <p:grpSpPr>
          <a:xfrm>
            <a:off x="99648" y="1132778"/>
            <a:ext cx="1713661" cy="255136"/>
            <a:chOff x="542884" y="371444"/>
            <a:chExt cx="2214578" cy="357190"/>
          </a:xfrm>
        </p:grpSpPr>
        <p:sp>
          <p:nvSpPr>
            <p:cNvPr id="204" name="Rounded Rectangle 20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5" name="Rectangle 20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6" name="TextBox 205"/>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Process is</a:t>
              </a:r>
            </a:p>
            <a:p>
              <a:r>
                <a:rPr lang="sv-SE" sz="700" b="1" smtClean="0">
                  <a:latin typeface="Arial" pitchFamily="34" charset="0"/>
                  <a:cs typeface="Arial" pitchFamily="34" charset="0"/>
                </a:rPr>
                <a:t>continuously improving</a:t>
              </a:r>
            </a:p>
          </p:txBody>
        </p:sp>
      </p:grpSp>
      <p:grpSp>
        <p:nvGrpSpPr>
          <p:cNvPr id="343" name="Group 342"/>
          <p:cNvGrpSpPr/>
          <p:nvPr/>
        </p:nvGrpSpPr>
        <p:grpSpPr>
          <a:xfrm>
            <a:off x="99648" y="6031385"/>
            <a:ext cx="1713661" cy="765407"/>
            <a:chOff x="185694" y="8443938"/>
            <a:chExt cx="2214578" cy="1071570"/>
          </a:xfrm>
        </p:grpSpPr>
        <p:grpSp>
          <p:nvGrpSpPr>
            <p:cNvPr id="746" name="Group 745"/>
            <p:cNvGrpSpPr/>
            <p:nvPr/>
          </p:nvGrpSpPr>
          <p:grpSpPr>
            <a:xfrm>
              <a:off x="185694" y="8443938"/>
              <a:ext cx="2214578" cy="357190"/>
              <a:chOff x="614322" y="5086352"/>
              <a:chExt cx="2214578" cy="357190"/>
            </a:xfrm>
          </p:grpSpPr>
          <p:sp>
            <p:nvSpPr>
              <p:cNvPr id="217" name="Rounded Rectangle 216"/>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8" name="Rectangle 217"/>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9" name="TextBox 218"/>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Have </a:t>
                </a:r>
                <a:r>
                  <a:rPr lang="sv-SE" sz="700" b="1" smtClean="0">
                    <a:latin typeface="Arial" pitchFamily="34" charset="0"/>
                    <a:cs typeface="Arial" pitchFamily="34" charset="0"/>
                  </a:rPr>
                  <a:t>Definition of Done (DoD)</a:t>
                </a:r>
              </a:p>
            </p:txBody>
          </p:sp>
        </p:grpSp>
        <p:grpSp>
          <p:nvGrpSpPr>
            <p:cNvPr id="220" name="Group 219"/>
            <p:cNvGrpSpPr/>
            <p:nvPr/>
          </p:nvGrpSpPr>
          <p:grpSpPr>
            <a:xfrm>
              <a:off x="471446" y="8801128"/>
              <a:ext cx="1928826" cy="357190"/>
              <a:chOff x="828636" y="800072"/>
              <a:chExt cx="1928826" cy="357190"/>
            </a:xfrm>
          </p:grpSpPr>
          <p:sp>
            <p:nvSpPr>
              <p:cNvPr id="221" name="Rounded Rectangle 2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2" name="Rectangle 2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3" name="TextBox 222"/>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DoD </a:t>
                </a:r>
                <a:r>
                  <a:rPr lang="sv-SE" sz="700" b="1" smtClean="0">
                    <a:latin typeface="Arial" pitchFamily="34" charset="0"/>
                    <a:cs typeface="Arial" pitchFamily="34" charset="0"/>
                  </a:rPr>
                  <a:t>achievable</a:t>
                </a:r>
                <a:r>
                  <a:rPr lang="sv-SE" sz="700" smtClean="0">
                    <a:latin typeface="Arial" pitchFamily="34" charset="0"/>
                    <a:cs typeface="Arial" pitchFamily="34" charset="0"/>
                  </a:rPr>
                  <a:t> within each iteration</a:t>
                </a:r>
              </a:p>
            </p:txBody>
          </p:sp>
        </p:grpSp>
        <p:grpSp>
          <p:nvGrpSpPr>
            <p:cNvPr id="224" name="Group 223"/>
            <p:cNvGrpSpPr/>
            <p:nvPr/>
          </p:nvGrpSpPr>
          <p:grpSpPr>
            <a:xfrm>
              <a:off x="471446" y="9158318"/>
              <a:ext cx="1928826" cy="357190"/>
              <a:chOff x="828636" y="800072"/>
              <a:chExt cx="1928826" cy="357190"/>
            </a:xfrm>
          </p:grpSpPr>
          <p:sp>
            <p:nvSpPr>
              <p:cNvPr id="225" name="Rounded Rectangle 22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6" name="Rectangle 22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7" name="TextBox 22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a:t>
                </a:r>
                <a:r>
                  <a:rPr lang="sv-SE" sz="700" b="1" smtClean="0">
                    <a:latin typeface="Arial" pitchFamily="34" charset="0"/>
                    <a:cs typeface="Arial" pitchFamily="34" charset="0"/>
                  </a:rPr>
                  <a:t>respects</a:t>
                </a:r>
                <a:r>
                  <a:rPr lang="sv-SE" sz="700" smtClean="0">
                    <a:latin typeface="Arial" pitchFamily="34" charset="0"/>
                    <a:cs typeface="Arial" pitchFamily="34" charset="0"/>
                  </a:rPr>
                  <a:t> DoD</a:t>
                </a:r>
              </a:p>
            </p:txBody>
          </p:sp>
        </p:grpSp>
      </p:grpSp>
      <p:sp>
        <p:nvSpPr>
          <p:cNvPr id="652" name="TextBox 651"/>
          <p:cNvSpPr txBox="1"/>
          <p:nvPr/>
        </p:nvSpPr>
        <p:spPr>
          <a:xfrm>
            <a:off x="44368" y="1"/>
            <a:ext cx="1350746" cy="250610"/>
          </a:xfrm>
          <a:prstGeom prst="rect">
            <a:avLst/>
          </a:prstGeom>
          <a:noFill/>
        </p:spPr>
        <p:txBody>
          <a:bodyPr wrap="none" lIns="65306" tIns="32653" rIns="65306" bIns="32653" rtlCol="0">
            <a:spAutoFit/>
          </a:bodyPr>
          <a:lstStyle/>
          <a:p>
            <a:r>
              <a:rPr lang="sv-SE" b="1" smtClean="0">
                <a:latin typeface="+mj-lt"/>
                <a:cs typeface="Arial" pitchFamily="34" charset="0"/>
              </a:rPr>
              <a:t>The bottom line</a:t>
            </a:r>
            <a:endParaRPr lang="sv-SE" b="1">
              <a:latin typeface="+mj-lt"/>
              <a:cs typeface="Arial" pitchFamily="34" charset="0"/>
            </a:endParaRPr>
          </a:p>
        </p:txBody>
      </p:sp>
      <p:grpSp>
        <p:nvGrpSpPr>
          <p:cNvPr id="653" name="Group 652"/>
          <p:cNvGrpSpPr/>
          <p:nvPr/>
        </p:nvGrpSpPr>
        <p:grpSpPr>
          <a:xfrm>
            <a:off x="99648" y="520453"/>
            <a:ext cx="1713661" cy="255136"/>
            <a:chOff x="542884" y="371444"/>
            <a:chExt cx="2214578" cy="357190"/>
          </a:xfrm>
        </p:grpSpPr>
        <p:sp>
          <p:nvSpPr>
            <p:cNvPr id="654" name="Rounded Rectangle 65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5" name="Rectangle 65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6" name="TextBox 655"/>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Delivering </a:t>
              </a:r>
              <a:r>
                <a:rPr lang="sv-SE" sz="700" b="1" smtClean="0">
                  <a:latin typeface="Arial" pitchFamily="34" charset="0"/>
                  <a:cs typeface="Arial" pitchFamily="34" charset="0"/>
                </a:rPr>
                <a:t>working, tested software</a:t>
              </a:r>
              <a:r>
                <a:rPr lang="sv-SE" sz="700" smtClean="0">
                  <a:latin typeface="Arial" pitchFamily="34" charset="0"/>
                  <a:cs typeface="Arial" pitchFamily="34" charset="0"/>
                </a:rPr>
                <a:t> every 4 weeks or less</a:t>
              </a:r>
              <a:endParaRPr lang="sv-SE" sz="700" b="1" smtClean="0">
                <a:latin typeface="Arial" pitchFamily="34" charset="0"/>
                <a:cs typeface="Arial" pitchFamily="34" charset="0"/>
              </a:endParaRPr>
            </a:p>
          </p:txBody>
        </p:sp>
      </p:grpSp>
      <p:grpSp>
        <p:nvGrpSpPr>
          <p:cNvPr id="661" name="Group 660"/>
          <p:cNvGrpSpPr/>
          <p:nvPr/>
        </p:nvGrpSpPr>
        <p:grpSpPr>
          <a:xfrm>
            <a:off x="99648" y="826616"/>
            <a:ext cx="1713661" cy="255136"/>
            <a:chOff x="542884" y="371444"/>
            <a:chExt cx="2214578" cy="357190"/>
          </a:xfrm>
        </p:grpSpPr>
        <p:sp>
          <p:nvSpPr>
            <p:cNvPr id="662" name="Rounded Rectangle 661"/>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3" name="Rectangle 662"/>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4" name="TextBox 663"/>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Delivering what the</a:t>
              </a:r>
            </a:p>
            <a:p>
              <a:r>
                <a:rPr lang="sv-SE" sz="700" b="1" smtClean="0">
                  <a:latin typeface="Arial" pitchFamily="34" charset="0"/>
                  <a:cs typeface="Arial" pitchFamily="34" charset="0"/>
                </a:rPr>
                <a:t>business needs </a:t>
              </a:r>
              <a:r>
                <a:rPr lang="sv-SE" sz="700" smtClean="0">
                  <a:latin typeface="Arial" pitchFamily="34" charset="0"/>
                  <a:cs typeface="Arial" pitchFamily="34" charset="0"/>
                </a:rPr>
                <a:t>most</a:t>
              </a:r>
            </a:p>
          </p:txBody>
        </p:sp>
      </p:grpSp>
      <p:grpSp>
        <p:nvGrpSpPr>
          <p:cNvPr id="342" name="Group 341"/>
          <p:cNvGrpSpPr/>
          <p:nvPr/>
        </p:nvGrpSpPr>
        <p:grpSpPr>
          <a:xfrm>
            <a:off x="99648" y="5163924"/>
            <a:ext cx="1713661" cy="765407"/>
            <a:chOff x="185694" y="7314556"/>
            <a:chExt cx="2214578" cy="1071570"/>
          </a:xfrm>
        </p:grpSpPr>
        <p:grpSp>
          <p:nvGrpSpPr>
            <p:cNvPr id="705" name="Group 704"/>
            <p:cNvGrpSpPr/>
            <p:nvPr/>
          </p:nvGrpSpPr>
          <p:grpSpPr>
            <a:xfrm>
              <a:off x="185694" y="7314556"/>
              <a:ext cx="2214578" cy="357190"/>
              <a:chOff x="542884" y="371444"/>
              <a:chExt cx="2214578" cy="357190"/>
            </a:xfrm>
          </p:grpSpPr>
          <p:sp>
            <p:nvSpPr>
              <p:cNvPr id="706" name="Rounded Rectangle 70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7" name="Rectangle 70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8" name="TextBox 707"/>
              <p:cNvSpPr txBox="1"/>
              <p:nvPr/>
            </p:nvSpPr>
            <p:spPr>
              <a:xfrm>
                <a:off x="900074" y="371444"/>
                <a:ext cx="1785950"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Demo </a:t>
                </a:r>
                <a:r>
                  <a:rPr lang="sv-SE" sz="700" smtClean="0">
                    <a:latin typeface="Arial" pitchFamily="34" charset="0"/>
                    <a:cs typeface="Arial" pitchFamily="34" charset="0"/>
                  </a:rPr>
                  <a:t>happens after every sprint</a:t>
                </a:r>
              </a:p>
            </p:txBody>
          </p:sp>
        </p:grpSp>
        <p:grpSp>
          <p:nvGrpSpPr>
            <p:cNvPr id="713" name="Group 712"/>
            <p:cNvGrpSpPr/>
            <p:nvPr/>
          </p:nvGrpSpPr>
          <p:grpSpPr>
            <a:xfrm>
              <a:off x="471446" y="7671746"/>
              <a:ext cx="1928826" cy="357190"/>
              <a:chOff x="828636" y="800072"/>
              <a:chExt cx="1928826" cy="357190"/>
            </a:xfrm>
          </p:grpSpPr>
          <p:sp>
            <p:nvSpPr>
              <p:cNvPr id="714" name="Rounded Rectangle 71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5" name="Rectangle 71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6" name="TextBox 71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Shows </a:t>
                </a:r>
                <a:r>
                  <a:rPr lang="sv-SE" sz="700" b="1" smtClean="0">
                    <a:latin typeface="Arial" pitchFamily="34" charset="0"/>
                    <a:cs typeface="Arial" pitchFamily="34" charset="0"/>
                  </a:rPr>
                  <a:t>working, tested software</a:t>
                </a:r>
              </a:p>
            </p:txBody>
          </p:sp>
        </p:grpSp>
        <p:grpSp>
          <p:nvGrpSpPr>
            <p:cNvPr id="717" name="Group 716"/>
            <p:cNvGrpSpPr/>
            <p:nvPr/>
          </p:nvGrpSpPr>
          <p:grpSpPr>
            <a:xfrm>
              <a:off x="471446" y="8028936"/>
              <a:ext cx="1928826" cy="357190"/>
              <a:chOff x="828636" y="800072"/>
              <a:chExt cx="1928826" cy="357190"/>
            </a:xfrm>
          </p:grpSpPr>
          <p:sp>
            <p:nvSpPr>
              <p:cNvPr id="718" name="Rounded Rectangle 71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9" name="Rectangle 71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0" name="TextBox 71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Feedback</a:t>
                </a:r>
                <a:r>
                  <a:rPr lang="sv-SE" sz="700" smtClean="0">
                    <a:latin typeface="Arial" pitchFamily="34" charset="0"/>
                    <a:cs typeface="Arial" pitchFamily="34" charset="0"/>
                  </a:rPr>
                  <a:t> received from stakeholders &amp; PO</a:t>
                </a:r>
                <a:endParaRPr lang="sv-SE" sz="700" b="1" smtClean="0">
                  <a:latin typeface="Arial" pitchFamily="34" charset="0"/>
                  <a:cs typeface="Arial" pitchFamily="34" charset="0"/>
                </a:endParaRPr>
              </a:p>
            </p:txBody>
          </p:sp>
        </p:grpSp>
      </p:grpSp>
      <p:grpSp>
        <p:nvGrpSpPr>
          <p:cNvPr id="347" name="Group 346"/>
          <p:cNvGrpSpPr/>
          <p:nvPr/>
        </p:nvGrpSpPr>
        <p:grpSpPr>
          <a:xfrm>
            <a:off x="2476663" y="520453"/>
            <a:ext cx="1713661" cy="1020543"/>
            <a:chOff x="3257528" y="728634"/>
            <a:chExt cx="2214578" cy="1428760"/>
          </a:xfrm>
        </p:grpSpPr>
        <p:grpSp>
          <p:nvGrpSpPr>
            <p:cNvPr id="208" name="Group 207"/>
            <p:cNvGrpSpPr/>
            <p:nvPr/>
          </p:nvGrpSpPr>
          <p:grpSpPr>
            <a:xfrm>
              <a:off x="3257528" y="728634"/>
              <a:ext cx="2214578" cy="357190"/>
              <a:chOff x="542884" y="371444"/>
              <a:chExt cx="2214578" cy="357190"/>
            </a:xfrm>
          </p:grpSpPr>
          <p:sp>
            <p:nvSpPr>
              <p:cNvPr id="209" name="Rounded Rectangle 2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0" name="Rectangle 2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1" name="TextBox 21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Retrospective</a:t>
                </a:r>
                <a:r>
                  <a:rPr lang="sv-SE" sz="700" smtClean="0">
                    <a:latin typeface="Arial" pitchFamily="34" charset="0"/>
                    <a:cs typeface="Arial" pitchFamily="34" charset="0"/>
                  </a:rPr>
                  <a:t> happens after every sprint</a:t>
                </a:r>
              </a:p>
            </p:txBody>
          </p:sp>
        </p:grpSp>
        <p:grpSp>
          <p:nvGrpSpPr>
            <p:cNvPr id="666" name="Group 665"/>
            <p:cNvGrpSpPr/>
            <p:nvPr/>
          </p:nvGrpSpPr>
          <p:grpSpPr>
            <a:xfrm>
              <a:off x="3543280" y="1085824"/>
              <a:ext cx="1928826" cy="357190"/>
              <a:chOff x="828636" y="800072"/>
              <a:chExt cx="1928826" cy="357190"/>
            </a:xfrm>
          </p:grpSpPr>
          <p:sp>
            <p:nvSpPr>
              <p:cNvPr id="667" name="Rounded Rectangle 66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8" name="Rectangle 66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9" name="TextBox 668"/>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Results in concrete improvement </a:t>
                </a:r>
                <a:r>
                  <a:rPr lang="sv-SE" sz="700" b="1" smtClean="0">
                    <a:latin typeface="Arial" pitchFamily="34" charset="0"/>
                    <a:cs typeface="Arial" pitchFamily="34" charset="0"/>
                  </a:rPr>
                  <a:t>proposals</a:t>
                </a:r>
              </a:p>
            </p:txBody>
          </p:sp>
        </p:grpSp>
        <p:grpSp>
          <p:nvGrpSpPr>
            <p:cNvPr id="670" name="Group 669"/>
            <p:cNvGrpSpPr/>
            <p:nvPr/>
          </p:nvGrpSpPr>
          <p:grpSpPr>
            <a:xfrm>
              <a:off x="3543280" y="1443014"/>
              <a:ext cx="1928826" cy="357190"/>
              <a:chOff x="828636" y="800072"/>
              <a:chExt cx="1928826" cy="357190"/>
            </a:xfrm>
          </p:grpSpPr>
          <p:sp>
            <p:nvSpPr>
              <p:cNvPr id="671" name="Rounded Rectangle 67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2" name="Rectangle 67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3" name="TextBox 672"/>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Some proposals actually get </a:t>
                </a:r>
                <a:r>
                  <a:rPr lang="sv-SE" sz="700" b="1" smtClean="0">
                    <a:latin typeface="Arial" pitchFamily="34" charset="0"/>
                    <a:cs typeface="Arial" pitchFamily="34" charset="0"/>
                  </a:rPr>
                  <a:t>implemented</a:t>
                </a:r>
              </a:p>
            </p:txBody>
          </p:sp>
        </p:grpSp>
        <p:grpSp>
          <p:nvGrpSpPr>
            <p:cNvPr id="721" name="Group 720"/>
            <p:cNvGrpSpPr/>
            <p:nvPr/>
          </p:nvGrpSpPr>
          <p:grpSpPr>
            <a:xfrm>
              <a:off x="3543280" y="1800204"/>
              <a:ext cx="1928826" cy="357190"/>
              <a:chOff x="828636" y="800072"/>
              <a:chExt cx="1928826" cy="357190"/>
            </a:xfrm>
          </p:grpSpPr>
          <p:sp>
            <p:nvSpPr>
              <p:cNvPr id="722" name="Rounded Rectangle 72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3" name="Rectangle 72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4" name="TextBox 72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Whole team + PO </a:t>
                </a:r>
                <a:r>
                  <a:rPr lang="sv-SE" sz="700" smtClean="0">
                    <a:latin typeface="Arial" pitchFamily="34" charset="0"/>
                    <a:cs typeface="Arial" pitchFamily="34" charset="0"/>
                  </a:rPr>
                  <a:t>participates</a:t>
                </a:r>
              </a:p>
            </p:txBody>
          </p:sp>
        </p:grpSp>
      </p:grpSp>
      <p:grpSp>
        <p:nvGrpSpPr>
          <p:cNvPr id="341" name="Group 340"/>
          <p:cNvGrpSpPr/>
          <p:nvPr/>
        </p:nvGrpSpPr>
        <p:grpSpPr>
          <a:xfrm>
            <a:off x="99648" y="3189280"/>
            <a:ext cx="1713661" cy="1020543"/>
            <a:chOff x="185694" y="5830977"/>
            <a:chExt cx="2214578" cy="1428760"/>
          </a:xfrm>
        </p:grpSpPr>
        <p:grpSp>
          <p:nvGrpSpPr>
            <p:cNvPr id="759" name="Group 758"/>
            <p:cNvGrpSpPr/>
            <p:nvPr/>
          </p:nvGrpSpPr>
          <p:grpSpPr>
            <a:xfrm>
              <a:off x="185694" y="5830977"/>
              <a:ext cx="2214578" cy="357190"/>
              <a:chOff x="614322" y="5086352"/>
              <a:chExt cx="2214578" cy="357190"/>
            </a:xfrm>
          </p:grpSpPr>
          <p:sp>
            <p:nvSpPr>
              <p:cNvPr id="760" name="Rounded Rectangle 75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1" name="Rectangle 76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2" name="TextBox 761"/>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has a </a:t>
                </a:r>
                <a:r>
                  <a:rPr lang="sv-SE" sz="700" b="1" smtClean="0">
                    <a:latin typeface="Arial" pitchFamily="34" charset="0"/>
                    <a:cs typeface="Arial" pitchFamily="34" charset="0"/>
                  </a:rPr>
                  <a:t>sprint backlog</a:t>
                </a:r>
              </a:p>
            </p:txBody>
          </p:sp>
        </p:grpSp>
        <p:grpSp>
          <p:nvGrpSpPr>
            <p:cNvPr id="767" name="Group 766"/>
            <p:cNvGrpSpPr/>
            <p:nvPr/>
          </p:nvGrpSpPr>
          <p:grpSpPr>
            <a:xfrm>
              <a:off x="471446" y="6188167"/>
              <a:ext cx="1928826" cy="357190"/>
              <a:chOff x="828636" y="800072"/>
              <a:chExt cx="1928826" cy="357190"/>
            </a:xfrm>
          </p:grpSpPr>
          <p:sp>
            <p:nvSpPr>
              <p:cNvPr id="768" name="Rounded Rectangle 76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9" name="Rectangle 76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0" name="TextBox 76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Highly </a:t>
                </a:r>
                <a:r>
                  <a:rPr lang="sv-SE" sz="700" b="1" smtClean="0">
                    <a:latin typeface="Arial" pitchFamily="34" charset="0"/>
                    <a:cs typeface="Arial" pitchFamily="34" charset="0"/>
                  </a:rPr>
                  <a:t>visible</a:t>
                </a:r>
              </a:p>
            </p:txBody>
          </p:sp>
        </p:grpSp>
        <p:grpSp>
          <p:nvGrpSpPr>
            <p:cNvPr id="771" name="Group 770"/>
            <p:cNvGrpSpPr/>
            <p:nvPr/>
          </p:nvGrpSpPr>
          <p:grpSpPr>
            <a:xfrm>
              <a:off x="471446" y="6545357"/>
              <a:ext cx="1928826" cy="357190"/>
              <a:chOff x="828636" y="800072"/>
              <a:chExt cx="1928826" cy="357190"/>
            </a:xfrm>
          </p:grpSpPr>
          <p:sp>
            <p:nvSpPr>
              <p:cNvPr id="772" name="Rounded Rectangle 7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3" name="Rectangle 7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4" name="TextBox 77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Updated</a:t>
                </a:r>
                <a:r>
                  <a:rPr lang="sv-SE" sz="700" smtClean="0">
                    <a:latin typeface="Arial" pitchFamily="34" charset="0"/>
                    <a:cs typeface="Arial" pitchFamily="34" charset="0"/>
                  </a:rPr>
                  <a:t> daily</a:t>
                </a:r>
              </a:p>
            </p:txBody>
          </p:sp>
        </p:grpSp>
        <p:grpSp>
          <p:nvGrpSpPr>
            <p:cNvPr id="792" name="Group 791"/>
            <p:cNvGrpSpPr/>
            <p:nvPr/>
          </p:nvGrpSpPr>
          <p:grpSpPr>
            <a:xfrm>
              <a:off x="471446" y="6902547"/>
              <a:ext cx="1928826" cy="357190"/>
              <a:chOff x="828636" y="800072"/>
              <a:chExt cx="1928826" cy="357190"/>
            </a:xfrm>
          </p:grpSpPr>
          <p:sp>
            <p:nvSpPr>
              <p:cNvPr id="793" name="Rounded Rectangle 79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4" name="Rectangle 79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5" name="TextBox 794"/>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Owned exclusively by the </a:t>
                </a:r>
                <a:r>
                  <a:rPr lang="sv-SE" sz="700" b="1" smtClean="0">
                    <a:latin typeface="Arial" pitchFamily="34" charset="0"/>
                    <a:cs typeface="Arial" pitchFamily="34" charset="0"/>
                  </a:rPr>
                  <a:t>team</a:t>
                </a:r>
              </a:p>
            </p:txBody>
          </p:sp>
        </p:grpSp>
      </p:grpSp>
      <p:grpSp>
        <p:nvGrpSpPr>
          <p:cNvPr id="345" name="Group 344"/>
          <p:cNvGrpSpPr/>
          <p:nvPr/>
        </p:nvGrpSpPr>
        <p:grpSpPr>
          <a:xfrm>
            <a:off x="2476663" y="3147760"/>
            <a:ext cx="1713661" cy="1785950"/>
            <a:chOff x="3257528" y="4406864"/>
            <a:chExt cx="2214578" cy="2500330"/>
          </a:xfrm>
        </p:grpSpPr>
        <p:grpSp>
          <p:nvGrpSpPr>
            <p:cNvPr id="829" name="Group 828"/>
            <p:cNvGrpSpPr/>
            <p:nvPr/>
          </p:nvGrpSpPr>
          <p:grpSpPr>
            <a:xfrm>
              <a:off x="3257528" y="4406864"/>
              <a:ext cx="2214578" cy="357190"/>
              <a:chOff x="614322" y="5086352"/>
              <a:chExt cx="2214578" cy="357190"/>
            </a:xfrm>
          </p:grpSpPr>
          <p:sp>
            <p:nvSpPr>
              <p:cNvPr id="830" name="Rounded Rectangle 82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1" name="Rectangle 83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2" name="TextBox 831"/>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Have </a:t>
                </a:r>
                <a:r>
                  <a:rPr lang="sv-SE" sz="700" b="1" smtClean="0">
                    <a:latin typeface="Arial" pitchFamily="34" charset="0"/>
                    <a:cs typeface="Arial" pitchFamily="34" charset="0"/>
                  </a:rPr>
                  <a:t>sprint planning meetings</a:t>
                </a:r>
                <a:endParaRPr lang="sv-SE" sz="700" smtClean="0">
                  <a:latin typeface="Arial" pitchFamily="34" charset="0"/>
                  <a:cs typeface="Arial" pitchFamily="34" charset="0"/>
                </a:endParaRPr>
              </a:p>
            </p:txBody>
          </p:sp>
        </p:grpSp>
        <p:grpSp>
          <p:nvGrpSpPr>
            <p:cNvPr id="833" name="Group 832"/>
            <p:cNvGrpSpPr/>
            <p:nvPr/>
          </p:nvGrpSpPr>
          <p:grpSpPr>
            <a:xfrm>
              <a:off x="3543280" y="4764054"/>
              <a:ext cx="1928826" cy="357190"/>
              <a:chOff x="828636" y="800072"/>
              <a:chExt cx="1928826" cy="357190"/>
            </a:xfrm>
          </p:grpSpPr>
          <p:sp>
            <p:nvSpPr>
              <p:cNvPr id="834" name="Rounded Rectangle 8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5" name="Rectangle 8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6" name="TextBox 83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PO participates</a:t>
                </a:r>
              </a:p>
            </p:txBody>
          </p:sp>
        </p:grpSp>
        <p:grpSp>
          <p:nvGrpSpPr>
            <p:cNvPr id="837" name="Group 836"/>
            <p:cNvGrpSpPr/>
            <p:nvPr/>
          </p:nvGrpSpPr>
          <p:grpSpPr>
            <a:xfrm>
              <a:off x="3543280" y="5478434"/>
              <a:ext cx="1928826" cy="357190"/>
              <a:chOff x="828636" y="800072"/>
              <a:chExt cx="1928826" cy="357190"/>
            </a:xfrm>
          </p:grpSpPr>
          <p:sp>
            <p:nvSpPr>
              <p:cNvPr id="838" name="Rounded Rectangle 8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9" name="Rectangle 8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0" name="TextBox 83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Whole team </a:t>
                </a:r>
                <a:r>
                  <a:rPr lang="sv-SE" sz="700" smtClean="0">
                    <a:latin typeface="Arial" pitchFamily="34" charset="0"/>
                    <a:cs typeface="Arial" pitchFamily="34" charset="0"/>
                  </a:rPr>
                  <a:t>participates</a:t>
                </a:r>
              </a:p>
            </p:txBody>
          </p:sp>
        </p:grpSp>
        <p:grpSp>
          <p:nvGrpSpPr>
            <p:cNvPr id="841" name="Group 840"/>
            <p:cNvGrpSpPr/>
            <p:nvPr/>
          </p:nvGrpSpPr>
          <p:grpSpPr>
            <a:xfrm>
              <a:off x="3543280" y="5835624"/>
              <a:ext cx="1928826" cy="357190"/>
              <a:chOff x="828636" y="800072"/>
              <a:chExt cx="1928826" cy="357190"/>
            </a:xfrm>
          </p:grpSpPr>
          <p:sp>
            <p:nvSpPr>
              <p:cNvPr id="842" name="Rounded Rectangle 8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3" name="Rectangle 8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4" name="TextBox 84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Results in a </a:t>
                </a:r>
                <a:r>
                  <a:rPr lang="sv-SE" sz="700" b="1" smtClean="0">
                    <a:latin typeface="Arial" pitchFamily="34" charset="0"/>
                    <a:cs typeface="Arial" pitchFamily="34" charset="0"/>
                  </a:rPr>
                  <a:t>sprint plan</a:t>
                </a:r>
              </a:p>
            </p:txBody>
          </p:sp>
        </p:grpSp>
        <p:grpSp>
          <p:nvGrpSpPr>
            <p:cNvPr id="845" name="Group 844"/>
            <p:cNvGrpSpPr/>
            <p:nvPr/>
          </p:nvGrpSpPr>
          <p:grpSpPr>
            <a:xfrm>
              <a:off x="3543280" y="6192814"/>
              <a:ext cx="1928826" cy="357190"/>
              <a:chOff x="828636" y="800072"/>
              <a:chExt cx="1928826" cy="357190"/>
            </a:xfrm>
          </p:grpSpPr>
          <p:sp>
            <p:nvSpPr>
              <p:cNvPr id="846" name="Rounded Rectangle 84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7" name="Rectangle 84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8" name="TextBox 84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Whole team believes plan is </a:t>
                </a:r>
                <a:r>
                  <a:rPr lang="sv-SE" sz="700" b="1" smtClean="0">
                    <a:latin typeface="Arial" pitchFamily="34" charset="0"/>
                    <a:cs typeface="Arial" pitchFamily="34" charset="0"/>
                  </a:rPr>
                  <a:t>achievable</a:t>
                </a:r>
              </a:p>
            </p:txBody>
          </p:sp>
        </p:grpSp>
        <p:grpSp>
          <p:nvGrpSpPr>
            <p:cNvPr id="849" name="Group 848"/>
            <p:cNvGrpSpPr/>
            <p:nvPr/>
          </p:nvGrpSpPr>
          <p:grpSpPr>
            <a:xfrm>
              <a:off x="3543280" y="6550004"/>
              <a:ext cx="1928826" cy="357190"/>
              <a:chOff x="828636" y="800072"/>
              <a:chExt cx="1928826" cy="357190"/>
            </a:xfrm>
          </p:grpSpPr>
          <p:sp>
            <p:nvSpPr>
              <p:cNvPr id="850" name="Rounded Rectangle 84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1" name="Rectangle 85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2" name="TextBox 851"/>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a:t>
                </a:r>
                <a:r>
                  <a:rPr lang="sv-SE" sz="700" b="1" smtClean="0">
                    <a:latin typeface="Arial" pitchFamily="34" charset="0"/>
                    <a:cs typeface="Arial" pitchFamily="34" charset="0"/>
                  </a:rPr>
                  <a:t>satisfied with priorities</a:t>
                </a:r>
              </a:p>
            </p:txBody>
          </p:sp>
        </p:grpSp>
        <p:grpSp>
          <p:nvGrpSpPr>
            <p:cNvPr id="897" name="Group 896"/>
            <p:cNvGrpSpPr/>
            <p:nvPr/>
          </p:nvGrpSpPr>
          <p:grpSpPr>
            <a:xfrm>
              <a:off x="3543280" y="5121244"/>
              <a:ext cx="1928826" cy="357190"/>
              <a:chOff x="828636" y="800072"/>
              <a:chExt cx="1928826" cy="357190"/>
            </a:xfrm>
          </p:grpSpPr>
          <p:sp>
            <p:nvSpPr>
              <p:cNvPr id="898" name="Rounded Rectangle 89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99" name="Rectangle 89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0" name="TextBox 89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brings </a:t>
                </a:r>
                <a:r>
                  <a:rPr lang="sv-SE" sz="700" b="1" smtClean="0">
                    <a:latin typeface="Arial" pitchFamily="34" charset="0"/>
                    <a:cs typeface="Arial" pitchFamily="34" charset="0"/>
                  </a:rPr>
                  <a:t>up-to-date PBL</a:t>
                </a:r>
              </a:p>
            </p:txBody>
          </p:sp>
        </p:grpSp>
      </p:grpSp>
      <p:grpSp>
        <p:nvGrpSpPr>
          <p:cNvPr id="865" name="Group 864"/>
          <p:cNvGrpSpPr/>
          <p:nvPr/>
        </p:nvGrpSpPr>
        <p:grpSpPr>
          <a:xfrm>
            <a:off x="2697780" y="5224683"/>
            <a:ext cx="1492544" cy="255136"/>
            <a:chOff x="828636" y="800072"/>
            <a:chExt cx="1928826" cy="357190"/>
          </a:xfrm>
        </p:grpSpPr>
        <p:sp>
          <p:nvSpPr>
            <p:cNvPr id="866" name="Rounded Rectangle 86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7" name="Rectangle 86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8" name="TextBox 86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Iteration length </a:t>
              </a:r>
              <a:r>
                <a:rPr lang="sv-SE" sz="700" b="1" smtClean="0">
                  <a:latin typeface="Arial" pitchFamily="34" charset="0"/>
                  <a:cs typeface="Arial" pitchFamily="34" charset="0"/>
                </a:rPr>
                <a:t>4 weeks or less</a:t>
              </a:r>
            </a:p>
          </p:txBody>
        </p:sp>
      </p:grpSp>
      <p:grpSp>
        <p:nvGrpSpPr>
          <p:cNvPr id="869" name="Group 868"/>
          <p:cNvGrpSpPr/>
          <p:nvPr/>
        </p:nvGrpSpPr>
        <p:grpSpPr>
          <a:xfrm>
            <a:off x="2697780" y="5479818"/>
            <a:ext cx="1492544" cy="255136"/>
            <a:chOff x="828636" y="800072"/>
            <a:chExt cx="1928826" cy="357190"/>
          </a:xfrm>
        </p:grpSpPr>
        <p:sp>
          <p:nvSpPr>
            <p:cNvPr id="870" name="Rounded Rectangle 86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1" name="Rectangle 87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2" name="TextBox 871"/>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Always </a:t>
              </a:r>
              <a:r>
                <a:rPr lang="sv-SE" sz="700" b="1" smtClean="0">
                  <a:latin typeface="Arial" pitchFamily="34" charset="0"/>
                  <a:cs typeface="Arial" pitchFamily="34" charset="0"/>
                </a:rPr>
                <a:t>end on time</a:t>
              </a:r>
            </a:p>
          </p:txBody>
        </p:sp>
      </p:grpSp>
      <p:grpSp>
        <p:nvGrpSpPr>
          <p:cNvPr id="873" name="Group 872"/>
          <p:cNvGrpSpPr/>
          <p:nvPr/>
        </p:nvGrpSpPr>
        <p:grpSpPr>
          <a:xfrm>
            <a:off x="2697780" y="5734954"/>
            <a:ext cx="1492544" cy="255136"/>
            <a:chOff x="828636" y="800072"/>
            <a:chExt cx="1928826" cy="357190"/>
          </a:xfrm>
        </p:grpSpPr>
        <p:sp>
          <p:nvSpPr>
            <p:cNvPr id="874" name="Rounded Rectangle 8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5" name="Rectangle 87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6" name="TextBox 87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a:t>
              </a:r>
              <a:r>
                <a:rPr lang="sv-SE" sz="700" b="1" smtClean="0">
                  <a:latin typeface="Arial" pitchFamily="34" charset="0"/>
                  <a:cs typeface="Arial" pitchFamily="34" charset="0"/>
                </a:rPr>
                <a:t>not disrupted or controlled </a:t>
              </a:r>
              <a:r>
                <a:rPr lang="sv-SE" sz="700" smtClean="0">
                  <a:latin typeface="Arial" pitchFamily="34" charset="0"/>
                  <a:cs typeface="Arial" pitchFamily="34" charset="0"/>
                </a:rPr>
                <a:t>by outsiders</a:t>
              </a:r>
            </a:p>
          </p:txBody>
        </p:sp>
      </p:grpSp>
      <p:grpSp>
        <p:nvGrpSpPr>
          <p:cNvPr id="958" name="Group 957"/>
          <p:cNvGrpSpPr/>
          <p:nvPr/>
        </p:nvGrpSpPr>
        <p:grpSpPr>
          <a:xfrm>
            <a:off x="2476663" y="4969547"/>
            <a:ext cx="1713661" cy="255136"/>
            <a:chOff x="614322" y="5086352"/>
            <a:chExt cx="2214578" cy="357190"/>
          </a:xfrm>
        </p:grpSpPr>
        <p:sp>
          <p:nvSpPr>
            <p:cNvPr id="959" name="Rounded Rectangle 958"/>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0" name="Rectangle 959"/>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1" name="TextBox 960"/>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Timeboxed</a:t>
              </a:r>
              <a:r>
                <a:rPr lang="sv-SE" sz="700" b="1" smtClean="0">
                  <a:latin typeface="Arial" pitchFamily="34" charset="0"/>
                  <a:cs typeface="Arial" pitchFamily="34" charset="0"/>
                </a:rPr>
                <a:t> iterations</a:t>
              </a:r>
              <a:endParaRPr lang="sv-SE" sz="700" b="1">
                <a:latin typeface="Arial" pitchFamily="34" charset="0"/>
                <a:cs typeface="Arial" pitchFamily="34" charset="0"/>
              </a:endParaRPr>
            </a:p>
          </p:txBody>
        </p:sp>
      </p:grpSp>
      <p:grpSp>
        <p:nvGrpSpPr>
          <p:cNvPr id="346" name="Group 345"/>
          <p:cNvGrpSpPr/>
          <p:nvPr/>
        </p:nvGrpSpPr>
        <p:grpSpPr>
          <a:xfrm>
            <a:off x="2476663" y="1576100"/>
            <a:ext cx="1713661" cy="1530814"/>
            <a:chOff x="3257528" y="2206540"/>
            <a:chExt cx="2214578" cy="2143140"/>
          </a:xfrm>
        </p:grpSpPr>
        <p:grpSp>
          <p:nvGrpSpPr>
            <p:cNvPr id="560" name="Group 559"/>
            <p:cNvGrpSpPr/>
            <p:nvPr/>
          </p:nvGrpSpPr>
          <p:grpSpPr>
            <a:xfrm>
              <a:off x="3257528" y="2206540"/>
              <a:ext cx="2214578" cy="357190"/>
              <a:chOff x="542884" y="371444"/>
              <a:chExt cx="2214578" cy="357190"/>
            </a:xfrm>
          </p:grpSpPr>
          <p:sp>
            <p:nvSpPr>
              <p:cNvPr id="561" name="Rounded Rectangle 56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2" name="Rectangle 56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3" name="TextBox 562"/>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a </a:t>
                </a:r>
                <a:r>
                  <a:rPr lang="sv-SE" sz="700" b="1" smtClean="0">
                    <a:latin typeface="Arial" pitchFamily="34" charset="0"/>
                    <a:cs typeface="Arial" pitchFamily="34" charset="0"/>
                  </a:rPr>
                  <a:t>product backlog (PBL)</a:t>
                </a:r>
                <a:endParaRPr lang="sv-SE" sz="700" b="1">
                  <a:latin typeface="Arial" pitchFamily="34" charset="0"/>
                  <a:cs typeface="Arial" pitchFamily="34" charset="0"/>
                </a:endParaRPr>
              </a:p>
            </p:txBody>
          </p:sp>
        </p:grpSp>
        <p:grpSp>
          <p:nvGrpSpPr>
            <p:cNvPr id="564" name="Group 563"/>
            <p:cNvGrpSpPr/>
            <p:nvPr/>
          </p:nvGrpSpPr>
          <p:grpSpPr>
            <a:xfrm>
              <a:off x="3543280" y="2563730"/>
              <a:ext cx="1928826" cy="357190"/>
              <a:chOff x="828636" y="800072"/>
              <a:chExt cx="1928826" cy="357190"/>
            </a:xfrm>
          </p:grpSpPr>
          <p:sp>
            <p:nvSpPr>
              <p:cNvPr id="565" name="Rounded Rectangle 56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6" name="Rectangle 56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7" name="TextBox 56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Top items are </a:t>
                </a:r>
                <a:r>
                  <a:rPr lang="sv-SE" sz="700" b="1" smtClean="0">
                    <a:latin typeface="Arial" pitchFamily="34" charset="0"/>
                    <a:cs typeface="Arial" pitchFamily="34" charset="0"/>
                  </a:rPr>
                  <a:t>prioritized </a:t>
                </a:r>
                <a:r>
                  <a:rPr lang="sv-SE" sz="700" smtClean="0">
                    <a:latin typeface="Arial" pitchFamily="34" charset="0"/>
                    <a:cs typeface="Arial" pitchFamily="34" charset="0"/>
                  </a:rPr>
                  <a:t>by business value</a:t>
                </a:r>
              </a:p>
            </p:txBody>
          </p:sp>
        </p:grpSp>
        <p:grpSp>
          <p:nvGrpSpPr>
            <p:cNvPr id="568" name="Group 567"/>
            <p:cNvGrpSpPr/>
            <p:nvPr/>
          </p:nvGrpSpPr>
          <p:grpSpPr>
            <a:xfrm>
              <a:off x="3543280" y="2920920"/>
              <a:ext cx="1928826" cy="357190"/>
              <a:chOff x="828636" y="800072"/>
              <a:chExt cx="1928826" cy="357190"/>
            </a:xfrm>
          </p:grpSpPr>
          <p:sp>
            <p:nvSpPr>
              <p:cNvPr id="569" name="Rounded Rectangle 56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0" name="Rectangle 56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1" name="TextBox 570"/>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Top items are </a:t>
                </a:r>
                <a:r>
                  <a:rPr lang="sv-SE" sz="700" b="1" smtClean="0">
                    <a:latin typeface="Arial" pitchFamily="34" charset="0"/>
                    <a:cs typeface="Arial" pitchFamily="34" charset="0"/>
                  </a:rPr>
                  <a:t>estimated</a:t>
                </a:r>
                <a:endParaRPr lang="sv-SE" sz="700" smtClean="0">
                  <a:latin typeface="Arial" pitchFamily="34" charset="0"/>
                  <a:cs typeface="Arial" pitchFamily="34" charset="0"/>
                </a:endParaRPr>
              </a:p>
            </p:txBody>
          </p:sp>
        </p:grpSp>
        <p:grpSp>
          <p:nvGrpSpPr>
            <p:cNvPr id="954" name="Group 953"/>
            <p:cNvGrpSpPr/>
            <p:nvPr/>
          </p:nvGrpSpPr>
          <p:grpSpPr>
            <a:xfrm>
              <a:off x="3543280" y="3992490"/>
              <a:ext cx="1928826" cy="357190"/>
              <a:chOff x="828636" y="800072"/>
              <a:chExt cx="1928826" cy="357190"/>
            </a:xfrm>
          </p:grpSpPr>
          <p:sp>
            <p:nvSpPr>
              <p:cNvPr id="955" name="Rounded Rectangle 95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6" name="Rectangle 95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7" name="TextBox 95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understands </a:t>
                </a:r>
                <a:r>
                  <a:rPr lang="sv-SE" sz="700" b="1" smtClean="0">
                    <a:latin typeface="Arial" pitchFamily="34" charset="0"/>
                    <a:cs typeface="Arial" pitchFamily="34" charset="0"/>
                  </a:rPr>
                  <a:t>purpose</a:t>
                </a:r>
                <a:r>
                  <a:rPr lang="sv-SE" sz="700" smtClean="0">
                    <a:latin typeface="Arial" pitchFamily="34" charset="0"/>
                    <a:cs typeface="Arial" pitchFamily="34" charset="0"/>
                  </a:rPr>
                  <a:t> of all backlog items</a:t>
                </a:r>
              </a:p>
            </p:txBody>
          </p:sp>
        </p:grpSp>
        <p:grpSp>
          <p:nvGrpSpPr>
            <p:cNvPr id="977" name="Group 976"/>
            <p:cNvGrpSpPr/>
            <p:nvPr/>
          </p:nvGrpSpPr>
          <p:grpSpPr>
            <a:xfrm>
              <a:off x="3543280" y="3635300"/>
              <a:ext cx="1928826" cy="357190"/>
              <a:chOff x="828636" y="800072"/>
              <a:chExt cx="1928826" cy="357190"/>
            </a:xfrm>
          </p:grpSpPr>
          <p:sp>
            <p:nvSpPr>
              <p:cNvPr id="978" name="Rounded Rectangle 97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9" name="Rectangle 97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0" name="TextBox 97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Top items in </a:t>
                </a:r>
                <a:r>
                  <a:rPr lang="sv-SE" sz="700" b="1" smtClean="0">
                    <a:latin typeface="Arial" pitchFamily="34" charset="0"/>
                    <a:cs typeface="Arial" pitchFamily="34" charset="0"/>
                  </a:rPr>
                  <a:t>PBL small enough to fit </a:t>
                </a:r>
                <a:r>
                  <a:rPr lang="sv-SE" sz="700" smtClean="0">
                    <a:latin typeface="Arial" pitchFamily="34" charset="0"/>
                    <a:cs typeface="Arial" pitchFamily="34" charset="0"/>
                  </a:rPr>
                  <a:t>in a sprint</a:t>
                </a:r>
              </a:p>
            </p:txBody>
          </p:sp>
        </p:grpSp>
        <p:grpSp>
          <p:nvGrpSpPr>
            <p:cNvPr id="981" name="Group 980"/>
            <p:cNvGrpSpPr/>
            <p:nvPr/>
          </p:nvGrpSpPr>
          <p:grpSpPr>
            <a:xfrm>
              <a:off x="3543280" y="3278110"/>
              <a:ext cx="1928826" cy="357190"/>
              <a:chOff x="828636" y="800072"/>
              <a:chExt cx="1928826" cy="357190"/>
            </a:xfrm>
          </p:grpSpPr>
          <p:sp>
            <p:nvSpPr>
              <p:cNvPr id="982" name="Rounded Rectangle 98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3" name="Rectangle 98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4" name="TextBox 98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Estimates written by the team</a:t>
                </a:r>
              </a:p>
            </p:txBody>
          </p:sp>
        </p:grpSp>
      </p:grpSp>
      <p:grpSp>
        <p:nvGrpSpPr>
          <p:cNvPr id="340" name="Group 339"/>
          <p:cNvGrpSpPr/>
          <p:nvPr/>
        </p:nvGrpSpPr>
        <p:grpSpPr>
          <a:xfrm>
            <a:off x="99648" y="1592023"/>
            <a:ext cx="1713661" cy="1530814"/>
            <a:chOff x="185694" y="2850193"/>
            <a:chExt cx="2214578" cy="2143140"/>
          </a:xfrm>
        </p:grpSpPr>
        <p:grpSp>
          <p:nvGrpSpPr>
            <p:cNvPr id="228" name="Group 227"/>
            <p:cNvGrpSpPr/>
            <p:nvPr/>
          </p:nvGrpSpPr>
          <p:grpSpPr>
            <a:xfrm>
              <a:off x="185694" y="2850193"/>
              <a:ext cx="2214578" cy="357190"/>
              <a:chOff x="542884" y="371444"/>
              <a:chExt cx="2214578" cy="357190"/>
            </a:xfrm>
          </p:grpSpPr>
          <p:sp>
            <p:nvSpPr>
              <p:cNvPr id="229" name="Rounded Rectangle 2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0" name="Rectangle 2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1" name="TextBox 23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Clearly defined </a:t>
                </a:r>
                <a:r>
                  <a:rPr lang="sv-SE" sz="700" b="1" smtClean="0">
                    <a:latin typeface="Arial" pitchFamily="34" charset="0"/>
                    <a:cs typeface="Arial" pitchFamily="34" charset="0"/>
                  </a:rPr>
                  <a:t>product owner</a:t>
                </a:r>
                <a:r>
                  <a:rPr lang="sv-SE" sz="700" smtClean="0">
                    <a:latin typeface="Arial" pitchFamily="34" charset="0"/>
                    <a:cs typeface="Arial" pitchFamily="34" charset="0"/>
                  </a:rPr>
                  <a:t> </a:t>
                </a:r>
                <a:r>
                  <a:rPr lang="sv-SE" sz="700" b="1" smtClean="0">
                    <a:latin typeface="Arial" pitchFamily="34" charset="0"/>
                    <a:cs typeface="Arial" pitchFamily="34" charset="0"/>
                  </a:rPr>
                  <a:t>(PO)</a:t>
                </a:r>
                <a:endParaRPr lang="sv-SE" sz="700" b="1">
                  <a:latin typeface="Arial" pitchFamily="34" charset="0"/>
                  <a:cs typeface="Arial" pitchFamily="34" charset="0"/>
                </a:endParaRPr>
              </a:p>
            </p:txBody>
          </p:sp>
        </p:grpSp>
        <p:grpSp>
          <p:nvGrpSpPr>
            <p:cNvPr id="232" name="Group 231"/>
            <p:cNvGrpSpPr/>
            <p:nvPr/>
          </p:nvGrpSpPr>
          <p:grpSpPr>
            <a:xfrm>
              <a:off x="471446" y="3207383"/>
              <a:ext cx="1928826" cy="357190"/>
              <a:chOff x="828636" y="800072"/>
              <a:chExt cx="1928826" cy="357190"/>
            </a:xfrm>
          </p:grpSpPr>
          <p:sp>
            <p:nvSpPr>
              <p:cNvPr id="233" name="Rounded Rectangle 23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4" name="Rectangle 23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5" name="TextBox 234"/>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is </a:t>
                </a:r>
                <a:r>
                  <a:rPr lang="sv-SE" sz="700" b="1" smtClean="0">
                    <a:latin typeface="Arial" pitchFamily="34" charset="0"/>
                    <a:cs typeface="Arial" pitchFamily="34" charset="0"/>
                  </a:rPr>
                  <a:t>empowered </a:t>
                </a:r>
                <a:r>
                  <a:rPr lang="sv-SE" sz="700" smtClean="0">
                    <a:latin typeface="Arial" pitchFamily="34" charset="0"/>
                    <a:cs typeface="Arial" pitchFamily="34" charset="0"/>
                  </a:rPr>
                  <a:t>to prioritize</a:t>
                </a:r>
              </a:p>
            </p:txBody>
          </p:sp>
        </p:grpSp>
        <p:grpSp>
          <p:nvGrpSpPr>
            <p:cNvPr id="236" name="Group 235"/>
            <p:cNvGrpSpPr/>
            <p:nvPr/>
          </p:nvGrpSpPr>
          <p:grpSpPr>
            <a:xfrm>
              <a:off x="471446" y="3564573"/>
              <a:ext cx="1928826" cy="357190"/>
              <a:chOff x="828636" y="800072"/>
              <a:chExt cx="1928826" cy="357190"/>
            </a:xfrm>
          </p:grpSpPr>
          <p:sp>
            <p:nvSpPr>
              <p:cNvPr id="237" name="Rounded Rectangle 23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8" name="Rectangle 23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9" name="TextBox 238"/>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a:t>
                </a:r>
                <a:r>
                  <a:rPr lang="sv-SE" sz="700" b="1" smtClean="0">
                    <a:latin typeface="Arial" pitchFamily="34" charset="0"/>
                    <a:cs typeface="Arial" pitchFamily="34" charset="0"/>
                  </a:rPr>
                  <a:t>knowledge</a:t>
                </a:r>
                <a:r>
                  <a:rPr lang="sv-SE" sz="700" smtClean="0">
                    <a:latin typeface="Arial" pitchFamily="34" charset="0"/>
                    <a:cs typeface="Arial" pitchFamily="34" charset="0"/>
                  </a:rPr>
                  <a:t> to prioritize</a:t>
                </a:r>
              </a:p>
            </p:txBody>
          </p:sp>
        </p:grpSp>
        <p:grpSp>
          <p:nvGrpSpPr>
            <p:cNvPr id="901" name="Group 900"/>
            <p:cNvGrpSpPr/>
            <p:nvPr/>
          </p:nvGrpSpPr>
          <p:grpSpPr>
            <a:xfrm>
              <a:off x="471446" y="3921763"/>
              <a:ext cx="1928826" cy="357190"/>
              <a:chOff x="828636" y="800072"/>
              <a:chExt cx="1928826" cy="357190"/>
            </a:xfrm>
          </p:grpSpPr>
          <p:sp>
            <p:nvSpPr>
              <p:cNvPr id="902" name="Rounded Rectangle 90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3" name="Rectangle 90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4" name="TextBox 90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a:t>
                </a:r>
                <a:r>
                  <a:rPr lang="sv-SE" sz="700" b="1" smtClean="0">
                    <a:latin typeface="Arial" pitchFamily="34" charset="0"/>
                    <a:cs typeface="Arial" pitchFamily="34" charset="0"/>
                  </a:rPr>
                  <a:t> </a:t>
                </a:r>
                <a:r>
                  <a:rPr lang="sv-SE" sz="700" smtClean="0">
                    <a:latin typeface="Arial" pitchFamily="34" charset="0"/>
                    <a:cs typeface="Arial" pitchFamily="34" charset="0"/>
                  </a:rPr>
                  <a:t>direct</a:t>
                </a:r>
                <a:r>
                  <a:rPr lang="sv-SE" sz="700" b="1" smtClean="0">
                    <a:latin typeface="Arial" pitchFamily="34" charset="0"/>
                    <a:cs typeface="Arial" pitchFamily="34" charset="0"/>
                  </a:rPr>
                  <a:t> contact with team</a:t>
                </a:r>
              </a:p>
            </p:txBody>
          </p:sp>
        </p:grpSp>
        <p:grpSp>
          <p:nvGrpSpPr>
            <p:cNvPr id="905" name="Group 904"/>
            <p:cNvGrpSpPr/>
            <p:nvPr/>
          </p:nvGrpSpPr>
          <p:grpSpPr>
            <a:xfrm>
              <a:off x="471446" y="4278953"/>
              <a:ext cx="1928826" cy="357190"/>
              <a:chOff x="828636" y="800072"/>
              <a:chExt cx="1928826" cy="357190"/>
            </a:xfrm>
          </p:grpSpPr>
          <p:sp>
            <p:nvSpPr>
              <p:cNvPr id="906" name="Rounded Rectangle 90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7" name="Rectangle 90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8" name="TextBox 90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direct </a:t>
                </a:r>
                <a:r>
                  <a:rPr lang="sv-SE" sz="700" b="1" smtClean="0">
                    <a:latin typeface="Arial" pitchFamily="34" charset="0"/>
                    <a:cs typeface="Arial" pitchFamily="34" charset="0"/>
                  </a:rPr>
                  <a:t>contact with stakeholders</a:t>
                </a:r>
              </a:p>
            </p:txBody>
          </p:sp>
        </p:grpSp>
        <p:grpSp>
          <p:nvGrpSpPr>
            <p:cNvPr id="985" name="Group 984"/>
            <p:cNvGrpSpPr/>
            <p:nvPr/>
          </p:nvGrpSpPr>
          <p:grpSpPr>
            <a:xfrm>
              <a:off x="471446" y="4636143"/>
              <a:ext cx="1928826" cy="357190"/>
              <a:chOff x="828636" y="800072"/>
              <a:chExt cx="1928826" cy="357190"/>
            </a:xfrm>
          </p:grpSpPr>
          <p:sp>
            <p:nvSpPr>
              <p:cNvPr id="986" name="Rounded Rectangle 98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7" name="Rectangle 98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8" name="TextBox 98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speaks </a:t>
                </a:r>
                <a:r>
                  <a:rPr lang="sv-SE" sz="700" b="1" smtClean="0">
                    <a:latin typeface="Arial" pitchFamily="34" charset="0"/>
                    <a:cs typeface="Arial" pitchFamily="34" charset="0"/>
                  </a:rPr>
                  <a:t>with one voice </a:t>
                </a:r>
                <a:r>
                  <a:rPr lang="sv-SE" sz="700" smtClean="0">
                    <a:latin typeface="Arial" pitchFamily="34" charset="0"/>
                    <a:cs typeface="Arial" pitchFamily="34" charset="0"/>
                  </a:rPr>
                  <a:t>(in case PO is a team)</a:t>
                </a:r>
                <a:endParaRPr lang="sv-SE" sz="700" b="1" smtClean="0">
                  <a:latin typeface="Arial" pitchFamily="34" charset="0"/>
                  <a:cs typeface="Arial" pitchFamily="34" charset="0"/>
                </a:endParaRPr>
              </a:p>
            </p:txBody>
          </p:sp>
        </p:grpSp>
      </p:grpSp>
      <p:grpSp>
        <p:nvGrpSpPr>
          <p:cNvPr id="628" name="Group 627"/>
          <p:cNvGrpSpPr/>
          <p:nvPr/>
        </p:nvGrpSpPr>
        <p:grpSpPr>
          <a:xfrm>
            <a:off x="2476663" y="6286520"/>
            <a:ext cx="1713661" cy="255136"/>
            <a:chOff x="542884" y="371444"/>
            <a:chExt cx="2214578" cy="357190"/>
          </a:xfrm>
        </p:grpSpPr>
        <p:sp>
          <p:nvSpPr>
            <p:cNvPr id="629" name="Rounded Rectangle 6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0" name="Rectangle 6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1" name="TextBox 63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members </a:t>
              </a:r>
              <a:r>
                <a:rPr lang="sv-SE" sz="700" b="1" smtClean="0">
                  <a:latin typeface="Arial" pitchFamily="34" charset="0"/>
                  <a:cs typeface="Arial" pitchFamily="34" charset="0"/>
                </a:rPr>
                <a:t>sit together</a:t>
              </a:r>
              <a:endParaRPr lang="sv-SE" sz="700" b="1">
                <a:latin typeface="Arial" pitchFamily="34" charset="0"/>
                <a:cs typeface="Arial" pitchFamily="34" charset="0"/>
              </a:endParaRPr>
            </a:p>
          </p:txBody>
        </p:sp>
      </p:grpSp>
      <p:sp>
        <p:nvSpPr>
          <p:cNvPr id="328" name="TextBox 327"/>
          <p:cNvSpPr txBox="1"/>
          <p:nvPr/>
        </p:nvSpPr>
        <p:spPr>
          <a:xfrm>
            <a:off x="33133" y="183634"/>
            <a:ext cx="1934779"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If you achieve these you can ignore the rest of the checklist. Your process is fine.</a:t>
            </a:r>
            <a:endParaRPr lang="sv-SE" sz="700">
              <a:latin typeface="Arial" pitchFamily="34" charset="0"/>
              <a:cs typeface="Arial" pitchFamily="34" charset="0"/>
            </a:endParaRPr>
          </a:p>
        </p:txBody>
      </p:sp>
      <p:sp>
        <p:nvSpPr>
          <p:cNvPr id="329" name="TextBox 328"/>
          <p:cNvSpPr txBox="1"/>
          <p:nvPr/>
        </p:nvSpPr>
        <p:spPr>
          <a:xfrm>
            <a:off x="2200265" y="183634"/>
            <a:ext cx="2089383"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These are central to Scrum. Without these you probably shouldn’t call it Scrum.</a:t>
            </a:r>
          </a:p>
        </p:txBody>
      </p:sp>
      <p:sp>
        <p:nvSpPr>
          <p:cNvPr id="330" name="TextBox 329"/>
          <p:cNvSpPr txBox="1"/>
          <p:nvPr/>
        </p:nvSpPr>
        <p:spPr>
          <a:xfrm>
            <a:off x="2200266" y="1"/>
            <a:ext cx="1023358" cy="250610"/>
          </a:xfrm>
          <a:prstGeom prst="rect">
            <a:avLst/>
          </a:prstGeom>
          <a:noFill/>
        </p:spPr>
        <p:txBody>
          <a:bodyPr wrap="none" lIns="65306" tIns="32653" rIns="65306" bIns="32653" rtlCol="0">
            <a:spAutoFit/>
          </a:bodyPr>
          <a:lstStyle/>
          <a:p>
            <a:r>
              <a:rPr lang="sv-SE" b="1" smtClean="0">
                <a:latin typeface="+mj-lt"/>
                <a:cs typeface="Arial" pitchFamily="34" charset="0"/>
              </a:rPr>
              <a:t>Core Scrum</a:t>
            </a:r>
            <a:endParaRPr lang="sv-SE" b="1">
              <a:latin typeface="+mj-lt"/>
              <a:cs typeface="Arial" pitchFamily="34" charset="0"/>
            </a:endParaRPr>
          </a:p>
        </p:txBody>
      </p:sp>
      <p:sp>
        <p:nvSpPr>
          <p:cNvPr id="1036" name="Rounded Rectangle 1035"/>
          <p:cNvSpPr/>
          <p:nvPr/>
        </p:nvSpPr>
        <p:spPr bwMode="auto">
          <a:xfrm>
            <a:off x="5339956" y="928671"/>
            <a:ext cx="4035396" cy="4194407"/>
          </a:xfrm>
          <a:prstGeom prst="roundRect">
            <a:avLst>
              <a:gd name="adj" fmla="val 5027"/>
            </a:avLst>
          </a:prstGeom>
          <a:gradFill flip="none" rotWithShape="1">
            <a:gsLst>
              <a:gs pos="0">
                <a:schemeClr val="tx1">
                  <a:lumMod val="60000"/>
                  <a:lumOff val="40000"/>
                </a:schemeClr>
              </a:gs>
              <a:gs pos="50000">
                <a:srgbClr val="98D3E8"/>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406" name="Group 405"/>
          <p:cNvGrpSpPr/>
          <p:nvPr/>
        </p:nvGrpSpPr>
        <p:grpSpPr>
          <a:xfrm>
            <a:off x="5450516" y="2166904"/>
            <a:ext cx="1713661" cy="255136"/>
            <a:chOff x="542884" y="371444"/>
            <a:chExt cx="2214578" cy="357190"/>
          </a:xfrm>
        </p:grpSpPr>
        <p:sp>
          <p:nvSpPr>
            <p:cNvPr id="407" name="Rounded Rectangle 40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8" name="Rectangle 40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9" name="TextBox 40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a:t>
              </a:r>
              <a:r>
                <a:rPr lang="sv-SE" sz="700" b="1" smtClean="0">
                  <a:latin typeface="Arial" pitchFamily="34" charset="0"/>
                  <a:cs typeface="Arial" pitchFamily="34" charset="0"/>
                </a:rPr>
                <a:t>product vision</a:t>
              </a:r>
              <a:r>
                <a:rPr lang="sv-SE" sz="700" smtClean="0">
                  <a:latin typeface="Arial" pitchFamily="34" charset="0"/>
                  <a:cs typeface="Arial" pitchFamily="34" charset="0"/>
                </a:rPr>
                <a:t> that is in sync with PBL</a:t>
              </a:r>
              <a:endParaRPr lang="sv-SE" sz="700">
                <a:latin typeface="Arial" pitchFamily="34" charset="0"/>
                <a:cs typeface="Arial" pitchFamily="34" charset="0"/>
              </a:endParaRPr>
            </a:p>
          </p:txBody>
        </p:sp>
      </p:grpSp>
      <p:grpSp>
        <p:nvGrpSpPr>
          <p:cNvPr id="596" name="Group 595"/>
          <p:cNvGrpSpPr/>
          <p:nvPr/>
        </p:nvGrpSpPr>
        <p:grpSpPr>
          <a:xfrm>
            <a:off x="5450516" y="2422040"/>
            <a:ext cx="1713661" cy="255136"/>
            <a:chOff x="542884" y="371444"/>
            <a:chExt cx="2214578" cy="357190"/>
          </a:xfrm>
        </p:grpSpPr>
        <p:sp>
          <p:nvSpPr>
            <p:cNvPr id="597" name="Rounded Rectangle 59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8" name="Rectangle 59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9" name="TextBox 59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PBL and product vision is </a:t>
              </a:r>
              <a:r>
                <a:rPr lang="sv-SE" sz="700" b="1" smtClean="0">
                  <a:latin typeface="Arial" pitchFamily="34" charset="0"/>
                  <a:cs typeface="Arial" pitchFamily="34" charset="0"/>
                </a:rPr>
                <a:t>highly visible</a:t>
              </a:r>
            </a:p>
          </p:txBody>
        </p:sp>
      </p:grpSp>
      <p:grpSp>
        <p:nvGrpSpPr>
          <p:cNvPr id="608" name="Group 607"/>
          <p:cNvGrpSpPr/>
          <p:nvPr/>
        </p:nvGrpSpPr>
        <p:grpSpPr>
          <a:xfrm>
            <a:off x="5450516" y="2714620"/>
            <a:ext cx="1713661" cy="255136"/>
            <a:chOff x="542884" y="371444"/>
            <a:chExt cx="2214578" cy="357190"/>
          </a:xfrm>
        </p:grpSpPr>
        <p:sp>
          <p:nvSpPr>
            <p:cNvPr id="609" name="Rounded Rectangle 6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0" name="Rectangle 6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1" name="TextBox 61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Everyone on the </a:t>
              </a:r>
              <a:r>
                <a:rPr lang="sv-SE" sz="700" b="1" smtClean="0">
                  <a:latin typeface="Arial" pitchFamily="34" charset="0"/>
                  <a:cs typeface="Arial" pitchFamily="34" charset="0"/>
                </a:rPr>
                <a:t>team</a:t>
              </a:r>
              <a:r>
                <a:rPr lang="sv-SE" sz="700" smtClean="0">
                  <a:latin typeface="Arial" pitchFamily="34" charset="0"/>
                  <a:cs typeface="Arial" pitchFamily="34" charset="0"/>
                </a:rPr>
                <a:t> </a:t>
              </a:r>
              <a:r>
                <a:rPr lang="sv-SE" sz="700" b="1" smtClean="0">
                  <a:latin typeface="Arial" pitchFamily="34" charset="0"/>
                  <a:cs typeface="Arial" pitchFamily="34" charset="0"/>
                </a:rPr>
                <a:t>participates in estimating</a:t>
              </a:r>
            </a:p>
          </p:txBody>
        </p:sp>
      </p:grpSp>
      <p:grpSp>
        <p:nvGrpSpPr>
          <p:cNvPr id="620" name="Group 619"/>
          <p:cNvGrpSpPr/>
          <p:nvPr/>
        </p:nvGrpSpPr>
        <p:grpSpPr>
          <a:xfrm>
            <a:off x="5450516" y="2969756"/>
            <a:ext cx="1713661" cy="255136"/>
            <a:chOff x="542884" y="371444"/>
            <a:chExt cx="2214578" cy="357190"/>
          </a:xfrm>
        </p:grpSpPr>
        <p:sp>
          <p:nvSpPr>
            <p:cNvPr id="621" name="Rounded Rectangle 62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2" name="Rectangle 62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3" name="TextBox 622"/>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PO available </a:t>
              </a:r>
              <a:r>
                <a:rPr lang="sv-SE" sz="700" smtClean="0">
                  <a:latin typeface="Arial" pitchFamily="34" charset="0"/>
                  <a:cs typeface="Arial" pitchFamily="34" charset="0"/>
                </a:rPr>
                <a:t>when team is estimating</a:t>
              </a:r>
              <a:endParaRPr lang="sv-SE" sz="700" b="1">
                <a:latin typeface="Arial" pitchFamily="34" charset="0"/>
                <a:cs typeface="Arial" pitchFamily="34" charset="0"/>
              </a:endParaRPr>
            </a:p>
          </p:txBody>
        </p:sp>
      </p:grpSp>
      <p:grpSp>
        <p:nvGrpSpPr>
          <p:cNvPr id="632" name="Group 631"/>
          <p:cNvGrpSpPr/>
          <p:nvPr/>
        </p:nvGrpSpPr>
        <p:grpSpPr>
          <a:xfrm>
            <a:off x="5450516" y="1602204"/>
            <a:ext cx="1713661" cy="255136"/>
            <a:chOff x="542884" y="371444"/>
            <a:chExt cx="2214578" cy="357190"/>
          </a:xfrm>
        </p:grpSpPr>
        <p:sp>
          <p:nvSpPr>
            <p:cNvPr id="633" name="Rounded Rectangle 632"/>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4" name="Rectangle 633"/>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5" name="TextBox 634"/>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members </a:t>
              </a:r>
              <a:r>
                <a:rPr lang="sv-SE" sz="700" b="1" smtClean="0">
                  <a:latin typeface="Arial" pitchFamily="34" charset="0"/>
                  <a:cs typeface="Arial" pitchFamily="34" charset="0"/>
                </a:rPr>
                <a:t>not locked into specific roles</a:t>
              </a:r>
              <a:endParaRPr lang="sv-SE" sz="700" b="1">
                <a:latin typeface="Arial" pitchFamily="34" charset="0"/>
                <a:cs typeface="Arial" pitchFamily="34" charset="0"/>
              </a:endParaRPr>
            </a:p>
          </p:txBody>
        </p:sp>
      </p:grpSp>
      <p:grpSp>
        <p:nvGrpSpPr>
          <p:cNvPr id="636" name="Group 635"/>
          <p:cNvGrpSpPr/>
          <p:nvPr/>
        </p:nvGrpSpPr>
        <p:grpSpPr>
          <a:xfrm>
            <a:off x="5450516" y="1347068"/>
            <a:ext cx="1713661" cy="255136"/>
            <a:chOff x="542884" y="371444"/>
            <a:chExt cx="2214578" cy="357190"/>
          </a:xfrm>
        </p:grpSpPr>
        <p:sp>
          <p:nvSpPr>
            <p:cNvPr id="637" name="Rounded Rectangle 63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8" name="Rectangle 63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9" name="TextBox 63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a:t>
              </a:r>
              <a:r>
                <a:rPr lang="sv-SE" sz="700" b="1" smtClean="0">
                  <a:latin typeface="Arial" pitchFamily="34" charset="0"/>
                  <a:cs typeface="Arial" pitchFamily="34" charset="0"/>
                </a:rPr>
                <a:t>has all skills </a:t>
              </a:r>
              <a:r>
                <a:rPr lang="sv-SE" sz="700" smtClean="0">
                  <a:latin typeface="Arial" pitchFamily="34" charset="0"/>
                  <a:cs typeface="Arial" pitchFamily="34" charset="0"/>
                </a:rPr>
                <a:t>needed to bring backlog items to Done</a:t>
              </a:r>
              <a:endParaRPr lang="sv-SE" sz="700" b="1">
                <a:latin typeface="Arial" pitchFamily="34" charset="0"/>
                <a:cs typeface="Arial" pitchFamily="34" charset="0"/>
              </a:endParaRPr>
            </a:p>
          </p:txBody>
        </p:sp>
      </p:grpSp>
      <p:grpSp>
        <p:nvGrpSpPr>
          <p:cNvPr id="640" name="Group 639"/>
          <p:cNvGrpSpPr/>
          <p:nvPr/>
        </p:nvGrpSpPr>
        <p:grpSpPr>
          <a:xfrm>
            <a:off x="5450516" y="4578811"/>
            <a:ext cx="1713661" cy="255136"/>
            <a:chOff x="542884" y="371444"/>
            <a:chExt cx="2214578" cy="357190"/>
          </a:xfrm>
        </p:grpSpPr>
        <p:sp>
          <p:nvSpPr>
            <p:cNvPr id="641" name="Rounded Rectangle 64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2" name="Rectangle 64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3" name="TextBox 642"/>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has a </a:t>
              </a:r>
              <a:r>
                <a:rPr lang="sv-SE" sz="700" b="1" smtClean="0">
                  <a:latin typeface="Arial" pitchFamily="34" charset="0"/>
                  <a:cs typeface="Arial" pitchFamily="34" charset="0"/>
                </a:rPr>
                <a:t>Scrum Master (SM)</a:t>
              </a:r>
              <a:endParaRPr lang="sv-SE" sz="700" b="1">
                <a:latin typeface="Arial" pitchFamily="34" charset="0"/>
                <a:cs typeface="Arial" pitchFamily="34" charset="0"/>
              </a:endParaRPr>
            </a:p>
          </p:txBody>
        </p:sp>
      </p:grpSp>
      <p:grpSp>
        <p:nvGrpSpPr>
          <p:cNvPr id="725" name="Group 724"/>
          <p:cNvGrpSpPr/>
          <p:nvPr/>
        </p:nvGrpSpPr>
        <p:grpSpPr>
          <a:xfrm>
            <a:off x="5450516" y="3524298"/>
            <a:ext cx="1713661" cy="255136"/>
            <a:chOff x="542884" y="371444"/>
            <a:chExt cx="2214578" cy="357190"/>
          </a:xfrm>
        </p:grpSpPr>
        <p:sp>
          <p:nvSpPr>
            <p:cNvPr id="726" name="Rounded Rectangle 72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7" name="Rectangle 72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8" name="TextBox 727"/>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Whole team knows top 1-3 </a:t>
              </a:r>
              <a:r>
                <a:rPr lang="sv-SE" sz="700" b="1" smtClean="0">
                  <a:latin typeface="Arial" pitchFamily="34" charset="0"/>
                  <a:cs typeface="Arial" pitchFamily="34" charset="0"/>
                </a:rPr>
                <a:t>impediments</a:t>
              </a:r>
              <a:endParaRPr lang="sv-SE" sz="700" smtClean="0">
                <a:latin typeface="Arial" pitchFamily="34" charset="0"/>
                <a:cs typeface="Arial" pitchFamily="34" charset="0"/>
              </a:endParaRPr>
            </a:p>
          </p:txBody>
        </p:sp>
      </p:grpSp>
      <p:grpSp>
        <p:nvGrpSpPr>
          <p:cNvPr id="733" name="Group 732"/>
          <p:cNvGrpSpPr/>
          <p:nvPr/>
        </p:nvGrpSpPr>
        <p:grpSpPr>
          <a:xfrm>
            <a:off x="5671633" y="3779433"/>
            <a:ext cx="1492544" cy="255136"/>
            <a:chOff x="828636" y="800072"/>
            <a:chExt cx="1928826" cy="357190"/>
          </a:xfrm>
        </p:grpSpPr>
        <p:sp>
          <p:nvSpPr>
            <p:cNvPr id="734" name="Rounded Rectangle 7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5" name="Rectangle 7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6" name="TextBox 73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SM has strategy </a:t>
              </a:r>
              <a:r>
                <a:rPr lang="sv-SE" sz="700" smtClean="0">
                  <a:latin typeface="Arial" pitchFamily="34" charset="0"/>
                  <a:cs typeface="Arial" pitchFamily="34" charset="0"/>
                </a:rPr>
                <a:t>for how to fix top impediment</a:t>
              </a:r>
            </a:p>
          </p:txBody>
        </p:sp>
      </p:grpSp>
      <p:grpSp>
        <p:nvGrpSpPr>
          <p:cNvPr id="737" name="Group 736"/>
          <p:cNvGrpSpPr/>
          <p:nvPr/>
        </p:nvGrpSpPr>
        <p:grpSpPr>
          <a:xfrm>
            <a:off x="5671633" y="4034569"/>
            <a:ext cx="1492544" cy="255136"/>
            <a:chOff x="828636" y="800072"/>
            <a:chExt cx="1928826" cy="357190"/>
          </a:xfrm>
        </p:grpSpPr>
        <p:sp>
          <p:nvSpPr>
            <p:cNvPr id="738" name="Rounded Rectangle 7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9" name="Rectangle 7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0" name="TextBox 73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SM focusing </a:t>
              </a:r>
              <a:r>
                <a:rPr lang="sv-SE" sz="700" smtClean="0">
                  <a:latin typeface="Arial" pitchFamily="34" charset="0"/>
                  <a:cs typeface="Arial" pitchFamily="34" charset="0"/>
                </a:rPr>
                <a:t>on removing impediments</a:t>
              </a:r>
            </a:p>
          </p:txBody>
        </p:sp>
      </p:grpSp>
      <p:grpSp>
        <p:nvGrpSpPr>
          <p:cNvPr id="741" name="Group 740"/>
          <p:cNvGrpSpPr/>
          <p:nvPr/>
        </p:nvGrpSpPr>
        <p:grpSpPr>
          <a:xfrm>
            <a:off x="5671633" y="4289705"/>
            <a:ext cx="1492544" cy="255136"/>
            <a:chOff x="828636" y="800072"/>
            <a:chExt cx="1928826" cy="357190"/>
          </a:xfrm>
        </p:grpSpPr>
        <p:sp>
          <p:nvSpPr>
            <p:cNvPr id="742" name="Rounded Rectangle 7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3" name="Rectangle 7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4" name="TextBox 74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Escalated to management </a:t>
              </a:r>
              <a:r>
                <a:rPr lang="sv-SE" sz="700" smtClean="0">
                  <a:latin typeface="Arial" pitchFamily="34" charset="0"/>
                  <a:cs typeface="Arial" pitchFamily="34" charset="0"/>
                </a:rPr>
                <a:t>when team can’t solve</a:t>
              </a:r>
            </a:p>
          </p:txBody>
        </p:sp>
      </p:grpSp>
      <p:grpSp>
        <p:nvGrpSpPr>
          <p:cNvPr id="747" name="Group 746"/>
          <p:cNvGrpSpPr/>
          <p:nvPr/>
        </p:nvGrpSpPr>
        <p:grpSpPr>
          <a:xfrm>
            <a:off x="7495854" y="2173684"/>
            <a:ext cx="1713661" cy="255136"/>
            <a:chOff x="614322" y="5086352"/>
            <a:chExt cx="2214578" cy="357190"/>
          </a:xfrm>
        </p:grpSpPr>
        <p:sp>
          <p:nvSpPr>
            <p:cNvPr id="748" name="Rounded Rectangle 74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9" name="Rectangle 74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0" name="TextBox 749"/>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Velocity</a:t>
              </a:r>
              <a:r>
                <a:rPr lang="sv-SE" sz="700" smtClean="0">
                  <a:latin typeface="Arial" pitchFamily="34" charset="0"/>
                  <a:cs typeface="Arial" pitchFamily="34" charset="0"/>
                </a:rPr>
                <a:t> is measured</a:t>
              </a:r>
            </a:p>
          </p:txBody>
        </p:sp>
      </p:grpSp>
      <p:grpSp>
        <p:nvGrpSpPr>
          <p:cNvPr id="751" name="Group 750"/>
          <p:cNvGrpSpPr/>
          <p:nvPr/>
        </p:nvGrpSpPr>
        <p:grpSpPr>
          <a:xfrm>
            <a:off x="7716971" y="2939091"/>
            <a:ext cx="1492544" cy="255136"/>
            <a:chOff x="828636" y="800072"/>
            <a:chExt cx="1928826" cy="357190"/>
          </a:xfrm>
        </p:grpSpPr>
        <p:sp>
          <p:nvSpPr>
            <p:cNvPr id="752" name="Rounded Rectangle 75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3" name="Rectangle 75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4" name="TextBox 75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Velocity only includes</a:t>
              </a:r>
              <a:br>
                <a:rPr lang="sv-SE" sz="700" smtClean="0">
                  <a:latin typeface="Arial" pitchFamily="34" charset="0"/>
                  <a:cs typeface="Arial" pitchFamily="34" charset="0"/>
                </a:rPr>
              </a:br>
              <a:r>
                <a:rPr lang="sv-SE" sz="700" smtClean="0">
                  <a:latin typeface="Arial" pitchFamily="34" charset="0"/>
                  <a:cs typeface="Arial" pitchFamily="34" charset="0"/>
                </a:rPr>
                <a:t>items that are </a:t>
              </a:r>
              <a:r>
                <a:rPr lang="sv-SE" sz="700" b="1" smtClean="0">
                  <a:latin typeface="Arial" pitchFamily="34" charset="0"/>
                  <a:cs typeface="Arial" pitchFamily="34" charset="0"/>
                </a:rPr>
                <a:t>Done</a:t>
              </a:r>
            </a:p>
          </p:txBody>
        </p:sp>
      </p:grpSp>
      <p:grpSp>
        <p:nvGrpSpPr>
          <p:cNvPr id="755" name="Group 754"/>
          <p:cNvGrpSpPr/>
          <p:nvPr/>
        </p:nvGrpSpPr>
        <p:grpSpPr>
          <a:xfrm>
            <a:off x="7716971" y="2683956"/>
            <a:ext cx="1492544" cy="255136"/>
            <a:chOff x="828636" y="800072"/>
            <a:chExt cx="1928826" cy="357190"/>
          </a:xfrm>
        </p:grpSpPr>
        <p:sp>
          <p:nvSpPr>
            <p:cNvPr id="756" name="Rounded Rectangle 75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7" name="Rectangle 75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8" name="TextBox 75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uses velocity for </a:t>
              </a:r>
              <a:r>
                <a:rPr lang="sv-SE" sz="700" b="1" smtClean="0">
                  <a:latin typeface="Arial" pitchFamily="34" charset="0"/>
                  <a:cs typeface="Arial" pitchFamily="34" charset="0"/>
                </a:rPr>
                <a:t>release planning</a:t>
              </a:r>
            </a:p>
          </p:txBody>
        </p:sp>
      </p:grpSp>
      <p:grpSp>
        <p:nvGrpSpPr>
          <p:cNvPr id="763" name="Group 762"/>
          <p:cNvGrpSpPr/>
          <p:nvPr/>
        </p:nvGrpSpPr>
        <p:grpSpPr>
          <a:xfrm>
            <a:off x="7495854" y="3245254"/>
            <a:ext cx="1713661" cy="255136"/>
            <a:chOff x="614322" y="5086352"/>
            <a:chExt cx="2214578" cy="357190"/>
          </a:xfrm>
        </p:grpSpPr>
        <p:sp>
          <p:nvSpPr>
            <p:cNvPr id="764" name="Rounded Rectangle 7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5" name="Rectangle 7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6" name="TextBox 765"/>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has a </a:t>
              </a:r>
              <a:r>
                <a:rPr lang="sv-SE" sz="700" b="1" smtClean="0">
                  <a:latin typeface="Arial" pitchFamily="34" charset="0"/>
                  <a:cs typeface="Arial" pitchFamily="34" charset="0"/>
                </a:rPr>
                <a:t>sprint burndown chart</a:t>
              </a:r>
            </a:p>
          </p:txBody>
        </p:sp>
      </p:grpSp>
      <p:grpSp>
        <p:nvGrpSpPr>
          <p:cNvPr id="776" name="Group 775"/>
          <p:cNvGrpSpPr/>
          <p:nvPr/>
        </p:nvGrpSpPr>
        <p:grpSpPr>
          <a:xfrm>
            <a:off x="7495854" y="1347068"/>
            <a:ext cx="1713661" cy="255136"/>
            <a:chOff x="542884" y="371444"/>
            <a:chExt cx="2214578" cy="357190"/>
          </a:xfrm>
        </p:grpSpPr>
        <p:sp>
          <p:nvSpPr>
            <p:cNvPr id="777" name="Rounded Rectangle 77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8" name="Rectangle 77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9" name="TextBox 77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PBL items </a:t>
              </a:r>
              <a:r>
                <a:rPr lang="sv-SE" sz="700" b="1" smtClean="0">
                  <a:latin typeface="Arial" pitchFamily="34" charset="0"/>
                  <a:cs typeface="Arial" pitchFamily="34" charset="0"/>
                </a:rPr>
                <a:t>are broken into tasks </a:t>
              </a:r>
              <a:r>
                <a:rPr lang="sv-SE" sz="700" smtClean="0">
                  <a:latin typeface="Arial" pitchFamily="34" charset="0"/>
                  <a:cs typeface="Arial" pitchFamily="34" charset="0"/>
                </a:rPr>
                <a:t>within a sprint</a:t>
              </a:r>
            </a:p>
          </p:txBody>
        </p:sp>
      </p:grpSp>
      <p:grpSp>
        <p:nvGrpSpPr>
          <p:cNvPr id="784" name="Group 783"/>
          <p:cNvGrpSpPr/>
          <p:nvPr/>
        </p:nvGrpSpPr>
        <p:grpSpPr>
          <a:xfrm>
            <a:off x="7716971" y="1857340"/>
            <a:ext cx="1492544" cy="255136"/>
            <a:chOff x="828636" y="800072"/>
            <a:chExt cx="1928826" cy="357190"/>
          </a:xfrm>
        </p:grpSpPr>
        <p:sp>
          <p:nvSpPr>
            <p:cNvPr id="785" name="Rounded Rectangle 7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6" name="Rectangle 7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7" name="TextBox 78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Estimates for ongoing tasks are </a:t>
              </a:r>
              <a:r>
                <a:rPr lang="sv-SE" sz="700" b="1" smtClean="0">
                  <a:latin typeface="Arial" pitchFamily="34" charset="0"/>
                  <a:cs typeface="Arial" pitchFamily="34" charset="0"/>
                </a:rPr>
                <a:t>updated daily</a:t>
              </a:r>
            </a:p>
          </p:txBody>
        </p:sp>
      </p:grpSp>
      <p:grpSp>
        <p:nvGrpSpPr>
          <p:cNvPr id="788" name="Group 787"/>
          <p:cNvGrpSpPr/>
          <p:nvPr/>
        </p:nvGrpSpPr>
        <p:grpSpPr>
          <a:xfrm>
            <a:off x="7716971" y="3500390"/>
            <a:ext cx="1492544" cy="255136"/>
            <a:chOff x="828636" y="800072"/>
            <a:chExt cx="1928826" cy="357190"/>
          </a:xfrm>
        </p:grpSpPr>
        <p:sp>
          <p:nvSpPr>
            <p:cNvPr id="789" name="Rounded Rectangle 78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0" name="Rectangle 78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1" name="TextBox 790"/>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Highly </a:t>
              </a:r>
              <a:r>
                <a:rPr lang="sv-SE" sz="700" b="1" smtClean="0">
                  <a:latin typeface="Arial" pitchFamily="34" charset="0"/>
                  <a:cs typeface="Arial" pitchFamily="34" charset="0"/>
                </a:rPr>
                <a:t>visible</a:t>
              </a:r>
            </a:p>
          </p:txBody>
        </p:sp>
      </p:grpSp>
      <p:grpSp>
        <p:nvGrpSpPr>
          <p:cNvPr id="804" name="Group 803"/>
          <p:cNvGrpSpPr/>
          <p:nvPr/>
        </p:nvGrpSpPr>
        <p:grpSpPr>
          <a:xfrm>
            <a:off x="7716971" y="3755526"/>
            <a:ext cx="1492544" cy="255136"/>
            <a:chOff x="828636" y="800072"/>
            <a:chExt cx="1928826" cy="357190"/>
          </a:xfrm>
        </p:grpSpPr>
        <p:sp>
          <p:nvSpPr>
            <p:cNvPr id="805" name="Rounded Rectangle 80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6" name="Rectangle 80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7" name="TextBox 80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Updated</a:t>
              </a:r>
              <a:r>
                <a:rPr lang="sv-SE" sz="700" smtClean="0">
                  <a:latin typeface="Arial" pitchFamily="34" charset="0"/>
                  <a:cs typeface="Arial" pitchFamily="34" charset="0"/>
                </a:rPr>
                <a:t> daily</a:t>
              </a:r>
            </a:p>
          </p:txBody>
        </p:sp>
      </p:grpSp>
      <p:grpSp>
        <p:nvGrpSpPr>
          <p:cNvPr id="820" name="Group 819"/>
          <p:cNvGrpSpPr/>
          <p:nvPr/>
        </p:nvGrpSpPr>
        <p:grpSpPr>
          <a:xfrm>
            <a:off x="7716971" y="4327006"/>
            <a:ext cx="1492544" cy="255136"/>
            <a:chOff x="828636" y="800072"/>
            <a:chExt cx="1928826" cy="357190"/>
          </a:xfrm>
        </p:grpSpPr>
        <p:sp>
          <p:nvSpPr>
            <p:cNvPr id="821" name="Rounded Rectangle 8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2" name="Rectangle 8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3" name="TextBox 822"/>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PO participates </a:t>
              </a:r>
              <a:r>
                <a:rPr lang="sv-SE" sz="700" smtClean="0">
                  <a:latin typeface="Arial" pitchFamily="34" charset="0"/>
                  <a:cs typeface="Arial" pitchFamily="34" charset="0"/>
                </a:rPr>
                <a:t>at least a  few times per week</a:t>
              </a:r>
            </a:p>
          </p:txBody>
        </p:sp>
      </p:grpSp>
      <p:grpSp>
        <p:nvGrpSpPr>
          <p:cNvPr id="853" name="Group 852"/>
          <p:cNvGrpSpPr/>
          <p:nvPr/>
        </p:nvGrpSpPr>
        <p:grpSpPr>
          <a:xfrm>
            <a:off x="7716971" y="2428820"/>
            <a:ext cx="1492544" cy="255136"/>
            <a:chOff x="828636" y="800072"/>
            <a:chExt cx="1928826" cy="357190"/>
          </a:xfrm>
        </p:grpSpPr>
        <p:sp>
          <p:nvSpPr>
            <p:cNvPr id="854" name="Rounded Rectangle 85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5" name="Rectangle 85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6" name="TextBox 85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All items in sprint plan have an </a:t>
              </a:r>
              <a:r>
                <a:rPr lang="sv-SE" sz="700" b="1" smtClean="0">
                  <a:latin typeface="Arial" pitchFamily="34" charset="0"/>
                  <a:cs typeface="Arial" pitchFamily="34" charset="0"/>
                </a:rPr>
                <a:t>estimate</a:t>
              </a:r>
            </a:p>
          </p:txBody>
        </p:sp>
      </p:grpSp>
      <p:grpSp>
        <p:nvGrpSpPr>
          <p:cNvPr id="971" name="Group 970"/>
          <p:cNvGrpSpPr/>
          <p:nvPr/>
        </p:nvGrpSpPr>
        <p:grpSpPr>
          <a:xfrm>
            <a:off x="5671633" y="4833947"/>
            <a:ext cx="1492544" cy="255136"/>
            <a:chOff x="828636" y="800072"/>
            <a:chExt cx="1928826" cy="357190"/>
          </a:xfrm>
        </p:grpSpPr>
        <p:sp>
          <p:nvSpPr>
            <p:cNvPr id="972" name="Rounded Rectangle 9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3" name="Rectangle 9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4" name="TextBox 97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SM </a:t>
              </a:r>
              <a:r>
                <a:rPr lang="sv-SE" sz="700" b="1" smtClean="0">
                  <a:latin typeface="Arial" pitchFamily="34" charset="0"/>
                  <a:cs typeface="Arial" pitchFamily="34" charset="0"/>
                </a:rPr>
                <a:t>sits with the team</a:t>
              </a:r>
              <a:endParaRPr lang="sv-SE" sz="700" b="1">
                <a:latin typeface="Arial" pitchFamily="34" charset="0"/>
                <a:cs typeface="Arial" pitchFamily="34" charset="0"/>
              </a:endParaRPr>
            </a:p>
          </p:txBody>
        </p:sp>
      </p:grpSp>
      <p:grpSp>
        <p:nvGrpSpPr>
          <p:cNvPr id="1004" name="Group 1003"/>
          <p:cNvGrpSpPr/>
          <p:nvPr/>
        </p:nvGrpSpPr>
        <p:grpSpPr>
          <a:xfrm>
            <a:off x="7495854" y="4071870"/>
            <a:ext cx="1713661" cy="255136"/>
            <a:chOff x="542884" y="371444"/>
            <a:chExt cx="2214578" cy="357190"/>
          </a:xfrm>
        </p:grpSpPr>
        <p:sp>
          <p:nvSpPr>
            <p:cNvPr id="1005" name="Rounded Rectangle 1004"/>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6" name="Rectangle 1005"/>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7" name="TextBox 1006"/>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Daily Scrum </a:t>
              </a:r>
              <a:r>
                <a:rPr lang="sv-SE" sz="700" smtClean="0">
                  <a:latin typeface="Arial" pitchFamily="34" charset="0"/>
                  <a:cs typeface="Arial" pitchFamily="34" charset="0"/>
                </a:rPr>
                <a:t>is every day, same time &amp; place</a:t>
              </a:r>
            </a:p>
          </p:txBody>
        </p:sp>
      </p:grpSp>
      <p:grpSp>
        <p:nvGrpSpPr>
          <p:cNvPr id="1008" name="Group 1007"/>
          <p:cNvGrpSpPr/>
          <p:nvPr/>
        </p:nvGrpSpPr>
        <p:grpSpPr>
          <a:xfrm>
            <a:off x="7716971" y="1602204"/>
            <a:ext cx="1492544" cy="255136"/>
            <a:chOff x="828636" y="800072"/>
            <a:chExt cx="1928826" cy="357190"/>
          </a:xfrm>
        </p:grpSpPr>
        <p:sp>
          <p:nvSpPr>
            <p:cNvPr id="1009" name="Rounded Rectangle 100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0" name="Rectangle 100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1" name="TextBox 1010"/>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Sprint tasks are </a:t>
              </a:r>
              <a:r>
                <a:rPr lang="sv-SE" sz="700" b="1" smtClean="0">
                  <a:latin typeface="Arial" pitchFamily="34" charset="0"/>
                  <a:cs typeface="Arial" pitchFamily="34" charset="0"/>
                </a:rPr>
                <a:t>estimated</a:t>
              </a:r>
            </a:p>
          </p:txBody>
        </p:sp>
      </p:grpSp>
      <p:grpSp>
        <p:nvGrpSpPr>
          <p:cNvPr id="1016" name="Group 1015"/>
          <p:cNvGrpSpPr/>
          <p:nvPr/>
        </p:nvGrpSpPr>
        <p:grpSpPr>
          <a:xfrm>
            <a:off x="5450516" y="3224891"/>
            <a:ext cx="1713661" cy="255136"/>
            <a:chOff x="542884" y="371444"/>
            <a:chExt cx="2214578" cy="357190"/>
          </a:xfrm>
        </p:grpSpPr>
        <p:sp>
          <p:nvSpPr>
            <p:cNvPr id="1017" name="Rounded Rectangle 101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8" name="Rectangle 101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9" name="TextBox 101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Estimate </a:t>
              </a:r>
              <a:r>
                <a:rPr lang="sv-SE" sz="700" b="1" smtClean="0">
                  <a:latin typeface="Arial" pitchFamily="34" charset="0"/>
                  <a:cs typeface="Arial" pitchFamily="34" charset="0"/>
                </a:rPr>
                <a:t>relative size </a:t>
              </a:r>
              <a:r>
                <a:rPr lang="sv-SE" sz="700" smtClean="0">
                  <a:latin typeface="Arial" pitchFamily="34" charset="0"/>
                  <a:cs typeface="Arial" pitchFamily="34" charset="0"/>
                </a:rPr>
                <a:t>(story points) rather than time</a:t>
              </a:r>
            </a:p>
          </p:txBody>
        </p:sp>
      </p:grpSp>
      <p:grpSp>
        <p:nvGrpSpPr>
          <p:cNvPr id="1025" name="Group 1024"/>
          <p:cNvGrpSpPr/>
          <p:nvPr/>
        </p:nvGrpSpPr>
        <p:grpSpPr>
          <a:xfrm>
            <a:off x="7716971" y="4582141"/>
            <a:ext cx="1492544" cy="255136"/>
            <a:chOff x="828636" y="800072"/>
            <a:chExt cx="1928826" cy="357190"/>
          </a:xfrm>
        </p:grpSpPr>
        <p:sp>
          <p:nvSpPr>
            <p:cNvPr id="1026" name="Rounded Rectangle 102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7" name="Rectangle 102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8" name="TextBox 102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Max </a:t>
              </a:r>
              <a:r>
                <a:rPr lang="sv-SE" sz="700" b="1" smtClean="0">
                  <a:latin typeface="Arial" pitchFamily="34" charset="0"/>
                  <a:cs typeface="Arial" pitchFamily="34" charset="0"/>
                </a:rPr>
                <a:t>15 minutes</a:t>
              </a:r>
            </a:p>
          </p:txBody>
        </p:sp>
      </p:grpSp>
      <p:sp>
        <p:nvSpPr>
          <p:cNvPr id="1030" name="Rounded Rectangle 1029"/>
          <p:cNvSpPr/>
          <p:nvPr/>
        </p:nvSpPr>
        <p:spPr bwMode="auto">
          <a:xfrm>
            <a:off x="7716971" y="4837277"/>
            <a:ext cx="1492544" cy="25513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1" name="Rectangle 1030"/>
          <p:cNvSpPr/>
          <p:nvPr/>
        </p:nvSpPr>
        <p:spPr bwMode="auto">
          <a:xfrm>
            <a:off x="7772251" y="4888306"/>
            <a:ext cx="165838" cy="1530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2" name="TextBox 1031"/>
          <p:cNvSpPr txBox="1"/>
          <p:nvPr/>
        </p:nvSpPr>
        <p:spPr>
          <a:xfrm>
            <a:off x="7993368" y="4837277"/>
            <a:ext cx="1216147" cy="255136"/>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Each team member </a:t>
            </a:r>
            <a:r>
              <a:rPr lang="sv-SE" sz="700" b="1" smtClean="0">
                <a:latin typeface="Arial" pitchFamily="34" charset="0"/>
                <a:cs typeface="Arial" pitchFamily="34" charset="0"/>
              </a:rPr>
              <a:t>knows what the others are doing</a:t>
            </a:r>
          </a:p>
        </p:txBody>
      </p:sp>
      <p:sp>
        <p:nvSpPr>
          <p:cNvPr id="332" name="TextBox 331"/>
          <p:cNvSpPr txBox="1"/>
          <p:nvPr/>
        </p:nvSpPr>
        <p:spPr>
          <a:xfrm>
            <a:off x="5450515" y="1153142"/>
            <a:ext cx="3703721" cy="175872"/>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Most of these will usually be needed, but not always all of them. Experiment!</a:t>
            </a:r>
            <a:endParaRPr lang="sv-SE" sz="700">
              <a:latin typeface="Arial" pitchFamily="34" charset="0"/>
              <a:cs typeface="Arial" pitchFamily="34" charset="0"/>
            </a:endParaRPr>
          </a:p>
        </p:txBody>
      </p:sp>
      <p:sp>
        <p:nvSpPr>
          <p:cNvPr id="333" name="TextBox 332"/>
          <p:cNvSpPr txBox="1"/>
          <p:nvPr/>
        </p:nvSpPr>
        <p:spPr>
          <a:xfrm>
            <a:off x="5450515" y="938852"/>
            <a:ext cx="3286597" cy="250610"/>
          </a:xfrm>
          <a:prstGeom prst="rect">
            <a:avLst/>
          </a:prstGeom>
          <a:noFill/>
        </p:spPr>
        <p:txBody>
          <a:bodyPr wrap="none" lIns="65306" tIns="32653" rIns="65306" bIns="32653" rtlCol="0">
            <a:spAutoFit/>
          </a:bodyPr>
          <a:lstStyle/>
          <a:p>
            <a:r>
              <a:rPr lang="sv-SE" b="1" smtClean="0">
                <a:latin typeface="+mj-lt"/>
                <a:cs typeface="Arial" pitchFamily="34" charset="0"/>
              </a:rPr>
              <a:t>Recommended but not always necessary</a:t>
            </a:r>
            <a:endParaRPr lang="sv-SE" b="1">
              <a:latin typeface="+mj-lt"/>
              <a:cs typeface="Arial" pitchFamily="34" charset="0"/>
            </a:endParaRPr>
          </a:p>
        </p:txBody>
      </p:sp>
      <p:grpSp>
        <p:nvGrpSpPr>
          <p:cNvPr id="339" name="Group 338"/>
          <p:cNvGrpSpPr/>
          <p:nvPr/>
        </p:nvGrpSpPr>
        <p:grpSpPr>
          <a:xfrm>
            <a:off x="99648" y="4296463"/>
            <a:ext cx="1713661" cy="765407"/>
            <a:chOff x="3257528" y="8801128"/>
            <a:chExt cx="2214578" cy="1071570"/>
          </a:xfrm>
        </p:grpSpPr>
        <p:grpSp>
          <p:nvGrpSpPr>
            <p:cNvPr id="808" name="Group 807"/>
            <p:cNvGrpSpPr/>
            <p:nvPr/>
          </p:nvGrpSpPr>
          <p:grpSpPr>
            <a:xfrm>
              <a:off x="3257528" y="8801128"/>
              <a:ext cx="2214578" cy="357190"/>
              <a:chOff x="542884" y="371444"/>
              <a:chExt cx="2214578" cy="357190"/>
            </a:xfrm>
          </p:grpSpPr>
          <p:sp>
            <p:nvSpPr>
              <p:cNvPr id="809" name="Rounded Rectangle 8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0" name="Rectangle 8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1" name="TextBox 81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Daily Scrum</a:t>
                </a:r>
                <a:r>
                  <a:rPr lang="sv-SE" sz="700" smtClean="0">
                    <a:latin typeface="Arial" pitchFamily="34" charset="0"/>
                    <a:cs typeface="Arial" pitchFamily="34" charset="0"/>
                  </a:rPr>
                  <a:t> happens</a:t>
                </a:r>
              </a:p>
            </p:txBody>
          </p:sp>
        </p:grpSp>
        <p:grpSp>
          <p:nvGrpSpPr>
            <p:cNvPr id="812" name="Group 811"/>
            <p:cNvGrpSpPr/>
            <p:nvPr/>
          </p:nvGrpSpPr>
          <p:grpSpPr>
            <a:xfrm>
              <a:off x="3543280" y="9158318"/>
              <a:ext cx="1928826" cy="357190"/>
              <a:chOff x="828636" y="800072"/>
              <a:chExt cx="1928826" cy="357190"/>
            </a:xfrm>
          </p:grpSpPr>
          <p:sp>
            <p:nvSpPr>
              <p:cNvPr id="813" name="Rounded Rectangle 81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4" name="Rectangle 81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5" name="TextBox 814"/>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Whole team participates</a:t>
                </a:r>
              </a:p>
            </p:txBody>
          </p:sp>
        </p:grpSp>
        <p:grpSp>
          <p:nvGrpSpPr>
            <p:cNvPr id="334" name="Group 333"/>
            <p:cNvGrpSpPr/>
            <p:nvPr/>
          </p:nvGrpSpPr>
          <p:grpSpPr>
            <a:xfrm>
              <a:off x="3543280" y="9515508"/>
              <a:ext cx="1928826" cy="357190"/>
              <a:chOff x="828636" y="800072"/>
              <a:chExt cx="1928826" cy="357190"/>
            </a:xfrm>
          </p:grpSpPr>
          <p:sp>
            <p:nvSpPr>
              <p:cNvPr id="335" name="Rounded Rectangle 33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6" name="Rectangle 33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7" name="TextBox 33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Problems &amp; impediments are surfaced</a:t>
                </a:r>
              </a:p>
            </p:txBody>
          </p:sp>
        </p:grpSp>
      </p:grpSp>
      <p:sp>
        <p:nvSpPr>
          <p:cNvPr id="368" name="Rounded Rectangle 367"/>
          <p:cNvSpPr/>
          <p:nvPr/>
        </p:nvSpPr>
        <p:spPr bwMode="auto">
          <a:xfrm>
            <a:off x="5339956" y="5163923"/>
            <a:ext cx="1934779" cy="1326706"/>
          </a:xfrm>
          <a:prstGeom prst="roundRect">
            <a:avLst>
              <a:gd name="adj" fmla="val 9378"/>
            </a:avLst>
          </a:prstGeom>
          <a:gradFill flip="none" rotWithShape="1">
            <a:gsLst>
              <a:gs pos="0">
                <a:srgbClr val="AB8ECE"/>
              </a:gs>
              <a:gs pos="50000">
                <a:srgbClr val="7030A0">
                  <a:tint val="44500"/>
                  <a:satMod val="160000"/>
                </a:srgbClr>
              </a:gs>
              <a:gs pos="100000">
                <a:srgbClr val="F2EFF7"/>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351" name="Group 350"/>
          <p:cNvGrpSpPr/>
          <p:nvPr/>
        </p:nvGrpSpPr>
        <p:grpSpPr>
          <a:xfrm>
            <a:off x="5450516" y="5673084"/>
            <a:ext cx="1713661" cy="255136"/>
            <a:chOff x="614322" y="5086352"/>
            <a:chExt cx="2214578" cy="357190"/>
          </a:xfrm>
        </p:grpSpPr>
        <p:sp>
          <p:nvSpPr>
            <p:cNvPr id="352" name="Rounded Rectangle 35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3" name="Rectangle 35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4" name="TextBox 353"/>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You have a </a:t>
              </a:r>
              <a:r>
                <a:rPr lang="sv-SE" sz="700" b="1" smtClean="0">
                  <a:latin typeface="Arial" pitchFamily="34" charset="0"/>
                  <a:cs typeface="Arial" pitchFamily="34" charset="0"/>
                </a:rPr>
                <a:t>Chief Product Owner</a:t>
              </a:r>
              <a:r>
                <a:rPr lang="sv-SE" sz="700" smtClean="0">
                  <a:latin typeface="Arial" pitchFamily="34" charset="0"/>
                  <a:cs typeface="Arial" pitchFamily="34" charset="0"/>
                </a:rPr>
                <a:t> (if many POs)</a:t>
              </a:r>
            </a:p>
          </p:txBody>
        </p:sp>
      </p:grpSp>
      <p:grpSp>
        <p:nvGrpSpPr>
          <p:cNvPr id="355" name="Group 354"/>
          <p:cNvGrpSpPr/>
          <p:nvPr/>
        </p:nvGrpSpPr>
        <p:grpSpPr>
          <a:xfrm>
            <a:off x="5450516" y="5928220"/>
            <a:ext cx="1713661" cy="255136"/>
            <a:chOff x="614322" y="5086352"/>
            <a:chExt cx="2214578" cy="357190"/>
          </a:xfrm>
        </p:grpSpPr>
        <p:sp>
          <p:nvSpPr>
            <p:cNvPr id="356" name="Rounded Rectangle 355"/>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7" name="Rectangle 356"/>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8" name="TextBox 357"/>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Dependent teams do </a:t>
              </a:r>
              <a:r>
                <a:rPr lang="sv-SE" sz="700" b="1" smtClean="0">
                  <a:latin typeface="Arial" pitchFamily="34" charset="0"/>
                  <a:cs typeface="Arial" pitchFamily="34" charset="0"/>
                </a:rPr>
                <a:t>Scrum of Scrums</a:t>
              </a:r>
              <a:endParaRPr lang="sv-SE" sz="700" smtClean="0">
                <a:latin typeface="Arial" pitchFamily="34" charset="0"/>
                <a:cs typeface="Arial" pitchFamily="34" charset="0"/>
              </a:endParaRPr>
            </a:p>
          </p:txBody>
        </p:sp>
      </p:grpSp>
      <p:grpSp>
        <p:nvGrpSpPr>
          <p:cNvPr id="363" name="Group 362"/>
          <p:cNvGrpSpPr/>
          <p:nvPr/>
        </p:nvGrpSpPr>
        <p:grpSpPr>
          <a:xfrm>
            <a:off x="5450516" y="6184466"/>
            <a:ext cx="1713661" cy="255136"/>
            <a:chOff x="614322" y="5086352"/>
            <a:chExt cx="2214578" cy="357190"/>
          </a:xfrm>
        </p:grpSpPr>
        <p:sp>
          <p:nvSpPr>
            <p:cNvPr id="364" name="Rounded Rectangle 3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5" name="Rectangle 3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6" name="TextBox 365"/>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Dependent teams</a:t>
              </a:r>
              <a:r>
                <a:rPr lang="sv-SE" sz="700" b="1" smtClean="0">
                  <a:latin typeface="Arial" pitchFamily="34" charset="0"/>
                  <a:cs typeface="Arial" pitchFamily="34" charset="0"/>
                </a:rPr>
                <a:t> integrate within each sprint</a:t>
              </a:r>
            </a:p>
          </p:txBody>
        </p:sp>
      </p:grpSp>
      <p:sp>
        <p:nvSpPr>
          <p:cNvPr id="369" name="TextBox 368"/>
          <p:cNvSpPr txBox="1"/>
          <p:nvPr/>
        </p:nvSpPr>
        <p:spPr>
          <a:xfrm>
            <a:off x="5395237" y="5174105"/>
            <a:ext cx="690860" cy="250610"/>
          </a:xfrm>
          <a:prstGeom prst="rect">
            <a:avLst/>
          </a:prstGeom>
          <a:noFill/>
        </p:spPr>
        <p:txBody>
          <a:bodyPr wrap="none" lIns="65306" tIns="32653" rIns="65306" bIns="32653" rtlCol="0">
            <a:spAutoFit/>
          </a:bodyPr>
          <a:lstStyle/>
          <a:p>
            <a:r>
              <a:rPr lang="sv-SE" b="1" smtClean="0">
                <a:latin typeface="+mj-lt"/>
                <a:cs typeface="Arial" pitchFamily="34" charset="0"/>
              </a:rPr>
              <a:t>Scaling</a:t>
            </a:r>
            <a:endParaRPr lang="sv-SE" b="1">
              <a:latin typeface="+mj-lt"/>
              <a:cs typeface="Arial" pitchFamily="34" charset="0"/>
            </a:endParaRPr>
          </a:p>
        </p:txBody>
      </p:sp>
      <p:sp>
        <p:nvSpPr>
          <p:cNvPr id="370" name="Rounded Rectangle 369"/>
          <p:cNvSpPr/>
          <p:nvPr/>
        </p:nvSpPr>
        <p:spPr bwMode="auto">
          <a:xfrm>
            <a:off x="7385294" y="5163923"/>
            <a:ext cx="1990058" cy="1326706"/>
          </a:xfrm>
          <a:prstGeom prst="roundRect">
            <a:avLst>
              <a:gd name="adj" fmla="val 10166"/>
            </a:avLst>
          </a:prstGeom>
          <a:gradFill flip="none" rotWithShape="1">
            <a:gsLst>
              <a:gs pos="0">
                <a:srgbClr val="8FCE4A"/>
              </a:gs>
              <a:gs pos="50000">
                <a:srgbClr val="BCE292"/>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881" name="Group 880"/>
          <p:cNvGrpSpPr/>
          <p:nvPr/>
        </p:nvGrpSpPr>
        <p:grpSpPr>
          <a:xfrm>
            <a:off x="7495854" y="5684376"/>
            <a:ext cx="1713661" cy="255136"/>
            <a:chOff x="614322" y="5086352"/>
            <a:chExt cx="2214578" cy="357190"/>
          </a:xfrm>
        </p:grpSpPr>
        <p:sp>
          <p:nvSpPr>
            <p:cNvPr id="882" name="Rounded Rectangle 88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3" name="Rectangle 88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4" name="TextBox 883"/>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Having fun! </a:t>
              </a:r>
              <a:r>
                <a:rPr lang="sv-SE" sz="700" smtClean="0">
                  <a:latin typeface="Arial" pitchFamily="34" charset="0"/>
                  <a:cs typeface="Arial" pitchFamily="34" charset="0"/>
                </a:rPr>
                <a:t>High energy level. </a:t>
              </a:r>
              <a:endParaRPr lang="sv-SE" sz="700" b="1" smtClean="0">
                <a:latin typeface="Arial" pitchFamily="34" charset="0"/>
                <a:cs typeface="Arial" pitchFamily="34" charset="0"/>
              </a:endParaRPr>
            </a:p>
          </p:txBody>
        </p:sp>
      </p:grpSp>
      <p:grpSp>
        <p:nvGrpSpPr>
          <p:cNvPr id="937" name="Group 936"/>
          <p:cNvGrpSpPr/>
          <p:nvPr/>
        </p:nvGrpSpPr>
        <p:grpSpPr>
          <a:xfrm>
            <a:off x="7495854" y="5939511"/>
            <a:ext cx="1713661" cy="255136"/>
            <a:chOff x="614322" y="5086352"/>
            <a:chExt cx="2214578" cy="357190"/>
          </a:xfrm>
        </p:grpSpPr>
        <p:sp>
          <p:nvSpPr>
            <p:cNvPr id="938" name="Rounded Rectangle 93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39" name="Rectangle 93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0" name="TextBox 939"/>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Overtime work is rare</a:t>
              </a:r>
              <a:r>
                <a:rPr lang="sv-SE" sz="700" smtClean="0">
                  <a:latin typeface="Arial" pitchFamily="34" charset="0"/>
                  <a:cs typeface="Arial" pitchFamily="34" charset="0"/>
                </a:rPr>
                <a:t> and happens voluntarily</a:t>
              </a:r>
            </a:p>
          </p:txBody>
        </p:sp>
      </p:grpSp>
      <p:grpSp>
        <p:nvGrpSpPr>
          <p:cNvPr id="942" name="Group 941"/>
          <p:cNvGrpSpPr/>
          <p:nvPr/>
        </p:nvGrpSpPr>
        <p:grpSpPr>
          <a:xfrm>
            <a:off x="7495854" y="6194647"/>
            <a:ext cx="1713661" cy="255136"/>
            <a:chOff x="614322" y="5086352"/>
            <a:chExt cx="2214578" cy="357190"/>
          </a:xfrm>
        </p:grpSpPr>
        <p:sp>
          <p:nvSpPr>
            <p:cNvPr id="943" name="Rounded Rectangle 942"/>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4" name="Rectangle 943"/>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5" name="TextBox 944"/>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Discussing, criticizing, and </a:t>
              </a:r>
              <a:r>
                <a:rPr lang="sv-SE" sz="700" b="1" smtClean="0">
                  <a:latin typeface="Arial" pitchFamily="34" charset="0"/>
                  <a:cs typeface="Arial" pitchFamily="34" charset="0"/>
                </a:rPr>
                <a:t>experimenting</a:t>
              </a:r>
              <a:r>
                <a:rPr lang="sv-SE" sz="700" smtClean="0">
                  <a:latin typeface="Arial" pitchFamily="34" charset="0"/>
                  <a:cs typeface="Arial" pitchFamily="34" charset="0"/>
                </a:rPr>
                <a:t> with the process</a:t>
              </a:r>
            </a:p>
          </p:txBody>
        </p:sp>
      </p:grpSp>
      <p:sp>
        <p:nvSpPr>
          <p:cNvPr id="371" name="TextBox 370"/>
          <p:cNvSpPr txBox="1"/>
          <p:nvPr/>
        </p:nvSpPr>
        <p:spPr>
          <a:xfrm>
            <a:off x="7440575" y="5163923"/>
            <a:ext cx="1555880" cy="250610"/>
          </a:xfrm>
          <a:prstGeom prst="rect">
            <a:avLst/>
          </a:prstGeom>
          <a:noFill/>
        </p:spPr>
        <p:txBody>
          <a:bodyPr wrap="none" lIns="65306" tIns="32653" rIns="65306" bIns="32653" rtlCol="0">
            <a:spAutoFit/>
          </a:bodyPr>
          <a:lstStyle/>
          <a:p>
            <a:r>
              <a:rPr lang="sv-SE" b="1" smtClean="0">
                <a:latin typeface="+mj-lt"/>
                <a:cs typeface="Arial" pitchFamily="34" charset="0"/>
              </a:rPr>
              <a:t>Positive indicators</a:t>
            </a:r>
            <a:endParaRPr lang="sv-SE" b="1">
              <a:latin typeface="+mj-lt"/>
              <a:cs typeface="Arial" pitchFamily="34" charset="0"/>
            </a:endParaRPr>
          </a:p>
        </p:txBody>
      </p:sp>
      <p:sp>
        <p:nvSpPr>
          <p:cNvPr id="375" name="TextBox 374"/>
          <p:cNvSpPr txBox="1"/>
          <p:nvPr/>
        </p:nvSpPr>
        <p:spPr>
          <a:xfrm>
            <a:off x="5616353" y="1"/>
            <a:ext cx="4053790" cy="549601"/>
          </a:xfrm>
          <a:prstGeom prst="rect">
            <a:avLst/>
          </a:prstGeom>
          <a:noFill/>
        </p:spPr>
        <p:txBody>
          <a:bodyPr wrap="square" lIns="65306" tIns="32653" rIns="65306" bIns="32653" rtlCol="0">
            <a:spAutoFit/>
          </a:bodyPr>
          <a:lstStyle/>
          <a:p>
            <a:pPr>
              <a:tabLst>
                <a:tab pos="387757" algn="l"/>
              </a:tabLst>
            </a:pPr>
            <a:r>
              <a:rPr lang="sv-SE" sz="3100" b="1" smtClean="0">
                <a:solidFill>
                  <a:schemeClr val="tx1">
                    <a:lumMod val="75000"/>
                  </a:schemeClr>
                </a:solidFill>
                <a:latin typeface="Bradley Hand ITC TT-Bold"/>
                <a:cs typeface="Bradley Hand ITC TT-Bold"/>
              </a:rPr>
              <a:t>Scrum Checklist</a:t>
            </a:r>
          </a:p>
        </p:txBody>
      </p:sp>
      <p:pic>
        <p:nvPicPr>
          <p:cNvPr id="2" name="Picture 2" descr="D:\files\Crisp\svn\trunk\Grafisk Profil\Logotyp\RGB-färg\crisp_logo_mot_vitt_rgb-small.jpg"/>
          <p:cNvPicPr>
            <a:picLocks noChangeAspect="1" noChangeArrowheads="1"/>
          </p:cNvPicPr>
          <p:nvPr/>
        </p:nvPicPr>
        <p:blipFill>
          <a:blip r:embed="rId3" cstate="print"/>
          <a:srcRect/>
          <a:stretch>
            <a:fillRect/>
          </a:stretch>
        </p:blipFill>
        <p:spPr bwMode="auto">
          <a:xfrm>
            <a:off x="7075715" y="435428"/>
            <a:ext cx="386956" cy="362186"/>
          </a:xfrm>
          <a:prstGeom prst="rect">
            <a:avLst/>
          </a:prstGeom>
          <a:noFill/>
        </p:spPr>
      </p:pic>
      <p:sp>
        <p:nvSpPr>
          <p:cNvPr id="376" name="Rectangle 375"/>
          <p:cNvSpPr/>
          <p:nvPr/>
        </p:nvSpPr>
        <p:spPr>
          <a:xfrm>
            <a:off x="5174118" y="6643710"/>
            <a:ext cx="3980117" cy="189054"/>
          </a:xfrm>
          <a:prstGeom prst="rect">
            <a:avLst/>
          </a:prstGeom>
        </p:spPr>
        <p:txBody>
          <a:bodyPr wrap="square" lIns="65306" tIns="32653" rIns="65306" bIns="32653">
            <a:spAutoFit/>
          </a:bodyPr>
          <a:lstStyle/>
          <a:p>
            <a:pPr marL="129252" algn="ctr">
              <a:tabLst>
                <a:tab pos="258505" algn="l"/>
              </a:tabLst>
            </a:pPr>
            <a:r>
              <a:rPr lang="sv-SE" sz="800" smtClean="0">
                <a:solidFill>
                  <a:schemeClr val="bg2"/>
                </a:solidFill>
                <a:latin typeface="Arial" pitchFamily="34" charset="0"/>
                <a:cs typeface="Arial" pitchFamily="34" charset="0"/>
              </a:rPr>
              <a:t>http://www.crisp.se/scrum/checklist     |    Version 2.2 (2010-10-04)</a:t>
            </a:r>
          </a:p>
        </p:txBody>
      </p:sp>
      <p:sp>
        <p:nvSpPr>
          <p:cNvPr id="377" name="TextBox 376"/>
          <p:cNvSpPr txBox="1"/>
          <p:nvPr/>
        </p:nvSpPr>
        <p:spPr>
          <a:xfrm>
            <a:off x="6611382" y="-40845"/>
            <a:ext cx="1052911" cy="250610"/>
          </a:xfrm>
          <a:prstGeom prst="rect">
            <a:avLst/>
          </a:prstGeom>
          <a:noFill/>
        </p:spPr>
        <p:txBody>
          <a:bodyPr wrap="none" lIns="65306" tIns="32653" rIns="65306" bIns="32653" rtlCol="0">
            <a:spAutoFit/>
          </a:bodyPr>
          <a:lstStyle/>
          <a:p>
            <a:r>
              <a:rPr lang="sv-SE" smtClean="0">
                <a:solidFill>
                  <a:schemeClr val="tx1">
                    <a:lumMod val="75000"/>
                  </a:schemeClr>
                </a:solidFill>
                <a:latin typeface="Bradley Hand ITC TT-Bold"/>
                <a:cs typeface="Bradley Hand ITC TT-Bold"/>
              </a:rPr>
              <a:t>the unofficial</a:t>
            </a:r>
            <a:endParaRPr lang="sv-SE">
              <a:solidFill>
                <a:schemeClr val="tx1">
                  <a:lumMod val="75000"/>
                </a:schemeClr>
              </a:solidFill>
              <a:latin typeface="Bradley Hand ITC TT-Bold"/>
              <a:cs typeface="Bradley Hand ITC TT-Bold"/>
            </a:endParaRPr>
          </a:p>
        </p:txBody>
      </p:sp>
      <p:sp>
        <p:nvSpPr>
          <p:cNvPr id="381" name="Rectangle 380"/>
          <p:cNvSpPr/>
          <p:nvPr/>
        </p:nvSpPr>
        <p:spPr>
          <a:xfrm>
            <a:off x="6811269" y="732158"/>
            <a:ext cx="931742" cy="204443"/>
          </a:xfrm>
          <a:prstGeom prst="rect">
            <a:avLst/>
          </a:prstGeom>
        </p:spPr>
        <p:txBody>
          <a:bodyPr wrap="none" lIns="65306" tIns="32653" rIns="65306" bIns="32653">
            <a:spAutoFit/>
          </a:bodyPr>
          <a:lstStyle/>
          <a:p>
            <a:pPr marL="129252" algn="ctr">
              <a:tabLst>
                <a:tab pos="258505" algn="l"/>
              </a:tabLst>
            </a:pPr>
            <a:r>
              <a:rPr lang="sv-SE" sz="900" smtClean="0">
                <a:solidFill>
                  <a:schemeClr val="tx1">
                    <a:lumMod val="75000"/>
                  </a:schemeClr>
                </a:solidFill>
                <a:latin typeface="Century Gothic" pitchFamily="34" charset="0"/>
                <a:cs typeface="Arial" pitchFamily="34" charset="0"/>
              </a:rPr>
              <a:t>Henrik Kniberg</a:t>
            </a:r>
          </a:p>
        </p:txBody>
      </p:sp>
      <p:sp>
        <p:nvSpPr>
          <p:cNvPr id="383" name="TextBox 382"/>
          <p:cNvSpPr txBox="1"/>
          <p:nvPr/>
        </p:nvSpPr>
        <p:spPr>
          <a:xfrm>
            <a:off x="5008280" y="6512895"/>
            <a:ext cx="4975147" cy="189054"/>
          </a:xfrm>
          <a:prstGeom prst="rect">
            <a:avLst/>
          </a:prstGeom>
          <a:noFill/>
          <a:ln w="3175">
            <a:noFill/>
            <a:prstDash val="sysDot"/>
          </a:ln>
        </p:spPr>
        <p:txBody>
          <a:bodyPr wrap="square" lIns="65306" tIns="32653" rIns="65306" bIns="32653" rtlCol="0">
            <a:spAutoFit/>
          </a:bodyPr>
          <a:lstStyle/>
          <a:p>
            <a:pPr>
              <a:tabLst>
                <a:tab pos="258505" algn="l"/>
              </a:tabLst>
            </a:pPr>
            <a:r>
              <a:rPr lang="sv-SE" sz="800" b="1" smtClean="0">
                <a:solidFill>
                  <a:schemeClr val="bg2"/>
                </a:solidFill>
                <a:latin typeface="Arial" pitchFamily="34" charset="0"/>
                <a:cs typeface="Arial" pitchFamily="34" charset="0"/>
              </a:rPr>
              <a:t>PO </a:t>
            </a:r>
            <a:r>
              <a:rPr lang="sv-SE" sz="800" smtClean="0">
                <a:solidFill>
                  <a:schemeClr val="bg2"/>
                </a:solidFill>
                <a:latin typeface="Arial" pitchFamily="34" charset="0"/>
                <a:cs typeface="Arial" pitchFamily="34" charset="0"/>
              </a:rPr>
              <a:t>= Product owner   </a:t>
            </a:r>
            <a:r>
              <a:rPr lang="sv-SE" sz="800" b="1" smtClean="0">
                <a:solidFill>
                  <a:schemeClr val="bg2"/>
                </a:solidFill>
                <a:latin typeface="Arial" pitchFamily="34" charset="0"/>
                <a:cs typeface="Arial" pitchFamily="34" charset="0"/>
              </a:rPr>
              <a:t>SM </a:t>
            </a:r>
            <a:r>
              <a:rPr lang="sv-SE" sz="800" smtClean="0">
                <a:solidFill>
                  <a:schemeClr val="bg2"/>
                </a:solidFill>
                <a:latin typeface="Arial" pitchFamily="34" charset="0"/>
                <a:cs typeface="Arial" pitchFamily="34" charset="0"/>
              </a:rPr>
              <a:t>= Scrum Master    </a:t>
            </a:r>
            <a:r>
              <a:rPr lang="sv-SE" sz="800" b="1" smtClean="0">
                <a:solidFill>
                  <a:schemeClr val="bg2"/>
                </a:solidFill>
                <a:latin typeface="Arial" pitchFamily="34" charset="0"/>
                <a:cs typeface="Arial" pitchFamily="34" charset="0"/>
              </a:rPr>
              <a:t>PBL </a:t>
            </a:r>
            <a:r>
              <a:rPr lang="sv-SE" sz="800" smtClean="0">
                <a:solidFill>
                  <a:schemeClr val="bg2"/>
                </a:solidFill>
                <a:latin typeface="Arial" pitchFamily="34" charset="0"/>
                <a:cs typeface="Arial" pitchFamily="34" charset="0"/>
              </a:rPr>
              <a:t>= Product Backlog   </a:t>
            </a:r>
            <a:r>
              <a:rPr lang="sv-SE" sz="800" b="1" smtClean="0">
                <a:solidFill>
                  <a:schemeClr val="bg2"/>
                </a:solidFill>
                <a:latin typeface="Arial" pitchFamily="34" charset="0"/>
                <a:cs typeface="Arial" pitchFamily="34" charset="0"/>
              </a:rPr>
              <a:t>DoD </a:t>
            </a:r>
            <a:r>
              <a:rPr lang="sv-SE" sz="800" smtClean="0">
                <a:solidFill>
                  <a:schemeClr val="bg2"/>
                </a:solidFill>
                <a:latin typeface="Arial" pitchFamily="34" charset="0"/>
                <a:cs typeface="Arial" pitchFamily="34" charset="0"/>
              </a:rPr>
              <a:t>= Definition of Done</a:t>
            </a:r>
            <a:endParaRPr lang="sv-SE" sz="800">
              <a:solidFill>
                <a:schemeClr val="bg2"/>
              </a:solidFill>
              <a:latin typeface="Arial" pitchFamily="34" charset="0"/>
              <a:cs typeface="Arial" pitchFamily="34" charset="0"/>
            </a:endParaRPr>
          </a:p>
        </p:txBody>
      </p:sp>
      <p:grpSp>
        <p:nvGrpSpPr>
          <p:cNvPr id="367" name="Group 366"/>
          <p:cNvGrpSpPr/>
          <p:nvPr/>
        </p:nvGrpSpPr>
        <p:grpSpPr>
          <a:xfrm>
            <a:off x="2697780" y="5989428"/>
            <a:ext cx="1492544" cy="255136"/>
            <a:chOff x="828636" y="800072"/>
            <a:chExt cx="1928826" cy="357190"/>
          </a:xfrm>
        </p:grpSpPr>
        <p:sp>
          <p:nvSpPr>
            <p:cNvPr id="374" name="Rounded Rectangle 3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8" name="Rectangle 37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9" name="TextBox 378"/>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usually </a:t>
              </a:r>
              <a:r>
                <a:rPr lang="sv-SE" sz="700" b="1" smtClean="0">
                  <a:latin typeface="Arial" pitchFamily="34" charset="0"/>
                  <a:cs typeface="Arial" pitchFamily="34" charset="0"/>
                </a:rPr>
                <a:t>delivers what they committed to</a:t>
              </a:r>
            </a:p>
          </p:txBody>
        </p:sp>
      </p:grpSp>
      <p:sp>
        <p:nvSpPr>
          <p:cNvPr id="380" name="TextBox 379"/>
          <p:cNvSpPr txBox="1"/>
          <p:nvPr/>
        </p:nvSpPr>
        <p:spPr>
          <a:xfrm>
            <a:off x="7440573" y="5378214"/>
            <a:ext cx="1879500"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Leading indicators of a</a:t>
            </a:r>
            <a:br>
              <a:rPr lang="sv-SE" sz="700" smtClean="0">
                <a:latin typeface="Arial" pitchFamily="34" charset="0"/>
                <a:cs typeface="Arial" pitchFamily="34" charset="0"/>
              </a:rPr>
            </a:br>
            <a:r>
              <a:rPr lang="sv-SE" sz="700" smtClean="0">
                <a:latin typeface="Arial" pitchFamily="34" charset="0"/>
                <a:cs typeface="Arial" pitchFamily="34" charset="0"/>
              </a:rPr>
              <a:t>good Scrum implementation.</a:t>
            </a:r>
            <a:endParaRPr lang="sv-SE" sz="700">
              <a:latin typeface="Arial" pitchFamily="34" charset="0"/>
              <a:cs typeface="Arial" pitchFamily="34" charset="0"/>
            </a:endParaRPr>
          </a:p>
        </p:txBody>
      </p:sp>
      <p:sp>
        <p:nvSpPr>
          <p:cNvPr id="382" name="TextBox 381"/>
          <p:cNvSpPr txBox="1"/>
          <p:nvPr/>
        </p:nvSpPr>
        <p:spPr>
          <a:xfrm>
            <a:off x="5395236" y="5388402"/>
            <a:ext cx="1879500"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These are pretty fundamental to any Scrum scaling effort.</a:t>
            </a:r>
            <a:endParaRPr lang="sv-SE" sz="700">
              <a:latin typeface="Arial" pitchFamily="34" charset="0"/>
              <a:cs typeface="Arial" pitchFamily="34" charset="0"/>
            </a:endParaRPr>
          </a:p>
        </p:txBody>
      </p:sp>
      <p:grpSp>
        <p:nvGrpSpPr>
          <p:cNvPr id="384" name="Group 383"/>
          <p:cNvGrpSpPr/>
          <p:nvPr/>
        </p:nvGrpSpPr>
        <p:grpSpPr>
          <a:xfrm>
            <a:off x="2686545" y="6541656"/>
            <a:ext cx="1492544" cy="255136"/>
            <a:chOff x="828636" y="800072"/>
            <a:chExt cx="1928826" cy="357190"/>
          </a:xfrm>
        </p:grpSpPr>
        <p:sp>
          <p:nvSpPr>
            <p:cNvPr id="385" name="Rounded Rectangle 3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6" name="Rectangle 3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7" name="TextBox 38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Max 9 people </a:t>
              </a:r>
              <a:r>
                <a:rPr lang="sv-SE" sz="700" smtClean="0">
                  <a:latin typeface="Arial" pitchFamily="34" charset="0"/>
                  <a:cs typeface="Arial" pitchFamily="34" charset="0"/>
                </a:rPr>
                <a:t>per team</a:t>
              </a:r>
              <a:endParaRPr lang="sv-SE" sz="700" b="1" smtClean="0">
                <a:latin typeface="Arial" pitchFamily="34" charset="0"/>
                <a:cs typeface="Arial" pitchFamily="34" charset="0"/>
              </a:endParaRPr>
            </a:p>
          </p:txBody>
        </p:sp>
      </p:grpSp>
      <p:grpSp>
        <p:nvGrpSpPr>
          <p:cNvPr id="388" name="Group 387"/>
          <p:cNvGrpSpPr/>
          <p:nvPr/>
        </p:nvGrpSpPr>
        <p:grpSpPr>
          <a:xfrm>
            <a:off x="5450516" y="1860766"/>
            <a:ext cx="1713661" cy="255136"/>
            <a:chOff x="542884" y="371444"/>
            <a:chExt cx="2214578" cy="357190"/>
          </a:xfrm>
        </p:grpSpPr>
        <p:sp>
          <p:nvSpPr>
            <p:cNvPr id="389" name="Rounded Rectangle 38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0" name="Rectangle 38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1" name="TextBox 39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Iterations that are </a:t>
              </a:r>
              <a:r>
                <a:rPr lang="sv-SE" sz="700" b="1" smtClean="0">
                  <a:latin typeface="Arial" pitchFamily="34" charset="0"/>
                  <a:cs typeface="Arial" pitchFamily="34" charset="0"/>
                </a:rPr>
                <a:t>doomed to fail </a:t>
              </a:r>
              <a:r>
                <a:rPr lang="sv-SE" sz="700" smtClean="0">
                  <a:latin typeface="Arial" pitchFamily="34" charset="0"/>
                  <a:cs typeface="Arial" pitchFamily="34" charset="0"/>
                </a:rPr>
                <a:t>are terminated early</a:t>
              </a: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00042"/>
            <a:ext cx="9906000" cy="6357958"/>
          </a:xfrm>
          <a:ln>
            <a:solidFill>
              <a:schemeClr val="accent3">
                <a:lumMod val="20000"/>
                <a:lumOff val="80000"/>
              </a:schemeClr>
            </a:solidFill>
          </a:ln>
        </p:spPr>
        <p:txBody>
          <a:bodyPr numCol="2" spcCol="90000">
            <a:noAutofit/>
          </a:bodyPr>
          <a:lstStyle/>
          <a:p>
            <a:pPr marL="0" indent="0">
              <a:buNone/>
            </a:pPr>
            <a:r>
              <a:rPr lang="sv-SE" sz="1600" b="1" smtClean="0"/>
              <a:t>What is this? Who is it for?</a:t>
            </a:r>
          </a:p>
          <a:p>
            <a:pPr marL="0" indent="0">
              <a:buNone/>
            </a:pPr>
            <a:r>
              <a:rPr lang="sv-SE" sz="1400" smtClean="0"/>
              <a:t>The Scrum checklist is a simple tool to help you get started with Scrum, or assess your current implementation of Scrum.</a:t>
            </a:r>
          </a:p>
          <a:p>
            <a:pPr marL="0" indent="0">
              <a:buNone/>
            </a:pPr>
            <a:r>
              <a:rPr lang="sv-SE" sz="1400" smtClean="0"/>
              <a:t>Note that these aren't </a:t>
            </a:r>
            <a:r>
              <a:rPr lang="sv-SE" sz="1400" i="1" smtClean="0"/>
              <a:t>rules</a:t>
            </a:r>
            <a:r>
              <a:rPr lang="sv-SE" sz="1400" smtClean="0"/>
              <a:t>. They are </a:t>
            </a:r>
            <a:r>
              <a:rPr lang="sv-SE" sz="1400" i="1" smtClean="0"/>
              <a:t>guidelines</a:t>
            </a:r>
            <a:r>
              <a:rPr lang="sv-SE" sz="1400" smtClean="0"/>
              <a:t>. A team of two might decide to skip the daily Scrum, since they are pair programming all day anyway and might not need a separate meeting to synchronize. Fine. Then they have intentionally skipped a Scrum practice but ensured that the underlying purpose of the scrum practice has been fulfilled in another way. That is what counts!</a:t>
            </a:r>
          </a:p>
          <a:p>
            <a:pPr marL="0" indent="0">
              <a:buNone/>
            </a:pPr>
            <a:r>
              <a:rPr lang="sv-SE" sz="1400" smtClean="0"/>
              <a:t>If you are doing Scrum it might be interesting to have the team go through this list at a retrospective. As a discussion tool, not an evaluation tool.</a:t>
            </a:r>
          </a:p>
          <a:p>
            <a:pPr marL="0" indent="0">
              <a:buNone/>
            </a:pPr>
            <a:r>
              <a:rPr lang="sv-SE" sz="1600" b="1" smtClean="0"/>
              <a:t>How do I use it?</a:t>
            </a:r>
          </a:p>
          <a:p>
            <a:pPr marL="131520" indent="-131520"/>
            <a:r>
              <a:rPr lang="sv-SE" sz="1400" b="1" smtClean="0"/>
              <a:t>Joe: </a:t>
            </a:r>
            <a:r>
              <a:rPr lang="sv-SE" sz="1400" smtClean="0"/>
              <a:t>"For this retrospective, I've brought a useful little checklist. Is there any of this stuff that we aren't doing?”</a:t>
            </a:r>
          </a:p>
          <a:p>
            <a:pPr marL="131520" indent="-131520"/>
            <a:r>
              <a:rPr lang="sv-SE" sz="1400" b="1" smtClean="0"/>
              <a:t>Lisa: </a:t>
            </a:r>
            <a:r>
              <a:rPr lang="sv-SE" sz="1400" smtClean="0"/>
              <a:t>"Hmmm, let's see. Well, we're certainly missing Definition of Done, and we don't measure Velocity.”</a:t>
            </a:r>
          </a:p>
          <a:p>
            <a:pPr marL="131520" indent="-131520"/>
            <a:r>
              <a:rPr lang="sv-SE" sz="1400" b="1" smtClean="0"/>
              <a:t>Joe: </a:t>
            </a:r>
            <a:r>
              <a:rPr lang="sv-SE" sz="1400" smtClean="0"/>
              <a:t>"Well, 'Definition of Done' is listed under 'Core Scrum' so it seems pretty important! Velocity is listed under 'Recommended but not always necessary' so let's wait with that and start with the core stuff.</a:t>
            </a:r>
          </a:p>
          <a:p>
            <a:pPr marL="131520" indent="-131520"/>
            <a:r>
              <a:rPr lang="sv-SE" sz="1400" b="1" smtClean="0"/>
              <a:t>Lisa: </a:t>
            </a:r>
            <a:r>
              <a:rPr lang="sv-SE" sz="1400" smtClean="0"/>
              <a:t>"Look, we're also missing 'Delivering working, tested software every 4 weeks or less'. That's listed under 'The bottom line'! Makes sense, because marketing is always complaining about that!”</a:t>
            </a:r>
          </a:p>
          <a:p>
            <a:pPr marL="131520" indent="-131520"/>
            <a:endParaRPr lang="sv-SE" sz="1400" smtClean="0"/>
          </a:p>
          <a:p>
            <a:pPr marL="131520" indent="-131520"/>
            <a:r>
              <a:rPr lang="sv-SE" sz="1400" b="1" smtClean="0"/>
              <a:t>Joe: </a:t>
            </a:r>
            <a:r>
              <a:rPr lang="sv-SE" sz="1400" smtClean="0"/>
              <a:t>"Maybe a concept like 'Definition of Done' could help us take on smaller bits per sprint and get stuff releasable more often?’</a:t>
            </a:r>
          </a:p>
          <a:p>
            <a:pPr marL="131520" indent="-131520"/>
            <a:r>
              <a:rPr lang="sv-SE" sz="1400" b="1" smtClean="0"/>
              <a:t>Lisa: </a:t>
            </a:r>
            <a:r>
              <a:rPr lang="sv-SE" sz="1400" smtClean="0"/>
              <a:t>"Good idea, let's give it a shot.”</a:t>
            </a:r>
          </a:p>
          <a:p>
            <a:pPr marL="0" indent="0">
              <a:buNone/>
            </a:pPr>
            <a:r>
              <a:rPr lang="sv-SE" sz="1600" b="1" smtClean="0"/>
              <a:t>How do I NOT use it?</a:t>
            </a:r>
          </a:p>
          <a:p>
            <a:pPr marL="131520" indent="-131520"/>
            <a:r>
              <a:rPr lang="sv-SE" sz="1400" b="1" smtClean="0"/>
              <a:t>Big Boss: </a:t>
            </a:r>
            <a:r>
              <a:rPr lang="sv-SE" sz="1400" smtClean="0"/>
              <a:t>"OK team, time to see how Scrum compliant you are. Fill in this checklist please.”</a:t>
            </a:r>
          </a:p>
          <a:p>
            <a:pPr marL="131520" indent="-131520"/>
            <a:r>
              <a:rPr lang="sv-SE" sz="1400" b="1" smtClean="0"/>
              <a:t>Joe: </a:t>
            </a:r>
            <a:r>
              <a:rPr lang="sv-SE" sz="1400" smtClean="0"/>
              <a:t>"Boss, I'm happy to report that we are doing everything. Well, everything except Sprint burndown charts”</a:t>
            </a:r>
          </a:p>
          <a:p>
            <a:pPr marL="131520" indent="-131520"/>
            <a:r>
              <a:rPr lang="sv-SE" sz="1400" b="1" smtClean="0"/>
              <a:t>Big Boss: </a:t>
            </a:r>
            <a:r>
              <a:rPr lang="sv-SE" sz="1400" smtClean="0"/>
              <a:t>"Bad, bad team! It says here that you should be doing those... er...  sprint burning thingies! I want them!" </a:t>
            </a:r>
          </a:p>
          <a:p>
            <a:pPr marL="131520" indent="-131520"/>
            <a:r>
              <a:rPr lang="sv-SE" sz="1400" b="1" smtClean="0"/>
              <a:t>Lisa: </a:t>
            </a:r>
            <a:r>
              <a:rPr lang="sv-SE" sz="1400" smtClean="0"/>
              <a:t>"But we do 2 week sprints and almost always manage to deliver what we commit to, and the customers are happy. Sprint burndown charts wouldn't add value at this stage.”</a:t>
            </a:r>
          </a:p>
          <a:p>
            <a:pPr marL="131520" indent="-131520"/>
            <a:r>
              <a:rPr lang="sv-SE" sz="1400" b="1" smtClean="0"/>
              <a:t>Big Boss: </a:t>
            </a:r>
            <a:r>
              <a:rPr lang="sv-SE" sz="1400" smtClean="0"/>
              <a:t>"Well it says here that you should do it, so don't let me catch you cheating again, or I'll call in the Scrum Police!”</a:t>
            </a:r>
          </a:p>
          <a:p>
            <a:pPr marL="0" indent="0">
              <a:buNone/>
            </a:pPr>
            <a:r>
              <a:rPr lang="sv-SE" sz="1600" b="1" smtClean="0"/>
              <a:t>Is this an official checklist?</a:t>
            </a:r>
          </a:p>
          <a:p>
            <a:pPr marL="0" indent="0">
              <a:buNone/>
            </a:pPr>
            <a:r>
              <a:rPr lang="sv-SE" sz="1400" smtClean="0"/>
              <a:t>No. The checklist reflects my personal &amp; subjective opinion about what really matters in Scrum. I've spent years helping companies get started with Scrum and met hundreds of other practitioners, trainers, and coaches; and I've found that checklists like this can be helpful, if used correctly.</a:t>
            </a:r>
            <a:endParaRPr lang="sv-SE" sz="1400" b="1" smtClean="0"/>
          </a:p>
        </p:txBody>
      </p:sp>
      <p:sp>
        <p:nvSpPr>
          <p:cNvPr id="8" name="Rectangle 7"/>
          <p:cNvSpPr/>
          <p:nvPr/>
        </p:nvSpPr>
        <p:spPr>
          <a:xfrm>
            <a:off x="0" y="0"/>
            <a:ext cx="9906000" cy="50004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defTabSz="914180" fontAlgn="auto">
              <a:spcBef>
                <a:spcPts val="0"/>
              </a:spcBef>
              <a:spcAft>
                <a:spcPts val="0"/>
              </a:spcAft>
            </a:pPr>
            <a:endParaRPr lang="sv-SE" sz="1800">
              <a:solidFill>
                <a:prstClr val="white"/>
              </a:solidFill>
            </a:endParaRPr>
          </a:p>
        </p:txBody>
      </p:sp>
      <p:sp>
        <p:nvSpPr>
          <p:cNvPr id="9" name="TextBox 8"/>
          <p:cNvSpPr txBox="1"/>
          <p:nvPr/>
        </p:nvSpPr>
        <p:spPr>
          <a:xfrm>
            <a:off x="0" y="-71462"/>
            <a:ext cx="9906000" cy="538589"/>
          </a:xfrm>
          <a:prstGeom prst="rect">
            <a:avLst/>
          </a:prstGeom>
          <a:noFill/>
        </p:spPr>
        <p:txBody>
          <a:bodyPr wrap="square" lIns="91418" tIns="45710" rIns="91418" bIns="45710" rtlCol="0">
            <a:spAutoFit/>
          </a:bodyPr>
          <a:lstStyle/>
          <a:p>
            <a:pPr algn="ctr">
              <a:tabLst>
                <a:tab pos="387757" algn="l"/>
              </a:tabLst>
            </a:pPr>
            <a:r>
              <a:rPr lang="sv-SE" sz="2900" b="1" smtClean="0">
                <a:solidFill>
                  <a:schemeClr val="tx1">
                    <a:lumMod val="75000"/>
                  </a:schemeClr>
                </a:solidFill>
                <a:latin typeface="Bradley Hand ITC TT-Bold"/>
                <a:cs typeface="Bradley Hand ITC TT-Bold"/>
              </a:rPr>
              <a:t>Scrum Checklist</a:t>
            </a:r>
          </a:p>
        </p:txBody>
      </p:sp>
      <p:pic>
        <p:nvPicPr>
          <p:cNvPr id="10" name="Picture 20" descr="Creative Commons License"/>
          <p:cNvPicPr>
            <a:picLocks noChangeAspect="1" noChangeArrowheads="1"/>
          </p:cNvPicPr>
          <p:nvPr/>
        </p:nvPicPr>
        <p:blipFill>
          <a:blip r:embed="rId3" cstate="print"/>
          <a:srcRect/>
          <a:stretch>
            <a:fillRect/>
          </a:stretch>
        </p:blipFill>
        <p:spPr bwMode="auto">
          <a:xfrm>
            <a:off x="-35" y="3"/>
            <a:ext cx="908050" cy="295275"/>
          </a:xfrm>
          <a:prstGeom prst="rect">
            <a:avLst/>
          </a:prstGeom>
          <a:noFill/>
        </p:spPr>
      </p:pic>
      <p:sp>
        <p:nvSpPr>
          <p:cNvPr id="11" name="TextBox 10"/>
          <p:cNvSpPr txBox="1"/>
          <p:nvPr/>
        </p:nvSpPr>
        <p:spPr>
          <a:xfrm>
            <a:off x="-77424" y="255235"/>
            <a:ext cx="1106749"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smtClean="0">
                <a:solidFill>
                  <a:schemeClr val="tx1"/>
                </a:solidFill>
                <a:latin typeface="Calibri"/>
                <a:cs typeface="+mn-cs"/>
              </a:rPr>
              <a:t>Henrik Kniberg</a:t>
            </a:r>
          </a:p>
        </p:txBody>
      </p:sp>
      <p:sp>
        <p:nvSpPr>
          <p:cNvPr id="12" name="TextBox 11"/>
          <p:cNvSpPr txBox="1"/>
          <p:nvPr/>
        </p:nvSpPr>
        <p:spPr>
          <a:xfrm>
            <a:off x="3707813" y="268883"/>
            <a:ext cx="2049540"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smtClean="0">
                <a:solidFill>
                  <a:schemeClr val="tx1"/>
                </a:solidFill>
                <a:latin typeface="Calibri"/>
                <a:cs typeface="+mn-cs"/>
              </a:rPr>
              <a:t>www.crisp.se/scrum/checklist</a:t>
            </a:r>
            <a:endParaRPr lang="sv-SE">
              <a:solidFill>
                <a:schemeClr val="tx1"/>
              </a:solidFill>
              <a:latin typeface="Calibri"/>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isp_ENG">
  <a:themeElements>
    <a:clrScheme name="Crisp_ENG 13">
      <a:dk1>
        <a:srgbClr val="237D9C"/>
      </a:dk1>
      <a:lt1>
        <a:srgbClr val="FFFFFF"/>
      </a:lt1>
      <a:dk2>
        <a:srgbClr val="3B515F"/>
      </a:dk2>
      <a:lt2>
        <a:srgbClr val="808080"/>
      </a:lt2>
      <a:accent1>
        <a:srgbClr val="F1F1F1"/>
      </a:accent1>
      <a:accent2>
        <a:srgbClr val="00759F"/>
      </a:accent2>
      <a:accent3>
        <a:srgbClr val="FFFFFF"/>
      </a:accent3>
      <a:accent4>
        <a:srgbClr val="1C6A85"/>
      </a:accent4>
      <a:accent5>
        <a:srgbClr val="F7F7F7"/>
      </a:accent5>
      <a:accent6>
        <a:srgbClr val="006990"/>
      </a:accent6>
      <a:hlink>
        <a:srgbClr val="237D9C"/>
      </a:hlink>
      <a:folHlink>
        <a:srgbClr val="237D9C"/>
      </a:folHlink>
    </a:clrScheme>
    <a:fontScheme name="Crisp_ENG">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215773"/>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215773"/>
            </a:solidFill>
            <a:effectLst/>
            <a:latin typeface="Tahoma" pitchFamily="34" charset="0"/>
          </a:defRPr>
        </a:defPPr>
      </a:lstStyle>
    </a:lnDef>
  </a:objectDefaults>
  <a:extraClrSchemeLst>
    <a:extraClrScheme>
      <a:clrScheme name="Crisp_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risp_E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risp_E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risp_E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risp_E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risp_E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risp_E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risp_E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risp_E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risp_E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risp_E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risp_E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risp_ENG 13">
        <a:dk1>
          <a:srgbClr val="237D9C"/>
        </a:dk1>
        <a:lt1>
          <a:srgbClr val="FFFFFF"/>
        </a:lt1>
        <a:dk2>
          <a:srgbClr val="3B515F"/>
        </a:dk2>
        <a:lt2>
          <a:srgbClr val="808080"/>
        </a:lt2>
        <a:accent1>
          <a:srgbClr val="F1F1F1"/>
        </a:accent1>
        <a:accent2>
          <a:srgbClr val="00759F"/>
        </a:accent2>
        <a:accent3>
          <a:srgbClr val="FFFFFF"/>
        </a:accent3>
        <a:accent4>
          <a:srgbClr val="1C6A85"/>
        </a:accent4>
        <a:accent5>
          <a:srgbClr val="F7F7F7"/>
        </a:accent5>
        <a:accent6>
          <a:srgbClr val="006990"/>
        </a:accent6>
        <a:hlink>
          <a:srgbClr val="237D9C"/>
        </a:hlink>
        <a:folHlink>
          <a:srgbClr val="237D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Crisp_ENG</Template>
  <TotalTime>22045</TotalTime>
  <Words>1159</Words>
  <Application>Microsoft Macintosh PowerPoint</Application>
  <PresentationFormat>A4 (210 x 297 mm)</PresentationFormat>
  <Paragraphs>122</Paragraphs>
  <Slides>2</Slides>
  <Notes>2</Notes>
  <HiddenSlides>0</HiddenSlides>
  <MMClips>0</MMClips>
  <ScaleCrop>false</ScaleCrop>
  <HeadingPairs>
    <vt:vector size="6" baseType="variant">
      <vt:variant>
        <vt:lpstr>Formgivningsmall</vt:lpstr>
      </vt:variant>
      <vt:variant>
        <vt:i4>2</vt:i4>
      </vt:variant>
      <vt:variant>
        <vt:lpstr>Bildrubriker</vt:lpstr>
      </vt:variant>
      <vt:variant>
        <vt:i4>2</vt:i4>
      </vt:variant>
      <vt:variant>
        <vt:lpstr>Anpassat bildspel</vt:lpstr>
      </vt:variant>
      <vt:variant>
        <vt:i4>1</vt:i4>
      </vt:variant>
    </vt:vector>
  </HeadingPairs>
  <TitlesOfParts>
    <vt:vector size="5" baseType="lpstr">
      <vt:lpstr>Crisp_ENG</vt:lpstr>
      <vt:lpstr>Office Theme</vt:lpstr>
      <vt:lpstr>Bild 1</vt:lpstr>
      <vt:lpstr>Bild 2</vt:lpstr>
      <vt:lpstr>Test show</vt:lpstr>
    </vt:vector>
  </TitlesOfParts>
  <Company>Netbreeze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&lt;Prop: Subject&gt;</dc:subject>
  <dc:creator>Henrik</dc:creator>
  <cp:lastModifiedBy>Henrik Kniberg</cp:lastModifiedBy>
  <cp:revision>475</cp:revision>
  <cp:lastPrinted>2010-10-04T10:39:04Z</cp:lastPrinted>
  <dcterms:created xsi:type="dcterms:W3CDTF">2010-10-04T10:38:00Z</dcterms:created>
  <dcterms:modified xsi:type="dcterms:W3CDTF">2010-10-04T10:39:54Z</dcterms:modified>
</cp:coreProperties>
</file>