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3A"/>
    <a:srgbClr val="FFA878"/>
    <a:srgbClr val="FF792F"/>
    <a:srgbClr val="E64A00"/>
    <a:srgbClr val="FFFFFF"/>
    <a:srgbClr val="FFC000"/>
    <a:srgbClr val="E75400"/>
    <a:srgbClr val="F4B183"/>
    <a:srgbClr val="DDD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28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67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90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40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72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93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53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20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0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49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93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3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3E1A-A6A9-4D29-8875-E648E8B2121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616C-492E-4D37-90F9-E7700DC03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4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ti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1D64FEB-6274-976A-AF94-AEA1C2312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76"/>
          <a:stretch/>
        </p:blipFill>
        <p:spPr>
          <a:xfrm>
            <a:off x="1585655" y="6088159"/>
            <a:ext cx="3686689" cy="52812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A4CE6-9A94-FA8A-8B3B-5E119ECFCB00}"/>
              </a:ext>
            </a:extLst>
          </p:cNvPr>
          <p:cNvSpPr/>
          <p:nvPr/>
        </p:nvSpPr>
        <p:spPr>
          <a:xfrm>
            <a:off x="1585652" y="6505857"/>
            <a:ext cx="3686689" cy="1324298"/>
          </a:xfrm>
          <a:prstGeom prst="rect">
            <a:avLst/>
          </a:prstGeom>
          <a:solidFill>
            <a:srgbClr val="DDD9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783392D8-18E8-8927-CD03-32E83F274329}"/>
              </a:ext>
            </a:extLst>
          </p:cNvPr>
          <p:cNvSpPr/>
          <p:nvPr/>
        </p:nvSpPr>
        <p:spPr>
          <a:xfrm>
            <a:off x="2886334" y="6943081"/>
            <a:ext cx="1383516" cy="109562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二等辺三角形 64">
            <a:extLst>
              <a:ext uri="{FF2B5EF4-FFF2-40B4-BE49-F238E27FC236}">
                <a16:creationId xmlns:a16="http://schemas.microsoft.com/office/drawing/2014/main" id="{18D518F4-708E-CCB2-25A1-347EFB6BC819}"/>
              </a:ext>
            </a:extLst>
          </p:cNvPr>
          <p:cNvSpPr/>
          <p:nvPr/>
        </p:nvSpPr>
        <p:spPr>
          <a:xfrm rot="10800000">
            <a:off x="2929933" y="6974714"/>
            <a:ext cx="69363" cy="59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2356BC4-1627-6C39-D453-18CDA16E1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76"/>
          <a:stretch/>
        </p:blipFill>
        <p:spPr>
          <a:xfrm>
            <a:off x="1585655" y="1167503"/>
            <a:ext cx="3686689" cy="496296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89A5DAE-5F65-DB48-1B0F-374B5339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47" y="6649737"/>
            <a:ext cx="686388" cy="832898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E87C85A-6531-1C4B-BAC2-F59DE8FD31CE}"/>
              </a:ext>
            </a:extLst>
          </p:cNvPr>
          <p:cNvSpPr/>
          <p:nvPr/>
        </p:nvSpPr>
        <p:spPr>
          <a:xfrm>
            <a:off x="2874215" y="6765015"/>
            <a:ext cx="1428742" cy="15300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F4C608-32EB-B833-4E45-14620580EC14}"/>
              </a:ext>
            </a:extLst>
          </p:cNvPr>
          <p:cNvSpPr/>
          <p:nvPr/>
        </p:nvSpPr>
        <p:spPr>
          <a:xfrm>
            <a:off x="2870824" y="7090022"/>
            <a:ext cx="1428742" cy="15300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983778D-0E88-8889-2BEF-C100E14A3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50" b="40384"/>
          <a:stretch/>
        </p:blipFill>
        <p:spPr>
          <a:xfrm>
            <a:off x="1585654" y="4696644"/>
            <a:ext cx="3686689" cy="13872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1656D0D-0CAB-5F8C-881C-E87D2F1E0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15" b="22205"/>
          <a:stretch/>
        </p:blipFill>
        <p:spPr>
          <a:xfrm>
            <a:off x="1585654" y="3579901"/>
            <a:ext cx="3686689" cy="1153405"/>
          </a:xfrm>
          <a:prstGeom prst="rect">
            <a:avLst/>
          </a:prstGeom>
        </p:spPr>
      </p:pic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E9FDD0F4-32FD-EDE7-DFEE-C39B12100E6F}"/>
              </a:ext>
            </a:extLst>
          </p:cNvPr>
          <p:cNvSpPr/>
          <p:nvPr/>
        </p:nvSpPr>
        <p:spPr>
          <a:xfrm>
            <a:off x="3914774" y="3217746"/>
            <a:ext cx="810593" cy="253916"/>
          </a:xfrm>
          <a:prstGeom prst="wedgeRectCallout">
            <a:avLst>
              <a:gd name="adj1" fmla="val -48739"/>
              <a:gd name="adj2" fmla="val 141339"/>
            </a:avLst>
          </a:prstGeom>
          <a:solidFill>
            <a:srgbClr val="E754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F14AA0-21BB-C17E-E648-F73BD7E8E7A5}"/>
              </a:ext>
            </a:extLst>
          </p:cNvPr>
          <p:cNvSpPr txBox="1"/>
          <p:nvPr/>
        </p:nvSpPr>
        <p:spPr>
          <a:xfrm>
            <a:off x="3945163" y="3210346"/>
            <a:ext cx="750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入替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6DDA478-9658-D270-95D3-1B3117ED21B0}"/>
              </a:ext>
            </a:extLst>
          </p:cNvPr>
          <p:cNvSpPr txBox="1"/>
          <p:nvPr/>
        </p:nvSpPr>
        <p:spPr>
          <a:xfrm>
            <a:off x="3168721" y="6741488"/>
            <a:ext cx="8090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医療費も削減？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C08392-4A6C-ADF2-7916-DC98DBDA91E0}"/>
              </a:ext>
            </a:extLst>
          </p:cNvPr>
          <p:cNvSpPr txBox="1"/>
          <p:nvPr/>
        </p:nvSpPr>
        <p:spPr>
          <a:xfrm>
            <a:off x="3016663" y="6908398"/>
            <a:ext cx="14287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ー研究で明らかになりましたー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3ABEB7E-6539-3504-F402-0D53B2640E37}"/>
              </a:ext>
            </a:extLst>
          </p:cNvPr>
          <p:cNvSpPr txBox="1"/>
          <p:nvPr/>
        </p:nvSpPr>
        <p:spPr>
          <a:xfrm>
            <a:off x="3069764" y="7066495"/>
            <a:ext cx="11528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わが家の性能がわかる！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4DC77B8-B0C0-41F7-D267-430EE53F2D4F}"/>
              </a:ext>
            </a:extLst>
          </p:cNvPr>
          <p:cNvSpPr txBox="1"/>
          <p:nvPr/>
        </p:nvSpPr>
        <p:spPr>
          <a:xfrm>
            <a:off x="3164352" y="6591613"/>
            <a:ext cx="9615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こちらもチェック！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DEF09502-1F8B-7F97-7594-25E89DD00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653" y="7457332"/>
            <a:ext cx="3686689" cy="2556793"/>
          </a:xfrm>
          <a:prstGeom prst="rect">
            <a:avLst/>
          </a:prstGeom>
        </p:spPr>
      </p:pic>
      <p:sp>
        <p:nvSpPr>
          <p:cNvPr id="42" name="吹き出し: 四角形 41">
            <a:extLst>
              <a:ext uri="{FF2B5EF4-FFF2-40B4-BE49-F238E27FC236}">
                <a16:creationId xmlns:a16="http://schemas.microsoft.com/office/drawing/2014/main" id="{FDB40D42-AF37-0B73-3874-DB53107EB15E}"/>
              </a:ext>
            </a:extLst>
          </p:cNvPr>
          <p:cNvSpPr/>
          <p:nvPr/>
        </p:nvSpPr>
        <p:spPr>
          <a:xfrm>
            <a:off x="4359478" y="6302177"/>
            <a:ext cx="1314822" cy="253916"/>
          </a:xfrm>
          <a:prstGeom prst="wedgeRectCallout">
            <a:avLst>
              <a:gd name="adj1" fmla="val -48739"/>
              <a:gd name="adj2" fmla="val 141339"/>
            </a:avLst>
          </a:prstGeom>
          <a:solidFill>
            <a:srgbClr val="E754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B52B923-6EA2-E557-6834-F8658C84E7BD}"/>
              </a:ext>
            </a:extLst>
          </p:cNvPr>
          <p:cNvSpPr txBox="1"/>
          <p:nvPr/>
        </p:nvSpPr>
        <p:spPr>
          <a:xfrm>
            <a:off x="4302518" y="6298698"/>
            <a:ext cx="1428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ポップアップコンテンツ</a:t>
            </a:r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2DAFEB76-924F-70D9-D4E9-F42D78939590}"/>
              </a:ext>
            </a:extLst>
          </p:cNvPr>
          <p:cNvSpPr/>
          <p:nvPr/>
        </p:nvSpPr>
        <p:spPr>
          <a:xfrm>
            <a:off x="1048054" y="6321002"/>
            <a:ext cx="1314822" cy="253916"/>
          </a:xfrm>
          <a:prstGeom prst="wedgeRectCallout">
            <a:avLst>
              <a:gd name="adj1" fmla="val 47369"/>
              <a:gd name="adj2" fmla="val 143840"/>
            </a:avLst>
          </a:prstGeom>
          <a:solidFill>
            <a:srgbClr val="E754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24CD51F-6645-F4EE-3DA0-EECE54C12B3C}"/>
              </a:ext>
            </a:extLst>
          </p:cNvPr>
          <p:cNvSpPr txBox="1"/>
          <p:nvPr/>
        </p:nvSpPr>
        <p:spPr>
          <a:xfrm>
            <a:off x="895773" y="6298698"/>
            <a:ext cx="1428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目をひくイラスト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21180C7-6989-1685-3511-64CB51F4EF9A}"/>
              </a:ext>
            </a:extLst>
          </p:cNvPr>
          <p:cNvSpPr/>
          <p:nvPr/>
        </p:nvSpPr>
        <p:spPr>
          <a:xfrm>
            <a:off x="2834640" y="4656887"/>
            <a:ext cx="1435210" cy="25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7715D1B-BE56-E419-43C7-A9B5805C3754}"/>
              </a:ext>
            </a:extLst>
          </p:cNvPr>
          <p:cNvSpPr/>
          <p:nvPr/>
        </p:nvSpPr>
        <p:spPr>
          <a:xfrm>
            <a:off x="3128433" y="4709057"/>
            <a:ext cx="881062" cy="126753"/>
          </a:xfrm>
          <a:prstGeom prst="roundRect">
            <a:avLst>
              <a:gd name="adj" fmla="val 50000"/>
            </a:avLst>
          </a:prstGeom>
          <a:solidFill>
            <a:srgbClr val="F4B18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ADC3EEC-DDA2-0C7D-41DC-958BE82C28A7}"/>
              </a:ext>
            </a:extLst>
          </p:cNvPr>
          <p:cNvSpPr txBox="1"/>
          <p:nvPr/>
        </p:nvSpPr>
        <p:spPr>
          <a:xfrm>
            <a:off x="3294330" y="4681159"/>
            <a:ext cx="7015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補助金詳細</a:t>
            </a:r>
            <a:endParaRPr kumimoji="1" lang="ja-JP" altLang="en-US" sz="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DCF8264A-1C81-9861-1DBD-266BE1DFB1C5}"/>
              </a:ext>
            </a:extLst>
          </p:cNvPr>
          <p:cNvSpPr/>
          <p:nvPr/>
        </p:nvSpPr>
        <p:spPr>
          <a:xfrm>
            <a:off x="3986212" y="4347171"/>
            <a:ext cx="810593" cy="253916"/>
          </a:xfrm>
          <a:prstGeom prst="wedgeRectCallout">
            <a:avLst>
              <a:gd name="adj1" fmla="val -74590"/>
              <a:gd name="adj2" fmla="val 128835"/>
            </a:avLst>
          </a:prstGeom>
          <a:solidFill>
            <a:srgbClr val="E754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F9E56C-B504-B5B9-5C01-FEA270F5E6A4}"/>
              </a:ext>
            </a:extLst>
          </p:cNvPr>
          <p:cNvSpPr txBox="1"/>
          <p:nvPr/>
        </p:nvSpPr>
        <p:spPr>
          <a:xfrm>
            <a:off x="4016601" y="4339771"/>
            <a:ext cx="750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文言変更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F82A022-0987-82EE-5630-16FEAD0CA72E}"/>
              </a:ext>
            </a:extLst>
          </p:cNvPr>
          <p:cNvSpPr/>
          <p:nvPr/>
        </p:nvSpPr>
        <p:spPr>
          <a:xfrm>
            <a:off x="2834640" y="5983074"/>
            <a:ext cx="1435210" cy="514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B44170A3-B141-5060-806F-CA3D93DEE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77" y="5975565"/>
            <a:ext cx="1314822" cy="439571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910C63D-2FF2-0A38-56C2-AEF80085CD17}"/>
              </a:ext>
            </a:extLst>
          </p:cNvPr>
          <p:cNvSpPr txBox="1"/>
          <p:nvPr/>
        </p:nvSpPr>
        <p:spPr>
          <a:xfrm>
            <a:off x="2816816" y="6345886"/>
            <a:ext cx="142874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算定方法について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0B2A905A-960A-3ABA-9641-3188785D8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07" y="6373026"/>
            <a:ext cx="81940" cy="93990"/>
          </a:xfrm>
          <a:prstGeom prst="rect">
            <a:avLst/>
          </a:prstGeom>
        </p:spPr>
      </p:pic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6DB9DC5B-6376-E004-DB00-3144D2E4CACF}"/>
              </a:ext>
            </a:extLst>
          </p:cNvPr>
          <p:cNvSpPr/>
          <p:nvPr/>
        </p:nvSpPr>
        <p:spPr>
          <a:xfrm>
            <a:off x="2886334" y="7275581"/>
            <a:ext cx="687186" cy="109562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02CC85C6-C28C-08E1-E1A3-CBEBB502D1CE}"/>
              </a:ext>
            </a:extLst>
          </p:cNvPr>
          <p:cNvSpPr/>
          <p:nvPr/>
        </p:nvSpPr>
        <p:spPr>
          <a:xfrm>
            <a:off x="3612380" y="7275581"/>
            <a:ext cx="687186" cy="109562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60A56B31-D230-80CC-59D9-C07FD425F1F9}"/>
              </a:ext>
            </a:extLst>
          </p:cNvPr>
          <p:cNvSpPr/>
          <p:nvPr/>
        </p:nvSpPr>
        <p:spPr>
          <a:xfrm rot="10800000">
            <a:off x="2929933" y="7311119"/>
            <a:ext cx="69363" cy="59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B88443CD-4EE9-A0B6-260B-13C210244DA7}"/>
              </a:ext>
            </a:extLst>
          </p:cNvPr>
          <p:cNvSpPr/>
          <p:nvPr/>
        </p:nvSpPr>
        <p:spPr>
          <a:xfrm rot="10800000">
            <a:off x="3644321" y="7305407"/>
            <a:ext cx="69363" cy="597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3D6F6FE-1C13-D5A7-8AC2-1FEF998468FB}"/>
              </a:ext>
            </a:extLst>
          </p:cNvPr>
          <p:cNvSpPr txBox="1"/>
          <p:nvPr/>
        </p:nvSpPr>
        <p:spPr>
          <a:xfrm>
            <a:off x="2984922" y="7243614"/>
            <a:ext cx="6784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築</a:t>
            </a:r>
            <a:r>
              <a:rPr kumimoji="1" lang="en-US" altLang="ja-JP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r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年以上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46D3295-FB21-4E2D-AC4B-88B49BBCDA29}"/>
              </a:ext>
            </a:extLst>
          </p:cNvPr>
          <p:cNvSpPr txBox="1"/>
          <p:nvPr/>
        </p:nvSpPr>
        <p:spPr>
          <a:xfrm>
            <a:off x="3681047" y="7239494"/>
            <a:ext cx="6784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築</a:t>
            </a:r>
            <a:r>
              <a:rPr kumimoji="1" lang="en-US" altLang="ja-JP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年未満</a:t>
            </a:r>
          </a:p>
        </p:txBody>
      </p:sp>
    </p:spTree>
    <p:extLst>
      <p:ext uri="{BB962C8B-B14F-4D97-AF65-F5344CB8AC3E}">
        <p14:creationId xmlns:p14="http://schemas.microsoft.com/office/powerpoint/2010/main" val="73872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A6DA8B-0FA1-A123-CAA1-C41FE2FAE309}"/>
              </a:ext>
            </a:extLst>
          </p:cNvPr>
          <p:cNvCxnSpPr>
            <a:cxnSpLocks/>
          </p:cNvCxnSpPr>
          <p:nvPr/>
        </p:nvCxnSpPr>
        <p:spPr>
          <a:xfrm flipH="1">
            <a:off x="578685" y="418115"/>
            <a:ext cx="563880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863EAD-CF45-7CA5-2755-965CD8994B98}"/>
              </a:ext>
            </a:extLst>
          </p:cNvPr>
          <p:cNvSpPr/>
          <p:nvPr/>
        </p:nvSpPr>
        <p:spPr>
          <a:xfrm>
            <a:off x="561662" y="314812"/>
            <a:ext cx="5660801" cy="61905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8F5B97-CB7A-63D6-7053-EE85DCCDBF94}"/>
              </a:ext>
            </a:extLst>
          </p:cNvPr>
          <p:cNvSpPr txBox="1"/>
          <p:nvPr/>
        </p:nvSpPr>
        <p:spPr>
          <a:xfrm>
            <a:off x="1881153" y="334855"/>
            <a:ext cx="3261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お住いの性能は？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BA9792-09D3-B102-C62E-9C896F4A75D8}"/>
              </a:ext>
            </a:extLst>
          </p:cNvPr>
          <p:cNvSpPr txBox="1"/>
          <p:nvPr/>
        </p:nvSpPr>
        <p:spPr>
          <a:xfrm>
            <a:off x="2353692" y="110570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冬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の室温</a:t>
            </a:r>
            <a:r>
              <a:rPr kumimoji="1" lang="en-US" altLang="ja-JP" sz="28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℃の場合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6FA023-AC39-495A-DB54-39BDCDE9B4E2}"/>
              </a:ext>
            </a:extLst>
          </p:cNvPr>
          <p:cNvSpPr txBox="1"/>
          <p:nvPr/>
        </p:nvSpPr>
        <p:spPr>
          <a:xfrm>
            <a:off x="2078065" y="4130472"/>
            <a:ext cx="3672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エアコンは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帖モデルで比較　電気料金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ｋ</a:t>
            </a:r>
            <a:r>
              <a:rPr kumimoji="1" lang="en-US" altLang="ja-JP" sz="1100" b="0" dirty="0" err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暖房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sz="11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5EFD44D-D681-B8AF-68AE-BDCAAA90AC33}"/>
              </a:ext>
            </a:extLst>
          </p:cNvPr>
          <p:cNvCxnSpPr>
            <a:cxnSpLocks/>
          </p:cNvCxnSpPr>
          <p:nvPr/>
        </p:nvCxnSpPr>
        <p:spPr>
          <a:xfrm>
            <a:off x="561662" y="311978"/>
            <a:ext cx="0" cy="9438078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74ECE4C-1EEF-3861-AF0A-BBD9022D148F}"/>
              </a:ext>
            </a:extLst>
          </p:cNvPr>
          <p:cNvCxnSpPr>
            <a:cxnSpLocks/>
          </p:cNvCxnSpPr>
          <p:nvPr/>
        </p:nvCxnSpPr>
        <p:spPr>
          <a:xfrm>
            <a:off x="6228485" y="311978"/>
            <a:ext cx="0" cy="9438078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図 59">
            <a:extLst>
              <a:ext uri="{FF2B5EF4-FFF2-40B4-BE49-F238E27FC236}">
                <a16:creationId xmlns:a16="http://schemas.microsoft.com/office/drawing/2014/main" id="{86C02FC6-AB4E-C038-4FCF-7C9C0EAE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818">
            <a:off x="4798909" y="2374290"/>
            <a:ext cx="1182616" cy="122992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2E541A-58D8-314A-F5FD-AE245C1EFC78}"/>
              </a:ext>
            </a:extLst>
          </p:cNvPr>
          <p:cNvSpPr txBox="1"/>
          <p:nvPr/>
        </p:nvSpPr>
        <p:spPr>
          <a:xfrm>
            <a:off x="1769258" y="7779640"/>
            <a:ext cx="4357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エアコン設定</a:t>
            </a:r>
            <a:r>
              <a:rPr lang="en-US" altLang="ja-JP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1℃</a:t>
            </a:r>
            <a:r>
              <a:rPr lang="ja-JP" altLang="en-US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変えると消費電量が</a:t>
            </a:r>
            <a:r>
              <a:rPr lang="en-US" altLang="ja-JP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％抑えられます。</a:t>
            </a:r>
            <a:endParaRPr lang="en-US" altLang="ja-JP" sz="14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窓の断熱係数から換算すると、</a:t>
            </a:r>
            <a:endParaRPr lang="en-US" altLang="ja-JP" sz="1400" b="1" i="0" dirty="0"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lang="en-US" altLang="ja-JP" sz="2800" b="1" dirty="0">
                <a:solidFill>
                  <a:srgbClr val="FF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800" b="1" dirty="0">
                <a:solidFill>
                  <a:srgbClr val="FF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 </a:t>
            </a:r>
            <a:r>
              <a:rPr lang="ja-JP" altLang="en-US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ダウン</a:t>
            </a:r>
            <a:r>
              <a:rPr lang="ja-JP" altLang="en-US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11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66394D44-9301-A0A9-9E9D-FD3D647D0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01" y="5808211"/>
            <a:ext cx="1264328" cy="948246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B8B449DD-3DD4-64C9-4B00-97F3FAC7A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97" y="7861120"/>
            <a:ext cx="946748" cy="710061"/>
          </a:xfrm>
          <a:prstGeom prst="rect">
            <a:avLst/>
          </a:prstGeom>
        </p:spPr>
      </p:pic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890CDA8C-411C-626A-068A-A38A961F2F30}"/>
              </a:ext>
            </a:extLst>
          </p:cNvPr>
          <p:cNvSpPr/>
          <p:nvPr/>
        </p:nvSpPr>
        <p:spPr>
          <a:xfrm>
            <a:off x="1416759" y="4489431"/>
            <a:ext cx="4112169" cy="36544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 w="15875">
            <a:solidFill>
              <a:srgbClr val="FF792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DD0C84D-0363-D851-778B-01C902AFBCA2}"/>
              </a:ext>
            </a:extLst>
          </p:cNvPr>
          <p:cNvSpPr txBox="1"/>
          <p:nvPr/>
        </p:nvSpPr>
        <p:spPr>
          <a:xfrm>
            <a:off x="2217162" y="4517082"/>
            <a:ext cx="294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窓断熱するとシミュレーション開始</a:t>
            </a:r>
            <a:endParaRPr kumimoji="1" lang="ja-JP" altLang="en-US" sz="1000" b="1" dirty="0">
              <a:solidFill>
                <a:srgbClr val="FF792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B849FC0F-F564-BA55-FD85-05114A5884F5}"/>
              </a:ext>
            </a:extLst>
          </p:cNvPr>
          <p:cNvSpPr/>
          <p:nvPr/>
        </p:nvSpPr>
        <p:spPr>
          <a:xfrm rot="10800000">
            <a:off x="578684" y="915167"/>
            <a:ext cx="5638801" cy="22486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A5D3396-B3CA-BED0-D99A-CE8E45B83CF4}"/>
              </a:ext>
            </a:extLst>
          </p:cNvPr>
          <p:cNvSpPr/>
          <p:nvPr/>
        </p:nvSpPr>
        <p:spPr>
          <a:xfrm>
            <a:off x="2720628" y="742620"/>
            <a:ext cx="1508401" cy="2592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CA6572-2583-38C8-8AD6-7AB38D1935B8}"/>
              </a:ext>
            </a:extLst>
          </p:cNvPr>
          <p:cNvSpPr txBox="1"/>
          <p:nvPr/>
        </p:nvSpPr>
        <p:spPr>
          <a:xfrm>
            <a:off x="2895405" y="731352"/>
            <a:ext cx="1302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築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以上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69DAD1E7-1827-C63B-D78D-CD2E82938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2101887"/>
            <a:ext cx="1626956" cy="1457709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42E481D-739D-0A1D-65E5-42F57C908B11}"/>
              </a:ext>
            </a:extLst>
          </p:cNvPr>
          <p:cNvSpPr txBox="1"/>
          <p:nvPr/>
        </p:nvSpPr>
        <p:spPr>
          <a:xfrm>
            <a:off x="2556763" y="2318225"/>
            <a:ext cx="24673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5℃</a:t>
            </a:r>
            <a:r>
              <a:rPr lang="ja-JP" altLang="en-US" sz="11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の体感差を衣服の量に換算すると、</a:t>
            </a:r>
            <a:endParaRPr lang="en-US" altLang="ja-JP" sz="1100" b="1" i="0" dirty="0">
              <a:solidFill>
                <a:srgbClr val="22222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i="0" dirty="0">
                <a:solidFill>
                  <a:schemeClr val="accent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ダウンジャケット</a:t>
            </a:r>
            <a:r>
              <a:rPr lang="ja-JP" altLang="en-US" sz="2000" b="1" i="0" dirty="0">
                <a:solidFill>
                  <a:srgbClr val="FF66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1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相当！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EA22E6E4-B147-5E8E-B6C8-D3195F821CF8}"/>
              </a:ext>
            </a:extLst>
          </p:cNvPr>
          <p:cNvSpPr/>
          <p:nvPr/>
        </p:nvSpPr>
        <p:spPr>
          <a:xfrm>
            <a:off x="902280" y="1638203"/>
            <a:ext cx="4848585" cy="4555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A53A4A-DBDD-5F17-4BB0-A56C8BACEC49}"/>
              </a:ext>
            </a:extLst>
          </p:cNvPr>
          <p:cNvSpPr txBox="1"/>
          <p:nvPr/>
        </p:nvSpPr>
        <p:spPr>
          <a:xfrm>
            <a:off x="2389899" y="1587687"/>
            <a:ext cx="212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窓際の体感温度</a:t>
            </a:r>
            <a:r>
              <a:rPr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</a:t>
            </a:r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5DAC586-D253-D79B-61D0-F099A78BC678}"/>
              </a:ext>
            </a:extLst>
          </p:cNvPr>
          <p:cNvSpPr/>
          <p:nvPr/>
        </p:nvSpPr>
        <p:spPr>
          <a:xfrm>
            <a:off x="967769" y="3656945"/>
            <a:ext cx="4848585" cy="4555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52A4D0-3700-EA1C-DBAE-A36C1D3C5249}"/>
              </a:ext>
            </a:extLst>
          </p:cNvPr>
          <p:cNvSpPr txBox="1"/>
          <p:nvPr/>
        </p:nvSpPr>
        <p:spPr>
          <a:xfrm>
            <a:off x="1598063" y="3622554"/>
            <a:ext cx="351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エアコンの電気代</a:t>
            </a:r>
            <a:r>
              <a:rPr kumimoji="1"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\5,533</a:t>
            </a:r>
            <a:r>
              <a:rPr kumimoji="1"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32720252-0F50-47FC-616D-A03FF24F108E}"/>
              </a:ext>
            </a:extLst>
          </p:cNvPr>
          <p:cNvSpPr/>
          <p:nvPr/>
        </p:nvSpPr>
        <p:spPr>
          <a:xfrm rot="10800000">
            <a:off x="1982452" y="4620370"/>
            <a:ext cx="154490" cy="133181"/>
          </a:xfrm>
          <a:prstGeom prst="triangle">
            <a:avLst/>
          </a:prstGeom>
          <a:solidFill>
            <a:srgbClr val="FF803A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792F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D09014B-E3B6-C385-6FC7-4E21FEF254E1}"/>
              </a:ext>
            </a:extLst>
          </p:cNvPr>
          <p:cNvSpPr txBox="1"/>
          <p:nvPr/>
        </p:nvSpPr>
        <p:spPr>
          <a:xfrm>
            <a:off x="2550857" y="5803327"/>
            <a:ext cx="249299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1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℃の体感差を衣服の量に換算すると、</a:t>
            </a:r>
            <a:endParaRPr lang="en-US" altLang="ja-JP" sz="1100" b="1" i="0" dirty="0">
              <a:solidFill>
                <a:srgbClr val="22222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i="0" dirty="0">
                <a:solidFill>
                  <a:srgbClr val="FF66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カーディガン</a:t>
            </a:r>
            <a:r>
              <a:rPr lang="ja-JP" altLang="en-US" sz="11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相当！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9E2BD0CB-63CB-93EB-0003-6BCC3ED75AF3}"/>
              </a:ext>
            </a:extLst>
          </p:cNvPr>
          <p:cNvSpPr/>
          <p:nvPr/>
        </p:nvSpPr>
        <p:spPr>
          <a:xfrm>
            <a:off x="909197" y="5123305"/>
            <a:ext cx="4848585" cy="455568"/>
          </a:xfrm>
          <a:prstGeom prst="roundRect">
            <a:avLst>
              <a:gd name="adj" fmla="val 50000"/>
            </a:avLst>
          </a:prstGeom>
          <a:solidFill>
            <a:srgbClr val="FF79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CB55603-161C-47C4-9AE2-BFF25B7E0791}"/>
              </a:ext>
            </a:extLst>
          </p:cNvPr>
          <p:cNvSpPr txBox="1"/>
          <p:nvPr/>
        </p:nvSpPr>
        <p:spPr>
          <a:xfrm>
            <a:off x="2396816" y="5072789"/>
            <a:ext cx="212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窓際の体感温度</a:t>
            </a:r>
            <a:r>
              <a:rPr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r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9196FA9D-78B3-5BAE-E635-5914D23516E3}"/>
              </a:ext>
            </a:extLst>
          </p:cNvPr>
          <p:cNvSpPr/>
          <p:nvPr/>
        </p:nvSpPr>
        <p:spPr>
          <a:xfrm>
            <a:off x="974686" y="7142047"/>
            <a:ext cx="4848585" cy="455568"/>
          </a:xfrm>
          <a:prstGeom prst="roundRect">
            <a:avLst>
              <a:gd name="adj" fmla="val 50000"/>
            </a:avLst>
          </a:prstGeom>
          <a:solidFill>
            <a:srgbClr val="FF79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D1B29E5-2CA0-3C63-CBE3-F097BDF2A238}"/>
              </a:ext>
            </a:extLst>
          </p:cNvPr>
          <p:cNvSpPr txBox="1"/>
          <p:nvPr/>
        </p:nvSpPr>
        <p:spPr>
          <a:xfrm>
            <a:off x="1604980" y="7107656"/>
            <a:ext cx="351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エアコンの電気代</a:t>
            </a:r>
            <a:r>
              <a:rPr kumimoji="1"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\3,888</a:t>
            </a:r>
            <a:r>
              <a:rPr kumimoji="1"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0326D588-80E7-A62F-E850-9F1369016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44" y="5739757"/>
            <a:ext cx="1054430" cy="1138785"/>
          </a:xfrm>
          <a:prstGeom prst="rect">
            <a:avLst/>
          </a:prstGeom>
        </p:spPr>
      </p:pic>
      <p:sp>
        <p:nvSpPr>
          <p:cNvPr id="100" name="吹き出し: 四角形 99">
            <a:extLst>
              <a:ext uri="{FF2B5EF4-FFF2-40B4-BE49-F238E27FC236}">
                <a16:creationId xmlns:a16="http://schemas.microsoft.com/office/drawing/2014/main" id="{51D81B71-9F1A-5502-DBD9-174F989776D5}"/>
              </a:ext>
            </a:extLst>
          </p:cNvPr>
          <p:cNvSpPr/>
          <p:nvPr/>
        </p:nvSpPr>
        <p:spPr>
          <a:xfrm>
            <a:off x="5581966" y="4342502"/>
            <a:ext cx="1995249" cy="300953"/>
          </a:xfrm>
          <a:prstGeom prst="wedgeRectCallout">
            <a:avLst>
              <a:gd name="adj1" fmla="val -68456"/>
              <a:gd name="adj2" fmla="val 56548"/>
            </a:avLst>
          </a:prstGeom>
          <a:solidFill>
            <a:srgbClr val="E754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7CCBA5DD-4069-FEC2-A5FB-87586211662A}"/>
              </a:ext>
            </a:extLst>
          </p:cNvPr>
          <p:cNvSpPr txBox="1"/>
          <p:nvPr/>
        </p:nvSpPr>
        <p:spPr>
          <a:xfrm>
            <a:off x="5710450" y="4360049"/>
            <a:ext cx="1738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クリックで下の図がでる</a:t>
            </a:r>
          </a:p>
        </p:txBody>
      </p:sp>
    </p:spTree>
    <p:extLst>
      <p:ext uri="{BB962C8B-B14F-4D97-AF65-F5344CB8AC3E}">
        <p14:creationId xmlns:p14="http://schemas.microsoft.com/office/powerpoint/2010/main" val="102937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DB8B5-88EE-312E-9E1E-86FB7D632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5F2B0A-A065-ED19-DC56-B71A742F2C47}"/>
              </a:ext>
            </a:extLst>
          </p:cNvPr>
          <p:cNvCxnSpPr>
            <a:cxnSpLocks/>
          </p:cNvCxnSpPr>
          <p:nvPr/>
        </p:nvCxnSpPr>
        <p:spPr>
          <a:xfrm flipH="1">
            <a:off x="578685" y="418115"/>
            <a:ext cx="563880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2B1226-9E44-D3AB-9489-B2B489E5A310}"/>
              </a:ext>
            </a:extLst>
          </p:cNvPr>
          <p:cNvSpPr/>
          <p:nvPr/>
        </p:nvSpPr>
        <p:spPr>
          <a:xfrm>
            <a:off x="561662" y="314812"/>
            <a:ext cx="5660801" cy="61905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0AF7CE-0031-4D9B-0646-825C7A97D9FF}"/>
              </a:ext>
            </a:extLst>
          </p:cNvPr>
          <p:cNvSpPr txBox="1"/>
          <p:nvPr/>
        </p:nvSpPr>
        <p:spPr>
          <a:xfrm>
            <a:off x="1881153" y="334855"/>
            <a:ext cx="3261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お住いの性能は？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9F07C86-6F39-F090-908D-0D97E9204843}"/>
              </a:ext>
            </a:extLst>
          </p:cNvPr>
          <p:cNvSpPr/>
          <p:nvPr/>
        </p:nvSpPr>
        <p:spPr>
          <a:xfrm>
            <a:off x="7055824" y="1144849"/>
            <a:ext cx="2263393" cy="422622"/>
          </a:xfrm>
          <a:prstGeom prst="rect">
            <a:avLst/>
          </a:prstGeom>
          <a:solidFill>
            <a:srgbClr val="FF79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163893-4917-17D3-DF88-A75E17563990}"/>
              </a:ext>
            </a:extLst>
          </p:cNvPr>
          <p:cNvSpPr txBox="1"/>
          <p:nvPr/>
        </p:nvSpPr>
        <p:spPr>
          <a:xfrm>
            <a:off x="7320246" y="1180965"/>
            <a:ext cx="185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我が家の性能</a:t>
            </a:r>
            <a:endParaRPr kumimoji="1" lang="ja-JP" altLang="en-US" sz="105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81DE8E-D286-B177-AE0D-653B08D4371F}"/>
              </a:ext>
            </a:extLst>
          </p:cNvPr>
          <p:cNvSpPr txBox="1"/>
          <p:nvPr/>
        </p:nvSpPr>
        <p:spPr>
          <a:xfrm>
            <a:off x="2353692" y="110570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冬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の室温</a:t>
            </a:r>
            <a:r>
              <a:rPr kumimoji="1" lang="en-US" altLang="ja-JP" sz="28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℃の場合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CB53C50-6786-3910-BF6E-2B93B1AA3227}"/>
              </a:ext>
            </a:extLst>
          </p:cNvPr>
          <p:cNvSpPr txBox="1"/>
          <p:nvPr/>
        </p:nvSpPr>
        <p:spPr>
          <a:xfrm>
            <a:off x="2078065" y="4130472"/>
            <a:ext cx="3672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エアコンは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帖モデルで比較　電気料金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ｋ</a:t>
            </a:r>
            <a:r>
              <a:rPr kumimoji="1" lang="en-US" altLang="ja-JP" sz="1100" b="0" dirty="0" err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暖房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sz="11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2DC53CA-9AA7-6715-7068-B8972002E605}"/>
              </a:ext>
            </a:extLst>
          </p:cNvPr>
          <p:cNvCxnSpPr>
            <a:cxnSpLocks/>
          </p:cNvCxnSpPr>
          <p:nvPr/>
        </p:nvCxnSpPr>
        <p:spPr>
          <a:xfrm>
            <a:off x="561662" y="311978"/>
            <a:ext cx="0" cy="9438078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BA0D500-FB66-A36F-F870-6152A95DBCEA}"/>
              </a:ext>
            </a:extLst>
          </p:cNvPr>
          <p:cNvCxnSpPr>
            <a:cxnSpLocks/>
          </p:cNvCxnSpPr>
          <p:nvPr/>
        </p:nvCxnSpPr>
        <p:spPr>
          <a:xfrm>
            <a:off x="6228485" y="311978"/>
            <a:ext cx="0" cy="9438078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図 59">
            <a:extLst>
              <a:ext uri="{FF2B5EF4-FFF2-40B4-BE49-F238E27FC236}">
                <a16:creationId xmlns:a16="http://schemas.microsoft.com/office/drawing/2014/main" id="{0F6E23C4-BDCC-4863-3B52-FE504D68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818">
            <a:off x="8130484" y="2076849"/>
            <a:ext cx="1182616" cy="1229920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A86A01C5-1070-F4F0-06D1-1496F43F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01" y="5808211"/>
            <a:ext cx="1264328" cy="948246"/>
          </a:xfrm>
          <a:prstGeom prst="rect">
            <a:avLst/>
          </a:prstGeom>
        </p:spPr>
      </p:pic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E8B30374-5914-E534-C9F8-BE5F45626981}"/>
              </a:ext>
            </a:extLst>
          </p:cNvPr>
          <p:cNvSpPr/>
          <p:nvPr/>
        </p:nvSpPr>
        <p:spPr>
          <a:xfrm>
            <a:off x="1416759" y="4489431"/>
            <a:ext cx="4112169" cy="36544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 w="15875">
            <a:solidFill>
              <a:srgbClr val="FF792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07ABBCD-A7EF-4324-A676-1ECC11EFD4E8}"/>
              </a:ext>
            </a:extLst>
          </p:cNvPr>
          <p:cNvSpPr txBox="1"/>
          <p:nvPr/>
        </p:nvSpPr>
        <p:spPr>
          <a:xfrm>
            <a:off x="2217162" y="4517082"/>
            <a:ext cx="294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窓断熱するとシミュレーション開始</a:t>
            </a:r>
            <a:endParaRPr kumimoji="1" lang="ja-JP" altLang="en-US" sz="1000" b="1" dirty="0">
              <a:solidFill>
                <a:srgbClr val="FF792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2F60B888-B1C6-2D2A-C805-95D01E7F8368}"/>
              </a:ext>
            </a:extLst>
          </p:cNvPr>
          <p:cNvSpPr/>
          <p:nvPr/>
        </p:nvSpPr>
        <p:spPr>
          <a:xfrm rot="10800000">
            <a:off x="578684" y="915167"/>
            <a:ext cx="5638801" cy="22486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A79D315-08BB-D436-252E-4431B8F04BC5}"/>
              </a:ext>
            </a:extLst>
          </p:cNvPr>
          <p:cNvSpPr/>
          <p:nvPr/>
        </p:nvSpPr>
        <p:spPr>
          <a:xfrm>
            <a:off x="2720628" y="742620"/>
            <a:ext cx="1508401" cy="2592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5F471A-D4C0-153A-B12F-DD3965549481}"/>
              </a:ext>
            </a:extLst>
          </p:cNvPr>
          <p:cNvSpPr txBox="1"/>
          <p:nvPr/>
        </p:nvSpPr>
        <p:spPr>
          <a:xfrm>
            <a:off x="2895405" y="731352"/>
            <a:ext cx="1302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築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ja-JP" altLang="en-US" sz="105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以上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8247C511-9FBF-B012-0E20-A25D52CFE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2101887"/>
            <a:ext cx="1626956" cy="1457709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357B7F8-61E0-ACE7-F921-C1CBF2B701D7}"/>
              </a:ext>
            </a:extLst>
          </p:cNvPr>
          <p:cNvSpPr txBox="1"/>
          <p:nvPr/>
        </p:nvSpPr>
        <p:spPr>
          <a:xfrm>
            <a:off x="2556763" y="2318225"/>
            <a:ext cx="24673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2℃</a:t>
            </a:r>
            <a:r>
              <a:rPr lang="ja-JP" altLang="en-US" sz="11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の体感差を衣服の量に換算すると、</a:t>
            </a:r>
            <a:endParaRPr lang="en-US" altLang="ja-JP" sz="1100" b="1" i="0" dirty="0">
              <a:solidFill>
                <a:srgbClr val="22222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i="0" dirty="0">
                <a:solidFill>
                  <a:schemeClr val="accent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セーター</a:t>
            </a:r>
            <a:r>
              <a:rPr lang="ja-JP" altLang="en-US" sz="2000" b="1" i="0" dirty="0">
                <a:solidFill>
                  <a:srgbClr val="FF66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1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相当！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F1B5521-4210-B85C-25BE-BE18F78E195B}"/>
              </a:ext>
            </a:extLst>
          </p:cNvPr>
          <p:cNvSpPr/>
          <p:nvPr/>
        </p:nvSpPr>
        <p:spPr>
          <a:xfrm>
            <a:off x="902280" y="1638203"/>
            <a:ext cx="4848585" cy="4555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5CB63B93-3FA0-6546-B0E5-CF7270C89C78}"/>
              </a:ext>
            </a:extLst>
          </p:cNvPr>
          <p:cNvSpPr/>
          <p:nvPr/>
        </p:nvSpPr>
        <p:spPr>
          <a:xfrm>
            <a:off x="967769" y="3656945"/>
            <a:ext cx="4848585" cy="4555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DF101E7-D854-2E7F-DA25-F7366FA2422E}"/>
              </a:ext>
            </a:extLst>
          </p:cNvPr>
          <p:cNvSpPr txBox="1"/>
          <p:nvPr/>
        </p:nvSpPr>
        <p:spPr>
          <a:xfrm>
            <a:off x="1598063" y="3622554"/>
            <a:ext cx="351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エアコンの電気代</a:t>
            </a:r>
            <a:r>
              <a:rPr kumimoji="1"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\5,505</a:t>
            </a:r>
            <a:r>
              <a:rPr kumimoji="1"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13A712E2-7A77-FCEC-BE38-269B9B9B979F}"/>
              </a:ext>
            </a:extLst>
          </p:cNvPr>
          <p:cNvSpPr/>
          <p:nvPr/>
        </p:nvSpPr>
        <p:spPr>
          <a:xfrm rot="10800000">
            <a:off x="1982452" y="4620370"/>
            <a:ext cx="154490" cy="133181"/>
          </a:xfrm>
          <a:prstGeom prst="triangle">
            <a:avLst/>
          </a:prstGeom>
          <a:solidFill>
            <a:srgbClr val="FF803A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792F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BFAAE36-2D95-904C-3DEE-5633A5AAEB27}"/>
              </a:ext>
            </a:extLst>
          </p:cNvPr>
          <p:cNvSpPr txBox="1"/>
          <p:nvPr/>
        </p:nvSpPr>
        <p:spPr>
          <a:xfrm>
            <a:off x="2528413" y="5803327"/>
            <a:ext cx="253787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３℃の体感差を衣服の量に換算すると、</a:t>
            </a:r>
            <a:endParaRPr lang="en-US" altLang="ja-JP" sz="1100" b="1" i="0" dirty="0">
              <a:solidFill>
                <a:srgbClr val="22222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i="0" dirty="0">
                <a:solidFill>
                  <a:srgbClr val="FF66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カーディガン</a:t>
            </a:r>
            <a:r>
              <a:rPr lang="ja-JP" altLang="en-US" sz="11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相当！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CDA94E61-F3EA-6814-09CC-5CC26BE82FBC}"/>
              </a:ext>
            </a:extLst>
          </p:cNvPr>
          <p:cNvSpPr/>
          <p:nvPr/>
        </p:nvSpPr>
        <p:spPr>
          <a:xfrm>
            <a:off x="909197" y="5123305"/>
            <a:ext cx="4848585" cy="455568"/>
          </a:xfrm>
          <a:prstGeom prst="roundRect">
            <a:avLst>
              <a:gd name="adj" fmla="val 50000"/>
            </a:avLst>
          </a:prstGeom>
          <a:solidFill>
            <a:srgbClr val="FF79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C4BC30F-6653-68AB-D95A-2074D7DED2BB}"/>
              </a:ext>
            </a:extLst>
          </p:cNvPr>
          <p:cNvSpPr txBox="1"/>
          <p:nvPr/>
        </p:nvSpPr>
        <p:spPr>
          <a:xfrm>
            <a:off x="2396816" y="5072789"/>
            <a:ext cx="212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窓際の体感温度</a:t>
            </a:r>
            <a:r>
              <a:rPr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r>
            <a:r>
              <a:rPr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C349BAED-2B91-B44F-34A9-BB104D086533}"/>
              </a:ext>
            </a:extLst>
          </p:cNvPr>
          <p:cNvSpPr/>
          <p:nvPr/>
        </p:nvSpPr>
        <p:spPr>
          <a:xfrm>
            <a:off x="974686" y="7142047"/>
            <a:ext cx="4848585" cy="455568"/>
          </a:xfrm>
          <a:prstGeom prst="roundRect">
            <a:avLst>
              <a:gd name="adj" fmla="val 50000"/>
            </a:avLst>
          </a:prstGeom>
          <a:solidFill>
            <a:srgbClr val="FF79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E19AE0A-2D80-B354-E74B-B42D83210FBE}"/>
              </a:ext>
            </a:extLst>
          </p:cNvPr>
          <p:cNvSpPr txBox="1"/>
          <p:nvPr/>
        </p:nvSpPr>
        <p:spPr>
          <a:xfrm>
            <a:off x="1604980" y="7107656"/>
            <a:ext cx="351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エアコンの電気代</a:t>
            </a:r>
            <a:r>
              <a:rPr kumimoji="1"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\4,464</a:t>
            </a:r>
            <a:r>
              <a:rPr kumimoji="1"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B522BBA-3296-4485-1A71-21B5E3BBB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44" y="5739757"/>
            <a:ext cx="1054430" cy="1138785"/>
          </a:xfrm>
          <a:prstGeom prst="rect">
            <a:avLst/>
          </a:prstGeom>
        </p:spPr>
      </p:pic>
      <p:sp>
        <p:nvSpPr>
          <p:cNvPr id="100" name="吹き出し: 四角形 99">
            <a:extLst>
              <a:ext uri="{FF2B5EF4-FFF2-40B4-BE49-F238E27FC236}">
                <a16:creationId xmlns:a16="http://schemas.microsoft.com/office/drawing/2014/main" id="{7F9EB62F-FA19-54E3-2447-F611036A2AE5}"/>
              </a:ext>
            </a:extLst>
          </p:cNvPr>
          <p:cNvSpPr/>
          <p:nvPr/>
        </p:nvSpPr>
        <p:spPr>
          <a:xfrm>
            <a:off x="5581966" y="4342502"/>
            <a:ext cx="1995249" cy="300953"/>
          </a:xfrm>
          <a:prstGeom prst="wedgeRectCallout">
            <a:avLst>
              <a:gd name="adj1" fmla="val -68456"/>
              <a:gd name="adj2" fmla="val 56548"/>
            </a:avLst>
          </a:prstGeom>
          <a:solidFill>
            <a:srgbClr val="E754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4ABEED3-A97B-B1D1-7CB5-753522357508}"/>
              </a:ext>
            </a:extLst>
          </p:cNvPr>
          <p:cNvSpPr txBox="1"/>
          <p:nvPr/>
        </p:nvSpPr>
        <p:spPr>
          <a:xfrm>
            <a:off x="5710450" y="4360049"/>
            <a:ext cx="1738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クリックで下の図がでる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5FCAE0-EF3B-1473-AA2E-6FE5BA5F990E}"/>
              </a:ext>
            </a:extLst>
          </p:cNvPr>
          <p:cNvSpPr txBox="1"/>
          <p:nvPr/>
        </p:nvSpPr>
        <p:spPr>
          <a:xfrm>
            <a:off x="2220058" y="1581570"/>
            <a:ext cx="212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窓際の体感温度</a:t>
            </a:r>
            <a:r>
              <a:rPr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F083B3-BC78-0CEC-5AAA-E2B0CABD4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480" y="2331196"/>
            <a:ext cx="1415749" cy="106181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35B913-67E8-7D19-1B9B-2A0EEF3D485F}"/>
              </a:ext>
            </a:extLst>
          </p:cNvPr>
          <p:cNvSpPr txBox="1"/>
          <p:nvPr/>
        </p:nvSpPr>
        <p:spPr>
          <a:xfrm>
            <a:off x="7341721" y="3247647"/>
            <a:ext cx="3086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2℃</a:t>
            </a:r>
            <a:r>
              <a:rPr lang="ja-JP" altLang="en-US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の体感差を衣服の量に換算すると、</a:t>
            </a:r>
            <a:endParaRPr lang="en-US" altLang="ja-JP" sz="1400" b="1" i="0" dirty="0">
              <a:solidFill>
                <a:srgbClr val="22222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00" b="1" i="0" dirty="0">
                <a:solidFill>
                  <a:srgbClr val="FF66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セーター </a:t>
            </a:r>
            <a:r>
              <a:rPr lang="ja-JP" altLang="en-US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相当！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3ACCED1-9D79-977E-B53A-2EF1F2CE4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82" y="7821528"/>
            <a:ext cx="1159761" cy="743332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78AADDC-AD26-2108-6163-28BFE7AC1072}"/>
              </a:ext>
            </a:extLst>
          </p:cNvPr>
          <p:cNvSpPr txBox="1"/>
          <p:nvPr/>
        </p:nvSpPr>
        <p:spPr>
          <a:xfrm>
            <a:off x="1769258" y="7779640"/>
            <a:ext cx="4357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エアコン設定</a:t>
            </a:r>
            <a:r>
              <a:rPr lang="en-US" altLang="ja-JP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1℃</a:t>
            </a:r>
            <a:r>
              <a:rPr lang="ja-JP" altLang="en-US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変えると消費電量が</a:t>
            </a:r>
            <a:r>
              <a:rPr lang="en-US" altLang="ja-JP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％抑えられます。</a:t>
            </a:r>
            <a:endParaRPr lang="en-US" altLang="ja-JP" sz="14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窓の断熱係数から換算すると、</a:t>
            </a:r>
            <a:endParaRPr lang="en-US" altLang="ja-JP" sz="1400" b="1" i="0" dirty="0"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lang="en-US" altLang="ja-JP" sz="2800" b="1" dirty="0">
                <a:solidFill>
                  <a:srgbClr val="FF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sz="2800" b="1" dirty="0">
                <a:solidFill>
                  <a:srgbClr val="FF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 </a:t>
            </a:r>
            <a:r>
              <a:rPr lang="ja-JP" altLang="en-US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ダウン！</a:t>
            </a:r>
            <a:endParaRPr kumimoji="1" lang="ja-JP" altLang="en-US" sz="11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86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F3359-1579-10BD-759E-B691F4F6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9622F9F-8FA7-3FAD-9F1C-97342369DB56}"/>
              </a:ext>
            </a:extLst>
          </p:cNvPr>
          <p:cNvCxnSpPr>
            <a:cxnSpLocks/>
          </p:cNvCxnSpPr>
          <p:nvPr/>
        </p:nvCxnSpPr>
        <p:spPr>
          <a:xfrm flipH="1">
            <a:off x="334136" y="800887"/>
            <a:ext cx="563880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CB6D96-B735-84AC-EEE2-5F1D380BE64D}"/>
              </a:ext>
            </a:extLst>
          </p:cNvPr>
          <p:cNvSpPr txBox="1"/>
          <p:nvPr/>
        </p:nvSpPr>
        <p:spPr>
          <a:xfrm>
            <a:off x="2380788" y="2336645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お住いの築年数を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選択してください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4B9C6D-121B-936F-D89D-84F21E3B835B}"/>
              </a:ext>
            </a:extLst>
          </p:cNvPr>
          <p:cNvSpPr/>
          <p:nvPr/>
        </p:nvSpPr>
        <p:spPr>
          <a:xfrm>
            <a:off x="317113" y="697584"/>
            <a:ext cx="5660801" cy="74336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34D6AE-65ED-76CF-D9C9-020239ADFDE6}"/>
              </a:ext>
            </a:extLst>
          </p:cNvPr>
          <p:cNvSpPr txBox="1"/>
          <p:nvPr/>
        </p:nvSpPr>
        <p:spPr>
          <a:xfrm>
            <a:off x="1633574" y="887786"/>
            <a:ext cx="3261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お住いの性能は？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259417B-552C-1B96-A049-FC20830324E4}"/>
              </a:ext>
            </a:extLst>
          </p:cNvPr>
          <p:cNvGrpSpPr/>
          <p:nvPr/>
        </p:nvGrpSpPr>
        <p:grpSpPr>
          <a:xfrm>
            <a:off x="1180338" y="666900"/>
            <a:ext cx="857153" cy="763335"/>
            <a:chOff x="5187558" y="5203831"/>
            <a:chExt cx="834725" cy="743362"/>
          </a:xfrm>
        </p:grpSpPr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5C42906C-B833-2942-7724-3BA6BD265B2B}"/>
                </a:ext>
              </a:extLst>
            </p:cNvPr>
            <p:cNvSpPr/>
            <p:nvPr/>
          </p:nvSpPr>
          <p:spPr>
            <a:xfrm>
              <a:off x="5187558" y="5203831"/>
              <a:ext cx="834725" cy="74336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78EAE580-DD3F-E30F-0DDD-449A88A89A4B}"/>
                </a:ext>
              </a:extLst>
            </p:cNvPr>
            <p:cNvSpPr/>
            <p:nvPr/>
          </p:nvSpPr>
          <p:spPr>
            <a:xfrm>
              <a:off x="5254603" y="5376345"/>
              <a:ext cx="641009" cy="57084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7017E35-65F0-74E9-90E3-0517BA75AEDF}"/>
                </a:ext>
              </a:extLst>
            </p:cNvPr>
            <p:cNvSpPr/>
            <p:nvPr/>
          </p:nvSpPr>
          <p:spPr>
            <a:xfrm flipV="1">
              <a:off x="5315428" y="5741496"/>
              <a:ext cx="580184" cy="6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FC3FA7D-263F-9E29-2013-41217882D382}"/>
              </a:ext>
            </a:extLst>
          </p:cNvPr>
          <p:cNvSpPr/>
          <p:nvPr/>
        </p:nvSpPr>
        <p:spPr>
          <a:xfrm>
            <a:off x="4350209" y="933399"/>
            <a:ext cx="1508401" cy="3312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6B7953-1D4E-1A96-3801-8E05382D63F8}"/>
              </a:ext>
            </a:extLst>
          </p:cNvPr>
          <p:cNvSpPr txBox="1"/>
          <p:nvPr/>
        </p:nvSpPr>
        <p:spPr>
          <a:xfrm>
            <a:off x="4339211" y="960511"/>
            <a:ext cx="158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築</a:t>
            </a:r>
            <a:r>
              <a:rPr kumimoji="1" lang="en-US" altLang="ja-JP" sz="12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r>
            <a:r>
              <a:rPr kumimoji="1" lang="ja-JP" altLang="en-US" sz="12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ja-JP" altLang="en-US" sz="105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以上</a:t>
            </a:r>
            <a:endParaRPr kumimoji="1" lang="ja-JP" altLang="en-US" sz="900" b="1" dirty="0">
              <a:solidFill>
                <a:srgbClr val="FF792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7E95A52-CC5C-839A-3122-F84383B89150}"/>
              </a:ext>
            </a:extLst>
          </p:cNvPr>
          <p:cNvSpPr/>
          <p:nvPr/>
        </p:nvSpPr>
        <p:spPr>
          <a:xfrm>
            <a:off x="659842" y="2036330"/>
            <a:ext cx="2272505" cy="42262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FE0DAAB-2CB8-5B5E-B576-64D0CA60FC06}"/>
              </a:ext>
            </a:extLst>
          </p:cNvPr>
          <p:cNvSpPr/>
          <p:nvPr/>
        </p:nvSpPr>
        <p:spPr>
          <a:xfrm>
            <a:off x="3419489" y="2036330"/>
            <a:ext cx="2263393" cy="422622"/>
          </a:xfrm>
          <a:prstGeom prst="rect">
            <a:avLst/>
          </a:prstGeom>
          <a:solidFill>
            <a:srgbClr val="FF79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850D83-6B5B-86B4-488B-41C8A598007F}"/>
              </a:ext>
            </a:extLst>
          </p:cNvPr>
          <p:cNvSpPr txBox="1"/>
          <p:nvPr/>
        </p:nvSpPr>
        <p:spPr>
          <a:xfrm>
            <a:off x="858417" y="2060230"/>
            <a:ext cx="185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最近の住宅性能</a:t>
            </a:r>
            <a:endParaRPr kumimoji="1" lang="ja-JP" altLang="en-US" sz="105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74AD79-4ECD-E04C-B3E8-EB28CB4B9A94}"/>
              </a:ext>
            </a:extLst>
          </p:cNvPr>
          <p:cNvSpPr txBox="1"/>
          <p:nvPr/>
        </p:nvSpPr>
        <p:spPr>
          <a:xfrm>
            <a:off x="3683911" y="2072446"/>
            <a:ext cx="185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我が家の性能</a:t>
            </a:r>
            <a:endParaRPr kumimoji="1" lang="ja-JP" altLang="en-US" sz="105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34B75B4-CA16-79A5-12BD-C2A9CCC01914}"/>
              </a:ext>
            </a:extLst>
          </p:cNvPr>
          <p:cNvSpPr txBox="1"/>
          <p:nvPr/>
        </p:nvSpPr>
        <p:spPr>
          <a:xfrm>
            <a:off x="2109143" y="1424339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冬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の室温</a:t>
            </a:r>
            <a:r>
              <a:rPr kumimoji="1"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℃の場合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5F1CDCC-49F2-4DF0-7C3D-21D40ED6C9A4}"/>
              </a:ext>
            </a:extLst>
          </p:cNvPr>
          <p:cNvSpPr/>
          <p:nvPr/>
        </p:nvSpPr>
        <p:spPr>
          <a:xfrm>
            <a:off x="659842" y="2704000"/>
            <a:ext cx="1932487" cy="42262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5E0C92-128B-4291-28DE-8F4A73F7B466}"/>
              </a:ext>
            </a:extLst>
          </p:cNvPr>
          <p:cNvSpPr txBox="1"/>
          <p:nvPr/>
        </p:nvSpPr>
        <p:spPr>
          <a:xfrm>
            <a:off x="471399" y="2662983"/>
            <a:ext cx="222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窓際の体感温度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CD36204-5FE3-B7C8-9642-10610AF28117}"/>
              </a:ext>
            </a:extLst>
          </p:cNvPr>
          <p:cNvSpPr/>
          <p:nvPr/>
        </p:nvSpPr>
        <p:spPr>
          <a:xfrm>
            <a:off x="659842" y="4527712"/>
            <a:ext cx="1932487" cy="42262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AC6C507-ACF6-010E-CBE6-7D0C88B0AB68}"/>
              </a:ext>
            </a:extLst>
          </p:cNvPr>
          <p:cNvSpPr txBox="1"/>
          <p:nvPr/>
        </p:nvSpPr>
        <p:spPr>
          <a:xfrm>
            <a:off x="711111" y="4472964"/>
            <a:ext cx="1850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エアコンの電気代</a:t>
            </a:r>
            <a:endParaRPr kumimoji="1"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\3,888</a:t>
            </a:r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2FB8F40-3B1D-B8F3-0822-7EDAF034AECF}"/>
              </a:ext>
            </a:extLst>
          </p:cNvPr>
          <p:cNvSpPr/>
          <p:nvPr/>
        </p:nvSpPr>
        <p:spPr>
          <a:xfrm>
            <a:off x="3750615" y="2711824"/>
            <a:ext cx="1932487" cy="422622"/>
          </a:xfrm>
          <a:prstGeom prst="rect">
            <a:avLst/>
          </a:prstGeom>
          <a:solidFill>
            <a:srgbClr val="FF79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47D7069-6ADC-D0BC-3DA9-C2DE4B5952A9}"/>
              </a:ext>
            </a:extLst>
          </p:cNvPr>
          <p:cNvSpPr txBox="1"/>
          <p:nvPr/>
        </p:nvSpPr>
        <p:spPr>
          <a:xfrm>
            <a:off x="3646059" y="2710681"/>
            <a:ext cx="2128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窓際の体感温度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884EB77-35B1-CFF8-5B50-40F5FAD57955}"/>
              </a:ext>
            </a:extLst>
          </p:cNvPr>
          <p:cNvSpPr/>
          <p:nvPr/>
        </p:nvSpPr>
        <p:spPr>
          <a:xfrm>
            <a:off x="3750615" y="4472964"/>
            <a:ext cx="1932487" cy="422622"/>
          </a:xfrm>
          <a:prstGeom prst="rect">
            <a:avLst/>
          </a:prstGeom>
          <a:solidFill>
            <a:srgbClr val="FF79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DAA73D-BC25-DD86-A7DB-766C96EAB5E4}"/>
              </a:ext>
            </a:extLst>
          </p:cNvPr>
          <p:cNvSpPr txBox="1"/>
          <p:nvPr/>
        </p:nvSpPr>
        <p:spPr>
          <a:xfrm>
            <a:off x="3702399" y="4434374"/>
            <a:ext cx="20289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エアコンの電気代</a:t>
            </a:r>
            <a:endParaRPr kumimoji="1"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\5,533</a:t>
            </a:r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左右 26">
            <a:extLst>
              <a:ext uri="{FF2B5EF4-FFF2-40B4-BE49-F238E27FC236}">
                <a16:creationId xmlns:a16="http://schemas.microsoft.com/office/drawing/2014/main" id="{C86AA543-379B-B897-9215-110778B9B5D5}"/>
              </a:ext>
            </a:extLst>
          </p:cNvPr>
          <p:cNvSpPr/>
          <p:nvPr/>
        </p:nvSpPr>
        <p:spPr>
          <a:xfrm>
            <a:off x="2612110" y="2848285"/>
            <a:ext cx="1120961" cy="217063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矢印: 左右 27">
            <a:extLst>
              <a:ext uri="{FF2B5EF4-FFF2-40B4-BE49-F238E27FC236}">
                <a16:creationId xmlns:a16="http://schemas.microsoft.com/office/drawing/2014/main" id="{3CE0BB54-7D58-3680-0A66-E4C14A41B5E9}"/>
              </a:ext>
            </a:extLst>
          </p:cNvPr>
          <p:cNvSpPr/>
          <p:nvPr/>
        </p:nvSpPr>
        <p:spPr>
          <a:xfrm>
            <a:off x="2633238" y="4614910"/>
            <a:ext cx="1120961" cy="217063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1209DD-0E1B-52A6-1763-D12085770101}"/>
              </a:ext>
            </a:extLst>
          </p:cNvPr>
          <p:cNvSpPr txBox="1"/>
          <p:nvPr/>
        </p:nvSpPr>
        <p:spPr>
          <a:xfrm>
            <a:off x="2148080" y="4921073"/>
            <a:ext cx="3672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エアコンは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帖モデルで比較　電気料金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ｋ</a:t>
            </a:r>
            <a:r>
              <a:rPr kumimoji="1" lang="en-US" altLang="ja-JP" sz="1100" b="0" dirty="0" err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暖房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sz="11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CF99EA3-1668-4449-B1E7-E2D32A16DEB6}"/>
              </a:ext>
            </a:extLst>
          </p:cNvPr>
          <p:cNvCxnSpPr>
            <a:cxnSpLocks/>
          </p:cNvCxnSpPr>
          <p:nvPr/>
        </p:nvCxnSpPr>
        <p:spPr>
          <a:xfrm>
            <a:off x="317113" y="694750"/>
            <a:ext cx="0" cy="5938886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71E7B90-BED8-2713-C171-4E3B8818EE62}"/>
              </a:ext>
            </a:extLst>
          </p:cNvPr>
          <p:cNvCxnSpPr>
            <a:cxnSpLocks/>
          </p:cNvCxnSpPr>
          <p:nvPr/>
        </p:nvCxnSpPr>
        <p:spPr>
          <a:xfrm>
            <a:off x="5983936" y="694750"/>
            <a:ext cx="0" cy="5938886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7B079AB-3E7C-B3A6-ED2D-90DDA032DA79}"/>
              </a:ext>
            </a:extLst>
          </p:cNvPr>
          <p:cNvSpPr txBox="1"/>
          <p:nvPr/>
        </p:nvSpPr>
        <p:spPr>
          <a:xfrm>
            <a:off x="7380273" y="3055829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新築との比較</a:t>
            </a:r>
            <a:endParaRPr kumimoji="1" lang="ja-JP" altLang="en-US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2AD768A-A088-88F0-2B39-DC55677458EC}"/>
              </a:ext>
            </a:extLst>
          </p:cNvPr>
          <p:cNvSpPr txBox="1"/>
          <p:nvPr/>
        </p:nvSpPr>
        <p:spPr>
          <a:xfrm>
            <a:off x="7212904" y="1846154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効果を視覚化</a:t>
            </a:r>
            <a:endParaRPr lang="en-US" altLang="ja-JP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将来、実邸取り込み</a:t>
            </a:r>
            <a:endParaRPr kumimoji="1" lang="en-US" altLang="ja-JP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シミュレーション化</a:t>
            </a:r>
            <a:endParaRPr kumimoji="1" lang="ja-JP" altLang="en-US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BCF497D-AC13-5043-5A7A-6A155DF75A4B}"/>
              </a:ext>
            </a:extLst>
          </p:cNvPr>
          <p:cNvCxnSpPr>
            <a:cxnSpLocks/>
          </p:cNvCxnSpPr>
          <p:nvPr/>
        </p:nvCxnSpPr>
        <p:spPr>
          <a:xfrm flipH="1">
            <a:off x="6099439" y="798053"/>
            <a:ext cx="563880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F6B3F5E-A466-B2CA-0425-CF684595F822}"/>
              </a:ext>
            </a:extLst>
          </p:cNvPr>
          <p:cNvSpPr/>
          <p:nvPr/>
        </p:nvSpPr>
        <p:spPr>
          <a:xfrm>
            <a:off x="6082416" y="694750"/>
            <a:ext cx="5660801" cy="74336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614578-80DC-D0D1-BFDF-3BDE7689AF2D}"/>
              </a:ext>
            </a:extLst>
          </p:cNvPr>
          <p:cNvSpPr txBox="1"/>
          <p:nvPr/>
        </p:nvSpPr>
        <p:spPr>
          <a:xfrm>
            <a:off x="7398877" y="884952"/>
            <a:ext cx="3261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お住いの性能は？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C794ACE-707E-A6DF-F572-9331AB1B39D7}"/>
              </a:ext>
            </a:extLst>
          </p:cNvPr>
          <p:cNvGrpSpPr/>
          <p:nvPr/>
        </p:nvGrpSpPr>
        <p:grpSpPr>
          <a:xfrm>
            <a:off x="6945641" y="664066"/>
            <a:ext cx="857153" cy="763335"/>
            <a:chOff x="5187558" y="5203831"/>
            <a:chExt cx="834725" cy="743362"/>
          </a:xfrm>
        </p:grpSpPr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B8542E1E-D692-38B2-40DD-4B4A23F3B411}"/>
                </a:ext>
              </a:extLst>
            </p:cNvPr>
            <p:cNvSpPr/>
            <p:nvPr/>
          </p:nvSpPr>
          <p:spPr>
            <a:xfrm>
              <a:off x="5187558" y="5203831"/>
              <a:ext cx="834725" cy="74336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BFACFA16-6CCD-3805-A4C8-8C9D3CB9C15F}"/>
                </a:ext>
              </a:extLst>
            </p:cNvPr>
            <p:cNvSpPr/>
            <p:nvPr/>
          </p:nvSpPr>
          <p:spPr>
            <a:xfrm>
              <a:off x="5254603" y="5376345"/>
              <a:ext cx="641009" cy="57084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568FD1AD-B2F3-1D7E-3F9E-10812673669C}"/>
                </a:ext>
              </a:extLst>
            </p:cNvPr>
            <p:cNvSpPr/>
            <p:nvPr/>
          </p:nvSpPr>
          <p:spPr>
            <a:xfrm flipV="1">
              <a:off x="5315428" y="5741496"/>
              <a:ext cx="580184" cy="6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609B251-0AD4-85A3-C50A-A6C97E574B2E}"/>
              </a:ext>
            </a:extLst>
          </p:cNvPr>
          <p:cNvSpPr/>
          <p:nvPr/>
        </p:nvSpPr>
        <p:spPr>
          <a:xfrm>
            <a:off x="10115512" y="930565"/>
            <a:ext cx="1508401" cy="3312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5D8538B-471A-1EFB-5549-2EB465A21735}"/>
              </a:ext>
            </a:extLst>
          </p:cNvPr>
          <p:cNvSpPr txBox="1"/>
          <p:nvPr/>
        </p:nvSpPr>
        <p:spPr>
          <a:xfrm>
            <a:off x="10104514" y="957677"/>
            <a:ext cx="158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築</a:t>
            </a:r>
            <a:r>
              <a:rPr kumimoji="1" lang="en-US" altLang="ja-JP" sz="12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r>
              <a:rPr kumimoji="1" lang="ja-JP" altLang="en-US" sz="120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ja-JP" altLang="en-US" sz="1050" b="1" dirty="0">
                <a:solidFill>
                  <a:srgbClr val="FF792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未満</a:t>
            </a:r>
            <a:endParaRPr kumimoji="1" lang="ja-JP" altLang="en-US" sz="900" b="1" dirty="0">
              <a:solidFill>
                <a:srgbClr val="FF792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8F7D1B5-8DCE-D784-3A36-121DA02D9D57}"/>
              </a:ext>
            </a:extLst>
          </p:cNvPr>
          <p:cNvSpPr/>
          <p:nvPr/>
        </p:nvSpPr>
        <p:spPr>
          <a:xfrm>
            <a:off x="6425145" y="2033496"/>
            <a:ext cx="2272505" cy="42262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2148AB-5264-E4CA-76B8-8C26A550EE66}"/>
              </a:ext>
            </a:extLst>
          </p:cNvPr>
          <p:cNvSpPr/>
          <p:nvPr/>
        </p:nvSpPr>
        <p:spPr>
          <a:xfrm>
            <a:off x="9184792" y="2033496"/>
            <a:ext cx="2263393" cy="422622"/>
          </a:xfrm>
          <a:prstGeom prst="rect">
            <a:avLst/>
          </a:prstGeom>
          <a:solidFill>
            <a:srgbClr val="FF79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A4424CB-B376-F19E-5172-AAF7B86BFEFF}"/>
              </a:ext>
            </a:extLst>
          </p:cNvPr>
          <p:cNvSpPr txBox="1"/>
          <p:nvPr/>
        </p:nvSpPr>
        <p:spPr>
          <a:xfrm>
            <a:off x="6623720" y="2057396"/>
            <a:ext cx="185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最近の住宅性能</a:t>
            </a:r>
            <a:endParaRPr kumimoji="1" lang="ja-JP" altLang="en-US" sz="105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1F7F61A-E89B-532B-B975-B0899208D33C}"/>
              </a:ext>
            </a:extLst>
          </p:cNvPr>
          <p:cNvSpPr txBox="1"/>
          <p:nvPr/>
        </p:nvSpPr>
        <p:spPr>
          <a:xfrm>
            <a:off x="9449214" y="2069612"/>
            <a:ext cx="185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我が家の性能</a:t>
            </a:r>
            <a:endParaRPr kumimoji="1" lang="ja-JP" altLang="en-US" sz="105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D88A654-038E-0E67-741B-62C3A3D5649D}"/>
              </a:ext>
            </a:extLst>
          </p:cNvPr>
          <p:cNvSpPr txBox="1"/>
          <p:nvPr/>
        </p:nvSpPr>
        <p:spPr>
          <a:xfrm>
            <a:off x="7874446" y="1421505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冬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の室温</a:t>
            </a:r>
            <a:r>
              <a:rPr kumimoji="1" lang="en-US" altLang="ja-JP" sz="2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℃の場合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B3F7EB0-F16C-B06C-4755-C271CD86ED16}"/>
              </a:ext>
            </a:extLst>
          </p:cNvPr>
          <p:cNvSpPr/>
          <p:nvPr/>
        </p:nvSpPr>
        <p:spPr>
          <a:xfrm>
            <a:off x="6425145" y="2744334"/>
            <a:ext cx="1932487" cy="42262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5DF1B15-0673-527E-2DCA-DD2C5C9857C1}"/>
              </a:ext>
            </a:extLst>
          </p:cNvPr>
          <p:cNvSpPr txBox="1"/>
          <p:nvPr/>
        </p:nvSpPr>
        <p:spPr>
          <a:xfrm>
            <a:off x="6236702" y="2703317"/>
            <a:ext cx="222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窓際の体感温度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5E32DE9-4DFF-E704-7280-4954E0BE7957}"/>
              </a:ext>
            </a:extLst>
          </p:cNvPr>
          <p:cNvSpPr/>
          <p:nvPr/>
        </p:nvSpPr>
        <p:spPr>
          <a:xfrm>
            <a:off x="6425145" y="4524878"/>
            <a:ext cx="1932487" cy="42262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E13EFD-2384-D839-63F8-084387660FDD}"/>
              </a:ext>
            </a:extLst>
          </p:cNvPr>
          <p:cNvSpPr txBox="1"/>
          <p:nvPr/>
        </p:nvSpPr>
        <p:spPr>
          <a:xfrm>
            <a:off x="6476414" y="4470130"/>
            <a:ext cx="18509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エアコンの電気代</a:t>
            </a:r>
            <a:endParaRPr kumimoji="1"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\3,888</a:t>
            </a:r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68B547A-CAA8-DBF7-6635-07E3FF73F1CE}"/>
              </a:ext>
            </a:extLst>
          </p:cNvPr>
          <p:cNvSpPr/>
          <p:nvPr/>
        </p:nvSpPr>
        <p:spPr>
          <a:xfrm>
            <a:off x="9515918" y="2752158"/>
            <a:ext cx="1932487" cy="422622"/>
          </a:xfrm>
          <a:prstGeom prst="rect">
            <a:avLst/>
          </a:prstGeom>
          <a:solidFill>
            <a:srgbClr val="FF79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45F2148-8EDE-CDEC-6505-825EE8D48D7D}"/>
              </a:ext>
            </a:extLst>
          </p:cNvPr>
          <p:cNvSpPr txBox="1"/>
          <p:nvPr/>
        </p:nvSpPr>
        <p:spPr>
          <a:xfrm>
            <a:off x="9411362" y="2751015"/>
            <a:ext cx="2128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窓際の体感温度</a:t>
            </a:r>
            <a:r>
              <a:rPr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80E1EBA-432F-1A50-4A16-C64E0040A713}"/>
              </a:ext>
            </a:extLst>
          </p:cNvPr>
          <p:cNvSpPr/>
          <p:nvPr/>
        </p:nvSpPr>
        <p:spPr>
          <a:xfrm>
            <a:off x="9515918" y="4470130"/>
            <a:ext cx="1932487" cy="422622"/>
          </a:xfrm>
          <a:prstGeom prst="rect">
            <a:avLst/>
          </a:prstGeom>
          <a:solidFill>
            <a:srgbClr val="FF79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7B7CB38-D558-ED02-55AD-245F658AE847}"/>
              </a:ext>
            </a:extLst>
          </p:cNvPr>
          <p:cNvSpPr txBox="1"/>
          <p:nvPr/>
        </p:nvSpPr>
        <p:spPr>
          <a:xfrm>
            <a:off x="9467702" y="4431540"/>
            <a:ext cx="20289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エアコンの電気代</a:t>
            </a:r>
            <a:endParaRPr kumimoji="1"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\4,795</a:t>
            </a:r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en-US" altLang="ja-JP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矢印: 左右 55">
            <a:extLst>
              <a:ext uri="{FF2B5EF4-FFF2-40B4-BE49-F238E27FC236}">
                <a16:creationId xmlns:a16="http://schemas.microsoft.com/office/drawing/2014/main" id="{F9BA1FCE-FF11-CBC8-03EB-DD4ECA985474}"/>
              </a:ext>
            </a:extLst>
          </p:cNvPr>
          <p:cNvSpPr/>
          <p:nvPr/>
        </p:nvSpPr>
        <p:spPr>
          <a:xfrm>
            <a:off x="8377413" y="2888619"/>
            <a:ext cx="1120961" cy="217063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4749D2BB-00A9-A0B5-EFAE-CDADFBA1D9E3}"/>
              </a:ext>
            </a:extLst>
          </p:cNvPr>
          <p:cNvSpPr/>
          <p:nvPr/>
        </p:nvSpPr>
        <p:spPr>
          <a:xfrm>
            <a:off x="8398541" y="4612076"/>
            <a:ext cx="1120961" cy="217063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C2ACEB4-10D8-D5AA-0949-BB2AFA0258A0}"/>
              </a:ext>
            </a:extLst>
          </p:cNvPr>
          <p:cNvCxnSpPr>
            <a:cxnSpLocks/>
          </p:cNvCxnSpPr>
          <p:nvPr/>
        </p:nvCxnSpPr>
        <p:spPr>
          <a:xfrm>
            <a:off x="6082416" y="694750"/>
            <a:ext cx="0" cy="5938886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443BC35-1610-B42E-3422-A93D222F7C30}"/>
              </a:ext>
            </a:extLst>
          </p:cNvPr>
          <p:cNvCxnSpPr>
            <a:cxnSpLocks/>
          </p:cNvCxnSpPr>
          <p:nvPr/>
        </p:nvCxnSpPr>
        <p:spPr>
          <a:xfrm>
            <a:off x="11738240" y="694750"/>
            <a:ext cx="0" cy="5938886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図 59">
            <a:extLst>
              <a:ext uri="{FF2B5EF4-FFF2-40B4-BE49-F238E27FC236}">
                <a16:creationId xmlns:a16="http://schemas.microsoft.com/office/drawing/2014/main" id="{23457CB2-8096-7686-7359-CF9AD757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818">
            <a:off x="4682619" y="3299226"/>
            <a:ext cx="1096261" cy="114011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3CC74FFF-BCAF-6DA7-12ED-231995D8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704" y="3243684"/>
            <a:ext cx="1415749" cy="1061812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0CBFFD2-C06C-5B7E-E036-370716DE2046}"/>
              </a:ext>
            </a:extLst>
          </p:cNvPr>
          <p:cNvSpPr txBox="1"/>
          <p:nvPr/>
        </p:nvSpPr>
        <p:spPr>
          <a:xfrm>
            <a:off x="1650667" y="3332785"/>
            <a:ext cx="3086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5℃</a:t>
            </a:r>
            <a:r>
              <a:rPr lang="ja-JP" altLang="en-US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の体感差を衣服の量に換算すると、</a:t>
            </a:r>
            <a:endParaRPr lang="en-US" altLang="ja-JP" sz="1400" b="1" i="0" dirty="0">
              <a:solidFill>
                <a:srgbClr val="22222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00" b="1" i="0" dirty="0">
                <a:solidFill>
                  <a:srgbClr val="FF66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ダウンジャケット </a:t>
            </a:r>
            <a:r>
              <a:rPr lang="ja-JP" altLang="en-US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相当！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7801203-429F-C269-9AA2-2C0EEDE06CB1}"/>
              </a:ext>
            </a:extLst>
          </p:cNvPr>
          <p:cNvSpPr txBox="1"/>
          <p:nvPr/>
        </p:nvSpPr>
        <p:spPr>
          <a:xfrm>
            <a:off x="7341721" y="3247647"/>
            <a:ext cx="3086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2℃</a:t>
            </a:r>
            <a:r>
              <a:rPr lang="ja-JP" altLang="en-US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の体感差を衣服の量に換算すると、</a:t>
            </a:r>
            <a:endParaRPr lang="en-US" altLang="ja-JP" sz="1400" b="1" i="0" dirty="0">
              <a:solidFill>
                <a:srgbClr val="22222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800" b="1" i="0" dirty="0">
                <a:solidFill>
                  <a:srgbClr val="FF66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セーター </a:t>
            </a:r>
            <a:r>
              <a:rPr lang="ja-JP" altLang="en-US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相当！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1A4FE90-5736-BA6F-7120-63F7B80346F8}"/>
              </a:ext>
            </a:extLst>
          </p:cNvPr>
          <p:cNvSpPr txBox="1"/>
          <p:nvPr/>
        </p:nvSpPr>
        <p:spPr>
          <a:xfrm>
            <a:off x="7913382" y="4976115"/>
            <a:ext cx="3672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エアコンは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帖モデルで比較　電気料金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ｋ</a:t>
            </a:r>
            <a:r>
              <a:rPr kumimoji="1" lang="en-US" altLang="ja-JP" sz="1100" b="0" dirty="0" err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暖房</a:t>
            </a:r>
            <a:r>
              <a:rPr kumimoji="1" lang="en-US" altLang="ja-JP" sz="1100" b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BB4CBBF-2DAE-F6F6-80BE-DD3D0BBB8FB1}"/>
              </a:ext>
            </a:extLst>
          </p:cNvPr>
          <p:cNvSpPr txBox="1"/>
          <p:nvPr/>
        </p:nvSpPr>
        <p:spPr>
          <a:xfrm>
            <a:off x="1388676" y="5222410"/>
            <a:ext cx="4357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エアコン設定</a:t>
            </a:r>
            <a:r>
              <a:rPr lang="en-US" altLang="ja-JP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1℃</a:t>
            </a:r>
            <a:r>
              <a:rPr lang="ja-JP" altLang="en-US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変えると消費電量が</a:t>
            </a:r>
            <a:r>
              <a:rPr lang="en-US" altLang="ja-JP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％抑えられます。</a:t>
            </a:r>
            <a:endParaRPr lang="en-US" altLang="ja-JP" sz="14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窓の断熱係数から換算すると、</a:t>
            </a:r>
            <a:endParaRPr lang="en-US" altLang="ja-JP" sz="1400" b="1" i="0" dirty="0"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lang="en-US" altLang="ja-JP" sz="2800" b="1" dirty="0">
                <a:solidFill>
                  <a:srgbClr val="FF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150</a:t>
            </a:r>
            <a:r>
              <a:rPr lang="ja-JP" altLang="en-US" sz="2800" b="1" dirty="0">
                <a:solidFill>
                  <a:srgbClr val="FF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 </a:t>
            </a:r>
            <a:r>
              <a:rPr lang="ja-JP" altLang="en-US" sz="1400" b="1" i="0" dirty="0"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アップ！</a:t>
            </a:r>
            <a:endParaRPr kumimoji="1" lang="ja-JP" altLang="en-US" sz="11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8639C96-7208-F38C-33A7-EB675EC2F7ED}"/>
              </a:ext>
            </a:extLst>
          </p:cNvPr>
          <p:cNvSpPr txBox="1"/>
          <p:nvPr/>
        </p:nvSpPr>
        <p:spPr>
          <a:xfrm>
            <a:off x="7134244" y="5200981"/>
            <a:ext cx="4357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エアコン設定</a:t>
            </a:r>
            <a:r>
              <a:rPr lang="en-US" altLang="ja-JP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1℃</a:t>
            </a:r>
            <a:r>
              <a:rPr lang="ja-JP" altLang="en-US" sz="1400" b="1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変えると消費電量が</a:t>
            </a:r>
            <a:r>
              <a:rPr lang="en-US" altLang="ja-JP" sz="1400" b="1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b="1" dirty="0">
                <a:solidFill>
                  <a:srgbClr val="22222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％抑えられます。</a:t>
            </a:r>
            <a:endParaRPr lang="en-US" altLang="ja-JP" sz="1400" b="1" dirty="0">
              <a:solidFill>
                <a:srgbClr val="22222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窓の断熱係数から換算すると、</a:t>
            </a:r>
            <a:endParaRPr lang="en-US" altLang="ja-JP" sz="1400" b="1" i="0" dirty="0">
              <a:solidFill>
                <a:srgbClr val="22222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lang="en-US" altLang="ja-JP" sz="2800" b="1" dirty="0">
                <a:solidFill>
                  <a:srgbClr val="FF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125</a:t>
            </a:r>
            <a:r>
              <a:rPr lang="ja-JP" altLang="en-US" sz="2800" b="1" dirty="0">
                <a:solidFill>
                  <a:srgbClr val="FF66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 </a:t>
            </a:r>
            <a:r>
              <a:rPr lang="ja-JP" altLang="en-US" sz="1400" b="1" i="0" dirty="0">
                <a:solidFill>
                  <a:srgbClr val="22222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アップ！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A2EAD2C4-B3CF-FD08-244D-7B7B07B17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83" y="3305809"/>
            <a:ext cx="1056820" cy="792615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638A5C4E-24E5-9B63-53F0-98E4C5780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274" y="3394951"/>
            <a:ext cx="1056820" cy="792615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A5ADADA5-AC26-1950-D2DB-389A0DFEF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15" y="5303890"/>
            <a:ext cx="946748" cy="710061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897A4A2F-E242-C878-3025-91A253AE6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243" y="5273933"/>
            <a:ext cx="946748" cy="710061"/>
          </a:xfrm>
          <a:prstGeom prst="rect">
            <a:avLst/>
          </a:prstGeom>
        </p:spPr>
      </p:pic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D4B05AB3-9289-8110-9E01-701E9BB5C9C0}"/>
              </a:ext>
            </a:extLst>
          </p:cNvPr>
          <p:cNvGrpSpPr/>
          <p:nvPr/>
        </p:nvGrpSpPr>
        <p:grpSpPr>
          <a:xfrm>
            <a:off x="2529249" y="6312333"/>
            <a:ext cx="1623722" cy="365440"/>
            <a:chOff x="2923705" y="3135191"/>
            <a:chExt cx="2039687" cy="612743"/>
          </a:xfrm>
        </p:grpSpPr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F8746A84-872E-9409-0120-D55D8D3BB9BB}"/>
                </a:ext>
              </a:extLst>
            </p:cNvPr>
            <p:cNvSpPr/>
            <p:nvPr/>
          </p:nvSpPr>
          <p:spPr>
            <a:xfrm>
              <a:off x="2923705" y="3135191"/>
              <a:ext cx="2039687" cy="612743"/>
            </a:xfrm>
            <a:prstGeom prst="roundRect">
              <a:avLst>
                <a:gd name="adj" fmla="val 8975"/>
              </a:avLst>
            </a:prstGeom>
            <a:solidFill>
              <a:schemeClr val="bg1"/>
            </a:solidFill>
            <a:ln w="15875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F2F4129-6CD6-961B-38DE-44B2909A7046}"/>
                </a:ext>
              </a:extLst>
            </p:cNvPr>
            <p:cNvSpPr txBox="1"/>
            <p:nvPr/>
          </p:nvSpPr>
          <p:spPr>
            <a:xfrm>
              <a:off x="3575706" y="3184621"/>
              <a:ext cx="55816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次へ</a:t>
              </a:r>
              <a:endParaRPr kumimoji="1" lang="ja-JP" altLang="en-US" sz="1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863018FE-3F33-E9C0-E9BD-6CA2844125A0}"/>
              </a:ext>
            </a:extLst>
          </p:cNvPr>
          <p:cNvGrpSpPr/>
          <p:nvPr/>
        </p:nvGrpSpPr>
        <p:grpSpPr>
          <a:xfrm>
            <a:off x="8384176" y="6261705"/>
            <a:ext cx="1623722" cy="365440"/>
            <a:chOff x="2923705" y="3135191"/>
            <a:chExt cx="2039687" cy="612743"/>
          </a:xfrm>
        </p:grpSpPr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D39D4318-517D-79C2-E39D-22E78CFA93D8}"/>
                </a:ext>
              </a:extLst>
            </p:cNvPr>
            <p:cNvSpPr/>
            <p:nvPr/>
          </p:nvSpPr>
          <p:spPr>
            <a:xfrm>
              <a:off x="2923705" y="3135191"/>
              <a:ext cx="2039687" cy="612743"/>
            </a:xfrm>
            <a:prstGeom prst="roundRect">
              <a:avLst>
                <a:gd name="adj" fmla="val 8975"/>
              </a:avLst>
            </a:prstGeom>
            <a:solidFill>
              <a:schemeClr val="bg1"/>
            </a:solidFill>
            <a:ln w="15875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8F31094A-9CC5-9CC2-A8CD-78A5352D7A50}"/>
                </a:ext>
              </a:extLst>
            </p:cNvPr>
            <p:cNvSpPr txBox="1"/>
            <p:nvPr/>
          </p:nvSpPr>
          <p:spPr>
            <a:xfrm>
              <a:off x="3575706" y="3184621"/>
              <a:ext cx="55816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次へ</a:t>
              </a:r>
              <a:endParaRPr kumimoji="1" lang="ja-JP" altLang="en-US" sz="1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27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576</Words>
  <Application>Microsoft Office PowerPoint</Application>
  <PresentationFormat>ワイド画面</PresentationFormat>
  <Paragraphs>91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Arial</vt:lpstr>
      <vt:lpstr>Calibri</vt:lpstr>
      <vt:lpstr>Calibri Light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貞道 長井</dc:creator>
  <cp:lastModifiedBy>貞道 長井</cp:lastModifiedBy>
  <cp:revision>1</cp:revision>
  <dcterms:created xsi:type="dcterms:W3CDTF">2024-03-01T05:42:20Z</dcterms:created>
  <dcterms:modified xsi:type="dcterms:W3CDTF">2024-03-01T07:12:15Z</dcterms:modified>
</cp:coreProperties>
</file>