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4" d="100"/>
          <a:sy n="24" d="100"/>
        </p:scale>
        <p:origin x="8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97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36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05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28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7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65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97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6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91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03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6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E861-6236-4D44-99AD-A2C22EE55D2C}" type="datetimeFigureOut">
              <a:rPr lang="es-419" smtClean="0"/>
              <a:t>9/10/2020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67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293">
            <a:extLst>
              <a:ext uri="{FF2B5EF4-FFF2-40B4-BE49-F238E27FC236}">
                <a16:creationId xmlns:a16="http://schemas.microsoft.com/office/drawing/2014/main" id="{E7F033D9-930F-4F80-9320-E43D7B1FFD2F}"/>
              </a:ext>
            </a:extLst>
          </p:cNvPr>
          <p:cNvSpPr/>
          <p:nvPr/>
        </p:nvSpPr>
        <p:spPr>
          <a:xfrm>
            <a:off x="-6867" y="82753"/>
            <a:ext cx="32406155" cy="5637601"/>
          </a:xfrm>
          <a:prstGeom prst="rect">
            <a:avLst/>
          </a:prstGeom>
          <a:solidFill>
            <a:srgbClr val="EA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561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6F75685-44E7-4935-8DB7-7638565CC59C}"/>
              </a:ext>
            </a:extLst>
          </p:cNvPr>
          <p:cNvSpPr/>
          <p:nvPr/>
        </p:nvSpPr>
        <p:spPr>
          <a:xfrm>
            <a:off x="-29098" y="-18348"/>
            <a:ext cx="32377026" cy="2774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261568D7-DC0F-49EB-8493-734C893B3214}"/>
              </a:ext>
            </a:extLst>
          </p:cNvPr>
          <p:cNvSpPr txBox="1">
            <a:spLocks/>
          </p:cNvSpPr>
          <p:nvPr/>
        </p:nvSpPr>
        <p:spPr>
          <a:xfrm>
            <a:off x="2001959" y="455974"/>
            <a:ext cx="28417631" cy="29082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30600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156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9600" b="1" dirty="0">
                <a:solidFill>
                  <a:srgbClr val="002060"/>
                </a:solidFill>
              </a:rPr>
              <a:t>ESTUDIO DEL ÚLTIMO ECLIPSE CROMÓSFERICO DE ZETA AURIGAE, OTOÑO 2019</a:t>
            </a:r>
          </a:p>
        </p:txBody>
      </p:sp>
      <p:sp>
        <p:nvSpPr>
          <p:cNvPr id="20" name="Rectángulo 125">
            <a:extLst>
              <a:ext uri="{FF2B5EF4-FFF2-40B4-BE49-F238E27FC236}">
                <a16:creationId xmlns:a16="http://schemas.microsoft.com/office/drawing/2014/main" id="{F49AC189-D5C5-4B5D-BEE3-64FB237AAFB2}"/>
              </a:ext>
            </a:extLst>
          </p:cNvPr>
          <p:cNvSpPr/>
          <p:nvPr/>
        </p:nvSpPr>
        <p:spPr>
          <a:xfrm>
            <a:off x="22262" y="5349591"/>
            <a:ext cx="32377026" cy="2638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15">
                <a:extLst>
                  <a:ext uri="{FF2B5EF4-FFF2-40B4-BE49-F238E27FC236}">
                    <a16:creationId xmlns:a16="http://schemas.microsoft.com/office/drawing/2014/main" id="{B302C444-16D7-47F5-8F7D-6E560A837130}"/>
                  </a:ext>
                </a:extLst>
              </p:cNvPr>
              <p:cNvSpPr/>
              <p:nvPr/>
            </p:nvSpPr>
            <p:spPr>
              <a:xfrm>
                <a:off x="8757041" y="3281179"/>
                <a:ext cx="22887730" cy="200561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es-CO" sz="4000" b="1" dirty="0">
                    <a:solidFill>
                      <a:schemeClr val="tx2"/>
                    </a:solidFill>
                  </a:rPr>
                  <a:t>N.L. Oliveros-Gómez</a:t>
                </a:r>
                <a:r>
                  <a:rPr lang="es-419" sz="4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419" sz="4000" dirty="0">
                    <a:solidFill>
                      <a:srgbClr val="FF6600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s-419" sz="4000" dirty="0">
                    <a:solidFill>
                      <a:schemeClr val="tx2"/>
                    </a:solidFill>
                    <a:latin typeface="Bahnschrift" panose="020B0502040204020203" pitchFamily="34" charset="0"/>
                  </a:rPr>
                  <a:t>,</a:t>
                </a:r>
                <a:r>
                  <a:rPr lang="es-419" sz="4000" dirty="0">
                    <a:solidFill>
                      <a:srgbClr val="FF6600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s-419" sz="4000" b="1" dirty="0">
                    <a:solidFill>
                      <a:schemeClr val="tx2"/>
                    </a:solidFill>
                  </a:rPr>
                  <a:t>K.-P </a:t>
                </a:r>
                <a:r>
                  <a:rPr lang="es-419" sz="4000" b="1" dirty="0" err="1">
                    <a:solidFill>
                      <a:schemeClr val="tx2"/>
                    </a:solidFill>
                  </a:rPr>
                  <a:t>Schröder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419" sz="4000" b="1" dirty="0">
                    <a:solidFill>
                      <a:schemeClr val="tx2"/>
                    </a:solidFill>
                  </a:rPr>
                  <a:t> , F. Rosas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419" sz="4000" b="1" dirty="0">
                    <a:solidFill>
                      <a:schemeClr val="tx2"/>
                    </a:solidFill>
                  </a:rPr>
                  <a:t>, Luis A. Núñez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s-CO" sz="4000" b="1" dirty="0">
                  <a:solidFill>
                    <a:schemeClr val="tx2"/>
                  </a:solidFill>
                </a:endParaRPr>
              </a:p>
              <a:p>
                <a:pPr algn="r"/>
                <a:r>
                  <a:rPr lang="es-CO" sz="4000" b="1" dirty="0">
                    <a:solidFill>
                      <a:schemeClr val="tx2"/>
                    </a:solidFill>
                  </a:rPr>
                  <a:t>Grupo Halley UIS, GIRG, Escuela de Física, Facultad de Ciencias, Universidad Industrial de Santander</a:t>
                </a:r>
                <a:r>
                  <a:rPr lang="es-419" sz="4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s-CO" sz="4000" b="1" baseline="30000" dirty="0">
                  <a:solidFill>
                    <a:schemeClr val="tx2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s-CO" sz="4000" b="1" dirty="0">
                    <a:solidFill>
                      <a:schemeClr val="tx2"/>
                    </a:solidFill>
                  </a:rPr>
                  <a:t>Grupo de Física Estelar, Facultad de Ciencias, Universidad de Guanajuato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O" sz="40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Rectángulo 15">
                <a:extLst>
                  <a:ext uri="{FF2B5EF4-FFF2-40B4-BE49-F238E27FC236}">
                    <a16:creationId xmlns:a16="http://schemas.microsoft.com/office/drawing/2014/main" id="{B302C444-16D7-47F5-8F7D-6E560A837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41" y="3281179"/>
                <a:ext cx="22887730" cy="2005614"/>
              </a:xfrm>
              <a:prstGeom prst="rect">
                <a:avLst/>
              </a:prstGeom>
              <a:blipFill>
                <a:blip r:embed="rId2"/>
                <a:stretch>
                  <a:fillRect t="-6079" b="-1124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74">
            <a:extLst>
              <a:ext uri="{FF2B5EF4-FFF2-40B4-BE49-F238E27FC236}">
                <a16:creationId xmlns:a16="http://schemas.microsoft.com/office/drawing/2014/main" id="{6299E6DF-D888-46EB-8177-97BE93ECF2F8}"/>
              </a:ext>
            </a:extLst>
          </p:cNvPr>
          <p:cNvSpPr txBox="1">
            <a:spLocks/>
          </p:cNvSpPr>
          <p:nvPr/>
        </p:nvSpPr>
        <p:spPr>
          <a:xfrm>
            <a:off x="1453872" y="14507456"/>
            <a:ext cx="10599911" cy="16572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8000" b="1" dirty="0">
                <a:solidFill>
                  <a:schemeClr val="accent2"/>
                </a:solidFill>
                <a:latin typeface="Gill Sans MT Condensed"/>
              </a:rPr>
              <a:t>ANÁLISIS DE DATOS</a:t>
            </a:r>
          </a:p>
        </p:txBody>
      </p:sp>
      <p:sp>
        <p:nvSpPr>
          <p:cNvPr id="23" name="Rectángulo: esquinas redondeadas 21">
            <a:extLst>
              <a:ext uri="{FF2B5EF4-FFF2-40B4-BE49-F238E27FC236}">
                <a16:creationId xmlns:a16="http://schemas.microsoft.com/office/drawing/2014/main" id="{2CEA8149-C542-457E-A841-91437205F56B}"/>
              </a:ext>
            </a:extLst>
          </p:cNvPr>
          <p:cNvSpPr/>
          <p:nvPr/>
        </p:nvSpPr>
        <p:spPr>
          <a:xfrm>
            <a:off x="641075" y="6237802"/>
            <a:ext cx="31003696" cy="724797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p:sp>
        <p:nvSpPr>
          <p:cNvPr id="39" name="Rectángulo: esquinas redondeadas 154">
            <a:extLst>
              <a:ext uri="{FF2B5EF4-FFF2-40B4-BE49-F238E27FC236}">
                <a16:creationId xmlns:a16="http://schemas.microsoft.com/office/drawing/2014/main" id="{DEFF1491-52F4-4687-ADEC-E4F6E3CD21DC}"/>
              </a:ext>
            </a:extLst>
          </p:cNvPr>
          <p:cNvSpPr/>
          <p:nvPr/>
        </p:nvSpPr>
        <p:spPr>
          <a:xfrm>
            <a:off x="641075" y="14003225"/>
            <a:ext cx="14720845" cy="2295961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p:sp>
        <p:nvSpPr>
          <p:cNvPr id="41" name="Título 74">
            <a:extLst>
              <a:ext uri="{FF2B5EF4-FFF2-40B4-BE49-F238E27FC236}">
                <a16:creationId xmlns:a16="http://schemas.microsoft.com/office/drawing/2014/main" id="{1680CCCC-DEC8-472C-8321-94CE7DC16D9C}"/>
              </a:ext>
            </a:extLst>
          </p:cNvPr>
          <p:cNvSpPr txBox="1">
            <a:spLocks/>
          </p:cNvSpPr>
          <p:nvPr/>
        </p:nvSpPr>
        <p:spPr>
          <a:xfrm>
            <a:off x="1276403" y="6470643"/>
            <a:ext cx="10599911" cy="16572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8000" b="1" dirty="0">
                <a:solidFill>
                  <a:schemeClr val="accent2"/>
                </a:solidFill>
                <a:latin typeface="Gill Sans MT Condensed"/>
              </a:rPr>
              <a:t>SISTEMAS ESTELARES BINARIOS</a:t>
            </a:r>
          </a:p>
        </p:txBody>
      </p:sp>
      <p:sp>
        <p:nvSpPr>
          <p:cNvPr id="43" name="Título 74">
            <a:extLst>
              <a:ext uri="{FF2B5EF4-FFF2-40B4-BE49-F238E27FC236}">
                <a16:creationId xmlns:a16="http://schemas.microsoft.com/office/drawing/2014/main" id="{109ED80B-6859-44E8-BB0C-D902C4FA1CEC}"/>
              </a:ext>
            </a:extLst>
          </p:cNvPr>
          <p:cNvSpPr txBox="1">
            <a:spLocks/>
          </p:cNvSpPr>
          <p:nvPr/>
        </p:nvSpPr>
        <p:spPr>
          <a:xfrm>
            <a:off x="17768890" y="14507456"/>
            <a:ext cx="10599911" cy="16572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8000" b="1" dirty="0">
                <a:solidFill>
                  <a:schemeClr val="accent2"/>
                </a:solidFill>
                <a:latin typeface="Gill Sans MT Condensed"/>
              </a:rPr>
              <a:t>MODELO FÍSICO</a:t>
            </a:r>
          </a:p>
        </p:txBody>
      </p:sp>
      <p:sp>
        <p:nvSpPr>
          <p:cNvPr id="45" name="Rectángulo: esquinas redondeadas 154">
            <a:extLst>
              <a:ext uri="{FF2B5EF4-FFF2-40B4-BE49-F238E27FC236}">
                <a16:creationId xmlns:a16="http://schemas.microsoft.com/office/drawing/2014/main" id="{489B812F-CD95-4525-BCCD-87E0B048A60A}"/>
              </a:ext>
            </a:extLst>
          </p:cNvPr>
          <p:cNvSpPr/>
          <p:nvPr/>
        </p:nvSpPr>
        <p:spPr>
          <a:xfrm>
            <a:off x="16671611" y="14003224"/>
            <a:ext cx="14720844" cy="2295961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p:sp>
        <p:nvSpPr>
          <p:cNvPr id="47" name="Rectángulo: esquinas redondeadas 21">
            <a:extLst>
              <a:ext uri="{FF2B5EF4-FFF2-40B4-BE49-F238E27FC236}">
                <a16:creationId xmlns:a16="http://schemas.microsoft.com/office/drawing/2014/main" id="{7186F3F9-9124-419D-9F1E-50282637A0DF}"/>
              </a:ext>
            </a:extLst>
          </p:cNvPr>
          <p:cNvSpPr/>
          <p:nvPr/>
        </p:nvSpPr>
        <p:spPr>
          <a:xfrm>
            <a:off x="708926" y="37480284"/>
            <a:ext cx="25351474" cy="526438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611"/>
          </a:p>
        </p:txBody>
      </p:sp>
      <p:sp>
        <p:nvSpPr>
          <p:cNvPr id="49" name="Título 74">
            <a:extLst>
              <a:ext uri="{FF2B5EF4-FFF2-40B4-BE49-F238E27FC236}">
                <a16:creationId xmlns:a16="http://schemas.microsoft.com/office/drawing/2014/main" id="{30D697FB-4D8E-4E5B-9C93-8E9CC779BBB5}"/>
              </a:ext>
            </a:extLst>
          </p:cNvPr>
          <p:cNvSpPr txBox="1">
            <a:spLocks/>
          </p:cNvSpPr>
          <p:nvPr/>
        </p:nvSpPr>
        <p:spPr>
          <a:xfrm>
            <a:off x="1346644" y="37708960"/>
            <a:ext cx="10599911" cy="16572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8000" b="1" dirty="0">
                <a:solidFill>
                  <a:schemeClr val="accent2"/>
                </a:solidFill>
                <a:latin typeface="Gill Sans MT Condensed"/>
              </a:rPr>
              <a:t>CONCLUSIONES</a:t>
            </a:r>
          </a:p>
        </p:txBody>
      </p:sp>
      <p:pic>
        <p:nvPicPr>
          <p:cNvPr id="53" name="Picture 52" descr="Qr code&#10;&#10;Description automatically generated">
            <a:extLst>
              <a:ext uri="{FF2B5EF4-FFF2-40B4-BE49-F238E27FC236}">
                <a16:creationId xmlns:a16="http://schemas.microsoft.com/office/drawing/2014/main" id="{6AC8B344-4E5A-4650-B6C6-27C4B4AD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954" y="37467068"/>
            <a:ext cx="5264380" cy="5264380"/>
          </a:xfrm>
          <a:prstGeom prst="rect">
            <a:avLst/>
          </a:prstGeom>
        </p:spPr>
      </p:pic>
      <p:pic>
        <p:nvPicPr>
          <p:cNvPr id="1026" name="Picture 2" descr="Logo Github PNG transparente - StickPNG">
            <a:extLst>
              <a:ext uri="{FF2B5EF4-FFF2-40B4-BE49-F238E27FC236}">
                <a16:creationId xmlns:a16="http://schemas.microsoft.com/office/drawing/2014/main" id="{35B11D4B-738C-4088-A5EB-BAA92FB8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949" y="36429302"/>
            <a:ext cx="1609011" cy="157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Text&#10;&#10;Description automatically generated">
            <a:extLst>
              <a:ext uri="{FF2B5EF4-FFF2-40B4-BE49-F238E27FC236}">
                <a16:creationId xmlns:a16="http://schemas.microsoft.com/office/drawing/2014/main" id="{D4257CAC-5248-4CCA-B39A-A4DD8B0B3B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1" b="-5798"/>
          <a:stretch/>
        </p:blipFill>
        <p:spPr>
          <a:xfrm>
            <a:off x="5682545" y="1753990"/>
            <a:ext cx="3968309" cy="1899069"/>
          </a:xfrm>
          <a:prstGeom prst="rect">
            <a:avLst/>
          </a:prstGeom>
        </p:spPr>
      </p:pic>
      <p:pic>
        <p:nvPicPr>
          <p:cNvPr id="58" name="Picture 57" descr="Text&#10;&#10;Description automatically generated">
            <a:extLst>
              <a:ext uri="{FF2B5EF4-FFF2-40B4-BE49-F238E27FC236}">
                <a16:creationId xmlns:a16="http://schemas.microsoft.com/office/drawing/2014/main" id="{50C6C472-3366-4FFB-9372-3D1245AC57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2007" r="68742" b="5323"/>
          <a:stretch/>
        </p:blipFill>
        <p:spPr>
          <a:xfrm>
            <a:off x="1561919" y="1699508"/>
            <a:ext cx="4216912" cy="1831514"/>
          </a:xfrm>
          <a:prstGeom prst="rect">
            <a:avLst/>
          </a:prstGeom>
        </p:spPr>
      </p:pic>
      <p:pic>
        <p:nvPicPr>
          <p:cNvPr id="1028" name="Picture 4" descr="Dirección de Adquisiciones y Servicios de Apoyo | Universidad de Guanajuato">
            <a:extLst>
              <a:ext uri="{FF2B5EF4-FFF2-40B4-BE49-F238E27FC236}">
                <a16:creationId xmlns:a16="http://schemas.microsoft.com/office/drawing/2014/main" id="{C0DB910D-2D3A-4BFA-B2A5-C2338C2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5" y="3382684"/>
            <a:ext cx="48768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Cambria Math</vt:lpstr>
      <vt:lpstr>Gill Sans MT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Oliveros</dc:creator>
  <cp:lastModifiedBy>Lucia Oliveros</cp:lastModifiedBy>
  <cp:revision>7</cp:revision>
  <dcterms:created xsi:type="dcterms:W3CDTF">2020-10-09T21:39:38Z</dcterms:created>
  <dcterms:modified xsi:type="dcterms:W3CDTF">2020-10-09T22:47:55Z</dcterms:modified>
</cp:coreProperties>
</file>