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75" r:id="rId2"/>
    <p:sldId id="265" r:id="rId3"/>
    <p:sldId id="266" r:id="rId4"/>
    <p:sldId id="267" r:id="rId5"/>
    <p:sldId id="268" r:id="rId6"/>
    <p:sldId id="269" r:id="rId7"/>
    <p:sldId id="270" r:id="rId8"/>
    <p:sldId id="274" r:id="rId9"/>
    <p:sldId id="273" r:id="rId10"/>
    <p:sldId id="271" r:id="rId11"/>
    <p:sldId id="272" r:id="rId12"/>
  </p:sldIdLst>
  <p:sldSz cx="18000663" cy="8999538"/>
  <p:notesSz cx="6858000" cy="9144000"/>
  <p:defaultTextStyle>
    <a:defPPr>
      <a:defRPr lang="en-US"/>
    </a:defPPr>
    <a:lvl1pPr marL="0" algn="l" defTabSz="863695" rtl="0" eaLnBrk="1" latinLnBrk="0" hangingPunct="1">
      <a:defRPr sz="3400" kern="1200">
        <a:solidFill>
          <a:schemeClr val="tx1"/>
        </a:solidFill>
        <a:latin typeface="+mn-lt"/>
        <a:ea typeface="+mn-ea"/>
        <a:cs typeface="+mn-cs"/>
      </a:defRPr>
    </a:lvl1pPr>
    <a:lvl2pPr marL="863695" algn="l" defTabSz="863695" rtl="0" eaLnBrk="1" latinLnBrk="0" hangingPunct="1">
      <a:defRPr sz="3400" kern="1200">
        <a:solidFill>
          <a:schemeClr val="tx1"/>
        </a:solidFill>
        <a:latin typeface="+mn-lt"/>
        <a:ea typeface="+mn-ea"/>
        <a:cs typeface="+mn-cs"/>
      </a:defRPr>
    </a:lvl2pPr>
    <a:lvl3pPr marL="1727390" algn="l" defTabSz="863695" rtl="0" eaLnBrk="1" latinLnBrk="0" hangingPunct="1">
      <a:defRPr sz="3400" kern="1200">
        <a:solidFill>
          <a:schemeClr val="tx1"/>
        </a:solidFill>
        <a:latin typeface="+mn-lt"/>
        <a:ea typeface="+mn-ea"/>
        <a:cs typeface="+mn-cs"/>
      </a:defRPr>
    </a:lvl3pPr>
    <a:lvl4pPr marL="2591085" algn="l" defTabSz="863695" rtl="0" eaLnBrk="1" latinLnBrk="0" hangingPunct="1">
      <a:defRPr sz="3400" kern="1200">
        <a:solidFill>
          <a:schemeClr val="tx1"/>
        </a:solidFill>
        <a:latin typeface="+mn-lt"/>
        <a:ea typeface="+mn-ea"/>
        <a:cs typeface="+mn-cs"/>
      </a:defRPr>
    </a:lvl4pPr>
    <a:lvl5pPr marL="3454780" algn="l" defTabSz="863695" rtl="0" eaLnBrk="1" latinLnBrk="0" hangingPunct="1">
      <a:defRPr sz="3400" kern="1200">
        <a:solidFill>
          <a:schemeClr val="tx1"/>
        </a:solidFill>
        <a:latin typeface="+mn-lt"/>
        <a:ea typeface="+mn-ea"/>
        <a:cs typeface="+mn-cs"/>
      </a:defRPr>
    </a:lvl5pPr>
    <a:lvl6pPr marL="4318475" algn="l" defTabSz="863695" rtl="0" eaLnBrk="1" latinLnBrk="0" hangingPunct="1">
      <a:defRPr sz="3400" kern="1200">
        <a:solidFill>
          <a:schemeClr val="tx1"/>
        </a:solidFill>
        <a:latin typeface="+mn-lt"/>
        <a:ea typeface="+mn-ea"/>
        <a:cs typeface="+mn-cs"/>
      </a:defRPr>
    </a:lvl6pPr>
    <a:lvl7pPr marL="5182170" algn="l" defTabSz="863695" rtl="0" eaLnBrk="1" latinLnBrk="0" hangingPunct="1">
      <a:defRPr sz="3400" kern="1200">
        <a:solidFill>
          <a:schemeClr val="tx1"/>
        </a:solidFill>
        <a:latin typeface="+mn-lt"/>
        <a:ea typeface="+mn-ea"/>
        <a:cs typeface="+mn-cs"/>
      </a:defRPr>
    </a:lvl7pPr>
    <a:lvl8pPr marL="6045865" algn="l" defTabSz="863695" rtl="0" eaLnBrk="1" latinLnBrk="0" hangingPunct="1">
      <a:defRPr sz="3400" kern="1200">
        <a:solidFill>
          <a:schemeClr val="tx1"/>
        </a:solidFill>
        <a:latin typeface="+mn-lt"/>
        <a:ea typeface="+mn-ea"/>
        <a:cs typeface="+mn-cs"/>
      </a:defRPr>
    </a:lvl8pPr>
    <a:lvl9pPr marL="6909560" algn="l" defTabSz="863695" rtl="0" eaLnBrk="1" latinLnBrk="0" hangingPunct="1">
      <a:defRPr sz="3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35" userDrawn="1">
          <p15:clr>
            <a:srgbClr val="A4A3A4"/>
          </p15:clr>
        </p15:guide>
        <p15:guide id="2" pos="567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8701"/>
    <a:srgbClr val="598890"/>
    <a:srgbClr val="D86952"/>
    <a:srgbClr val="F9B5A8"/>
    <a:srgbClr val="A00304"/>
    <a:srgbClr val="F2B034"/>
    <a:srgbClr val="6DA5AF"/>
    <a:srgbClr val="74B3BF"/>
    <a:srgbClr val="F2FAFA"/>
    <a:srgbClr val="1C74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03"/>
    <p:restoredTop sz="92877"/>
  </p:normalViewPr>
  <p:slideViewPr>
    <p:cSldViewPr snapToGrid="0" snapToObjects="1">
      <p:cViewPr varScale="1">
        <p:scale>
          <a:sx n="86" d="100"/>
          <a:sy n="86" d="100"/>
        </p:scale>
        <p:origin x="648" y="216"/>
      </p:cViewPr>
      <p:guideLst>
        <p:guide orient="horz" pos="2835"/>
        <p:guide pos="567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E377DF-F7AB-6142-BC25-0FAA41396CFA}" type="datetimeFigureOut">
              <a:rPr lang="en-CH" smtClean="0"/>
              <a:t>8/12/24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1143000"/>
            <a:ext cx="61722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440DBF-BAA2-9B42-BB20-F4810F256E4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24606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727390" rtl="0" eaLnBrk="1" latinLnBrk="0" hangingPunct="1">
      <a:defRPr sz="2268" kern="1200">
        <a:solidFill>
          <a:schemeClr val="tx1"/>
        </a:solidFill>
        <a:latin typeface="+mn-lt"/>
        <a:ea typeface="+mn-ea"/>
        <a:cs typeface="+mn-cs"/>
      </a:defRPr>
    </a:lvl1pPr>
    <a:lvl2pPr marL="863695" algn="l" defTabSz="1727390" rtl="0" eaLnBrk="1" latinLnBrk="0" hangingPunct="1">
      <a:defRPr sz="2268" kern="1200">
        <a:solidFill>
          <a:schemeClr val="tx1"/>
        </a:solidFill>
        <a:latin typeface="+mn-lt"/>
        <a:ea typeface="+mn-ea"/>
        <a:cs typeface="+mn-cs"/>
      </a:defRPr>
    </a:lvl2pPr>
    <a:lvl3pPr marL="1727390" algn="l" defTabSz="1727390" rtl="0" eaLnBrk="1" latinLnBrk="0" hangingPunct="1">
      <a:defRPr sz="2268" kern="1200">
        <a:solidFill>
          <a:schemeClr val="tx1"/>
        </a:solidFill>
        <a:latin typeface="+mn-lt"/>
        <a:ea typeface="+mn-ea"/>
        <a:cs typeface="+mn-cs"/>
      </a:defRPr>
    </a:lvl3pPr>
    <a:lvl4pPr marL="2591085" algn="l" defTabSz="1727390" rtl="0" eaLnBrk="1" latinLnBrk="0" hangingPunct="1">
      <a:defRPr sz="2268" kern="1200">
        <a:solidFill>
          <a:schemeClr val="tx1"/>
        </a:solidFill>
        <a:latin typeface="+mn-lt"/>
        <a:ea typeface="+mn-ea"/>
        <a:cs typeface="+mn-cs"/>
      </a:defRPr>
    </a:lvl4pPr>
    <a:lvl5pPr marL="3454780" algn="l" defTabSz="1727390" rtl="0" eaLnBrk="1" latinLnBrk="0" hangingPunct="1">
      <a:defRPr sz="2268" kern="1200">
        <a:solidFill>
          <a:schemeClr val="tx1"/>
        </a:solidFill>
        <a:latin typeface="+mn-lt"/>
        <a:ea typeface="+mn-ea"/>
        <a:cs typeface="+mn-cs"/>
      </a:defRPr>
    </a:lvl5pPr>
    <a:lvl6pPr marL="4318475" algn="l" defTabSz="1727390" rtl="0" eaLnBrk="1" latinLnBrk="0" hangingPunct="1">
      <a:defRPr sz="2268" kern="1200">
        <a:solidFill>
          <a:schemeClr val="tx1"/>
        </a:solidFill>
        <a:latin typeface="+mn-lt"/>
        <a:ea typeface="+mn-ea"/>
        <a:cs typeface="+mn-cs"/>
      </a:defRPr>
    </a:lvl6pPr>
    <a:lvl7pPr marL="5182170" algn="l" defTabSz="1727390" rtl="0" eaLnBrk="1" latinLnBrk="0" hangingPunct="1">
      <a:defRPr sz="2268" kern="1200">
        <a:solidFill>
          <a:schemeClr val="tx1"/>
        </a:solidFill>
        <a:latin typeface="+mn-lt"/>
        <a:ea typeface="+mn-ea"/>
        <a:cs typeface="+mn-cs"/>
      </a:defRPr>
    </a:lvl7pPr>
    <a:lvl8pPr marL="6045865" algn="l" defTabSz="1727390" rtl="0" eaLnBrk="1" latinLnBrk="0" hangingPunct="1">
      <a:defRPr sz="2268" kern="1200">
        <a:solidFill>
          <a:schemeClr val="tx1"/>
        </a:solidFill>
        <a:latin typeface="+mn-lt"/>
        <a:ea typeface="+mn-ea"/>
        <a:cs typeface="+mn-cs"/>
      </a:defRPr>
    </a:lvl8pPr>
    <a:lvl9pPr marL="6909560" algn="l" defTabSz="1727390" rtl="0" eaLnBrk="1" latinLnBrk="0" hangingPunct="1">
      <a:defRPr sz="226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440DBF-BAA2-9B42-BB20-F4810F256E49}" type="slidenum">
              <a:rPr lang="en-CH" smtClean="0"/>
              <a:t>7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8365877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440DBF-BAA2-9B42-BB20-F4810F256E49}" type="slidenum">
              <a:rPr lang="en-CH" smtClean="0"/>
              <a:t>8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761374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050" y="2795691"/>
            <a:ext cx="15300564" cy="192906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00100" y="5099738"/>
            <a:ext cx="12600464" cy="229988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8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3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0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8/12/24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925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8/12/24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284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50481" y="360400"/>
            <a:ext cx="4050149" cy="76787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00033" y="360400"/>
            <a:ext cx="11850436" cy="767877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8/12/24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721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8/12/24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518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1928" y="5783038"/>
            <a:ext cx="15300564" cy="1787408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1928" y="3814389"/>
            <a:ext cx="15300564" cy="1968648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884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76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652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537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421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30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189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073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8/12/24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23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033" y="2099894"/>
            <a:ext cx="7950293" cy="5939279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50337" y="2099894"/>
            <a:ext cx="7950293" cy="5939279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8/12/24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475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033" y="2014481"/>
            <a:ext cx="7953419" cy="839540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84" indent="0">
              <a:buNone/>
              <a:defRPr sz="1500" b="1"/>
            </a:lvl2pPr>
            <a:lvl3pPr marL="685768" indent="0">
              <a:buNone/>
              <a:defRPr sz="1350" b="1"/>
            </a:lvl3pPr>
            <a:lvl4pPr marL="1028652" indent="0">
              <a:buNone/>
              <a:defRPr sz="1200" b="1"/>
            </a:lvl4pPr>
            <a:lvl5pPr marL="1371537" indent="0">
              <a:buNone/>
              <a:defRPr sz="1200" b="1"/>
            </a:lvl5pPr>
            <a:lvl6pPr marL="1714421" indent="0">
              <a:buNone/>
              <a:defRPr sz="1200" b="1"/>
            </a:lvl6pPr>
            <a:lvl7pPr marL="2057305" indent="0">
              <a:buNone/>
              <a:defRPr sz="1200" b="1"/>
            </a:lvl7pPr>
            <a:lvl8pPr marL="2400189" indent="0">
              <a:buNone/>
              <a:defRPr sz="1200" b="1"/>
            </a:lvl8pPr>
            <a:lvl9pPr marL="2743073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0033" y="2854020"/>
            <a:ext cx="7953419" cy="5185151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44094" y="2014481"/>
            <a:ext cx="7956543" cy="839540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84" indent="0">
              <a:buNone/>
              <a:defRPr sz="1500" b="1"/>
            </a:lvl2pPr>
            <a:lvl3pPr marL="685768" indent="0">
              <a:buNone/>
              <a:defRPr sz="1350" b="1"/>
            </a:lvl3pPr>
            <a:lvl4pPr marL="1028652" indent="0">
              <a:buNone/>
              <a:defRPr sz="1200" b="1"/>
            </a:lvl4pPr>
            <a:lvl5pPr marL="1371537" indent="0">
              <a:buNone/>
              <a:defRPr sz="1200" b="1"/>
            </a:lvl5pPr>
            <a:lvl6pPr marL="1714421" indent="0">
              <a:buNone/>
              <a:defRPr sz="1200" b="1"/>
            </a:lvl6pPr>
            <a:lvl7pPr marL="2057305" indent="0">
              <a:buNone/>
              <a:defRPr sz="1200" b="1"/>
            </a:lvl7pPr>
            <a:lvl8pPr marL="2400189" indent="0">
              <a:buNone/>
              <a:defRPr sz="1200" b="1"/>
            </a:lvl8pPr>
            <a:lvl9pPr marL="2743073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44094" y="2854020"/>
            <a:ext cx="7956543" cy="5185151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8/12/24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604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8/12/24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105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8/12/24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378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036" y="358314"/>
            <a:ext cx="5922094" cy="1524923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37759" y="358320"/>
            <a:ext cx="10062871" cy="768085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036" y="1883239"/>
            <a:ext cx="5922094" cy="6155934"/>
          </a:xfrm>
        </p:spPr>
        <p:txBody>
          <a:bodyPr/>
          <a:lstStyle>
            <a:lvl1pPr marL="0" indent="0">
              <a:buNone/>
              <a:defRPr sz="1050"/>
            </a:lvl1pPr>
            <a:lvl2pPr marL="342884" indent="0">
              <a:buNone/>
              <a:defRPr sz="900"/>
            </a:lvl2pPr>
            <a:lvl3pPr marL="685768" indent="0">
              <a:buNone/>
              <a:defRPr sz="750"/>
            </a:lvl3pPr>
            <a:lvl4pPr marL="1028652" indent="0">
              <a:buNone/>
              <a:defRPr sz="675"/>
            </a:lvl4pPr>
            <a:lvl5pPr marL="1371537" indent="0">
              <a:buNone/>
              <a:defRPr sz="675"/>
            </a:lvl5pPr>
            <a:lvl6pPr marL="1714421" indent="0">
              <a:buNone/>
              <a:defRPr sz="675"/>
            </a:lvl6pPr>
            <a:lvl7pPr marL="2057305" indent="0">
              <a:buNone/>
              <a:defRPr sz="675"/>
            </a:lvl7pPr>
            <a:lvl8pPr marL="2400189" indent="0">
              <a:buNone/>
              <a:defRPr sz="675"/>
            </a:lvl8pPr>
            <a:lvl9pPr marL="2743073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8/12/24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77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8256" y="6299677"/>
            <a:ext cx="10800398" cy="743713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28256" y="804125"/>
            <a:ext cx="10800398" cy="5399723"/>
          </a:xfrm>
        </p:spPr>
        <p:txBody>
          <a:bodyPr/>
          <a:lstStyle>
            <a:lvl1pPr marL="0" indent="0">
              <a:buNone/>
              <a:defRPr sz="2400"/>
            </a:lvl1pPr>
            <a:lvl2pPr marL="342884" indent="0">
              <a:buNone/>
              <a:defRPr sz="2100"/>
            </a:lvl2pPr>
            <a:lvl3pPr marL="685768" indent="0">
              <a:buNone/>
              <a:defRPr sz="1800"/>
            </a:lvl3pPr>
            <a:lvl4pPr marL="1028652" indent="0">
              <a:buNone/>
              <a:defRPr sz="1500"/>
            </a:lvl4pPr>
            <a:lvl5pPr marL="1371537" indent="0">
              <a:buNone/>
              <a:defRPr sz="1500"/>
            </a:lvl5pPr>
            <a:lvl6pPr marL="1714421" indent="0">
              <a:buNone/>
              <a:defRPr sz="1500"/>
            </a:lvl6pPr>
            <a:lvl7pPr marL="2057305" indent="0">
              <a:buNone/>
              <a:defRPr sz="1500"/>
            </a:lvl7pPr>
            <a:lvl8pPr marL="2400189" indent="0">
              <a:buNone/>
              <a:defRPr sz="1500"/>
            </a:lvl8pPr>
            <a:lvl9pPr marL="2743073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8256" y="7043389"/>
            <a:ext cx="10800398" cy="1056196"/>
          </a:xfrm>
        </p:spPr>
        <p:txBody>
          <a:bodyPr/>
          <a:lstStyle>
            <a:lvl1pPr marL="0" indent="0">
              <a:buNone/>
              <a:defRPr sz="1050"/>
            </a:lvl1pPr>
            <a:lvl2pPr marL="342884" indent="0">
              <a:buNone/>
              <a:defRPr sz="900"/>
            </a:lvl2pPr>
            <a:lvl3pPr marL="685768" indent="0">
              <a:buNone/>
              <a:defRPr sz="750"/>
            </a:lvl3pPr>
            <a:lvl4pPr marL="1028652" indent="0">
              <a:buNone/>
              <a:defRPr sz="675"/>
            </a:lvl4pPr>
            <a:lvl5pPr marL="1371537" indent="0">
              <a:buNone/>
              <a:defRPr sz="675"/>
            </a:lvl5pPr>
            <a:lvl6pPr marL="1714421" indent="0">
              <a:buNone/>
              <a:defRPr sz="675"/>
            </a:lvl6pPr>
            <a:lvl7pPr marL="2057305" indent="0">
              <a:buNone/>
              <a:defRPr sz="675"/>
            </a:lvl7pPr>
            <a:lvl8pPr marL="2400189" indent="0">
              <a:buNone/>
              <a:defRPr sz="675"/>
            </a:lvl8pPr>
            <a:lvl9pPr marL="2743073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8/12/24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089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033" y="360400"/>
            <a:ext cx="16200597" cy="14999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033" y="2099894"/>
            <a:ext cx="16200597" cy="59392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0033" y="8341239"/>
            <a:ext cx="4200155" cy="4791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7BCBE-A2DD-2248-8676-657FEEB74689}" type="datetimeFigureOut">
              <a:rPr lang="en-US" smtClean="0"/>
              <a:t>8/12/24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150227" y="8341239"/>
            <a:ext cx="5700210" cy="4791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00475" y="8341239"/>
            <a:ext cx="4200155" cy="4791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347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884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63" indent="-257163" algn="l" defTabSz="342884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187" indent="-214303" algn="l" defTabSz="342884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10" indent="-171442" algn="l" defTabSz="342884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094" indent="-171442" algn="l" defTabSz="342884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2979" indent="-171442" algn="l" defTabSz="342884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863" indent="-171442" algn="l" defTabSz="342884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47" indent="-171442" algn="l" defTabSz="342884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31" indent="-171442" algn="l" defTabSz="342884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15" indent="-171442" algn="l" defTabSz="342884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88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4" algn="l" defTabSz="34288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68" algn="l" defTabSz="34288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52" algn="l" defTabSz="34288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37" algn="l" defTabSz="34288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21" algn="l" defTabSz="34288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05" algn="l" defTabSz="34288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89" algn="l" defTabSz="34288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73" algn="l" defTabSz="34288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4E3406B7-CF08-B064-5B02-20AF346BCB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8052262"/>
              </p:ext>
            </p:extLst>
          </p:nvPr>
        </p:nvGraphicFramePr>
        <p:xfrm>
          <a:off x="4037296" y="3332497"/>
          <a:ext cx="9272532" cy="1859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45422">
                  <a:extLst>
                    <a:ext uri="{9D8B030D-6E8A-4147-A177-3AD203B41FA5}">
                      <a16:colId xmlns:a16="http://schemas.microsoft.com/office/drawing/2014/main" val="554522136"/>
                    </a:ext>
                  </a:extLst>
                </a:gridCol>
                <a:gridCol w="1545422">
                  <a:extLst>
                    <a:ext uri="{9D8B030D-6E8A-4147-A177-3AD203B41FA5}">
                      <a16:colId xmlns:a16="http://schemas.microsoft.com/office/drawing/2014/main" val="2055629556"/>
                    </a:ext>
                  </a:extLst>
                </a:gridCol>
                <a:gridCol w="1545422">
                  <a:extLst>
                    <a:ext uri="{9D8B030D-6E8A-4147-A177-3AD203B41FA5}">
                      <a16:colId xmlns:a16="http://schemas.microsoft.com/office/drawing/2014/main" val="747698558"/>
                    </a:ext>
                  </a:extLst>
                </a:gridCol>
                <a:gridCol w="1545422">
                  <a:extLst>
                    <a:ext uri="{9D8B030D-6E8A-4147-A177-3AD203B41FA5}">
                      <a16:colId xmlns:a16="http://schemas.microsoft.com/office/drawing/2014/main" val="3208923779"/>
                    </a:ext>
                  </a:extLst>
                </a:gridCol>
                <a:gridCol w="1545422">
                  <a:extLst>
                    <a:ext uri="{9D8B030D-6E8A-4147-A177-3AD203B41FA5}">
                      <a16:colId xmlns:a16="http://schemas.microsoft.com/office/drawing/2014/main" val="3294680644"/>
                    </a:ext>
                  </a:extLst>
                </a:gridCol>
                <a:gridCol w="1545422">
                  <a:extLst>
                    <a:ext uri="{9D8B030D-6E8A-4147-A177-3AD203B41FA5}">
                      <a16:colId xmlns:a16="http://schemas.microsoft.com/office/drawing/2014/main" val="4285611842"/>
                    </a:ext>
                  </a:extLst>
                </a:gridCol>
              </a:tblGrid>
              <a:tr h="294286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bg1"/>
                          </a:solidFill>
                          <a:latin typeface="Corbel" panose="020B0503020204020204" pitchFamily="34" charset="0"/>
                        </a:rPr>
                        <a:t>Col1</a:t>
                      </a:r>
                      <a:endParaRPr lang="en-CH" sz="3200" b="1" dirty="0">
                        <a:solidFill>
                          <a:schemeClr val="bg1"/>
                        </a:solidFill>
                        <a:latin typeface="Corbel" panose="020B0503020204020204" pitchFamily="34" charset="0"/>
                      </a:endParaRPr>
                    </a:p>
                  </a:txBody>
                  <a:tcPr anchor="ctr">
                    <a:solidFill>
                      <a:srgbClr val="59889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4288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dirty="0">
                          <a:solidFill>
                            <a:schemeClr val="bg1"/>
                          </a:solidFill>
                          <a:latin typeface="Corbel" panose="020B0503020204020204" pitchFamily="34" charset="0"/>
                        </a:rPr>
                        <a:t>Col2</a:t>
                      </a:r>
                      <a:endParaRPr lang="en-CH" sz="3200" b="1">
                        <a:solidFill>
                          <a:schemeClr val="bg1"/>
                        </a:solidFill>
                        <a:latin typeface="Corbel" panose="020B0503020204020204" pitchFamily="34" charset="0"/>
                      </a:endParaRPr>
                    </a:p>
                  </a:txBody>
                  <a:tcPr anchor="ctr">
                    <a:solidFill>
                      <a:srgbClr val="59889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bg1"/>
                          </a:solidFill>
                          <a:latin typeface="Corbel" panose="020B0503020204020204" pitchFamily="34" charset="0"/>
                        </a:rPr>
                        <a:t>Col3</a:t>
                      </a:r>
                      <a:endParaRPr lang="en-CH" sz="3200" b="1" dirty="0">
                        <a:solidFill>
                          <a:schemeClr val="bg1"/>
                        </a:solidFill>
                        <a:latin typeface="Corbel" panose="020B0503020204020204" pitchFamily="34" charset="0"/>
                      </a:endParaRPr>
                    </a:p>
                  </a:txBody>
                  <a:tcPr anchor="ctr">
                    <a:solidFill>
                      <a:srgbClr val="59889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bg1"/>
                          </a:solidFill>
                          <a:latin typeface="Corbel" panose="020B0503020204020204" pitchFamily="34" charset="0"/>
                        </a:rPr>
                        <a:t>Col4</a:t>
                      </a:r>
                      <a:endParaRPr lang="en-CH" sz="3200" b="1" dirty="0">
                        <a:solidFill>
                          <a:schemeClr val="bg1"/>
                        </a:solidFill>
                        <a:latin typeface="Corbel" panose="020B0503020204020204" pitchFamily="34" charset="0"/>
                      </a:endParaRPr>
                    </a:p>
                  </a:txBody>
                  <a:tcPr anchor="ctr">
                    <a:solidFill>
                      <a:srgbClr val="59889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bg1"/>
                          </a:solidFill>
                          <a:latin typeface="Corbel" panose="020B0503020204020204" pitchFamily="34" charset="0"/>
                        </a:rPr>
                        <a:t>Col5</a:t>
                      </a:r>
                      <a:endParaRPr lang="en-CH" sz="3200" b="1" dirty="0">
                        <a:solidFill>
                          <a:schemeClr val="bg1"/>
                        </a:solidFill>
                        <a:latin typeface="Corbel" panose="020B0503020204020204" pitchFamily="34" charset="0"/>
                      </a:endParaRPr>
                    </a:p>
                  </a:txBody>
                  <a:tcPr anchor="ctr">
                    <a:solidFill>
                      <a:srgbClr val="59889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bg1"/>
                          </a:solidFill>
                          <a:latin typeface="Corbel" panose="020B0503020204020204" pitchFamily="34" charset="0"/>
                        </a:rPr>
                        <a:t>Col6</a:t>
                      </a:r>
                      <a:endParaRPr lang="en-CH" sz="3200" b="1" dirty="0">
                        <a:solidFill>
                          <a:schemeClr val="bg1"/>
                        </a:solidFill>
                        <a:latin typeface="Corbel" panose="020B0503020204020204" pitchFamily="34" charset="0"/>
                      </a:endParaRPr>
                    </a:p>
                  </a:txBody>
                  <a:tcPr anchor="ctr">
                    <a:solidFill>
                      <a:srgbClr val="5988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469645"/>
                  </a:ext>
                </a:extLst>
              </a:tr>
              <a:tr h="294286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Corbel" panose="020B0503020204020204" pitchFamily="34" charset="0"/>
                        </a:rPr>
                        <a:t>..</a:t>
                      </a:r>
                      <a:endParaRPr lang="en-CH" sz="3600" dirty="0">
                        <a:latin typeface="Corbel" panose="020B05030202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Corbel" panose="020B0503020204020204" pitchFamily="34" charset="0"/>
                        </a:rPr>
                        <a:t>..</a:t>
                      </a:r>
                      <a:endParaRPr lang="en-CH" sz="3600" dirty="0">
                        <a:latin typeface="Corbel" panose="020B05030202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Corbel" panose="020B0503020204020204" pitchFamily="34" charset="0"/>
                        </a:rPr>
                        <a:t>..</a:t>
                      </a:r>
                      <a:endParaRPr lang="en-CH" sz="3600" dirty="0">
                        <a:latin typeface="Corbel" panose="020B05030202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Corbel" panose="020B0503020204020204" pitchFamily="34" charset="0"/>
                        </a:rPr>
                        <a:t>..</a:t>
                      </a:r>
                      <a:endParaRPr lang="en-CH" sz="3600" dirty="0">
                        <a:latin typeface="Corbel" panose="020B05030202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Corbel" panose="020B0503020204020204" pitchFamily="34" charset="0"/>
                        </a:rPr>
                        <a:t>..</a:t>
                      </a:r>
                      <a:endParaRPr lang="en-CH" sz="3600" dirty="0">
                        <a:latin typeface="Corbel" panose="020B05030202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Corbel" panose="020B0503020204020204" pitchFamily="34" charset="0"/>
                        </a:rPr>
                        <a:t>..</a:t>
                      </a:r>
                      <a:endParaRPr lang="en-CH" sz="3600" dirty="0">
                        <a:latin typeface="Corbel" panose="020B0503020204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8071329"/>
                  </a:ext>
                </a:extLst>
              </a:tr>
              <a:tr h="294286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Corbel" panose="020B0503020204020204" pitchFamily="34" charset="0"/>
                        </a:rPr>
                        <a:t>..</a:t>
                      </a:r>
                      <a:endParaRPr lang="en-CH" sz="3600" dirty="0">
                        <a:latin typeface="Corbel" panose="020B05030202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Corbel" panose="020B0503020204020204" pitchFamily="34" charset="0"/>
                        </a:rPr>
                        <a:t>..</a:t>
                      </a:r>
                      <a:endParaRPr lang="en-CH" sz="3600" dirty="0">
                        <a:latin typeface="Corbel" panose="020B05030202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Corbel" panose="020B0503020204020204" pitchFamily="34" charset="0"/>
                        </a:rPr>
                        <a:t>..</a:t>
                      </a:r>
                      <a:endParaRPr lang="en-CH" sz="3600" dirty="0">
                        <a:latin typeface="Corbel" panose="020B05030202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Corbel" panose="020B0503020204020204" pitchFamily="34" charset="0"/>
                        </a:rPr>
                        <a:t>..</a:t>
                      </a:r>
                      <a:endParaRPr lang="en-CH" sz="3600" dirty="0">
                        <a:latin typeface="Corbel" panose="020B05030202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Corbel" panose="020B0503020204020204" pitchFamily="34" charset="0"/>
                        </a:rPr>
                        <a:t>..</a:t>
                      </a:r>
                      <a:endParaRPr lang="en-CH" sz="3600" dirty="0">
                        <a:latin typeface="Corbel" panose="020B05030202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Corbel" panose="020B0503020204020204" pitchFamily="34" charset="0"/>
                        </a:rPr>
                        <a:t>..</a:t>
                      </a:r>
                      <a:endParaRPr lang="en-CH" sz="3600" dirty="0">
                        <a:latin typeface="Corbel" panose="020B0503020204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941166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4292032-E9C5-B8EF-7521-281D013806A3}"/>
              </a:ext>
            </a:extLst>
          </p:cNvPr>
          <p:cNvSpPr txBox="1"/>
          <p:nvPr/>
        </p:nvSpPr>
        <p:spPr>
          <a:xfrm>
            <a:off x="3107598" y="2391112"/>
            <a:ext cx="1319134" cy="510778"/>
          </a:xfrm>
          <a:prstGeom prst="roundRect">
            <a:avLst/>
          </a:prstGeom>
          <a:solidFill>
            <a:srgbClr val="598890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+mj-lt"/>
              </a:rPr>
              <a:t>Index 0</a:t>
            </a:r>
            <a:endParaRPr lang="en-CH" sz="24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501B7F1-2635-7951-9827-4CAB8C5F214A}"/>
              </a:ext>
            </a:extLst>
          </p:cNvPr>
          <p:cNvCxnSpPr>
            <a:cxnSpLocks/>
          </p:cNvCxnSpPr>
          <p:nvPr/>
        </p:nvCxnSpPr>
        <p:spPr>
          <a:xfrm>
            <a:off x="3748473" y="2841281"/>
            <a:ext cx="288824" cy="498711"/>
          </a:xfrm>
          <a:prstGeom prst="straightConnector1">
            <a:avLst/>
          </a:prstGeom>
          <a:ln w="38100">
            <a:solidFill>
              <a:srgbClr val="59889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BD1CC93-E495-1EF2-9257-06E40072CCFC}"/>
              </a:ext>
            </a:extLst>
          </p:cNvPr>
          <p:cNvSpPr txBox="1"/>
          <p:nvPr/>
        </p:nvSpPr>
        <p:spPr>
          <a:xfrm>
            <a:off x="4651559" y="2391112"/>
            <a:ext cx="1319134" cy="510778"/>
          </a:xfrm>
          <a:prstGeom prst="roundRect">
            <a:avLst/>
          </a:prstGeom>
          <a:solidFill>
            <a:srgbClr val="598890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+mj-lt"/>
              </a:rPr>
              <a:t>Index 1</a:t>
            </a:r>
            <a:endParaRPr lang="en-CH" sz="24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DB79CC5-295D-CDA0-4A1A-C8585A4C7451}"/>
              </a:ext>
            </a:extLst>
          </p:cNvPr>
          <p:cNvCxnSpPr>
            <a:cxnSpLocks/>
          </p:cNvCxnSpPr>
          <p:nvPr/>
        </p:nvCxnSpPr>
        <p:spPr>
          <a:xfrm>
            <a:off x="5292434" y="2841281"/>
            <a:ext cx="283907" cy="498711"/>
          </a:xfrm>
          <a:prstGeom prst="straightConnector1">
            <a:avLst/>
          </a:prstGeom>
          <a:ln w="38100">
            <a:solidFill>
              <a:srgbClr val="59889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FEE9A70-C1D9-C4E2-BAD3-7C3F4B315C41}"/>
              </a:ext>
            </a:extLst>
          </p:cNvPr>
          <p:cNvSpPr txBox="1"/>
          <p:nvPr/>
        </p:nvSpPr>
        <p:spPr>
          <a:xfrm>
            <a:off x="6190603" y="2391112"/>
            <a:ext cx="1319134" cy="510778"/>
          </a:xfrm>
          <a:prstGeom prst="roundRect">
            <a:avLst/>
          </a:prstGeom>
          <a:solidFill>
            <a:srgbClr val="598890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+mj-lt"/>
              </a:rPr>
              <a:t>Index 2</a:t>
            </a:r>
            <a:endParaRPr lang="en-CH" sz="24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C79992D-8806-9E91-7EC1-EEBD2E85D319}"/>
              </a:ext>
            </a:extLst>
          </p:cNvPr>
          <p:cNvCxnSpPr>
            <a:cxnSpLocks/>
          </p:cNvCxnSpPr>
          <p:nvPr/>
        </p:nvCxnSpPr>
        <p:spPr>
          <a:xfrm>
            <a:off x="6831478" y="2841281"/>
            <a:ext cx="283907" cy="498711"/>
          </a:xfrm>
          <a:prstGeom prst="straightConnector1">
            <a:avLst/>
          </a:prstGeom>
          <a:ln w="38100">
            <a:solidFill>
              <a:srgbClr val="59889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6C1BB6A-C1ED-C58B-D00E-E456C1015E6A}"/>
              </a:ext>
            </a:extLst>
          </p:cNvPr>
          <p:cNvSpPr txBox="1"/>
          <p:nvPr/>
        </p:nvSpPr>
        <p:spPr>
          <a:xfrm>
            <a:off x="9311714" y="2391112"/>
            <a:ext cx="1319134" cy="510778"/>
          </a:xfrm>
          <a:prstGeom prst="roundRect">
            <a:avLst/>
          </a:prstGeom>
          <a:solidFill>
            <a:srgbClr val="598890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+mj-lt"/>
              </a:rPr>
              <a:t>Index 4</a:t>
            </a:r>
            <a:endParaRPr lang="en-CH" sz="24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71D83BA-CBB6-E48A-8921-8C9F8EEB2618}"/>
              </a:ext>
            </a:extLst>
          </p:cNvPr>
          <p:cNvCxnSpPr>
            <a:cxnSpLocks/>
          </p:cNvCxnSpPr>
          <p:nvPr/>
        </p:nvCxnSpPr>
        <p:spPr>
          <a:xfrm>
            <a:off x="9952589" y="2833786"/>
            <a:ext cx="283907" cy="513701"/>
          </a:xfrm>
          <a:prstGeom prst="straightConnector1">
            <a:avLst/>
          </a:prstGeom>
          <a:ln w="38100">
            <a:solidFill>
              <a:srgbClr val="59889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8DD46E9-73A9-ABB5-92E4-F433AE2E180C}"/>
              </a:ext>
            </a:extLst>
          </p:cNvPr>
          <p:cNvSpPr txBox="1"/>
          <p:nvPr/>
        </p:nvSpPr>
        <p:spPr>
          <a:xfrm>
            <a:off x="7771865" y="2391112"/>
            <a:ext cx="1319134" cy="510778"/>
          </a:xfrm>
          <a:prstGeom prst="roundRect">
            <a:avLst/>
          </a:prstGeom>
          <a:solidFill>
            <a:srgbClr val="598890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+mj-lt"/>
              </a:rPr>
              <a:t>Index 3</a:t>
            </a:r>
            <a:endParaRPr lang="en-CH" sz="24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B41EC40-FCA9-6E40-824B-EF87F18E7918}"/>
              </a:ext>
            </a:extLst>
          </p:cNvPr>
          <p:cNvCxnSpPr>
            <a:cxnSpLocks/>
          </p:cNvCxnSpPr>
          <p:nvPr/>
        </p:nvCxnSpPr>
        <p:spPr>
          <a:xfrm>
            <a:off x="8412740" y="2847526"/>
            <a:ext cx="283907" cy="486221"/>
          </a:xfrm>
          <a:prstGeom prst="straightConnector1">
            <a:avLst/>
          </a:prstGeom>
          <a:ln w="38100">
            <a:solidFill>
              <a:srgbClr val="59889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9E37870-0500-5290-4411-4ACCB87E0375}"/>
              </a:ext>
            </a:extLst>
          </p:cNvPr>
          <p:cNvSpPr txBox="1"/>
          <p:nvPr/>
        </p:nvSpPr>
        <p:spPr>
          <a:xfrm>
            <a:off x="10850758" y="2391112"/>
            <a:ext cx="1319134" cy="510778"/>
          </a:xfrm>
          <a:prstGeom prst="roundRect">
            <a:avLst/>
          </a:prstGeom>
          <a:solidFill>
            <a:srgbClr val="598890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+mj-lt"/>
              </a:rPr>
              <a:t>Index 5</a:t>
            </a:r>
            <a:endParaRPr lang="en-CH" sz="24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773565A-F680-5B2D-2182-6FEE7B5B33AD}"/>
              </a:ext>
            </a:extLst>
          </p:cNvPr>
          <p:cNvCxnSpPr>
            <a:cxnSpLocks/>
          </p:cNvCxnSpPr>
          <p:nvPr/>
        </p:nvCxnSpPr>
        <p:spPr>
          <a:xfrm>
            <a:off x="11491633" y="2847526"/>
            <a:ext cx="283907" cy="486221"/>
          </a:xfrm>
          <a:prstGeom prst="straightConnector1">
            <a:avLst/>
          </a:prstGeom>
          <a:ln w="38100">
            <a:solidFill>
              <a:srgbClr val="59889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A2FA793-0573-433A-FDED-5D717BCF2A74}"/>
              </a:ext>
            </a:extLst>
          </p:cNvPr>
          <p:cNvSpPr txBox="1"/>
          <p:nvPr/>
        </p:nvSpPr>
        <p:spPr>
          <a:xfrm>
            <a:off x="12411857" y="2391112"/>
            <a:ext cx="1319134" cy="510778"/>
          </a:xfrm>
          <a:prstGeom prst="roundRect">
            <a:avLst/>
          </a:prstGeom>
          <a:solidFill>
            <a:srgbClr val="598890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+mj-lt"/>
              </a:rPr>
              <a:t>Index 6</a:t>
            </a:r>
            <a:endParaRPr lang="en-CH" sz="24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DD0505D-1A19-D14D-37DC-ADC0E71678F9}"/>
              </a:ext>
            </a:extLst>
          </p:cNvPr>
          <p:cNvCxnSpPr>
            <a:cxnSpLocks/>
          </p:cNvCxnSpPr>
          <p:nvPr/>
        </p:nvCxnSpPr>
        <p:spPr>
          <a:xfrm>
            <a:off x="13052732" y="2847526"/>
            <a:ext cx="283907" cy="486221"/>
          </a:xfrm>
          <a:prstGeom prst="straightConnector1">
            <a:avLst/>
          </a:prstGeom>
          <a:ln w="38100">
            <a:solidFill>
              <a:srgbClr val="59889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69785F8-2366-FC91-7353-F861AA837111}"/>
              </a:ext>
            </a:extLst>
          </p:cNvPr>
          <p:cNvSpPr txBox="1"/>
          <p:nvPr/>
        </p:nvSpPr>
        <p:spPr>
          <a:xfrm>
            <a:off x="6141526" y="789674"/>
            <a:ext cx="3529786" cy="919401"/>
          </a:xfrm>
          <a:prstGeom prst="roundRect">
            <a:avLst/>
          </a:prstGeom>
          <a:solidFill>
            <a:srgbClr val="DC8701"/>
          </a:solidFill>
          <a:ln>
            <a:solidFill>
              <a:srgbClr val="DC870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Corbel" panose="020B0503020204020204" pitchFamily="34" charset="0"/>
              </a:rPr>
              <a:t>The index range 1:4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Corbel" panose="020B0503020204020204" pitchFamily="34" charset="0"/>
              </a:rPr>
              <a:t>Selects 2</a:t>
            </a:r>
            <a:r>
              <a:rPr lang="en-US" sz="2400" baseline="30000" dirty="0">
                <a:solidFill>
                  <a:schemeClr val="bg1"/>
                </a:solidFill>
                <a:latin typeface="Corbel" panose="020B0503020204020204" pitchFamily="34" charset="0"/>
              </a:rPr>
              <a:t>nd</a:t>
            </a:r>
            <a:r>
              <a:rPr lang="en-US" sz="2400" dirty="0">
                <a:solidFill>
                  <a:schemeClr val="bg1"/>
                </a:solidFill>
                <a:latin typeface="Corbel" panose="020B0503020204020204" pitchFamily="34" charset="0"/>
              </a:rPr>
              <a:t>  to 4</a:t>
            </a:r>
            <a:r>
              <a:rPr lang="en-US" sz="2400" baseline="30000" dirty="0">
                <a:solidFill>
                  <a:schemeClr val="bg1"/>
                </a:solidFill>
                <a:latin typeface="Corbel" panose="020B0503020204020204" pitchFamily="34" charset="0"/>
              </a:rPr>
              <a:t>th</a:t>
            </a:r>
            <a:r>
              <a:rPr lang="en-US" sz="2400" dirty="0">
                <a:solidFill>
                  <a:schemeClr val="bg1"/>
                </a:solidFill>
                <a:latin typeface="Corbel" panose="020B0503020204020204" pitchFamily="34" charset="0"/>
              </a:rPr>
              <a:t> columns</a:t>
            </a:r>
            <a:endParaRPr lang="en-CH" sz="2400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33" name="Right Brace 32">
            <a:extLst>
              <a:ext uri="{FF2B5EF4-FFF2-40B4-BE49-F238E27FC236}">
                <a16:creationId xmlns:a16="http://schemas.microsoft.com/office/drawing/2014/main" id="{7E1430D7-A101-7F0E-65E5-B64DF8471C4D}"/>
              </a:ext>
            </a:extLst>
          </p:cNvPr>
          <p:cNvSpPr/>
          <p:nvPr/>
        </p:nvSpPr>
        <p:spPr>
          <a:xfrm rot="16200000">
            <a:off x="7554603" y="-298279"/>
            <a:ext cx="703633" cy="4660156"/>
          </a:xfrm>
          <a:prstGeom prst="rightBrac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C870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1520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4E3406B7-CF08-B064-5B02-20AF346BCB21}"/>
              </a:ext>
            </a:extLst>
          </p:cNvPr>
          <p:cNvGraphicFramePr>
            <a:graphicFrameLocks noGrp="1"/>
          </p:cNvGraphicFramePr>
          <p:nvPr/>
        </p:nvGraphicFramePr>
        <p:xfrm>
          <a:off x="1668852" y="1263855"/>
          <a:ext cx="953324" cy="64718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3324">
                  <a:extLst>
                    <a:ext uri="{9D8B030D-6E8A-4147-A177-3AD203B41FA5}">
                      <a16:colId xmlns:a16="http://schemas.microsoft.com/office/drawing/2014/main" val="554522136"/>
                    </a:ext>
                  </a:extLst>
                </a:gridCol>
              </a:tblGrid>
              <a:tr h="719092">
                <a:tc>
                  <a:txBody>
                    <a:bodyPr/>
                    <a:lstStyle/>
                    <a:p>
                      <a:pPr algn="ctr"/>
                      <a:r>
                        <a:rPr lang="en-CH" sz="3200" b="1" dirty="0">
                          <a:solidFill>
                            <a:schemeClr val="bg1"/>
                          </a:solidFill>
                          <a:latin typeface="Corbel" panose="020B0503020204020204" pitchFamily="34" charset="0"/>
                        </a:rPr>
                        <a:t>Age</a:t>
                      </a:r>
                    </a:p>
                  </a:txBody>
                  <a:tcPr anchor="ctr">
                    <a:solidFill>
                      <a:srgbClr val="5988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469645"/>
                  </a:ext>
                </a:extLst>
              </a:tr>
              <a:tr h="719092">
                <a:tc>
                  <a:txBody>
                    <a:bodyPr/>
                    <a:lstStyle/>
                    <a:p>
                      <a:pPr algn="ctr"/>
                      <a:r>
                        <a:rPr lang="en-CH" sz="3600" dirty="0">
                          <a:latin typeface="Corbel" panose="020B0503020204020204" pitchFamily="34" charset="0"/>
                        </a:rPr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8071329"/>
                  </a:ext>
                </a:extLst>
              </a:tr>
              <a:tr h="719092">
                <a:tc>
                  <a:txBody>
                    <a:bodyPr/>
                    <a:lstStyle/>
                    <a:p>
                      <a:pPr algn="ctr"/>
                      <a:r>
                        <a:rPr lang="en-CH" sz="3600" dirty="0">
                          <a:latin typeface="Corbel" panose="020B0503020204020204" pitchFamily="34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9411660"/>
                  </a:ext>
                </a:extLst>
              </a:tr>
              <a:tr h="719092">
                <a:tc>
                  <a:txBody>
                    <a:bodyPr/>
                    <a:lstStyle/>
                    <a:p>
                      <a:pPr algn="ctr"/>
                      <a:r>
                        <a:rPr lang="en-CH" sz="3600" dirty="0">
                          <a:latin typeface="Corbel" panose="020B0503020204020204" pitchFamily="34" charset="0"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7071139"/>
                  </a:ext>
                </a:extLst>
              </a:tr>
              <a:tr h="719092">
                <a:tc>
                  <a:txBody>
                    <a:bodyPr/>
                    <a:lstStyle/>
                    <a:p>
                      <a:pPr algn="ctr"/>
                      <a:r>
                        <a:rPr lang="en-CH" sz="3600" dirty="0">
                          <a:latin typeface="Corbel" panose="020B0503020204020204" pitchFamily="34" charset="0"/>
                        </a:rPr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734259"/>
                  </a:ext>
                </a:extLst>
              </a:tr>
              <a:tr h="719092">
                <a:tc>
                  <a:txBody>
                    <a:bodyPr/>
                    <a:lstStyle/>
                    <a:p>
                      <a:pPr algn="ctr"/>
                      <a:r>
                        <a:rPr lang="en-CH" sz="3600" dirty="0">
                          <a:latin typeface="Corbel" panose="020B0503020204020204" pitchFamily="34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8296575"/>
                  </a:ext>
                </a:extLst>
              </a:tr>
              <a:tr h="719092">
                <a:tc>
                  <a:txBody>
                    <a:bodyPr/>
                    <a:lstStyle/>
                    <a:p>
                      <a:pPr algn="ctr"/>
                      <a:r>
                        <a:rPr lang="en-CH" sz="3600" dirty="0">
                          <a:latin typeface="Corbel" panose="020B0503020204020204" pitchFamily="34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2071028"/>
                  </a:ext>
                </a:extLst>
              </a:tr>
              <a:tr h="719092">
                <a:tc>
                  <a:txBody>
                    <a:bodyPr/>
                    <a:lstStyle/>
                    <a:p>
                      <a:pPr algn="ctr"/>
                      <a:r>
                        <a:rPr lang="en-CH" sz="3600" dirty="0">
                          <a:latin typeface="Corbel" panose="020B0503020204020204" pitchFamily="34" charset="0"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3582311"/>
                  </a:ext>
                </a:extLst>
              </a:tr>
              <a:tr h="719092">
                <a:tc>
                  <a:txBody>
                    <a:bodyPr/>
                    <a:lstStyle/>
                    <a:p>
                      <a:pPr algn="ctr"/>
                      <a:r>
                        <a:rPr lang="en-CH" sz="3600" dirty="0"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5420494"/>
                  </a:ext>
                </a:extLst>
              </a:tr>
            </a:tbl>
          </a:graphicData>
        </a:graphic>
      </p:graphicFrame>
      <p:sp>
        <p:nvSpPr>
          <p:cNvPr id="3" name="Right Arrow 4">
            <a:extLst>
              <a:ext uri="{FF2B5EF4-FFF2-40B4-BE49-F238E27FC236}">
                <a16:creationId xmlns:a16="http://schemas.microsoft.com/office/drawing/2014/main" id="{1B3BA349-E043-4908-2975-C7B5FE8E288F}"/>
              </a:ext>
            </a:extLst>
          </p:cNvPr>
          <p:cNvSpPr/>
          <p:nvPr/>
        </p:nvSpPr>
        <p:spPr>
          <a:xfrm>
            <a:off x="6474240" y="7412785"/>
            <a:ext cx="3527681" cy="3173505"/>
          </a:xfrm>
          <a:custGeom>
            <a:avLst/>
            <a:gdLst>
              <a:gd name="connsiteX0" fmla="*/ 0 w 5957048"/>
              <a:gd name="connsiteY0" fmla="*/ 1371600 h 6454588"/>
              <a:gd name="connsiteX1" fmla="*/ 2978524 w 5957048"/>
              <a:gd name="connsiteY1" fmla="*/ 1371600 h 6454588"/>
              <a:gd name="connsiteX2" fmla="*/ 2978524 w 5957048"/>
              <a:gd name="connsiteY2" fmla="*/ 0 h 6454588"/>
              <a:gd name="connsiteX3" fmla="*/ 5957048 w 5957048"/>
              <a:gd name="connsiteY3" fmla="*/ 3227294 h 6454588"/>
              <a:gd name="connsiteX4" fmla="*/ 2978524 w 5957048"/>
              <a:gd name="connsiteY4" fmla="*/ 6454588 h 6454588"/>
              <a:gd name="connsiteX5" fmla="*/ 2978524 w 5957048"/>
              <a:gd name="connsiteY5" fmla="*/ 5082988 h 6454588"/>
              <a:gd name="connsiteX6" fmla="*/ 0 w 5957048"/>
              <a:gd name="connsiteY6" fmla="*/ 5082988 h 6454588"/>
              <a:gd name="connsiteX7" fmla="*/ 0 w 5957048"/>
              <a:gd name="connsiteY7" fmla="*/ 1371600 h 6454588"/>
              <a:gd name="connsiteX0" fmla="*/ 26894 w 5957048"/>
              <a:gd name="connsiteY0" fmla="*/ 0 h 7032812"/>
              <a:gd name="connsiteX1" fmla="*/ 2978524 w 5957048"/>
              <a:gd name="connsiteY1" fmla="*/ 1949824 h 7032812"/>
              <a:gd name="connsiteX2" fmla="*/ 2978524 w 5957048"/>
              <a:gd name="connsiteY2" fmla="*/ 578224 h 7032812"/>
              <a:gd name="connsiteX3" fmla="*/ 5957048 w 5957048"/>
              <a:gd name="connsiteY3" fmla="*/ 3805518 h 7032812"/>
              <a:gd name="connsiteX4" fmla="*/ 2978524 w 5957048"/>
              <a:gd name="connsiteY4" fmla="*/ 7032812 h 7032812"/>
              <a:gd name="connsiteX5" fmla="*/ 2978524 w 5957048"/>
              <a:gd name="connsiteY5" fmla="*/ 5661212 h 7032812"/>
              <a:gd name="connsiteX6" fmla="*/ 0 w 5957048"/>
              <a:gd name="connsiteY6" fmla="*/ 5661212 h 7032812"/>
              <a:gd name="connsiteX7" fmla="*/ 26894 w 5957048"/>
              <a:gd name="connsiteY7" fmla="*/ 0 h 7032812"/>
              <a:gd name="connsiteX0" fmla="*/ 26894 w 5957048"/>
              <a:gd name="connsiteY0" fmla="*/ 0 h 7557247"/>
              <a:gd name="connsiteX1" fmla="*/ 2978524 w 5957048"/>
              <a:gd name="connsiteY1" fmla="*/ 1949824 h 7557247"/>
              <a:gd name="connsiteX2" fmla="*/ 2978524 w 5957048"/>
              <a:gd name="connsiteY2" fmla="*/ 578224 h 7557247"/>
              <a:gd name="connsiteX3" fmla="*/ 5957048 w 5957048"/>
              <a:gd name="connsiteY3" fmla="*/ 3805518 h 7557247"/>
              <a:gd name="connsiteX4" fmla="*/ 2978524 w 5957048"/>
              <a:gd name="connsiteY4" fmla="*/ 7032812 h 7557247"/>
              <a:gd name="connsiteX5" fmla="*/ 2978524 w 5957048"/>
              <a:gd name="connsiteY5" fmla="*/ 5661212 h 7557247"/>
              <a:gd name="connsiteX6" fmla="*/ 0 w 5957048"/>
              <a:gd name="connsiteY6" fmla="*/ 7557247 h 7557247"/>
              <a:gd name="connsiteX7" fmla="*/ 26894 w 5957048"/>
              <a:gd name="connsiteY7" fmla="*/ 0 h 7557247"/>
              <a:gd name="connsiteX0" fmla="*/ 26894 w 5957048"/>
              <a:gd name="connsiteY0" fmla="*/ 0 h 7557247"/>
              <a:gd name="connsiteX1" fmla="*/ 2951630 w 5957048"/>
              <a:gd name="connsiteY1" fmla="*/ 3326781 h 7557247"/>
              <a:gd name="connsiteX2" fmla="*/ 2978524 w 5957048"/>
              <a:gd name="connsiteY2" fmla="*/ 578224 h 7557247"/>
              <a:gd name="connsiteX3" fmla="*/ 5957048 w 5957048"/>
              <a:gd name="connsiteY3" fmla="*/ 3805518 h 7557247"/>
              <a:gd name="connsiteX4" fmla="*/ 2978524 w 5957048"/>
              <a:gd name="connsiteY4" fmla="*/ 7032812 h 7557247"/>
              <a:gd name="connsiteX5" fmla="*/ 2978524 w 5957048"/>
              <a:gd name="connsiteY5" fmla="*/ 5661212 h 7557247"/>
              <a:gd name="connsiteX6" fmla="*/ 0 w 5957048"/>
              <a:gd name="connsiteY6" fmla="*/ 7557247 h 7557247"/>
              <a:gd name="connsiteX7" fmla="*/ 26894 w 5957048"/>
              <a:gd name="connsiteY7" fmla="*/ 0 h 7557247"/>
              <a:gd name="connsiteX0" fmla="*/ 26894 w 5957048"/>
              <a:gd name="connsiteY0" fmla="*/ 0 h 7557247"/>
              <a:gd name="connsiteX1" fmla="*/ 2951630 w 5957048"/>
              <a:gd name="connsiteY1" fmla="*/ 3326781 h 7557247"/>
              <a:gd name="connsiteX2" fmla="*/ 2978524 w 5957048"/>
              <a:gd name="connsiteY2" fmla="*/ 578224 h 7557247"/>
              <a:gd name="connsiteX3" fmla="*/ 5957048 w 5957048"/>
              <a:gd name="connsiteY3" fmla="*/ 3805518 h 7557247"/>
              <a:gd name="connsiteX4" fmla="*/ 2978524 w 5957048"/>
              <a:gd name="connsiteY4" fmla="*/ 7032812 h 7557247"/>
              <a:gd name="connsiteX5" fmla="*/ 2938183 w 5957048"/>
              <a:gd name="connsiteY5" fmla="*/ 3867968 h 7557247"/>
              <a:gd name="connsiteX6" fmla="*/ 0 w 5957048"/>
              <a:gd name="connsiteY6" fmla="*/ 7557247 h 7557247"/>
              <a:gd name="connsiteX7" fmla="*/ 26894 w 5957048"/>
              <a:gd name="connsiteY7" fmla="*/ 0 h 7557247"/>
              <a:gd name="connsiteX0" fmla="*/ 26894 w 5957048"/>
              <a:gd name="connsiteY0" fmla="*/ 0 h 7557247"/>
              <a:gd name="connsiteX1" fmla="*/ 2951630 w 5957048"/>
              <a:gd name="connsiteY1" fmla="*/ 3326781 h 7557247"/>
              <a:gd name="connsiteX2" fmla="*/ 2978524 w 5957048"/>
              <a:gd name="connsiteY2" fmla="*/ 578224 h 7557247"/>
              <a:gd name="connsiteX3" fmla="*/ 5957048 w 5957048"/>
              <a:gd name="connsiteY3" fmla="*/ 3805518 h 7557247"/>
              <a:gd name="connsiteX4" fmla="*/ 2991971 w 5957048"/>
              <a:gd name="connsiteY4" fmla="*/ 4887322 h 7557247"/>
              <a:gd name="connsiteX5" fmla="*/ 2938183 w 5957048"/>
              <a:gd name="connsiteY5" fmla="*/ 3867968 h 7557247"/>
              <a:gd name="connsiteX6" fmla="*/ 0 w 5957048"/>
              <a:gd name="connsiteY6" fmla="*/ 7557247 h 7557247"/>
              <a:gd name="connsiteX7" fmla="*/ 26894 w 5957048"/>
              <a:gd name="connsiteY7" fmla="*/ 0 h 7557247"/>
              <a:gd name="connsiteX0" fmla="*/ 26894 w 3576918"/>
              <a:gd name="connsiteY0" fmla="*/ 0 h 7557247"/>
              <a:gd name="connsiteX1" fmla="*/ 2951630 w 3576918"/>
              <a:gd name="connsiteY1" fmla="*/ 3326781 h 7557247"/>
              <a:gd name="connsiteX2" fmla="*/ 2978524 w 3576918"/>
              <a:gd name="connsiteY2" fmla="*/ 578224 h 7557247"/>
              <a:gd name="connsiteX3" fmla="*/ 3576918 w 3576918"/>
              <a:gd name="connsiteY3" fmla="*/ 3517316 h 7557247"/>
              <a:gd name="connsiteX4" fmla="*/ 2991971 w 3576918"/>
              <a:gd name="connsiteY4" fmla="*/ 4887322 h 7557247"/>
              <a:gd name="connsiteX5" fmla="*/ 2938183 w 3576918"/>
              <a:gd name="connsiteY5" fmla="*/ 3867968 h 7557247"/>
              <a:gd name="connsiteX6" fmla="*/ 0 w 3576918"/>
              <a:gd name="connsiteY6" fmla="*/ 7557247 h 7557247"/>
              <a:gd name="connsiteX7" fmla="*/ 26894 w 3576918"/>
              <a:gd name="connsiteY7" fmla="*/ 0 h 7557247"/>
              <a:gd name="connsiteX0" fmla="*/ 26894 w 3576918"/>
              <a:gd name="connsiteY0" fmla="*/ 0 h 7557247"/>
              <a:gd name="connsiteX1" fmla="*/ 2951630 w 3576918"/>
              <a:gd name="connsiteY1" fmla="*/ 3326781 h 7557247"/>
              <a:gd name="connsiteX2" fmla="*/ 2951630 w 3576918"/>
              <a:gd name="connsiteY2" fmla="*/ 2243383 h 7557247"/>
              <a:gd name="connsiteX3" fmla="*/ 3576918 w 3576918"/>
              <a:gd name="connsiteY3" fmla="*/ 3517316 h 7557247"/>
              <a:gd name="connsiteX4" fmla="*/ 2991971 w 3576918"/>
              <a:gd name="connsiteY4" fmla="*/ 4887322 h 7557247"/>
              <a:gd name="connsiteX5" fmla="*/ 2938183 w 3576918"/>
              <a:gd name="connsiteY5" fmla="*/ 3867968 h 7557247"/>
              <a:gd name="connsiteX6" fmla="*/ 0 w 3576918"/>
              <a:gd name="connsiteY6" fmla="*/ 7557247 h 7557247"/>
              <a:gd name="connsiteX7" fmla="*/ 26894 w 3576918"/>
              <a:gd name="connsiteY7" fmla="*/ 0 h 7557247"/>
              <a:gd name="connsiteX0" fmla="*/ 26894 w 3576918"/>
              <a:gd name="connsiteY0" fmla="*/ 0 h 7557247"/>
              <a:gd name="connsiteX1" fmla="*/ 2951630 w 3576918"/>
              <a:gd name="connsiteY1" fmla="*/ 3326781 h 7557247"/>
              <a:gd name="connsiteX2" fmla="*/ 2951630 w 3576918"/>
              <a:gd name="connsiteY2" fmla="*/ 2243383 h 7557247"/>
              <a:gd name="connsiteX3" fmla="*/ 3576918 w 3576918"/>
              <a:gd name="connsiteY3" fmla="*/ 3517316 h 7557247"/>
              <a:gd name="connsiteX4" fmla="*/ 2991971 w 3576918"/>
              <a:gd name="connsiteY4" fmla="*/ 4887322 h 7557247"/>
              <a:gd name="connsiteX5" fmla="*/ 2966319 w 3576918"/>
              <a:gd name="connsiteY5" fmla="*/ 3851218 h 7557247"/>
              <a:gd name="connsiteX6" fmla="*/ 0 w 3576918"/>
              <a:gd name="connsiteY6" fmla="*/ 7557247 h 7557247"/>
              <a:gd name="connsiteX7" fmla="*/ 26894 w 3576918"/>
              <a:gd name="connsiteY7" fmla="*/ 0 h 7557247"/>
              <a:gd name="connsiteX0" fmla="*/ 26894 w 3576918"/>
              <a:gd name="connsiteY0" fmla="*/ 0 h 7557247"/>
              <a:gd name="connsiteX1" fmla="*/ 2951630 w 3576918"/>
              <a:gd name="connsiteY1" fmla="*/ 3326781 h 7557247"/>
              <a:gd name="connsiteX2" fmla="*/ 2951630 w 3576918"/>
              <a:gd name="connsiteY2" fmla="*/ 2243383 h 7557247"/>
              <a:gd name="connsiteX3" fmla="*/ 3576918 w 3576918"/>
              <a:gd name="connsiteY3" fmla="*/ 3517316 h 7557247"/>
              <a:gd name="connsiteX4" fmla="*/ 2984937 w 3576918"/>
              <a:gd name="connsiteY4" fmla="*/ 4954322 h 7557247"/>
              <a:gd name="connsiteX5" fmla="*/ 2966319 w 3576918"/>
              <a:gd name="connsiteY5" fmla="*/ 3851218 h 7557247"/>
              <a:gd name="connsiteX6" fmla="*/ 0 w 3576918"/>
              <a:gd name="connsiteY6" fmla="*/ 7557247 h 7557247"/>
              <a:gd name="connsiteX7" fmla="*/ 26894 w 3576918"/>
              <a:gd name="connsiteY7" fmla="*/ 0 h 7557247"/>
              <a:gd name="connsiteX0" fmla="*/ 26894 w 3576918"/>
              <a:gd name="connsiteY0" fmla="*/ 0 h 7557247"/>
              <a:gd name="connsiteX1" fmla="*/ 2951630 w 3576918"/>
              <a:gd name="connsiteY1" fmla="*/ 3326781 h 7557247"/>
              <a:gd name="connsiteX2" fmla="*/ 2951630 w 3576918"/>
              <a:gd name="connsiteY2" fmla="*/ 2142883 h 7557247"/>
              <a:gd name="connsiteX3" fmla="*/ 3576918 w 3576918"/>
              <a:gd name="connsiteY3" fmla="*/ 3517316 h 7557247"/>
              <a:gd name="connsiteX4" fmla="*/ 2984937 w 3576918"/>
              <a:gd name="connsiteY4" fmla="*/ 4954322 h 7557247"/>
              <a:gd name="connsiteX5" fmla="*/ 2966319 w 3576918"/>
              <a:gd name="connsiteY5" fmla="*/ 3851218 h 7557247"/>
              <a:gd name="connsiteX6" fmla="*/ 0 w 3576918"/>
              <a:gd name="connsiteY6" fmla="*/ 7557247 h 7557247"/>
              <a:gd name="connsiteX7" fmla="*/ 26894 w 3576918"/>
              <a:gd name="connsiteY7" fmla="*/ 0 h 7557247"/>
              <a:gd name="connsiteX0" fmla="*/ 26894 w 3576918"/>
              <a:gd name="connsiteY0" fmla="*/ 0 h 7557247"/>
              <a:gd name="connsiteX1" fmla="*/ 2951630 w 3576918"/>
              <a:gd name="connsiteY1" fmla="*/ 3326781 h 7557247"/>
              <a:gd name="connsiteX2" fmla="*/ 2951630 w 3576918"/>
              <a:gd name="connsiteY2" fmla="*/ 2142883 h 7557247"/>
              <a:gd name="connsiteX3" fmla="*/ 3576918 w 3576918"/>
              <a:gd name="connsiteY3" fmla="*/ 3517316 h 7557247"/>
              <a:gd name="connsiteX4" fmla="*/ 2984937 w 3576918"/>
              <a:gd name="connsiteY4" fmla="*/ 4954322 h 7557247"/>
              <a:gd name="connsiteX5" fmla="*/ 2959285 w 3576918"/>
              <a:gd name="connsiteY5" fmla="*/ 3733967 h 7557247"/>
              <a:gd name="connsiteX6" fmla="*/ 0 w 3576918"/>
              <a:gd name="connsiteY6" fmla="*/ 7557247 h 7557247"/>
              <a:gd name="connsiteX7" fmla="*/ 26894 w 3576918"/>
              <a:gd name="connsiteY7" fmla="*/ 0 h 7557247"/>
              <a:gd name="connsiteX0" fmla="*/ 26894 w 3527681"/>
              <a:gd name="connsiteY0" fmla="*/ 0 h 7557247"/>
              <a:gd name="connsiteX1" fmla="*/ 2951630 w 3527681"/>
              <a:gd name="connsiteY1" fmla="*/ 3326781 h 7557247"/>
              <a:gd name="connsiteX2" fmla="*/ 2951630 w 3527681"/>
              <a:gd name="connsiteY2" fmla="*/ 2142883 h 7557247"/>
              <a:gd name="connsiteX3" fmla="*/ 3527681 w 3527681"/>
              <a:gd name="connsiteY3" fmla="*/ 3517316 h 7557247"/>
              <a:gd name="connsiteX4" fmla="*/ 2984937 w 3527681"/>
              <a:gd name="connsiteY4" fmla="*/ 4954322 h 7557247"/>
              <a:gd name="connsiteX5" fmla="*/ 2959285 w 3527681"/>
              <a:gd name="connsiteY5" fmla="*/ 3733967 h 7557247"/>
              <a:gd name="connsiteX6" fmla="*/ 0 w 3527681"/>
              <a:gd name="connsiteY6" fmla="*/ 7557247 h 7557247"/>
              <a:gd name="connsiteX7" fmla="*/ 26894 w 3527681"/>
              <a:gd name="connsiteY7" fmla="*/ 0 h 755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27681" h="7557247">
                <a:moveTo>
                  <a:pt x="26894" y="0"/>
                </a:moveTo>
                <a:lnTo>
                  <a:pt x="2951630" y="3326781"/>
                </a:lnTo>
                <a:lnTo>
                  <a:pt x="2951630" y="2142883"/>
                </a:lnTo>
                <a:lnTo>
                  <a:pt x="3527681" y="3517316"/>
                </a:lnTo>
                <a:lnTo>
                  <a:pt x="2984937" y="4954322"/>
                </a:lnTo>
                <a:lnTo>
                  <a:pt x="2959285" y="3733967"/>
                </a:lnTo>
                <a:lnTo>
                  <a:pt x="0" y="7557247"/>
                </a:lnTo>
                <a:cubicBezTo>
                  <a:pt x="8965" y="5038165"/>
                  <a:pt x="17929" y="2519082"/>
                  <a:pt x="26894" y="0"/>
                </a:cubicBezTo>
                <a:close/>
              </a:path>
            </a:pathLst>
          </a:custGeom>
          <a:solidFill>
            <a:srgbClr val="59889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Pentagon 4">
            <a:extLst>
              <a:ext uri="{FF2B5EF4-FFF2-40B4-BE49-F238E27FC236}">
                <a16:creationId xmlns:a16="http://schemas.microsoft.com/office/drawing/2014/main" id="{8A9939EE-14AC-3081-15CA-B3178FF23DC5}"/>
              </a:ext>
            </a:extLst>
          </p:cNvPr>
          <p:cNvSpPr/>
          <p:nvPr/>
        </p:nvSpPr>
        <p:spPr>
          <a:xfrm>
            <a:off x="3229362" y="2873192"/>
            <a:ext cx="2637692" cy="3569677"/>
          </a:xfrm>
          <a:prstGeom prst="homePlate">
            <a:avLst/>
          </a:prstGeom>
          <a:solidFill>
            <a:srgbClr val="59889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9116FA-F44E-2FBC-9E4E-C24A20F7B122}"/>
              </a:ext>
            </a:extLst>
          </p:cNvPr>
          <p:cNvSpPr/>
          <p:nvPr/>
        </p:nvSpPr>
        <p:spPr>
          <a:xfrm>
            <a:off x="6312877" y="4192038"/>
            <a:ext cx="1055077" cy="93198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7563793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4E3406B7-CF08-B064-5B02-20AF346BCB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2805530"/>
              </p:ext>
            </p:extLst>
          </p:nvPr>
        </p:nvGraphicFramePr>
        <p:xfrm>
          <a:off x="1668852" y="1263855"/>
          <a:ext cx="953324" cy="64718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3324">
                  <a:extLst>
                    <a:ext uri="{9D8B030D-6E8A-4147-A177-3AD203B41FA5}">
                      <a16:colId xmlns:a16="http://schemas.microsoft.com/office/drawing/2014/main" val="554522136"/>
                    </a:ext>
                  </a:extLst>
                </a:gridCol>
              </a:tblGrid>
              <a:tr h="719092">
                <a:tc>
                  <a:txBody>
                    <a:bodyPr/>
                    <a:lstStyle/>
                    <a:p>
                      <a:pPr algn="ctr"/>
                      <a:r>
                        <a:rPr lang="en-CH" sz="3200" b="1" dirty="0">
                          <a:solidFill>
                            <a:schemeClr val="bg1"/>
                          </a:solidFill>
                          <a:latin typeface="Corbel" panose="020B0503020204020204" pitchFamily="34" charset="0"/>
                        </a:rPr>
                        <a:t>Age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88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469645"/>
                  </a:ext>
                </a:extLst>
              </a:tr>
              <a:tr h="719092">
                <a:tc>
                  <a:txBody>
                    <a:bodyPr/>
                    <a:lstStyle/>
                    <a:p>
                      <a:pPr algn="ctr"/>
                      <a:r>
                        <a:rPr lang="en-CH" sz="3600" dirty="0">
                          <a:latin typeface="Corbel" panose="020B0503020204020204" pitchFamily="34" charset="0"/>
                        </a:rPr>
                        <a:t>9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8071329"/>
                  </a:ext>
                </a:extLst>
              </a:tr>
              <a:tr h="719092">
                <a:tc>
                  <a:txBody>
                    <a:bodyPr/>
                    <a:lstStyle/>
                    <a:p>
                      <a:pPr algn="ctr"/>
                      <a:r>
                        <a:rPr lang="en-CH" sz="3600" dirty="0">
                          <a:latin typeface="Corbel" panose="020B0503020204020204" pitchFamily="34" charset="0"/>
                        </a:rPr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9411660"/>
                  </a:ext>
                </a:extLst>
              </a:tr>
              <a:tr h="719092">
                <a:tc>
                  <a:txBody>
                    <a:bodyPr/>
                    <a:lstStyle/>
                    <a:p>
                      <a:pPr algn="ctr"/>
                      <a:r>
                        <a:rPr lang="en-CH" sz="3600" dirty="0">
                          <a:latin typeface="Corbel" panose="020B0503020204020204" pitchFamily="34" charset="0"/>
                        </a:rPr>
                        <a:t>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7071139"/>
                  </a:ext>
                </a:extLst>
              </a:tr>
              <a:tr h="719092">
                <a:tc>
                  <a:txBody>
                    <a:bodyPr/>
                    <a:lstStyle/>
                    <a:p>
                      <a:pPr algn="ctr"/>
                      <a:r>
                        <a:rPr lang="en-CH" sz="3600" dirty="0">
                          <a:latin typeface="Corbel" panose="020B0503020204020204" pitchFamily="34" charset="0"/>
                        </a:rPr>
                        <a:t>4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734259"/>
                  </a:ext>
                </a:extLst>
              </a:tr>
              <a:tr h="719092">
                <a:tc>
                  <a:txBody>
                    <a:bodyPr/>
                    <a:lstStyle/>
                    <a:p>
                      <a:pPr algn="ctr"/>
                      <a:r>
                        <a:rPr lang="en-CH" sz="3600" dirty="0">
                          <a:latin typeface="Corbel" panose="020B0503020204020204" pitchFamily="34" charset="0"/>
                        </a:rPr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8296575"/>
                  </a:ext>
                </a:extLst>
              </a:tr>
              <a:tr h="719092">
                <a:tc>
                  <a:txBody>
                    <a:bodyPr/>
                    <a:lstStyle/>
                    <a:p>
                      <a:pPr algn="ctr"/>
                      <a:r>
                        <a:rPr lang="en-CH" sz="3600" dirty="0">
                          <a:latin typeface="Corbel" panose="020B0503020204020204" pitchFamily="34" charset="0"/>
                        </a:rPr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2071028"/>
                  </a:ext>
                </a:extLst>
              </a:tr>
              <a:tr h="719092">
                <a:tc>
                  <a:txBody>
                    <a:bodyPr/>
                    <a:lstStyle/>
                    <a:p>
                      <a:pPr algn="ctr"/>
                      <a:r>
                        <a:rPr lang="en-CH" sz="3600" dirty="0">
                          <a:latin typeface="Corbel" panose="020B0503020204020204" pitchFamily="34" charset="0"/>
                        </a:rPr>
                        <a:t>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3582311"/>
                  </a:ext>
                </a:extLst>
              </a:tr>
              <a:tr h="719092">
                <a:tc>
                  <a:txBody>
                    <a:bodyPr/>
                    <a:lstStyle/>
                    <a:p>
                      <a:pPr algn="ctr"/>
                      <a:r>
                        <a:rPr lang="en-CH" sz="3600" dirty="0"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5420494"/>
                  </a:ext>
                </a:extLst>
              </a:tr>
            </a:tbl>
          </a:graphicData>
        </a:graphic>
      </p:graphicFrame>
      <p:sp>
        <p:nvSpPr>
          <p:cNvPr id="3" name="Right Arrow 4">
            <a:extLst>
              <a:ext uri="{FF2B5EF4-FFF2-40B4-BE49-F238E27FC236}">
                <a16:creationId xmlns:a16="http://schemas.microsoft.com/office/drawing/2014/main" id="{1B3BA349-E043-4908-2975-C7B5FE8E288F}"/>
              </a:ext>
            </a:extLst>
          </p:cNvPr>
          <p:cNvSpPr/>
          <p:nvPr/>
        </p:nvSpPr>
        <p:spPr>
          <a:xfrm>
            <a:off x="6474240" y="7412785"/>
            <a:ext cx="3527681" cy="3173505"/>
          </a:xfrm>
          <a:custGeom>
            <a:avLst/>
            <a:gdLst>
              <a:gd name="connsiteX0" fmla="*/ 0 w 5957048"/>
              <a:gd name="connsiteY0" fmla="*/ 1371600 h 6454588"/>
              <a:gd name="connsiteX1" fmla="*/ 2978524 w 5957048"/>
              <a:gd name="connsiteY1" fmla="*/ 1371600 h 6454588"/>
              <a:gd name="connsiteX2" fmla="*/ 2978524 w 5957048"/>
              <a:gd name="connsiteY2" fmla="*/ 0 h 6454588"/>
              <a:gd name="connsiteX3" fmla="*/ 5957048 w 5957048"/>
              <a:gd name="connsiteY3" fmla="*/ 3227294 h 6454588"/>
              <a:gd name="connsiteX4" fmla="*/ 2978524 w 5957048"/>
              <a:gd name="connsiteY4" fmla="*/ 6454588 h 6454588"/>
              <a:gd name="connsiteX5" fmla="*/ 2978524 w 5957048"/>
              <a:gd name="connsiteY5" fmla="*/ 5082988 h 6454588"/>
              <a:gd name="connsiteX6" fmla="*/ 0 w 5957048"/>
              <a:gd name="connsiteY6" fmla="*/ 5082988 h 6454588"/>
              <a:gd name="connsiteX7" fmla="*/ 0 w 5957048"/>
              <a:gd name="connsiteY7" fmla="*/ 1371600 h 6454588"/>
              <a:gd name="connsiteX0" fmla="*/ 26894 w 5957048"/>
              <a:gd name="connsiteY0" fmla="*/ 0 h 7032812"/>
              <a:gd name="connsiteX1" fmla="*/ 2978524 w 5957048"/>
              <a:gd name="connsiteY1" fmla="*/ 1949824 h 7032812"/>
              <a:gd name="connsiteX2" fmla="*/ 2978524 w 5957048"/>
              <a:gd name="connsiteY2" fmla="*/ 578224 h 7032812"/>
              <a:gd name="connsiteX3" fmla="*/ 5957048 w 5957048"/>
              <a:gd name="connsiteY3" fmla="*/ 3805518 h 7032812"/>
              <a:gd name="connsiteX4" fmla="*/ 2978524 w 5957048"/>
              <a:gd name="connsiteY4" fmla="*/ 7032812 h 7032812"/>
              <a:gd name="connsiteX5" fmla="*/ 2978524 w 5957048"/>
              <a:gd name="connsiteY5" fmla="*/ 5661212 h 7032812"/>
              <a:gd name="connsiteX6" fmla="*/ 0 w 5957048"/>
              <a:gd name="connsiteY6" fmla="*/ 5661212 h 7032812"/>
              <a:gd name="connsiteX7" fmla="*/ 26894 w 5957048"/>
              <a:gd name="connsiteY7" fmla="*/ 0 h 7032812"/>
              <a:gd name="connsiteX0" fmla="*/ 26894 w 5957048"/>
              <a:gd name="connsiteY0" fmla="*/ 0 h 7557247"/>
              <a:gd name="connsiteX1" fmla="*/ 2978524 w 5957048"/>
              <a:gd name="connsiteY1" fmla="*/ 1949824 h 7557247"/>
              <a:gd name="connsiteX2" fmla="*/ 2978524 w 5957048"/>
              <a:gd name="connsiteY2" fmla="*/ 578224 h 7557247"/>
              <a:gd name="connsiteX3" fmla="*/ 5957048 w 5957048"/>
              <a:gd name="connsiteY3" fmla="*/ 3805518 h 7557247"/>
              <a:gd name="connsiteX4" fmla="*/ 2978524 w 5957048"/>
              <a:gd name="connsiteY4" fmla="*/ 7032812 h 7557247"/>
              <a:gd name="connsiteX5" fmla="*/ 2978524 w 5957048"/>
              <a:gd name="connsiteY5" fmla="*/ 5661212 h 7557247"/>
              <a:gd name="connsiteX6" fmla="*/ 0 w 5957048"/>
              <a:gd name="connsiteY6" fmla="*/ 7557247 h 7557247"/>
              <a:gd name="connsiteX7" fmla="*/ 26894 w 5957048"/>
              <a:gd name="connsiteY7" fmla="*/ 0 h 7557247"/>
              <a:gd name="connsiteX0" fmla="*/ 26894 w 5957048"/>
              <a:gd name="connsiteY0" fmla="*/ 0 h 7557247"/>
              <a:gd name="connsiteX1" fmla="*/ 2951630 w 5957048"/>
              <a:gd name="connsiteY1" fmla="*/ 3326781 h 7557247"/>
              <a:gd name="connsiteX2" fmla="*/ 2978524 w 5957048"/>
              <a:gd name="connsiteY2" fmla="*/ 578224 h 7557247"/>
              <a:gd name="connsiteX3" fmla="*/ 5957048 w 5957048"/>
              <a:gd name="connsiteY3" fmla="*/ 3805518 h 7557247"/>
              <a:gd name="connsiteX4" fmla="*/ 2978524 w 5957048"/>
              <a:gd name="connsiteY4" fmla="*/ 7032812 h 7557247"/>
              <a:gd name="connsiteX5" fmla="*/ 2978524 w 5957048"/>
              <a:gd name="connsiteY5" fmla="*/ 5661212 h 7557247"/>
              <a:gd name="connsiteX6" fmla="*/ 0 w 5957048"/>
              <a:gd name="connsiteY6" fmla="*/ 7557247 h 7557247"/>
              <a:gd name="connsiteX7" fmla="*/ 26894 w 5957048"/>
              <a:gd name="connsiteY7" fmla="*/ 0 h 7557247"/>
              <a:gd name="connsiteX0" fmla="*/ 26894 w 5957048"/>
              <a:gd name="connsiteY0" fmla="*/ 0 h 7557247"/>
              <a:gd name="connsiteX1" fmla="*/ 2951630 w 5957048"/>
              <a:gd name="connsiteY1" fmla="*/ 3326781 h 7557247"/>
              <a:gd name="connsiteX2" fmla="*/ 2978524 w 5957048"/>
              <a:gd name="connsiteY2" fmla="*/ 578224 h 7557247"/>
              <a:gd name="connsiteX3" fmla="*/ 5957048 w 5957048"/>
              <a:gd name="connsiteY3" fmla="*/ 3805518 h 7557247"/>
              <a:gd name="connsiteX4" fmla="*/ 2978524 w 5957048"/>
              <a:gd name="connsiteY4" fmla="*/ 7032812 h 7557247"/>
              <a:gd name="connsiteX5" fmla="*/ 2938183 w 5957048"/>
              <a:gd name="connsiteY5" fmla="*/ 3867968 h 7557247"/>
              <a:gd name="connsiteX6" fmla="*/ 0 w 5957048"/>
              <a:gd name="connsiteY6" fmla="*/ 7557247 h 7557247"/>
              <a:gd name="connsiteX7" fmla="*/ 26894 w 5957048"/>
              <a:gd name="connsiteY7" fmla="*/ 0 h 7557247"/>
              <a:gd name="connsiteX0" fmla="*/ 26894 w 5957048"/>
              <a:gd name="connsiteY0" fmla="*/ 0 h 7557247"/>
              <a:gd name="connsiteX1" fmla="*/ 2951630 w 5957048"/>
              <a:gd name="connsiteY1" fmla="*/ 3326781 h 7557247"/>
              <a:gd name="connsiteX2" fmla="*/ 2978524 w 5957048"/>
              <a:gd name="connsiteY2" fmla="*/ 578224 h 7557247"/>
              <a:gd name="connsiteX3" fmla="*/ 5957048 w 5957048"/>
              <a:gd name="connsiteY3" fmla="*/ 3805518 h 7557247"/>
              <a:gd name="connsiteX4" fmla="*/ 2991971 w 5957048"/>
              <a:gd name="connsiteY4" fmla="*/ 4887322 h 7557247"/>
              <a:gd name="connsiteX5" fmla="*/ 2938183 w 5957048"/>
              <a:gd name="connsiteY5" fmla="*/ 3867968 h 7557247"/>
              <a:gd name="connsiteX6" fmla="*/ 0 w 5957048"/>
              <a:gd name="connsiteY6" fmla="*/ 7557247 h 7557247"/>
              <a:gd name="connsiteX7" fmla="*/ 26894 w 5957048"/>
              <a:gd name="connsiteY7" fmla="*/ 0 h 7557247"/>
              <a:gd name="connsiteX0" fmla="*/ 26894 w 3576918"/>
              <a:gd name="connsiteY0" fmla="*/ 0 h 7557247"/>
              <a:gd name="connsiteX1" fmla="*/ 2951630 w 3576918"/>
              <a:gd name="connsiteY1" fmla="*/ 3326781 h 7557247"/>
              <a:gd name="connsiteX2" fmla="*/ 2978524 w 3576918"/>
              <a:gd name="connsiteY2" fmla="*/ 578224 h 7557247"/>
              <a:gd name="connsiteX3" fmla="*/ 3576918 w 3576918"/>
              <a:gd name="connsiteY3" fmla="*/ 3517316 h 7557247"/>
              <a:gd name="connsiteX4" fmla="*/ 2991971 w 3576918"/>
              <a:gd name="connsiteY4" fmla="*/ 4887322 h 7557247"/>
              <a:gd name="connsiteX5" fmla="*/ 2938183 w 3576918"/>
              <a:gd name="connsiteY5" fmla="*/ 3867968 h 7557247"/>
              <a:gd name="connsiteX6" fmla="*/ 0 w 3576918"/>
              <a:gd name="connsiteY6" fmla="*/ 7557247 h 7557247"/>
              <a:gd name="connsiteX7" fmla="*/ 26894 w 3576918"/>
              <a:gd name="connsiteY7" fmla="*/ 0 h 7557247"/>
              <a:gd name="connsiteX0" fmla="*/ 26894 w 3576918"/>
              <a:gd name="connsiteY0" fmla="*/ 0 h 7557247"/>
              <a:gd name="connsiteX1" fmla="*/ 2951630 w 3576918"/>
              <a:gd name="connsiteY1" fmla="*/ 3326781 h 7557247"/>
              <a:gd name="connsiteX2" fmla="*/ 2951630 w 3576918"/>
              <a:gd name="connsiteY2" fmla="*/ 2243383 h 7557247"/>
              <a:gd name="connsiteX3" fmla="*/ 3576918 w 3576918"/>
              <a:gd name="connsiteY3" fmla="*/ 3517316 h 7557247"/>
              <a:gd name="connsiteX4" fmla="*/ 2991971 w 3576918"/>
              <a:gd name="connsiteY4" fmla="*/ 4887322 h 7557247"/>
              <a:gd name="connsiteX5" fmla="*/ 2938183 w 3576918"/>
              <a:gd name="connsiteY5" fmla="*/ 3867968 h 7557247"/>
              <a:gd name="connsiteX6" fmla="*/ 0 w 3576918"/>
              <a:gd name="connsiteY6" fmla="*/ 7557247 h 7557247"/>
              <a:gd name="connsiteX7" fmla="*/ 26894 w 3576918"/>
              <a:gd name="connsiteY7" fmla="*/ 0 h 7557247"/>
              <a:gd name="connsiteX0" fmla="*/ 26894 w 3576918"/>
              <a:gd name="connsiteY0" fmla="*/ 0 h 7557247"/>
              <a:gd name="connsiteX1" fmla="*/ 2951630 w 3576918"/>
              <a:gd name="connsiteY1" fmla="*/ 3326781 h 7557247"/>
              <a:gd name="connsiteX2" fmla="*/ 2951630 w 3576918"/>
              <a:gd name="connsiteY2" fmla="*/ 2243383 h 7557247"/>
              <a:gd name="connsiteX3" fmla="*/ 3576918 w 3576918"/>
              <a:gd name="connsiteY3" fmla="*/ 3517316 h 7557247"/>
              <a:gd name="connsiteX4" fmla="*/ 2991971 w 3576918"/>
              <a:gd name="connsiteY4" fmla="*/ 4887322 h 7557247"/>
              <a:gd name="connsiteX5" fmla="*/ 2966319 w 3576918"/>
              <a:gd name="connsiteY5" fmla="*/ 3851218 h 7557247"/>
              <a:gd name="connsiteX6" fmla="*/ 0 w 3576918"/>
              <a:gd name="connsiteY6" fmla="*/ 7557247 h 7557247"/>
              <a:gd name="connsiteX7" fmla="*/ 26894 w 3576918"/>
              <a:gd name="connsiteY7" fmla="*/ 0 h 7557247"/>
              <a:gd name="connsiteX0" fmla="*/ 26894 w 3576918"/>
              <a:gd name="connsiteY0" fmla="*/ 0 h 7557247"/>
              <a:gd name="connsiteX1" fmla="*/ 2951630 w 3576918"/>
              <a:gd name="connsiteY1" fmla="*/ 3326781 h 7557247"/>
              <a:gd name="connsiteX2" fmla="*/ 2951630 w 3576918"/>
              <a:gd name="connsiteY2" fmla="*/ 2243383 h 7557247"/>
              <a:gd name="connsiteX3" fmla="*/ 3576918 w 3576918"/>
              <a:gd name="connsiteY3" fmla="*/ 3517316 h 7557247"/>
              <a:gd name="connsiteX4" fmla="*/ 2984937 w 3576918"/>
              <a:gd name="connsiteY4" fmla="*/ 4954322 h 7557247"/>
              <a:gd name="connsiteX5" fmla="*/ 2966319 w 3576918"/>
              <a:gd name="connsiteY5" fmla="*/ 3851218 h 7557247"/>
              <a:gd name="connsiteX6" fmla="*/ 0 w 3576918"/>
              <a:gd name="connsiteY6" fmla="*/ 7557247 h 7557247"/>
              <a:gd name="connsiteX7" fmla="*/ 26894 w 3576918"/>
              <a:gd name="connsiteY7" fmla="*/ 0 h 7557247"/>
              <a:gd name="connsiteX0" fmla="*/ 26894 w 3576918"/>
              <a:gd name="connsiteY0" fmla="*/ 0 h 7557247"/>
              <a:gd name="connsiteX1" fmla="*/ 2951630 w 3576918"/>
              <a:gd name="connsiteY1" fmla="*/ 3326781 h 7557247"/>
              <a:gd name="connsiteX2" fmla="*/ 2951630 w 3576918"/>
              <a:gd name="connsiteY2" fmla="*/ 2142883 h 7557247"/>
              <a:gd name="connsiteX3" fmla="*/ 3576918 w 3576918"/>
              <a:gd name="connsiteY3" fmla="*/ 3517316 h 7557247"/>
              <a:gd name="connsiteX4" fmla="*/ 2984937 w 3576918"/>
              <a:gd name="connsiteY4" fmla="*/ 4954322 h 7557247"/>
              <a:gd name="connsiteX5" fmla="*/ 2966319 w 3576918"/>
              <a:gd name="connsiteY5" fmla="*/ 3851218 h 7557247"/>
              <a:gd name="connsiteX6" fmla="*/ 0 w 3576918"/>
              <a:gd name="connsiteY6" fmla="*/ 7557247 h 7557247"/>
              <a:gd name="connsiteX7" fmla="*/ 26894 w 3576918"/>
              <a:gd name="connsiteY7" fmla="*/ 0 h 7557247"/>
              <a:gd name="connsiteX0" fmla="*/ 26894 w 3576918"/>
              <a:gd name="connsiteY0" fmla="*/ 0 h 7557247"/>
              <a:gd name="connsiteX1" fmla="*/ 2951630 w 3576918"/>
              <a:gd name="connsiteY1" fmla="*/ 3326781 h 7557247"/>
              <a:gd name="connsiteX2" fmla="*/ 2951630 w 3576918"/>
              <a:gd name="connsiteY2" fmla="*/ 2142883 h 7557247"/>
              <a:gd name="connsiteX3" fmla="*/ 3576918 w 3576918"/>
              <a:gd name="connsiteY3" fmla="*/ 3517316 h 7557247"/>
              <a:gd name="connsiteX4" fmla="*/ 2984937 w 3576918"/>
              <a:gd name="connsiteY4" fmla="*/ 4954322 h 7557247"/>
              <a:gd name="connsiteX5" fmla="*/ 2959285 w 3576918"/>
              <a:gd name="connsiteY5" fmla="*/ 3733967 h 7557247"/>
              <a:gd name="connsiteX6" fmla="*/ 0 w 3576918"/>
              <a:gd name="connsiteY6" fmla="*/ 7557247 h 7557247"/>
              <a:gd name="connsiteX7" fmla="*/ 26894 w 3576918"/>
              <a:gd name="connsiteY7" fmla="*/ 0 h 7557247"/>
              <a:gd name="connsiteX0" fmla="*/ 26894 w 3527681"/>
              <a:gd name="connsiteY0" fmla="*/ 0 h 7557247"/>
              <a:gd name="connsiteX1" fmla="*/ 2951630 w 3527681"/>
              <a:gd name="connsiteY1" fmla="*/ 3326781 h 7557247"/>
              <a:gd name="connsiteX2" fmla="*/ 2951630 w 3527681"/>
              <a:gd name="connsiteY2" fmla="*/ 2142883 h 7557247"/>
              <a:gd name="connsiteX3" fmla="*/ 3527681 w 3527681"/>
              <a:gd name="connsiteY3" fmla="*/ 3517316 h 7557247"/>
              <a:gd name="connsiteX4" fmla="*/ 2984937 w 3527681"/>
              <a:gd name="connsiteY4" fmla="*/ 4954322 h 7557247"/>
              <a:gd name="connsiteX5" fmla="*/ 2959285 w 3527681"/>
              <a:gd name="connsiteY5" fmla="*/ 3733967 h 7557247"/>
              <a:gd name="connsiteX6" fmla="*/ 0 w 3527681"/>
              <a:gd name="connsiteY6" fmla="*/ 7557247 h 7557247"/>
              <a:gd name="connsiteX7" fmla="*/ 26894 w 3527681"/>
              <a:gd name="connsiteY7" fmla="*/ 0 h 755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27681" h="7557247">
                <a:moveTo>
                  <a:pt x="26894" y="0"/>
                </a:moveTo>
                <a:lnTo>
                  <a:pt x="2951630" y="3326781"/>
                </a:lnTo>
                <a:lnTo>
                  <a:pt x="2951630" y="2142883"/>
                </a:lnTo>
                <a:lnTo>
                  <a:pt x="3527681" y="3517316"/>
                </a:lnTo>
                <a:lnTo>
                  <a:pt x="2984937" y="4954322"/>
                </a:lnTo>
                <a:lnTo>
                  <a:pt x="2959285" y="3733967"/>
                </a:lnTo>
                <a:lnTo>
                  <a:pt x="0" y="7557247"/>
                </a:lnTo>
                <a:cubicBezTo>
                  <a:pt x="8965" y="5038165"/>
                  <a:pt x="17929" y="2519082"/>
                  <a:pt x="26894" y="0"/>
                </a:cubicBezTo>
                <a:close/>
              </a:path>
            </a:pathLst>
          </a:custGeom>
          <a:solidFill>
            <a:srgbClr val="59889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Pentagon 4">
            <a:extLst>
              <a:ext uri="{FF2B5EF4-FFF2-40B4-BE49-F238E27FC236}">
                <a16:creationId xmlns:a16="http://schemas.microsoft.com/office/drawing/2014/main" id="{8A9939EE-14AC-3081-15CA-B3178FF23DC5}"/>
              </a:ext>
            </a:extLst>
          </p:cNvPr>
          <p:cNvSpPr/>
          <p:nvPr/>
        </p:nvSpPr>
        <p:spPr>
          <a:xfrm>
            <a:off x="3229362" y="2873192"/>
            <a:ext cx="2637692" cy="3569677"/>
          </a:xfrm>
          <a:prstGeom prst="homePlate">
            <a:avLst/>
          </a:prstGeom>
          <a:solidFill>
            <a:srgbClr val="59889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9116FA-F44E-2FBC-9E4E-C24A20F7B122}"/>
              </a:ext>
            </a:extLst>
          </p:cNvPr>
          <p:cNvSpPr/>
          <p:nvPr/>
        </p:nvSpPr>
        <p:spPr>
          <a:xfrm>
            <a:off x="6242539" y="4359092"/>
            <a:ext cx="896815" cy="705278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2479269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roup 93">
            <a:extLst>
              <a:ext uri="{FF2B5EF4-FFF2-40B4-BE49-F238E27FC236}">
                <a16:creationId xmlns:a16="http://schemas.microsoft.com/office/drawing/2014/main" id="{6291BAF0-A247-6D60-B95C-CC5229C6B25E}"/>
              </a:ext>
            </a:extLst>
          </p:cNvPr>
          <p:cNvGrpSpPr/>
          <p:nvPr/>
        </p:nvGrpSpPr>
        <p:grpSpPr>
          <a:xfrm>
            <a:off x="2869027" y="4094156"/>
            <a:ext cx="7915303" cy="2835458"/>
            <a:chOff x="6253454" y="1643307"/>
            <a:chExt cx="7915303" cy="283545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BD5DDE0-3A89-72CB-45E4-01AEDB551A44}"/>
                </a:ext>
              </a:extLst>
            </p:cNvPr>
            <p:cNvSpPr txBox="1"/>
            <p:nvPr/>
          </p:nvSpPr>
          <p:spPr>
            <a:xfrm>
              <a:off x="6627054" y="2012834"/>
              <a:ext cx="7541703" cy="24659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GB" sz="2100" b="1" dirty="0">
                  <a:solidFill>
                    <a:srgbClr val="598890"/>
                  </a:solidFill>
                  <a:latin typeface="Corbel" panose="020B0503020204020204" pitchFamily="34" charset="0"/>
                  <a:ea typeface="Palatino" pitchFamily="2" charset="77"/>
                  <a:cs typeface="Calibri" panose="020F0502020204030204" pitchFamily="34" charset="0"/>
                </a:rPr>
                <a:t>age &lt; 18 </a:t>
              </a:r>
              <a:r>
                <a:rPr lang="en-GB" sz="2100" b="1" dirty="0">
                  <a:latin typeface="Corbel" panose="020B0503020204020204" pitchFamily="34" charset="0"/>
                  <a:ea typeface="Palatino" pitchFamily="2" charset="77"/>
                  <a:cs typeface="Calibri" panose="020F0502020204030204" pitchFamily="34" charset="0"/>
                </a:rPr>
                <a:t>~ </a:t>
              </a:r>
              <a:r>
                <a:rPr lang="en-GB" sz="2100" dirty="0">
                  <a:latin typeface="Corbel" panose="020B0503020204020204" pitchFamily="34" charset="0"/>
                  <a:ea typeface="Palatino" pitchFamily="2" charset="77"/>
                  <a:cs typeface="Calibri" panose="020F0502020204030204" pitchFamily="34" charset="0"/>
                </a:rPr>
                <a:t>“Enfant", </a:t>
              </a:r>
            </a:p>
            <a:p>
              <a:pPr>
                <a:lnSpc>
                  <a:spcPct val="150000"/>
                </a:lnSpc>
              </a:pPr>
              <a:r>
                <a:rPr lang="en-GB" sz="2100" b="1" dirty="0">
                  <a:solidFill>
                    <a:srgbClr val="598890"/>
                  </a:solidFill>
                  <a:latin typeface="Corbel" panose="020B0503020204020204" pitchFamily="34" charset="0"/>
                  <a:ea typeface="Palatino" pitchFamily="2" charset="77"/>
                  <a:cs typeface="Calibri" panose="020F0502020204030204" pitchFamily="34" charset="0"/>
                </a:rPr>
                <a:t>age &lt; 30 </a:t>
              </a:r>
              <a:r>
                <a:rPr lang="en-GB" sz="2100" b="1" dirty="0">
                  <a:latin typeface="Corbel" panose="020B0503020204020204" pitchFamily="34" charset="0"/>
                  <a:ea typeface="Palatino" pitchFamily="2" charset="77"/>
                  <a:cs typeface="Calibri" panose="020F0502020204030204" pitchFamily="34" charset="0"/>
                </a:rPr>
                <a:t>~ </a:t>
              </a:r>
              <a:r>
                <a:rPr lang="en-GB" sz="2100" dirty="0">
                  <a:latin typeface="Corbel" panose="020B0503020204020204" pitchFamily="34" charset="0"/>
                  <a:ea typeface="Palatino" pitchFamily="2" charset="77"/>
                  <a:cs typeface="Calibri" panose="020F0502020204030204" pitchFamily="34" charset="0"/>
                </a:rPr>
                <a:t>“</a:t>
              </a:r>
              <a:r>
                <a:rPr lang="en-GB" sz="2100" dirty="0" err="1">
                  <a:latin typeface="Corbel" panose="020B0503020204020204" pitchFamily="34" charset="0"/>
                  <a:ea typeface="Palatino" pitchFamily="2" charset="77"/>
                  <a:cs typeface="Calibri" panose="020F0502020204030204" pitchFamily="34" charset="0"/>
                </a:rPr>
                <a:t>Adulte</a:t>
              </a:r>
              <a:r>
                <a:rPr lang="en-GB" sz="2100" dirty="0">
                  <a:latin typeface="Corbel" panose="020B0503020204020204" pitchFamily="34" charset="0"/>
                  <a:ea typeface="Palatino" pitchFamily="2" charset="77"/>
                  <a:cs typeface="Calibri" panose="020F0502020204030204" pitchFamily="34" charset="0"/>
                </a:rPr>
                <a:t> </a:t>
              </a:r>
              <a:r>
                <a:rPr lang="en-GB" sz="2100" dirty="0" err="1">
                  <a:latin typeface="Corbel" panose="020B0503020204020204" pitchFamily="34" charset="0"/>
                  <a:ea typeface="Palatino" pitchFamily="2" charset="77"/>
                  <a:cs typeface="Calibri" panose="020F0502020204030204" pitchFamily="34" charset="0"/>
                </a:rPr>
                <a:t>jeune</a:t>
              </a:r>
              <a:r>
                <a:rPr lang="en-GB" sz="2100" dirty="0">
                  <a:latin typeface="Corbel" panose="020B0503020204020204" pitchFamily="34" charset="0"/>
                  <a:ea typeface="Palatino" pitchFamily="2" charset="77"/>
                  <a:cs typeface="Calibri" panose="020F0502020204030204" pitchFamily="34" charset="0"/>
                </a:rPr>
                <a:t>",</a:t>
              </a:r>
            </a:p>
            <a:p>
              <a:pPr>
                <a:lnSpc>
                  <a:spcPct val="150000"/>
                </a:lnSpc>
              </a:pPr>
              <a:r>
                <a:rPr lang="en-GB" sz="2100" b="1" dirty="0">
                  <a:solidFill>
                    <a:srgbClr val="598890"/>
                  </a:solidFill>
                  <a:latin typeface="Corbel" panose="020B0503020204020204" pitchFamily="34" charset="0"/>
                  <a:ea typeface="Palatino" pitchFamily="2" charset="77"/>
                  <a:cs typeface="Calibri" panose="020F0502020204030204" pitchFamily="34" charset="0"/>
                </a:rPr>
                <a:t>age &lt; 50 </a:t>
              </a:r>
              <a:r>
                <a:rPr lang="en-GB" sz="2100" b="1" dirty="0">
                  <a:latin typeface="Corbel" panose="020B0503020204020204" pitchFamily="34" charset="0"/>
                  <a:ea typeface="Palatino" pitchFamily="2" charset="77"/>
                  <a:cs typeface="Calibri" panose="020F0502020204030204" pitchFamily="34" charset="0"/>
                </a:rPr>
                <a:t>~ </a:t>
              </a:r>
              <a:r>
                <a:rPr lang="en-GB" sz="2100" dirty="0">
                  <a:latin typeface="Corbel" panose="020B0503020204020204" pitchFamily="34" charset="0"/>
                  <a:ea typeface="Palatino" pitchFamily="2" charset="77"/>
                  <a:cs typeface="Calibri" panose="020F0502020204030204" pitchFamily="34" charset="0"/>
                </a:rPr>
                <a:t>”Age </a:t>
              </a:r>
              <a:r>
                <a:rPr lang="en-GB" sz="2100" dirty="0" err="1">
                  <a:latin typeface="Corbel" panose="020B0503020204020204" pitchFamily="34" charset="0"/>
                  <a:ea typeface="Palatino" pitchFamily="2" charset="77"/>
                  <a:cs typeface="Calibri" panose="020F0502020204030204" pitchFamily="34" charset="0"/>
                </a:rPr>
                <a:t>moyen</a:t>
              </a:r>
              <a:r>
                <a:rPr lang="en-GB" sz="2100" dirty="0">
                  <a:latin typeface="Corbel" panose="020B0503020204020204" pitchFamily="34" charset="0"/>
                  <a:ea typeface="Palatino" pitchFamily="2" charset="77"/>
                  <a:cs typeface="Calibri" panose="020F0502020204030204" pitchFamily="34" charset="0"/>
                </a:rPr>
                <a:t>",  </a:t>
              </a:r>
            </a:p>
            <a:p>
              <a:pPr>
                <a:lnSpc>
                  <a:spcPct val="150000"/>
                </a:lnSpc>
              </a:pPr>
              <a:r>
                <a:rPr lang="en-GB" sz="2100" b="1" dirty="0">
                  <a:solidFill>
                    <a:srgbClr val="598890"/>
                  </a:solidFill>
                  <a:latin typeface="Corbel" panose="020B0503020204020204" pitchFamily="34" charset="0"/>
                  <a:ea typeface="Palatino" pitchFamily="2" charset="77"/>
                  <a:cs typeface="Calibri" panose="020F0502020204030204" pitchFamily="34" charset="0"/>
                </a:rPr>
                <a:t>TRUE</a:t>
              </a:r>
              <a:r>
                <a:rPr lang="en-GB" sz="2100" b="1" dirty="0">
                  <a:latin typeface="Corbel" panose="020B0503020204020204" pitchFamily="34" charset="0"/>
                  <a:ea typeface="Palatino" pitchFamily="2" charset="77"/>
                  <a:cs typeface="Calibri" panose="020F0502020204030204" pitchFamily="34" charset="0"/>
                </a:rPr>
                <a:t> ~ </a:t>
              </a:r>
              <a:r>
                <a:rPr lang="en-GB" sz="2100" dirty="0">
                  <a:latin typeface="Corbel" panose="020B0503020204020204" pitchFamily="34" charset="0"/>
                  <a:ea typeface="Palatino" pitchFamily="2" charset="77"/>
                  <a:cs typeface="Calibri" panose="020F0502020204030204" pitchFamily="34" charset="0"/>
                </a:rPr>
                <a:t>”</a:t>
              </a:r>
              <a:r>
                <a:rPr lang="en-GB" sz="2100" dirty="0" err="1">
                  <a:latin typeface="Corbel" panose="020B0503020204020204" pitchFamily="34" charset="0"/>
                  <a:ea typeface="Palatino" pitchFamily="2" charset="77"/>
                  <a:cs typeface="Calibri" panose="020F0502020204030204" pitchFamily="34" charset="0"/>
                </a:rPr>
                <a:t>Adulte</a:t>
              </a:r>
              <a:r>
                <a:rPr lang="en-GB" sz="2100" dirty="0">
                  <a:latin typeface="Corbel" panose="020B0503020204020204" pitchFamily="34" charset="0"/>
                  <a:ea typeface="Palatino" pitchFamily="2" charset="77"/>
                  <a:cs typeface="Calibri" panose="020F0502020204030204" pitchFamily="34" charset="0"/>
                </a:rPr>
                <a:t> </a:t>
              </a:r>
              <a:r>
                <a:rPr lang="en-GB" sz="2100" dirty="0" err="1">
                  <a:latin typeface="Corbel" panose="020B0503020204020204" pitchFamily="34" charset="0"/>
                  <a:ea typeface="Palatino" pitchFamily="2" charset="77"/>
                  <a:cs typeface="Calibri" panose="020F0502020204030204" pitchFamily="34" charset="0"/>
                </a:rPr>
                <a:t>agé</a:t>
              </a:r>
              <a:r>
                <a:rPr lang="en-GB" sz="2100" dirty="0">
                  <a:latin typeface="Corbel" panose="020B0503020204020204" pitchFamily="34" charset="0"/>
                  <a:ea typeface="Palatino" pitchFamily="2" charset="77"/>
                  <a:cs typeface="Calibri" panose="020F0502020204030204" pitchFamily="34" charset="0"/>
                </a:rPr>
                <a:t>” </a:t>
              </a:r>
            </a:p>
            <a:p>
              <a:pPr>
                <a:lnSpc>
                  <a:spcPct val="150000"/>
                </a:lnSpc>
              </a:pPr>
              <a:r>
                <a:rPr lang="en-GB" sz="2100" dirty="0">
                  <a:latin typeface="Corbel" panose="020B0503020204020204" pitchFamily="34" charset="0"/>
                  <a:ea typeface="Palatino" pitchFamily="2" charset="77"/>
                  <a:cs typeface="Calibri" panose="020F0502020204030204" pitchFamily="34" charset="0"/>
                </a:rPr>
                <a:t>)</a:t>
              </a:r>
              <a:endParaRPr lang="en-CH" sz="2100" dirty="0">
                <a:latin typeface="Corbel" panose="020B0503020204020204" pitchFamily="34" charset="0"/>
                <a:ea typeface="Palatino" pitchFamily="2" charset="77"/>
                <a:cs typeface="Calibri" panose="020F0502020204030204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E77A1A3-B8BF-9D69-0D73-5DEA7F90CF9C}"/>
                </a:ext>
              </a:extLst>
            </p:cNvPr>
            <p:cNvSpPr txBox="1"/>
            <p:nvPr/>
          </p:nvSpPr>
          <p:spPr>
            <a:xfrm>
              <a:off x="6253454" y="1643307"/>
              <a:ext cx="1502334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100" dirty="0" err="1">
                  <a:latin typeface="Corbel" panose="020B0503020204020204" pitchFamily="34" charset="0"/>
                  <a:ea typeface="Palatino" pitchFamily="2" charset="77"/>
                  <a:cs typeface="Calibri" panose="020F0502020204030204" pitchFamily="34" charset="0"/>
                </a:rPr>
                <a:t>case_when</a:t>
              </a:r>
              <a:r>
                <a:rPr lang="en-GB" sz="2100" dirty="0">
                  <a:latin typeface="Corbel" panose="020B0503020204020204" pitchFamily="34" charset="0"/>
                  <a:ea typeface="Palatino" pitchFamily="2" charset="77"/>
                  <a:cs typeface="Calibri" panose="020F0502020204030204" pitchFamily="34" charset="0"/>
                </a:rPr>
                <a:t>(</a:t>
              </a:r>
              <a:endParaRPr lang="en-CH" sz="2100" dirty="0"/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9F624B95-9A3E-8908-D83D-795EB5F5E945}"/>
              </a:ext>
            </a:extLst>
          </p:cNvPr>
          <p:cNvGrpSpPr/>
          <p:nvPr/>
        </p:nvGrpSpPr>
        <p:grpSpPr>
          <a:xfrm>
            <a:off x="6564498" y="3627452"/>
            <a:ext cx="5178384" cy="3836570"/>
            <a:chOff x="10483809" y="1641153"/>
            <a:chExt cx="5178384" cy="3613289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EE9E3DD8-3F1C-5567-B9FE-274A46FD8FBF}"/>
                </a:ext>
              </a:extLst>
            </p:cNvPr>
            <p:cNvGrpSpPr/>
            <p:nvPr/>
          </p:nvGrpSpPr>
          <p:grpSpPr>
            <a:xfrm>
              <a:off x="10935882" y="1680543"/>
              <a:ext cx="1897283" cy="1077059"/>
              <a:chOff x="3336836" y="1689106"/>
              <a:chExt cx="1897283" cy="1077059"/>
            </a:xfrm>
          </p:grpSpPr>
          <p:cxnSp>
            <p:nvCxnSpPr>
              <p:cNvPr id="4" name="Straight Arrow Connector 3">
                <a:extLst>
                  <a:ext uri="{FF2B5EF4-FFF2-40B4-BE49-F238E27FC236}">
                    <a16:creationId xmlns:a16="http://schemas.microsoft.com/office/drawing/2014/main" id="{7DB7AAAA-F293-4EE1-463E-F5C557FCD00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36836" y="1692547"/>
                <a:ext cx="957089" cy="1073618"/>
              </a:xfrm>
              <a:prstGeom prst="straightConnector1">
                <a:avLst/>
              </a:prstGeom>
              <a:ln w="38100">
                <a:solidFill>
                  <a:srgbClr val="598890"/>
                </a:solidFill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5" name="Straight Arrow Connector 4">
                <a:extLst>
                  <a:ext uri="{FF2B5EF4-FFF2-40B4-BE49-F238E27FC236}">
                    <a16:creationId xmlns:a16="http://schemas.microsoft.com/office/drawing/2014/main" id="{21D28AC7-90C0-EE2E-4EAA-2F0493E001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77990" y="1689106"/>
                <a:ext cx="956129" cy="1077058"/>
              </a:xfrm>
              <a:prstGeom prst="straightConnector1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3138C4B-9BE6-8C98-3643-929FD47D95D5}"/>
                </a:ext>
              </a:extLst>
            </p:cNvPr>
            <p:cNvSpPr txBox="1"/>
            <p:nvPr/>
          </p:nvSpPr>
          <p:spPr>
            <a:xfrm>
              <a:off x="10805424" y="2061940"/>
              <a:ext cx="1024574" cy="420956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598890"/>
              </a:solidFill>
            </a:ln>
          </p:spPr>
          <p:txBody>
            <a:bodyPr wrap="none" lIns="36000" tIns="36000" rIns="36000" bIns="36000" rtlCol="0">
              <a:spAutoFit/>
            </a:bodyPr>
            <a:lstStyle/>
            <a:p>
              <a:r>
                <a:rPr lang="en-CH" sz="2000" b="1" dirty="0">
                  <a:solidFill>
                    <a:srgbClr val="598890"/>
                  </a:solidFill>
                  <a:latin typeface="Corbel" panose="020B0503020204020204" pitchFamily="34" charset="0"/>
                </a:rPr>
                <a:t>age &lt; 18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E75380B-894B-F122-BA58-8B67CC52296E}"/>
                </a:ext>
              </a:extLst>
            </p:cNvPr>
            <p:cNvSpPr txBox="1"/>
            <p:nvPr/>
          </p:nvSpPr>
          <p:spPr>
            <a:xfrm>
              <a:off x="10483809" y="2669647"/>
              <a:ext cx="1093569" cy="3768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H" sz="2000" dirty="0">
                  <a:latin typeface="Corbel" panose="020B0503020204020204" pitchFamily="34" charset="0"/>
                </a:rPr>
                <a:t>“</a:t>
              </a:r>
              <a:r>
                <a:rPr lang="fr-CM" sz="2000" dirty="0">
                  <a:latin typeface="Corbel" panose="020B0503020204020204" pitchFamily="34" charset="0"/>
                </a:rPr>
                <a:t>Enfant</a:t>
              </a:r>
              <a:r>
                <a:rPr lang="en-CH" sz="2000" dirty="0">
                  <a:latin typeface="Corbel" panose="020B0503020204020204" pitchFamily="34" charset="0"/>
                </a:rPr>
                <a:t>”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59D5A7E-4B56-3C12-3EB2-9AFC2C269FA3}"/>
                </a:ext>
              </a:extLst>
            </p:cNvPr>
            <p:cNvSpPr txBox="1"/>
            <p:nvPr/>
          </p:nvSpPr>
          <p:spPr>
            <a:xfrm>
              <a:off x="11962664" y="2061940"/>
              <a:ext cx="1043453" cy="396457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bg1">
                  <a:lumMod val="65000"/>
                </a:schemeClr>
              </a:solidFill>
            </a:ln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fr-CM" sz="2000" b="1" i="1" dirty="0">
                  <a:solidFill>
                    <a:schemeClr val="bg1">
                      <a:lumMod val="65000"/>
                    </a:schemeClr>
                  </a:solidFill>
                  <a:latin typeface="Corbel" panose="020B0503020204020204" pitchFamily="34" charset="0"/>
                </a:rPr>
                <a:t>Sinon</a:t>
              </a:r>
              <a:endParaRPr lang="en-CH" sz="2000" b="1" i="1" dirty="0">
                <a:solidFill>
                  <a:schemeClr val="bg1">
                    <a:lumMod val="65000"/>
                  </a:schemeClr>
                </a:solidFill>
                <a:latin typeface="Corbel" panose="020B0503020204020204" pitchFamily="34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DD4CA64-9EDD-9860-D027-FB24BC389ECD}"/>
                </a:ext>
              </a:extLst>
            </p:cNvPr>
            <p:cNvSpPr txBox="1"/>
            <p:nvPr/>
          </p:nvSpPr>
          <p:spPr>
            <a:xfrm>
              <a:off x="11070888" y="3730146"/>
              <a:ext cx="1720086" cy="3768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H" sz="2000" dirty="0">
                  <a:latin typeface="Corbel" panose="020B0503020204020204" pitchFamily="34" charset="0"/>
                </a:rPr>
                <a:t>“</a:t>
              </a:r>
              <a:r>
                <a:rPr lang="fr-CM" sz="2000" dirty="0">
                  <a:latin typeface="Corbel" panose="020B0503020204020204" pitchFamily="34" charset="0"/>
                </a:rPr>
                <a:t>Adulte jeune</a:t>
              </a:r>
              <a:r>
                <a:rPr lang="en-CH" sz="2000" dirty="0">
                  <a:latin typeface="Corbel" panose="020B0503020204020204" pitchFamily="34" charset="0"/>
                </a:rPr>
                <a:t>”</a:t>
              </a: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C2E3237A-68EB-5B17-8B8A-9C8CA661D6C2}"/>
                </a:ext>
              </a:extLst>
            </p:cNvPr>
            <p:cNvSpPr/>
            <p:nvPr/>
          </p:nvSpPr>
          <p:spPr>
            <a:xfrm>
              <a:off x="11816493" y="1641153"/>
              <a:ext cx="144000" cy="144000"/>
            </a:xfrm>
            <a:prstGeom prst="ellipse">
              <a:avLst/>
            </a:prstGeom>
            <a:solidFill>
              <a:srgbClr val="59889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sz="2000"/>
            </a:p>
          </p:txBody>
        </p: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B340D96B-68BB-3329-A0AC-B01A73EED090}"/>
                </a:ext>
              </a:extLst>
            </p:cNvPr>
            <p:cNvGrpSpPr/>
            <p:nvPr/>
          </p:nvGrpSpPr>
          <p:grpSpPr>
            <a:xfrm>
              <a:off x="11904195" y="2724985"/>
              <a:ext cx="1897283" cy="1108358"/>
              <a:chOff x="4305149" y="2733551"/>
              <a:chExt cx="1897283" cy="1108358"/>
            </a:xfrm>
          </p:grpSpPr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3179A2B7-1F3C-8029-EB59-6B6D7A81BF77}"/>
                  </a:ext>
                </a:extLst>
              </p:cNvPr>
              <p:cNvGrpSpPr/>
              <p:nvPr/>
            </p:nvGrpSpPr>
            <p:grpSpPr>
              <a:xfrm>
                <a:off x="4305149" y="2764850"/>
                <a:ext cx="1897283" cy="1077059"/>
                <a:chOff x="3336836" y="1689106"/>
                <a:chExt cx="1897283" cy="1077059"/>
              </a:xfrm>
            </p:grpSpPr>
            <p:cxnSp>
              <p:nvCxnSpPr>
                <p:cNvPr id="60" name="Straight Arrow Connector 59">
                  <a:extLst>
                    <a:ext uri="{FF2B5EF4-FFF2-40B4-BE49-F238E27FC236}">
                      <a16:creationId xmlns:a16="http://schemas.microsoft.com/office/drawing/2014/main" id="{3045D79B-0815-6632-DD81-5DF932E0F35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336836" y="1692547"/>
                  <a:ext cx="957089" cy="1073618"/>
                </a:xfrm>
                <a:prstGeom prst="straightConnector1">
                  <a:avLst/>
                </a:prstGeom>
                <a:ln w="38100">
                  <a:solidFill>
                    <a:srgbClr val="598890"/>
                  </a:solidFill>
                  <a:tailEnd type="triangle"/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Arrow Connector 60">
                  <a:extLst>
                    <a:ext uri="{FF2B5EF4-FFF2-40B4-BE49-F238E27FC236}">
                      <a16:creationId xmlns:a16="http://schemas.microsoft.com/office/drawing/2014/main" id="{73F825E6-69F1-F791-293F-EE43A710CC6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77990" y="1689106"/>
                  <a:ext cx="956129" cy="1077058"/>
                </a:xfrm>
                <a:prstGeom prst="straightConnector1">
                  <a:avLst/>
                </a:prstGeom>
                <a:ln w="38100">
                  <a:solidFill>
                    <a:schemeClr val="bg1">
                      <a:lumMod val="65000"/>
                    </a:schemeClr>
                  </a:solidFill>
                  <a:tailEnd type="triangle"/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AF708908-AD60-8928-6B4D-1D548B290C59}"/>
                  </a:ext>
                </a:extLst>
              </p:cNvPr>
              <p:cNvSpPr/>
              <p:nvPr/>
            </p:nvSpPr>
            <p:spPr>
              <a:xfrm>
                <a:off x="5184222" y="2733551"/>
                <a:ext cx="144000" cy="144000"/>
              </a:xfrm>
              <a:prstGeom prst="ellipse">
                <a:avLst/>
              </a:prstGeom>
              <a:solidFill>
                <a:srgbClr val="598890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 sz="2000"/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0D5B87A0-1AE1-00FA-8245-DE256F109839}"/>
                </a:ext>
              </a:extLst>
            </p:cNvPr>
            <p:cNvGrpSpPr/>
            <p:nvPr/>
          </p:nvGrpSpPr>
          <p:grpSpPr>
            <a:xfrm>
              <a:off x="12888443" y="3790170"/>
              <a:ext cx="1897283" cy="1108358"/>
              <a:chOff x="4305149" y="2733551"/>
              <a:chExt cx="1897283" cy="1108358"/>
            </a:xfrm>
          </p:grpSpPr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6086AC4F-3C11-B809-3049-14CEDE2BD736}"/>
                  </a:ext>
                </a:extLst>
              </p:cNvPr>
              <p:cNvGrpSpPr/>
              <p:nvPr/>
            </p:nvGrpSpPr>
            <p:grpSpPr>
              <a:xfrm>
                <a:off x="4305149" y="2764850"/>
                <a:ext cx="1897283" cy="1077059"/>
                <a:chOff x="3336836" y="1689106"/>
                <a:chExt cx="1897283" cy="1077059"/>
              </a:xfrm>
            </p:grpSpPr>
            <p:cxnSp>
              <p:nvCxnSpPr>
                <p:cNvPr id="72" name="Straight Arrow Connector 71">
                  <a:extLst>
                    <a:ext uri="{FF2B5EF4-FFF2-40B4-BE49-F238E27FC236}">
                      <a16:creationId xmlns:a16="http://schemas.microsoft.com/office/drawing/2014/main" id="{929B31DE-1C77-4F7C-3DFF-7F73D1994D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336836" y="1692547"/>
                  <a:ext cx="957089" cy="1073618"/>
                </a:xfrm>
                <a:prstGeom prst="straightConnector1">
                  <a:avLst/>
                </a:prstGeom>
                <a:ln w="38100">
                  <a:solidFill>
                    <a:srgbClr val="598890"/>
                  </a:solidFill>
                  <a:tailEnd type="triangle"/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Arrow Connector 72">
                  <a:extLst>
                    <a:ext uri="{FF2B5EF4-FFF2-40B4-BE49-F238E27FC236}">
                      <a16:creationId xmlns:a16="http://schemas.microsoft.com/office/drawing/2014/main" id="{1F2F64A8-A91E-22E1-2DA6-E35881BEF6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77990" y="1689106"/>
                  <a:ext cx="956129" cy="1077058"/>
                </a:xfrm>
                <a:prstGeom prst="straightConnector1">
                  <a:avLst/>
                </a:prstGeom>
                <a:ln w="38100">
                  <a:solidFill>
                    <a:schemeClr val="bg1">
                      <a:lumMod val="65000"/>
                    </a:schemeClr>
                  </a:solidFill>
                  <a:tailEnd type="triangle"/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CC4BF578-ACC5-80FF-ABB7-52722343AFAA}"/>
                  </a:ext>
                </a:extLst>
              </p:cNvPr>
              <p:cNvSpPr/>
              <p:nvPr/>
            </p:nvSpPr>
            <p:spPr>
              <a:xfrm>
                <a:off x="5184222" y="2733551"/>
                <a:ext cx="144000" cy="144000"/>
              </a:xfrm>
              <a:prstGeom prst="ellipse">
                <a:avLst/>
              </a:prstGeom>
              <a:solidFill>
                <a:srgbClr val="598890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 sz="2000"/>
              </a:p>
            </p:txBody>
          </p:sp>
        </p:grp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97200A8A-04BB-8642-99CC-48DA369256DA}"/>
                </a:ext>
              </a:extLst>
            </p:cNvPr>
            <p:cNvSpPr txBox="1"/>
            <p:nvPr/>
          </p:nvSpPr>
          <p:spPr>
            <a:xfrm>
              <a:off x="11851076" y="3084171"/>
              <a:ext cx="1011254" cy="420956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598890"/>
              </a:solidFill>
            </a:ln>
          </p:spPr>
          <p:txBody>
            <a:bodyPr wrap="none" lIns="36000" tIns="36000" rIns="36000" bIns="36000" rtlCol="0">
              <a:spAutoFit/>
            </a:bodyPr>
            <a:lstStyle/>
            <a:p>
              <a:r>
                <a:rPr lang="en-CH" sz="2000" b="1" dirty="0">
                  <a:solidFill>
                    <a:srgbClr val="598890"/>
                  </a:solidFill>
                  <a:latin typeface="Corbel" panose="020B0503020204020204" pitchFamily="34" charset="0"/>
                </a:rPr>
                <a:t>age &lt; 30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354A1144-C5D4-2DFD-B9B0-330166EDC6F3}"/>
                </a:ext>
              </a:extLst>
            </p:cNvPr>
            <p:cNvSpPr txBox="1"/>
            <p:nvPr/>
          </p:nvSpPr>
          <p:spPr>
            <a:xfrm>
              <a:off x="12861360" y="4110958"/>
              <a:ext cx="1006059" cy="420956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598890"/>
              </a:solidFill>
            </a:ln>
          </p:spPr>
          <p:txBody>
            <a:bodyPr wrap="none" lIns="36000" tIns="36000" rIns="36000" bIns="36000" rtlCol="0">
              <a:spAutoFit/>
            </a:bodyPr>
            <a:lstStyle/>
            <a:p>
              <a:r>
                <a:rPr lang="en-CH" sz="2000" b="1" dirty="0">
                  <a:solidFill>
                    <a:srgbClr val="598890"/>
                  </a:solidFill>
                  <a:latin typeface="Corbel" panose="020B0503020204020204" pitchFamily="34" charset="0"/>
                </a:rPr>
                <a:t>age &lt; 50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833EDC85-0A84-856E-EC46-51559735DA7C}"/>
                </a:ext>
              </a:extLst>
            </p:cNvPr>
            <p:cNvSpPr txBox="1"/>
            <p:nvPr/>
          </p:nvSpPr>
          <p:spPr>
            <a:xfrm>
              <a:off x="12108223" y="4877618"/>
              <a:ext cx="1585434" cy="3768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H" sz="2000" dirty="0">
                  <a:latin typeface="Corbel" panose="020B0503020204020204" pitchFamily="34" charset="0"/>
                </a:rPr>
                <a:t>“</a:t>
              </a:r>
              <a:r>
                <a:rPr lang="fr-CM" sz="2000" dirty="0">
                  <a:latin typeface="Corbel" panose="020B0503020204020204" pitchFamily="34" charset="0"/>
                </a:rPr>
                <a:t>Age moyen</a:t>
              </a:r>
              <a:r>
                <a:rPr lang="en-CH" sz="2000" dirty="0">
                  <a:latin typeface="Corbel" panose="020B0503020204020204" pitchFamily="34" charset="0"/>
                </a:rPr>
                <a:t>”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F11CC963-7D2D-E41B-5585-2277C9AFAEB2}"/>
                </a:ext>
              </a:extLst>
            </p:cNvPr>
            <p:cNvSpPr txBox="1"/>
            <p:nvPr/>
          </p:nvSpPr>
          <p:spPr>
            <a:xfrm>
              <a:off x="12963407" y="3084171"/>
              <a:ext cx="1099786" cy="396457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bg1">
                  <a:lumMod val="65000"/>
                </a:schemeClr>
              </a:solidFill>
            </a:ln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fr-CM" sz="2000" b="1" i="1" dirty="0">
                  <a:solidFill>
                    <a:schemeClr val="bg1">
                      <a:lumMod val="65000"/>
                    </a:schemeClr>
                  </a:solidFill>
                  <a:latin typeface="Corbel" panose="020B0503020204020204" pitchFamily="34" charset="0"/>
                </a:rPr>
                <a:t>Sinon</a:t>
              </a:r>
              <a:endParaRPr lang="en-CH" sz="2000" b="1" i="1" dirty="0">
                <a:solidFill>
                  <a:schemeClr val="bg1">
                    <a:lumMod val="65000"/>
                  </a:schemeClr>
                </a:solidFill>
                <a:latin typeface="Corbel" panose="020B0503020204020204" pitchFamily="34" charset="0"/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2E8005C3-F591-5466-E01D-C67731CC6A14}"/>
                </a:ext>
              </a:extLst>
            </p:cNvPr>
            <p:cNvSpPr txBox="1"/>
            <p:nvPr/>
          </p:nvSpPr>
          <p:spPr>
            <a:xfrm>
              <a:off x="13929500" y="4110958"/>
              <a:ext cx="836222" cy="396457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bg1">
                  <a:lumMod val="65000"/>
                </a:schemeClr>
              </a:solidFill>
            </a:ln>
          </p:spPr>
          <p:txBody>
            <a:bodyPr wrap="square" lIns="36000" tIns="36000" rIns="36000" bIns="36000" rtlCol="0">
              <a:spAutoFit/>
            </a:bodyPr>
            <a:lstStyle/>
            <a:p>
              <a:r>
                <a:rPr lang="fr-CM" sz="2000" b="1" i="1" dirty="0">
                  <a:solidFill>
                    <a:schemeClr val="bg1">
                      <a:lumMod val="65000"/>
                    </a:schemeClr>
                  </a:solidFill>
                  <a:latin typeface="Corbel" panose="020B0503020204020204" pitchFamily="34" charset="0"/>
                </a:rPr>
                <a:t>Sinon</a:t>
              </a:r>
              <a:endParaRPr lang="en-CH" sz="2000" b="1" i="1" dirty="0">
                <a:solidFill>
                  <a:schemeClr val="bg1">
                    <a:lumMod val="65000"/>
                  </a:schemeClr>
                </a:solidFill>
                <a:latin typeface="Corbel" panose="020B0503020204020204" pitchFamily="34" charset="0"/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721D0AA6-F605-BE89-A977-96507E2A6853}"/>
                </a:ext>
              </a:extLst>
            </p:cNvPr>
            <p:cNvSpPr txBox="1"/>
            <p:nvPr/>
          </p:nvSpPr>
          <p:spPr>
            <a:xfrm>
              <a:off x="14139276" y="4877618"/>
              <a:ext cx="1522917" cy="3768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H" sz="2000" dirty="0">
                  <a:latin typeface="Corbel" panose="020B0503020204020204" pitchFamily="34" charset="0"/>
                </a:rPr>
                <a:t>“</a:t>
              </a:r>
              <a:r>
                <a:rPr lang="fr-CM" sz="2000" dirty="0">
                  <a:latin typeface="Corbel" panose="020B0503020204020204" pitchFamily="34" charset="0"/>
                </a:rPr>
                <a:t>Adulte </a:t>
              </a:r>
              <a:r>
                <a:rPr lang="fr-CM" sz="2000" dirty="0" err="1">
                  <a:latin typeface="Corbel" panose="020B0503020204020204" pitchFamily="34" charset="0"/>
                </a:rPr>
                <a:t>agé</a:t>
              </a:r>
              <a:r>
                <a:rPr lang="en-CH" sz="2000" dirty="0">
                  <a:latin typeface="Corbel" panose="020B0503020204020204" pitchFamily="34" charset="0"/>
                </a:rPr>
                <a:t>”</a:t>
              </a:r>
            </a:p>
          </p:txBody>
        </p:sp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A57C79BC-8444-961D-FF3C-DBA7A171E06A}"/>
              </a:ext>
            </a:extLst>
          </p:cNvPr>
          <p:cNvSpPr txBox="1"/>
          <p:nvPr/>
        </p:nvSpPr>
        <p:spPr>
          <a:xfrm>
            <a:off x="2885638" y="1513484"/>
            <a:ext cx="12829229" cy="707886"/>
          </a:xfrm>
          <a:prstGeom prst="rect">
            <a:avLst/>
          </a:prstGeom>
          <a:solidFill>
            <a:srgbClr val="59889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CM" sz="4000" dirty="0">
                <a:solidFill>
                  <a:schemeClr val="bg1"/>
                </a:solidFill>
                <a:latin typeface="Corbel" panose="020B0503020204020204" pitchFamily="34" charset="0"/>
              </a:rPr>
              <a:t>Ordre d’évaluation avec</a:t>
            </a:r>
            <a:r>
              <a:rPr lang="en-CH" sz="4000" dirty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en-GB" sz="3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CH" sz="3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plyr::case_when</a:t>
            </a:r>
            <a:endParaRPr lang="en-CH" sz="4000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506E457-91D8-12BC-61E8-3D9E3FD56142}"/>
              </a:ext>
            </a:extLst>
          </p:cNvPr>
          <p:cNvSpPr txBox="1"/>
          <p:nvPr/>
        </p:nvSpPr>
        <p:spPr>
          <a:xfrm>
            <a:off x="3360449" y="2464603"/>
            <a:ext cx="1189250" cy="681038"/>
          </a:xfrm>
          <a:prstGeom prst="roundRect">
            <a:avLst/>
          </a:prstGeom>
          <a:solidFill>
            <a:srgbClr val="598890"/>
          </a:solidFill>
        </p:spPr>
        <p:txBody>
          <a:bodyPr wrap="none" rtlCol="0">
            <a:spAutoFit/>
          </a:bodyPr>
          <a:lstStyle/>
          <a:p>
            <a:r>
              <a:rPr lang="en-CH" dirty="0">
                <a:solidFill>
                  <a:schemeClr val="bg1"/>
                </a:solidFill>
                <a:latin typeface="Corbel" panose="020B0503020204020204" pitchFamily="34" charset="0"/>
              </a:rPr>
              <a:t>Code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06CA947-1B4C-79A5-7D0C-5918270EAAA3}"/>
              </a:ext>
            </a:extLst>
          </p:cNvPr>
          <p:cNvSpPr txBox="1"/>
          <p:nvPr/>
        </p:nvSpPr>
        <p:spPr>
          <a:xfrm>
            <a:off x="8331142" y="2465500"/>
            <a:ext cx="1710303" cy="681038"/>
          </a:xfrm>
          <a:prstGeom prst="roundRect">
            <a:avLst/>
          </a:prstGeom>
          <a:solidFill>
            <a:srgbClr val="598890"/>
          </a:solidFill>
        </p:spPr>
        <p:txBody>
          <a:bodyPr wrap="none" rtlCol="0">
            <a:spAutoFit/>
          </a:bodyPr>
          <a:lstStyle/>
          <a:p>
            <a:r>
              <a:rPr lang="en-CH" dirty="0">
                <a:solidFill>
                  <a:schemeClr val="bg1"/>
                </a:solidFill>
                <a:latin typeface="Corbel" panose="020B0503020204020204" pitchFamily="34" charset="0"/>
              </a:rPr>
              <a:t>Logi</a:t>
            </a:r>
            <a:r>
              <a:rPr lang="fr-CM" dirty="0">
                <a:solidFill>
                  <a:schemeClr val="bg1"/>
                </a:solidFill>
                <a:latin typeface="Corbel" panose="020B0503020204020204" pitchFamily="34" charset="0"/>
              </a:rPr>
              <a:t>que</a:t>
            </a:r>
            <a:endParaRPr lang="en-CH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7C8B428A-835C-DEF3-23C1-5297CE3B30AF}"/>
              </a:ext>
            </a:extLst>
          </p:cNvPr>
          <p:cNvSpPr/>
          <p:nvPr/>
        </p:nvSpPr>
        <p:spPr>
          <a:xfrm>
            <a:off x="2761863" y="7757343"/>
            <a:ext cx="12829228" cy="156401"/>
          </a:xfrm>
          <a:prstGeom prst="rect">
            <a:avLst/>
          </a:prstGeom>
          <a:solidFill>
            <a:srgbClr val="59889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BBC8097C-299A-74CD-50D5-21D60D63A907}"/>
              </a:ext>
            </a:extLst>
          </p:cNvPr>
          <p:cNvGrpSpPr/>
          <p:nvPr/>
        </p:nvGrpSpPr>
        <p:grpSpPr>
          <a:xfrm>
            <a:off x="6308457" y="2655815"/>
            <a:ext cx="5568149" cy="5011357"/>
            <a:chOff x="6308457" y="2815995"/>
            <a:chExt cx="5568149" cy="4851177"/>
          </a:xfrm>
        </p:grpSpPr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F784D1F0-1E3C-A135-FAC0-8CF1186AC318}"/>
                </a:ext>
              </a:extLst>
            </p:cNvPr>
            <p:cNvCxnSpPr>
              <a:cxnSpLocks/>
            </p:cNvCxnSpPr>
            <p:nvPr/>
          </p:nvCxnSpPr>
          <p:spPr>
            <a:xfrm>
              <a:off x="6308457" y="2835927"/>
              <a:ext cx="0" cy="4831245"/>
            </a:xfrm>
            <a:prstGeom prst="line">
              <a:avLst/>
            </a:prstGeom>
            <a:ln w="57150">
              <a:solidFill>
                <a:srgbClr val="59889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299B0A0A-3D49-0EB3-1903-9E65A6F7C557}"/>
                </a:ext>
              </a:extLst>
            </p:cNvPr>
            <p:cNvCxnSpPr>
              <a:cxnSpLocks/>
            </p:cNvCxnSpPr>
            <p:nvPr/>
          </p:nvCxnSpPr>
          <p:spPr>
            <a:xfrm>
              <a:off x="11876606" y="2815995"/>
              <a:ext cx="0" cy="4831245"/>
            </a:xfrm>
            <a:prstGeom prst="line">
              <a:avLst/>
            </a:prstGeom>
            <a:ln w="57150">
              <a:solidFill>
                <a:srgbClr val="59889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9" name="TextBox 118">
            <a:extLst>
              <a:ext uri="{FF2B5EF4-FFF2-40B4-BE49-F238E27FC236}">
                <a16:creationId xmlns:a16="http://schemas.microsoft.com/office/drawing/2014/main" id="{6CC68D21-F61C-B70D-F555-5DC5FA2A1221}"/>
              </a:ext>
            </a:extLst>
          </p:cNvPr>
          <p:cNvSpPr txBox="1"/>
          <p:nvPr/>
        </p:nvSpPr>
        <p:spPr>
          <a:xfrm>
            <a:off x="12882183" y="2465500"/>
            <a:ext cx="1332987" cy="681038"/>
          </a:xfrm>
          <a:prstGeom prst="roundRect">
            <a:avLst/>
          </a:prstGeom>
          <a:solidFill>
            <a:srgbClr val="598890"/>
          </a:solidFill>
        </p:spPr>
        <p:txBody>
          <a:bodyPr wrap="none" rtlCol="0">
            <a:spAutoFit/>
          </a:bodyPr>
          <a:lstStyle/>
          <a:p>
            <a:r>
              <a:rPr lang="fr-CM" dirty="0">
                <a:solidFill>
                  <a:schemeClr val="bg1"/>
                </a:solidFill>
                <a:latin typeface="Corbel" panose="020B0503020204020204" pitchFamily="34" charset="0"/>
              </a:rPr>
              <a:t>Sortie</a:t>
            </a:r>
            <a:endParaRPr lang="en-CH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graphicFrame>
        <p:nvGraphicFramePr>
          <p:cNvPr id="120" name="Table 120">
            <a:extLst>
              <a:ext uri="{FF2B5EF4-FFF2-40B4-BE49-F238E27FC236}">
                <a16:creationId xmlns:a16="http://schemas.microsoft.com/office/drawing/2014/main" id="{DE93373C-0758-F4B0-7A9F-6210927FF3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7693878"/>
              </p:ext>
            </p:extLst>
          </p:nvPr>
        </p:nvGraphicFramePr>
        <p:xfrm>
          <a:off x="12310546" y="3828485"/>
          <a:ext cx="3205316" cy="2773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02658">
                  <a:extLst>
                    <a:ext uri="{9D8B030D-6E8A-4147-A177-3AD203B41FA5}">
                      <a16:colId xmlns:a16="http://schemas.microsoft.com/office/drawing/2014/main" val="2942696470"/>
                    </a:ext>
                  </a:extLst>
                </a:gridCol>
                <a:gridCol w="1602658">
                  <a:extLst>
                    <a:ext uri="{9D8B030D-6E8A-4147-A177-3AD203B41FA5}">
                      <a16:colId xmlns:a16="http://schemas.microsoft.com/office/drawing/2014/main" val="2190841482"/>
                    </a:ext>
                  </a:extLst>
                </a:gridCol>
              </a:tblGrid>
              <a:tr h="326017">
                <a:tc>
                  <a:txBody>
                    <a:bodyPr/>
                    <a:lstStyle/>
                    <a:p>
                      <a:r>
                        <a:rPr lang="en-CH" sz="2000" b="1" dirty="0">
                          <a:latin typeface="Corbel" panose="020B0503020204020204" pitchFamily="34" charset="0"/>
                        </a:rPr>
                        <a:t>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b="1" dirty="0">
                          <a:latin typeface="Corbel" panose="020B0503020204020204" pitchFamily="34" charset="0"/>
                        </a:rPr>
                        <a:t>a</a:t>
                      </a:r>
                      <a:r>
                        <a:rPr lang="en-CH" sz="2000" b="1" dirty="0">
                          <a:latin typeface="Corbel" panose="020B0503020204020204" pitchFamily="34" charset="0"/>
                        </a:rPr>
                        <a:t>ge_group</a:t>
                      </a:r>
                      <a:r>
                        <a:rPr lang="fr-CM" sz="2000" b="1" dirty="0">
                          <a:latin typeface="Corbel" panose="020B0503020204020204" pitchFamily="34" charset="0"/>
                        </a:rPr>
                        <a:t>e</a:t>
                      </a:r>
                      <a:endParaRPr lang="en-CH" sz="2000" b="1" dirty="0">
                        <a:latin typeface="Corbel" panose="020B05030202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3356068"/>
                  </a:ext>
                </a:extLst>
              </a:tr>
              <a:tr h="326017">
                <a:tc>
                  <a:txBody>
                    <a:bodyPr/>
                    <a:lstStyle/>
                    <a:p>
                      <a:r>
                        <a:rPr lang="en-CH" sz="2000" dirty="0">
                          <a:latin typeface="Corbel" panose="020B0503020204020204" pitchFamily="34" charset="0"/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CM" sz="2000" dirty="0">
                          <a:latin typeface="Corbel" panose="020B0503020204020204" pitchFamily="34" charset="0"/>
                        </a:rPr>
                        <a:t>Enfant</a:t>
                      </a:r>
                      <a:endParaRPr lang="en-CH" sz="2000" dirty="0">
                        <a:latin typeface="Corbel" panose="020B05030202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6475864"/>
                  </a:ext>
                </a:extLst>
              </a:tr>
              <a:tr h="326017">
                <a:tc>
                  <a:txBody>
                    <a:bodyPr/>
                    <a:lstStyle/>
                    <a:p>
                      <a:r>
                        <a:rPr lang="en-CH" sz="2000" dirty="0">
                          <a:latin typeface="Corbel" panose="020B0503020204020204" pitchFamily="34" charset="0"/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CM" sz="2000" dirty="0">
                          <a:latin typeface="Corbel" panose="020B0503020204020204" pitchFamily="34" charset="0"/>
                        </a:rPr>
                        <a:t>Adulte jeune</a:t>
                      </a:r>
                      <a:endParaRPr lang="en-CH" sz="2000" dirty="0">
                        <a:latin typeface="Corbel" panose="020B05030202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766831"/>
                  </a:ext>
                </a:extLst>
              </a:tr>
              <a:tr h="326017">
                <a:tc>
                  <a:txBody>
                    <a:bodyPr/>
                    <a:lstStyle/>
                    <a:p>
                      <a:r>
                        <a:rPr lang="en-CH" sz="2000" dirty="0">
                          <a:latin typeface="Corbel" panose="020B0503020204020204" pitchFamily="34" charset="0"/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CM" sz="2000" dirty="0">
                          <a:latin typeface="Corbel" panose="020B0503020204020204" pitchFamily="34" charset="0"/>
                        </a:rPr>
                        <a:t>Adulte jeune</a:t>
                      </a:r>
                      <a:endParaRPr lang="en-CH" sz="2000" dirty="0">
                        <a:latin typeface="Corbel" panose="020B05030202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6363467"/>
                  </a:ext>
                </a:extLst>
              </a:tr>
              <a:tr h="326017">
                <a:tc>
                  <a:txBody>
                    <a:bodyPr/>
                    <a:lstStyle/>
                    <a:p>
                      <a:r>
                        <a:rPr lang="en-CH" sz="2000" dirty="0">
                          <a:latin typeface="Corbel" panose="020B0503020204020204" pitchFamily="34" charset="0"/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CM" sz="2000" dirty="0">
                          <a:latin typeface="Corbel" panose="020B0503020204020204" pitchFamily="34" charset="0"/>
                        </a:rPr>
                        <a:t>Age moyen</a:t>
                      </a:r>
                      <a:endParaRPr lang="en-CH" sz="2000" dirty="0">
                        <a:latin typeface="Corbel" panose="020B05030202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1532592"/>
                  </a:ext>
                </a:extLst>
              </a:tr>
              <a:tr h="326017">
                <a:tc>
                  <a:txBody>
                    <a:bodyPr/>
                    <a:lstStyle/>
                    <a:p>
                      <a:r>
                        <a:rPr lang="en-CH" sz="2000" dirty="0">
                          <a:latin typeface="Corbel" panose="020B0503020204020204" pitchFamily="34" charset="0"/>
                        </a:rPr>
                        <a:t>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CM" sz="2000" dirty="0">
                          <a:latin typeface="Corbel" panose="020B0503020204020204" pitchFamily="34" charset="0"/>
                        </a:rPr>
                        <a:t>Adulte </a:t>
                      </a:r>
                      <a:r>
                        <a:rPr lang="fr-CM" sz="2000" dirty="0" err="1">
                          <a:latin typeface="Corbel" panose="020B0503020204020204" pitchFamily="34" charset="0"/>
                        </a:rPr>
                        <a:t>agé</a:t>
                      </a:r>
                      <a:endParaRPr lang="en-CH" sz="2000" dirty="0">
                        <a:latin typeface="Corbel" panose="020B05030202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9706515"/>
                  </a:ext>
                </a:extLst>
              </a:tr>
              <a:tr h="326017">
                <a:tc>
                  <a:txBody>
                    <a:bodyPr/>
                    <a:lstStyle/>
                    <a:p>
                      <a:r>
                        <a:rPr lang="en-CH" sz="2000" dirty="0">
                          <a:latin typeface="Corbel" panose="020B0503020204020204" pitchFamily="34" charset="0"/>
                        </a:rPr>
                        <a:t>75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4288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M" sz="2000" dirty="0">
                          <a:latin typeface="Corbel" panose="020B0503020204020204" pitchFamily="34" charset="0"/>
                        </a:rPr>
                        <a:t>Adulte </a:t>
                      </a:r>
                      <a:r>
                        <a:rPr lang="fr-CM" sz="2000" dirty="0" err="1">
                          <a:latin typeface="Corbel" panose="020B0503020204020204" pitchFamily="34" charset="0"/>
                        </a:rPr>
                        <a:t>agé</a:t>
                      </a:r>
                      <a:endParaRPr lang="en-CH" sz="2000" dirty="0">
                        <a:latin typeface="Corbel" panose="020B05030202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8848048"/>
                  </a:ext>
                </a:extLst>
              </a:tr>
            </a:tbl>
          </a:graphicData>
        </a:graphic>
      </p:graphicFrame>
      <p:pic>
        <p:nvPicPr>
          <p:cNvPr id="134" name="Picture 133" descr="Icon&#10;&#10;Description automatically generated with medium confidence">
            <a:extLst>
              <a:ext uri="{FF2B5EF4-FFF2-40B4-BE49-F238E27FC236}">
                <a16:creationId xmlns:a16="http://schemas.microsoft.com/office/drawing/2014/main" id="{8AF5F818-6CF9-E27F-7ABC-8F5322F9FE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67026" y="7490764"/>
            <a:ext cx="1707736" cy="261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935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roup 93">
            <a:extLst>
              <a:ext uri="{FF2B5EF4-FFF2-40B4-BE49-F238E27FC236}">
                <a16:creationId xmlns:a16="http://schemas.microsoft.com/office/drawing/2014/main" id="{6291BAF0-A247-6D60-B95C-CC5229C6B25E}"/>
              </a:ext>
            </a:extLst>
          </p:cNvPr>
          <p:cNvGrpSpPr/>
          <p:nvPr/>
        </p:nvGrpSpPr>
        <p:grpSpPr>
          <a:xfrm>
            <a:off x="2638927" y="3664474"/>
            <a:ext cx="8148495" cy="2756878"/>
            <a:chOff x="5827182" y="1252998"/>
            <a:chExt cx="8148495" cy="275687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BD5DDE0-3A89-72CB-45E4-01AEDB551A44}"/>
                </a:ext>
              </a:extLst>
            </p:cNvPr>
            <p:cNvSpPr txBox="1"/>
            <p:nvPr/>
          </p:nvSpPr>
          <p:spPr>
            <a:xfrm>
              <a:off x="6433974" y="2028693"/>
              <a:ext cx="7541703" cy="19811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GB" sz="2100" b="1" dirty="0">
                  <a:solidFill>
                    <a:srgbClr val="598890"/>
                  </a:solidFill>
                  <a:latin typeface="Corbel" panose="020B0503020204020204" pitchFamily="34" charset="0"/>
                  <a:ea typeface="Palatino" pitchFamily="2" charset="77"/>
                  <a:cs typeface="Calibri" panose="020F0502020204030204" pitchFamily="34" charset="0"/>
                </a:rPr>
                <a:t>age &lt; 18 </a:t>
              </a:r>
              <a:r>
                <a:rPr lang="en-GB" sz="2100" b="1" dirty="0">
                  <a:latin typeface="Corbel" panose="020B0503020204020204" pitchFamily="34" charset="0"/>
                  <a:ea typeface="Palatino" pitchFamily="2" charset="77"/>
                  <a:cs typeface="Calibri" panose="020F0502020204030204" pitchFamily="34" charset="0"/>
                </a:rPr>
                <a:t>~ </a:t>
              </a:r>
              <a:r>
                <a:rPr lang="en-GB" sz="2100" dirty="0">
                  <a:latin typeface="Corbel" panose="020B0503020204020204" pitchFamily="34" charset="0"/>
                  <a:ea typeface="Palatino" pitchFamily="2" charset="77"/>
                  <a:cs typeface="Calibri" panose="020F0502020204030204" pitchFamily="34" charset="0"/>
                </a:rPr>
                <a:t>"Child", </a:t>
              </a:r>
            </a:p>
            <a:p>
              <a:pPr>
                <a:lnSpc>
                  <a:spcPct val="150000"/>
                </a:lnSpc>
              </a:pPr>
              <a:r>
                <a:rPr lang="en-GB" sz="2100" b="1" dirty="0">
                  <a:solidFill>
                    <a:srgbClr val="598890"/>
                  </a:solidFill>
                  <a:latin typeface="Corbel" panose="020B0503020204020204" pitchFamily="34" charset="0"/>
                  <a:ea typeface="Palatino" pitchFamily="2" charset="77"/>
                  <a:cs typeface="Calibri" panose="020F0502020204030204" pitchFamily="34" charset="0"/>
                </a:rPr>
                <a:t>age &lt; 30 </a:t>
              </a:r>
              <a:r>
                <a:rPr lang="en-GB" sz="2100" b="1" dirty="0">
                  <a:latin typeface="Corbel" panose="020B0503020204020204" pitchFamily="34" charset="0"/>
                  <a:ea typeface="Palatino" pitchFamily="2" charset="77"/>
                  <a:cs typeface="Calibri" panose="020F0502020204030204" pitchFamily="34" charset="0"/>
                </a:rPr>
                <a:t>~ </a:t>
              </a:r>
              <a:r>
                <a:rPr lang="en-GB" sz="2100" dirty="0">
                  <a:latin typeface="Corbel" panose="020B0503020204020204" pitchFamily="34" charset="0"/>
                  <a:ea typeface="Palatino" pitchFamily="2" charset="77"/>
                  <a:cs typeface="Calibri" panose="020F0502020204030204" pitchFamily="34" charset="0"/>
                </a:rPr>
                <a:t>”Young adult",</a:t>
              </a:r>
            </a:p>
            <a:p>
              <a:pPr>
                <a:lnSpc>
                  <a:spcPct val="150000"/>
                </a:lnSpc>
              </a:pPr>
              <a:r>
                <a:rPr lang="en-GB" sz="2100" b="1" dirty="0">
                  <a:solidFill>
                    <a:srgbClr val="598890"/>
                  </a:solidFill>
                  <a:latin typeface="Corbel" panose="020B0503020204020204" pitchFamily="34" charset="0"/>
                  <a:ea typeface="Palatino" pitchFamily="2" charset="77"/>
                  <a:cs typeface="Calibri" panose="020F0502020204030204" pitchFamily="34" charset="0"/>
                </a:rPr>
                <a:t>age &lt; 120 </a:t>
              </a:r>
              <a:r>
                <a:rPr lang="en-GB" sz="2100" b="1" dirty="0">
                  <a:latin typeface="Corbel" panose="020B0503020204020204" pitchFamily="34" charset="0"/>
                  <a:ea typeface="Palatino" pitchFamily="2" charset="77"/>
                  <a:cs typeface="Calibri" panose="020F0502020204030204" pitchFamily="34" charset="0"/>
                </a:rPr>
                <a:t>~ </a:t>
              </a:r>
              <a:r>
                <a:rPr lang="en-GB" sz="2100" dirty="0">
                  <a:latin typeface="Corbel" panose="020B0503020204020204" pitchFamily="34" charset="0"/>
                  <a:ea typeface="Palatino" pitchFamily="2" charset="77"/>
                  <a:cs typeface="Calibri" panose="020F0502020204030204" pitchFamily="34" charset="0"/>
                </a:rPr>
                <a:t>”Older adult",  </a:t>
              </a:r>
            </a:p>
            <a:p>
              <a:pPr>
                <a:lnSpc>
                  <a:spcPct val="150000"/>
                </a:lnSpc>
              </a:pPr>
              <a:r>
                <a:rPr lang="en-GB" sz="2100" b="1" dirty="0">
                  <a:latin typeface="Corbel" panose="020B0503020204020204" pitchFamily="34" charset="0"/>
                  <a:ea typeface="Palatino" pitchFamily="2" charset="77"/>
                  <a:cs typeface="Calibri" panose="020F0502020204030204" pitchFamily="34" charset="0"/>
                </a:rPr>
                <a:t>)</a:t>
              </a:r>
              <a:endParaRPr lang="en-CH" sz="2100" b="1" dirty="0">
                <a:latin typeface="Corbel" panose="020B0503020204020204" pitchFamily="34" charset="0"/>
                <a:ea typeface="Palatino" pitchFamily="2" charset="77"/>
                <a:cs typeface="Calibri" panose="020F0502020204030204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E77A1A3-B8BF-9D69-0D73-5DEA7F90CF9C}"/>
                </a:ext>
              </a:extLst>
            </p:cNvPr>
            <p:cNvSpPr txBox="1"/>
            <p:nvPr/>
          </p:nvSpPr>
          <p:spPr>
            <a:xfrm>
              <a:off x="5827182" y="1252998"/>
              <a:ext cx="1986441" cy="8974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12000"/>
                </a:lnSpc>
              </a:pPr>
              <a:r>
                <a:rPr lang="en-GB" sz="2400" dirty="0">
                  <a:latin typeface="Corbel" panose="020B0503020204020204" pitchFamily="34" charset="0"/>
                  <a:ea typeface="Palatino" pitchFamily="2" charset="77"/>
                  <a:cs typeface="Calibri" panose="020F0502020204030204" pitchFamily="34" charset="0"/>
                </a:rPr>
                <a:t>age_group  = </a:t>
              </a:r>
            </a:p>
            <a:p>
              <a:pPr>
                <a:lnSpc>
                  <a:spcPct val="112000"/>
                </a:lnSpc>
              </a:pPr>
              <a:r>
                <a:rPr lang="en-GB" sz="2400" dirty="0">
                  <a:latin typeface="Corbel" panose="020B0503020204020204" pitchFamily="34" charset="0"/>
                  <a:ea typeface="Palatino" pitchFamily="2" charset="77"/>
                  <a:cs typeface="Calibri" panose="020F0502020204030204" pitchFamily="34" charset="0"/>
                </a:rPr>
                <a:t>    </a:t>
              </a:r>
              <a:r>
                <a:rPr lang="en-GB" sz="2400" b="1" dirty="0">
                  <a:latin typeface="Corbel" panose="020B0503020204020204" pitchFamily="34" charset="0"/>
                  <a:ea typeface="Palatino" pitchFamily="2" charset="77"/>
                  <a:cs typeface="Calibri" panose="020F0502020204030204" pitchFamily="34" charset="0"/>
                </a:rPr>
                <a:t>case_when(</a:t>
              </a:r>
              <a:endParaRPr lang="en-CH" sz="2400" b="1" dirty="0"/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9F624B95-9A3E-8908-D83D-795EB5F5E945}"/>
              </a:ext>
            </a:extLst>
          </p:cNvPr>
          <p:cNvGrpSpPr/>
          <p:nvPr/>
        </p:nvGrpSpPr>
        <p:grpSpPr>
          <a:xfrm>
            <a:off x="6564498" y="3627452"/>
            <a:ext cx="3648037" cy="3824108"/>
            <a:chOff x="10483809" y="1641153"/>
            <a:chExt cx="3648037" cy="3601552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EE9E3DD8-3F1C-5567-B9FE-274A46FD8FBF}"/>
                </a:ext>
              </a:extLst>
            </p:cNvPr>
            <p:cNvGrpSpPr/>
            <p:nvPr/>
          </p:nvGrpSpPr>
          <p:grpSpPr>
            <a:xfrm>
              <a:off x="10935882" y="1680543"/>
              <a:ext cx="1897283" cy="1077059"/>
              <a:chOff x="3336836" y="1689106"/>
              <a:chExt cx="1897283" cy="1077059"/>
            </a:xfrm>
          </p:grpSpPr>
          <p:cxnSp>
            <p:nvCxnSpPr>
              <p:cNvPr id="4" name="Straight Arrow Connector 3">
                <a:extLst>
                  <a:ext uri="{FF2B5EF4-FFF2-40B4-BE49-F238E27FC236}">
                    <a16:creationId xmlns:a16="http://schemas.microsoft.com/office/drawing/2014/main" id="{7DB7AAAA-F293-4EE1-463E-F5C557FCD00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36836" y="1692547"/>
                <a:ext cx="957089" cy="1073618"/>
              </a:xfrm>
              <a:prstGeom prst="straightConnector1">
                <a:avLst/>
              </a:prstGeom>
              <a:ln w="38100">
                <a:solidFill>
                  <a:srgbClr val="598890"/>
                </a:solidFill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5" name="Straight Arrow Connector 4">
                <a:extLst>
                  <a:ext uri="{FF2B5EF4-FFF2-40B4-BE49-F238E27FC236}">
                    <a16:creationId xmlns:a16="http://schemas.microsoft.com/office/drawing/2014/main" id="{21D28AC7-90C0-EE2E-4EAA-2F0493E001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77990" y="1689106"/>
                <a:ext cx="956129" cy="1077058"/>
              </a:xfrm>
              <a:prstGeom prst="straightConnector1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3138C4B-9BE6-8C98-3643-929FD47D95D5}"/>
                </a:ext>
              </a:extLst>
            </p:cNvPr>
            <p:cNvSpPr txBox="1"/>
            <p:nvPr/>
          </p:nvSpPr>
          <p:spPr>
            <a:xfrm>
              <a:off x="10601369" y="2061940"/>
              <a:ext cx="1228629" cy="396457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598890"/>
              </a:solidFill>
            </a:ln>
          </p:spPr>
          <p:txBody>
            <a:bodyPr wrap="square" lIns="36000" tIns="36000" rIns="36000" bIns="36000" rtlCol="0">
              <a:spAutoFit/>
            </a:bodyPr>
            <a:lstStyle/>
            <a:p>
              <a:r>
                <a:rPr lang="en-GB" sz="2000" b="1" dirty="0">
                  <a:solidFill>
                    <a:srgbClr val="598890"/>
                  </a:solidFill>
                  <a:latin typeface="Corbel" panose="020B0503020204020204" pitchFamily="34" charset="0"/>
                </a:rPr>
                <a:t>i</a:t>
              </a:r>
              <a:r>
                <a:rPr lang="en-CH" sz="2000" b="1" dirty="0">
                  <a:solidFill>
                    <a:srgbClr val="598890"/>
                  </a:solidFill>
                  <a:latin typeface="Corbel" panose="020B0503020204020204" pitchFamily="34" charset="0"/>
                </a:rPr>
                <a:t>f age &lt; 18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E75380B-894B-F122-BA58-8B67CC52296E}"/>
                </a:ext>
              </a:extLst>
            </p:cNvPr>
            <p:cNvSpPr txBox="1"/>
            <p:nvPr/>
          </p:nvSpPr>
          <p:spPr>
            <a:xfrm>
              <a:off x="10483809" y="2669647"/>
              <a:ext cx="9300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H" sz="2000" dirty="0">
                  <a:latin typeface="Corbel" panose="020B0503020204020204" pitchFamily="34" charset="0"/>
                </a:rPr>
                <a:t>“Child”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59D5A7E-4B56-3C12-3EB2-9AFC2C269FA3}"/>
                </a:ext>
              </a:extLst>
            </p:cNvPr>
            <p:cNvSpPr txBox="1"/>
            <p:nvPr/>
          </p:nvSpPr>
          <p:spPr>
            <a:xfrm>
              <a:off x="11962665" y="2061940"/>
              <a:ext cx="1168439" cy="420956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bg1">
                  <a:lumMod val="65000"/>
                </a:schemeClr>
              </a:solidFill>
            </a:ln>
          </p:spPr>
          <p:txBody>
            <a:bodyPr wrap="none" lIns="36000" tIns="36000" rIns="36000" bIns="36000" rtlCol="0">
              <a:spAutoFit/>
            </a:bodyPr>
            <a:lstStyle/>
            <a:p>
              <a:r>
                <a:rPr lang="en-CH" sz="2000" b="1" i="1" dirty="0">
                  <a:solidFill>
                    <a:schemeClr val="bg1">
                      <a:lumMod val="65000"/>
                    </a:schemeClr>
                  </a:solidFill>
                  <a:latin typeface="Corbel" panose="020B0503020204020204" pitchFamily="34" charset="0"/>
                </a:rPr>
                <a:t>otherwise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DD4CA64-9EDD-9860-D027-FB24BC389ECD}"/>
                </a:ext>
              </a:extLst>
            </p:cNvPr>
            <p:cNvSpPr txBox="1"/>
            <p:nvPr/>
          </p:nvSpPr>
          <p:spPr>
            <a:xfrm>
              <a:off x="10960840" y="3807197"/>
              <a:ext cx="1655390" cy="3768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H" sz="2000" dirty="0">
                  <a:latin typeface="Corbel" panose="020B0503020204020204" pitchFamily="34" charset="0"/>
                </a:rPr>
                <a:t>“Young adult”</a:t>
              </a: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C2E3237A-68EB-5B17-8B8A-9C8CA661D6C2}"/>
                </a:ext>
              </a:extLst>
            </p:cNvPr>
            <p:cNvSpPr/>
            <p:nvPr/>
          </p:nvSpPr>
          <p:spPr>
            <a:xfrm>
              <a:off x="11816493" y="1641153"/>
              <a:ext cx="144000" cy="144000"/>
            </a:xfrm>
            <a:prstGeom prst="ellipse">
              <a:avLst/>
            </a:prstGeom>
            <a:solidFill>
              <a:srgbClr val="59889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sz="2000"/>
            </a:p>
          </p:txBody>
        </p: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B340D96B-68BB-3329-A0AC-B01A73EED090}"/>
                </a:ext>
              </a:extLst>
            </p:cNvPr>
            <p:cNvGrpSpPr/>
            <p:nvPr/>
          </p:nvGrpSpPr>
          <p:grpSpPr>
            <a:xfrm>
              <a:off x="11904195" y="2724985"/>
              <a:ext cx="1897283" cy="1108358"/>
              <a:chOff x="4305149" y="2733551"/>
              <a:chExt cx="1897283" cy="1108358"/>
            </a:xfrm>
          </p:grpSpPr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3179A2B7-1F3C-8029-EB59-6B6D7A81BF77}"/>
                  </a:ext>
                </a:extLst>
              </p:cNvPr>
              <p:cNvGrpSpPr/>
              <p:nvPr/>
            </p:nvGrpSpPr>
            <p:grpSpPr>
              <a:xfrm>
                <a:off x="4305149" y="2764850"/>
                <a:ext cx="1897283" cy="1077059"/>
                <a:chOff x="3336836" y="1689106"/>
                <a:chExt cx="1897283" cy="1077059"/>
              </a:xfrm>
            </p:grpSpPr>
            <p:cxnSp>
              <p:nvCxnSpPr>
                <p:cNvPr id="60" name="Straight Arrow Connector 59">
                  <a:extLst>
                    <a:ext uri="{FF2B5EF4-FFF2-40B4-BE49-F238E27FC236}">
                      <a16:creationId xmlns:a16="http://schemas.microsoft.com/office/drawing/2014/main" id="{3045D79B-0815-6632-DD81-5DF932E0F35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336836" y="1692547"/>
                  <a:ext cx="957089" cy="1073618"/>
                </a:xfrm>
                <a:prstGeom prst="straightConnector1">
                  <a:avLst/>
                </a:prstGeom>
                <a:ln w="38100">
                  <a:solidFill>
                    <a:srgbClr val="598890"/>
                  </a:solidFill>
                  <a:tailEnd type="triangle"/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Arrow Connector 60">
                  <a:extLst>
                    <a:ext uri="{FF2B5EF4-FFF2-40B4-BE49-F238E27FC236}">
                      <a16:creationId xmlns:a16="http://schemas.microsoft.com/office/drawing/2014/main" id="{73F825E6-69F1-F791-293F-EE43A710CC6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77990" y="1689106"/>
                  <a:ext cx="956129" cy="1077058"/>
                </a:xfrm>
                <a:prstGeom prst="straightConnector1">
                  <a:avLst/>
                </a:prstGeom>
                <a:ln w="38100">
                  <a:solidFill>
                    <a:schemeClr val="bg1">
                      <a:lumMod val="65000"/>
                    </a:schemeClr>
                  </a:solidFill>
                  <a:tailEnd type="triangle"/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AF708908-AD60-8928-6B4D-1D548B290C59}"/>
                  </a:ext>
                </a:extLst>
              </p:cNvPr>
              <p:cNvSpPr/>
              <p:nvPr/>
            </p:nvSpPr>
            <p:spPr>
              <a:xfrm>
                <a:off x="5184222" y="2733551"/>
                <a:ext cx="144000" cy="144000"/>
              </a:xfrm>
              <a:prstGeom prst="ellipse">
                <a:avLst/>
              </a:prstGeom>
              <a:solidFill>
                <a:srgbClr val="598890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 sz="2000"/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0D5B87A0-1AE1-00FA-8245-DE256F109839}"/>
                </a:ext>
              </a:extLst>
            </p:cNvPr>
            <p:cNvGrpSpPr/>
            <p:nvPr/>
          </p:nvGrpSpPr>
          <p:grpSpPr>
            <a:xfrm>
              <a:off x="12888443" y="3790170"/>
              <a:ext cx="1023073" cy="1108358"/>
              <a:chOff x="4305149" y="2733551"/>
              <a:chExt cx="1023073" cy="1108358"/>
            </a:xfrm>
          </p:grpSpPr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929B31DE-1C77-4F7C-3DFF-7F73D1994DC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305149" y="2768291"/>
                <a:ext cx="957089" cy="1073618"/>
              </a:xfrm>
              <a:prstGeom prst="straightConnector1">
                <a:avLst/>
              </a:prstGeom>
              <a:ln w="38100">
                <a:solidFill>
                  <a:srgbClr val="598890"/>
                </a:solidFill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CC4BF578-ACC5-80FF-ABB7-52722343AFAA}"/>
                  </a:ext>
                </a:extLst>
              </p:cNvPr>
              <p:cNvSpPr/>
              <p:nvPr/>
            </p:nvSpPr>
            <p:spPr>
              <a:xfrm>
                <a:off x="5184222" y="2733551"/>
                <a:ext cx="144000" cy="144000"/>
              </a:xfrm>
              <a:prstGeom prst="ellipse">
                <a:avLst/>
              </a:prstGeom>
              <a:solidFill>
                <a:srgbClr val="598890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 sz="2000"/>
              </a:p>
            </p:txBody>
          </p:sp>
        </p:grp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97200A8A-04BB-8642-99CC-48DA369256DA}"/>
                </a:ext>
              </a:extLst>
            </p:cNvPr>
            <p:cNvSpPr txBox="1"/>
            <p:nvPr/>
          </p:nvSpPr>
          <p:spPr>
            <a:xfrm>
              <a:off x="11557875" y="3084171"/>
              <a:ext cx="1304456" cy="396457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598890"/>
              </a:solidFill>
            </a:ln>
          </p:spPr>
          <p:txBody>
            <a:bodyPr wrap="square" lIns="36000" tIns="36000" rIns="36000" bIns="36000" rtlCol="0">
              <a:spAutoFit/>
            </a:bodyPr>
            <a:lstStyle/>
            <a:p>
              <a:r>
                <a:rPr lang="en-GB" sz="2000" b="1" dirty="0">
                  <a:solidFill>
                    <a:srgbClr val="598890"/>
                  </a:solidFill>
                  <a:latin typeface="Corbel" panose="020B0503020204020204" pitchFamily="34" charset="0"/>
                </a:rPr>
                <a:t>i</a:t>
              </a:r>
              <a:r>
                <a:rPr lang="en-CH" sz="2000" b="1" dirty="0">
                  <a:solidFill>
                    <a:srgbClr val="598890"/>
                  </a:solidFill>
                  <a:latin typeface="Corbel" panose="020B0503020204020204" pitchFamily="34" charset="0"/>
                </a:rPr>
                <a:t>f age &lt; 30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354A1144-C5D4-2DFD-B9B0-330166EDC6F3}"/>
                </a:ext>
              </a:extLst>
            </p:cNvPr>
            <p:cNvSpPr txBox="1"/>
            <p:nvPr/>
          </p:nvSpPr>
          <p:spPr>
            <a:xfrm>
              <a:off x="12657123" y="4131111"/>
              <a:ext cx="1338141" cy="396457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598890"/>
              </a:solidFill>
            </a:ln>
          </p:spPr>
          <p:txBody>
            <a:bodyPr wrap="none" lIns="36000" tIns="36000" rIns="36000" bIns="36000" rtlCol="0">
              <a:spAutoFit/>
            </a:bodyPr>
            <a:lstStyle/>
            <a:p>
              <a:r>
                <a:rPr lang="en-CH" sz="2000" b="1" dirty="0">
                  <a:solidFill>
                    <a:srgbClr val="598890"/>
                  </a:solidFill>
                  <a:latin typeface="Corbel" panose="020B0503020204020204" pitchFamily="34" charset="0"/>
                </a:rPr>
                <a:t>if age &lt; 120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833EDC85-0A84-856E-EC46-51559735DA7C}"/>
                </a:ext>
              </a:extLst>
            </p:cNvPr>
            <p:cNvSpPr txBox="1"/>
            <p:nvPr/>
          </p:nvSpPr>
          <p:spPr>
            <a:xfrm>
              <a:off x="11985921" y="4865881"/>
              <a:ext cx="1582484" cy="3768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H" sz="2000" dirty="0">
                  <a:latin typeface="Corbel" panose="020B0503020204020204" pitchFamily="34" charset="0"/>
                </a:rPr>
                <a:t>“Older adult”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F11CC963-7D2D-E41B-5585-2277C9AFAEB2}"/>
                </a:ext>
              </a:extLst>
            </p:cNvPr>
            <p:cNvSpPr txBox="1"/>
            <p:nvPr/>
          </p:nvSpPr>
          <p:spPr>
            <a:xfrm>
              <a:off x="12963407" y="3084171"/>
              <a:ext cx="1168439" cy="420956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bg1">
                  <a:lumMod val="65000"/>
                </a:schemeClr>
              </a:solidFill>
            </a:ln>
          </p:spPr>
          <p:txBody>
            <a:bodyPr wrap="none" lIns="36000" tIns="36000" rIns="36000" bIns="36000" rtlCol="0">
              <a:spAutoFit/>
            </a:bodyPr>
            <a:lstStyle/>
            <a:p>
              <a:r>
                <a:rPr lang="en-CH" sz="2000" b="1" i="1" dirty="0">
                  <a:solidFill>
                    <a:schemeClr val="bg1">
                      <a:lumMod val="65000"/>
                    </a:schemeClr>
                  </a:solidFill>
                  <a:latin typeface="Corbel" panose="020B0503020204020204" pitchFamily="34" charset="0"/>
                </a:rPr>
                <a:t>otherwise</a:t>
              </a:r>
            </a:p>
          </p:txBody>
        </p:sp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A57C79BC-8444-961D-FF3C-DBA7A171E06A}"/>
              </a:ext>
            </a:extLst>
          </p:cNvPr>
          <p:cNvSpPr txBox="1"/>
          <p:nvPr/>
        </p:nvSpPr>
        <p:spPr>
          <a:xfrm>
            <a:off x="2638928" y="1513484"/>
            <a:ext cx="13075940" cy="707886"/>
          </a:xfrm>
          <a:prstGeom prst="rect">
            <a:avLst/>
          </a:prstGeom>
          <a:solidFill>
            <a:srgbClr val="59889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H" sz="4000" dirty="0">
                <a:solidFill>
                  <a:schemeClr val="bg1"/>
                </a:solidFill>
                <a:latin typeface="Corbel" panose="020B0503020204020204" pitchFamily="34" charset="0"/>
              </a:rPr>
              <a:t>Order of evaluation with </a:t>
            </a:r>
            <a:r>
              <a:rPr lang="en-GB" sz="3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CH" sz="3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plyr::case_when</a:t>
            </a:r>
            <a:endParaRPr lang="en-CH" sz="4000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506E457-91D8-12BC-61E8-3D9E3FD56142}"/>
              </a:ext>
            </a:extLst>
          </p:cNvPr>
          <p:cNvSpPr txBox="1"/>
          <p:nvPr/>
        </p:nvSpPr>
        <p:spPr>
          <a:xfrm>
            <a:off x="3360449" y="2464603"/>
            <a:ext cx="1189250" cy="681038"/>
          </a:xfrm>
          <a:prstGeom prst="roundRect">
            <a:avLst/>
          </a:prstGeom>
          <a:solidFill>
            <a:srgbClr val="598890"/>
          </a:solidFill>
        </p:spPr>
        <p:txBody>
          <a:bodyPr wrap="none" rtlCol="0">
            <a:spAutoFit/>
          </a:bodyPr>
          <a:lstStyle/>
          <a:p>
            <a:r>
              <a:rPr lang="en-CH" dirty="0">
                <a:solidFill>
                  <a:schemeClr val="bg1"/>
                </a:solidFill>
                <a:latin typeface="Corbel" panose="020B0503020204020204" pitchFamily="34" charset="0"/>
              </a:rPr>
              <a:t>Code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06CA947-1B4C-79A5-7D0C-5918270EAAA3}"/>
              </a:ext>
            </a:extLst>
          </p:cNvPr>
          <p:cNvSpPr txBox="1"/>
          <p:nvPr/>
        </p:nvSpPr>
        <p:spPr>
          <a:xfrm>
            <a:off x="8331142" y="2465500"/>
            <a:ext cx="1223753" cy="681038"/>
          </a:xfrm>
          <a:prstGeom prst="roundRect">
            <a:avLst/>
          </a:prstGeom>
          <a:solidFill>
            <a:srgbClr val="598890"/>
          </a:solidFill>
        </p:spPr>
        <p:txBody>
          <a:bodyPr wrap="none" rtlCol="0">
            <a:spAutoFit/>
          </a:bodyPr>
          <a:lstStyle/>
          <a:p>
            <a:r>
              <a:rPr lang="en-CH" dirty="0">
                <a:solidFill>
                  <a:schemeClr val="bg1"/>
                </a:solidFill>
                <a:latin typeface="Corbel" panose="020B0503020204020204" pitchFamily="34" charset="0"/>
              </a:rPr>
              <a:t>Logic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7C8B428A-835C-DEF3-23C1-5297CE3B30AF}"/>
              </a:ext>
            </a:extLst>
          </p:cNvPr>
          <p:cNvSpPr/>
          <p:nvPr/>
        </p:nvSpPr>
        <p:spPr>
          <a:xfrm>
            <a:off x="2515152" y="7757343"/>
            <a:ext cx="13075939" cy="156401"/>
          </a:xfrm>
          <a:prstGeom prst="rect">
            <a:avLst/>
          </a:prstGeom>
          <a:solidFill>
            <a:srgbClr val="59889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BBC8097C-299A-74CD-50D5-21D60D63A907}"/>
              </a:ext>
            </a:extLst>
          </p:cNvPr>
          <p:cNvGrpSpPr/>
          <p:nvPr/>
        </p:nvGrpSpPr>
        <p:grpSpPr>
          <a:xfrm>
            <a:off x="6308457" y="2655815"/>
            <a:ext cx="5568149" cy="5011357"/>
            <a:chOff x="6308457" y="2815995"/>
            <a:chExt cx="5568149" cy="4851177"/>
          </a:xfrm>
        </p:grpSpPr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F784D1F0-1E3C-A135-FAC0-8CF1186AC318}"/>
                </a:ext>
              </a:extLst>
            </p:cNvPr>
            <p:cNvCxnSpPr>
              <a:cxnSpLocks/>
            </p:cNvCxnSpPr>
            <p:nvPr/>
          </p:nvCxnSpPr>
          <p:spPr>
            <a:xfrm>
              <a:off x="6308457" y="2835927"/>
              <a:ext cx="0" cy="4831245"/>
            </a:xfrm>
            <a:prstGeom prst="line">
              <a:avLst/>
            </a:prstGeom>
            <a:ln w="57150">
              <a:solidFill>
                <a:srgbClr val="59889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299B0A0A-3D49-0EB3-1903-9E65A6F7C557}"/>
                </a:ext>
              </a:extLst>
            </p:cNvPr>
            <p:cNvCxnSpPr>
              <a:cxnSpLocks/>
            </p:cNvCxnSpPr>
            <p:nvPr/>
          </p:nvCxnSpPr>
          <p:spPr>
            <a:xfrm>
              <a:off x="11876606" y="2815995"/>
              <a:ext cx="0" cy="4831245"/>
            </a:xfrm>
            <a:prstGeom prst="line">
              <a:avLst/>
            </a:prstGeom>
            <a:ln w="57150">
              <a:solidFill>
                <a:srgbClr val="59889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9" name="TextBox 118">
            <a:extLst>
              <a:ext uri="{FF2B5EF4-FFF2-40B4-BE49-F238E27FC236}">
                <a16:creationId xmlns:a16="http://schemas.microsoft.com/office/drawing/2014/main" id="{6CC68D21-F61C-B70D-F555-5DC5FA2A1221}"/>
              </a:ext>
            </a:extLst>
          </p:cNvPr>
          <p:cNvSpPr txBox="1"/>
          <p:nvPr/>
        </p:nvSpPr>
        <p:spPr>
          <a:xfrm>
            <a:off x="12882183" y="2465500"/>
            <a:ext cx="1545467" cy="681038"/>
          </a:xfrm>
          <a:prstGeom prst="roundRect">
            <a:avLst/>
          </a:prstGeom>
          <a:solidFill>
            <a:srgbClr val="598890"/>
          </a:solidFill>
        </p:spPr>
        <p:txBody>
          <a:bodyPr wrap="none" rtlCol="0">
            <a:spAutoFit/>
          </a:bodyPr>
          <a:lstStyle/>
          <a:p>
            <a:r>
              <a:rPr lang="en-CH" dirty="0">
                <a:solidFill>
                  <a:schemeClr val="bg1"/>
                </a:solidFill>
                <a:latin typeface="Corbel" panose="020B0503020204020204" pitchFamily="34" charset="0"/>
              </a:rPr>
              <a:t>Output</a:t>
            </a:r>
          </a:p>
        </p:txBody>
      </p:sp>
      <p:graphicFrame>
        <p:nvGraphicFramePr>
          <p:cNvPr id="120" name="Table 120">
            <a:extLst>
              <a:ext uri="{FF2B5EF4-FFF2-40B4-BE49-F238E27FC236}">
                <a16:creationId xmlns:a16="http://schemas.microsoft.com/office/drawing/2014/main" id="{DE93373C-0758-F4B0-7A9F-6210927FF3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8289691"/>
              </p:ext>
            </p:extLst>
          </p:nvPr>
        </p:nvGraphicFramePr>
        <p:xfrm>
          <a:off x="12310546" y="3828485"/>
          <a:ext cx="3205316" cy="2773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02658">
                  <a:extLst>
                    <a:ext uri="{9D8B030D-6E8A-4147-A177-3AD203B41FA5}">
                      <a16:colId xmlns:a16="http://schemas.microsoft.com/office/drawing/2014/main" val="2942696470"/>
                    </a:ext>
                  </a:extLst>
                </a:gridCol>
                <a:gridCol w="1602658">
                  <a:extLst>
                    <a:ext uri="{9D8B030D-6E8A-4147-A177-3AD203B41FA5}">
                      <a16:colId xmlns:a16="http://schemas.microsoft.com/office/drawing/2014/main" val="2190841482"/>
                    </a:ext>
                  </a:extLst>
                </a:gridCol>
              </a:tblGrid>
              <a:tr h="326017">
                <a:tc>
                  <a:txBody>
                    <a:bodyPr/>
                    <a:lstStyle/>
                    <a:p>
                      <a:r>
                        <a:rPr lang="en-CH" sz="2000" b="1" dirty="0">
                          <a:latin typeface="Corbel" panose="020B0503020204020204" pitchFamily="34" charset="0"/>
                        </a:rPr>
                        <a:t>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b="1" dirty="0">
                          <a:latin typeface="Corbel" panose="020B0503020204020204" pitchFamily="34" charset="0"/>
                        </a:rPr>
                        <a:t>a</a:t>
                      </a:r>
                      <a:r>
                        <a:rPr lang="en-CH" sz="2000" b="1" dirty="0">
                          <a:latin typeface="Corbel" panose="020B0503020204020204" pitchFamily="34" charset="0"/>
                        </a:rPr>
                        <a:t>ge_group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3356068"/>
                  </a:ext>
                </a:extLst>
              </a:tr>
              <a:tr h="326017">
                <a:tc>
                  <a:txBody>
                    <a:bodyPr/>
                    <a:lstStyle/>
                    <a:p>
                      <a:r>
                        <a:rPr lang="en-CH" sz="2000" dirty="0">
                          <a:latin typeface="Corbel" panose="020B0503020204020204" pitchFamily="34" charset="0"/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H" sz="2000" dirty="0">
                          <a:latin typeface="Corbel" panose="020B0503020204020204" pitchFamily="34" charset="0"/>
                        </a:rPr>
                        <a:t>Child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6475864"/>
                  </a:ext>
                </a:extLst>
              </a:tr>
              <a:tr h="326017">
                <a:tc>
                  <a:txBody>
                    <a:bodyPr/>
                    <a:lstStyle/>
                    <a:p>
                      <a:r>
                        <a:rPr lang="en-CH" sz="2000" dirty="0">
                          <a:latin typeface="Corbel" panose="020B0503020204020204" pitchFamily="34" charset="0"/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H" sz="2000" dirty="0">
                          <a:latin typeface="Corbel" panose="020B0503020204020204" pitchFamily="34" charset="0"/>
                        </a:rPr>
                        <a:t>Young adult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766831"/>
                  </a:ext>
                </a:extLst>
              </a:tr>
              <a:tr h="326017">
                <a:tc>
                  <a:txBody>
                    <a:bodyPr/>
                    <a:lstStyle/>
                    <a:p>
                      <a:r>
                        <a:rPr lang="en-CH" sz="2000" dirty="0">
                          <a:latin typeface="Corbel" panose="020B0503020204020204" pitchFamily="34" charset="0"/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rbel" panose="020B0503020204020204" pitchFamily="34" charset="0"/>
                        </a:rPr>
                        <a:t>Young adult</a:t>
                      </a:r>
                      <a:endParaRPr lang="en-CH" sz="2000" dirty="0">
                        <a:latin typeface="Corbel" panose="020B05030202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6363467"/>
                  </a:ext>
                </a:extLst>
              </a:tr>
              <a:tr h="326017">
                <a:tc>
                  <a:txBody>
                    <a:bodyPr/>
                    <a:lstStyle/>
                    <a:p>
                      <a:r>
                        <a:rPr lang="en-CH" sz="2000" dirty="0">
                          <a:latin typeface="Corbel" panose="020B0503020204020204" pitchFamily="34" charset="0"/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H" sz="2000" dirty="0">
                          <a:latin typeface="Corbel" panose="020B0503020204020204" pitchFamily="34" charset="0"/>
                        </a:rPr>
                        <a:t>Older adult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1532592"/>
                  </a:ext>
                </a:extLst>
              </a:tr>
              <a:tr h="326017">
                <a:tc>
                  <a:txBody>
                    <a:bodyPr/>
                    <a:lstStyle/>
                    <a:p>
                      <a:r>
                        <a:rPr lang="en-CH" sz="2000" dirty="0">
                          <a:latin typeface="Corbel" panose="020B0503020204020204" pitchFamily="34" charset="0"/>
                        </a:rPr>
                        <a:t>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H" sz="2000" dirty="0">
                          <a:latin typeface="Corbel" panose="020B0503020204020204" pitchFamily="34" charset="0"/>
                        </a:rPr>
                        <a:t>Older adult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9706515"/>
                  </a:ext>
                </a:extLst>
              </a:tr>
              <a:tr h="326017">
                <a:tc>
                  <a:txBody>
                    <a:bodyPr/>
                    <a:lstStyle/>
                    <a:p>
                      <a:r>
                        <a:rPr lang="en-CH" sz="2000" dirty="0">
                          <a:latin typeface="Corbel" panose="020B0503020204020204" pitchFamily="34" charset="0"/>
                        </a:rPr>
                        <a:t>75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H" sz="2000" dirty="0">
                          <a:latin typeface="Corbel" panose="020B0503020204020204" pitchFamily="34" charset="0"/>
                        </a:rPr>
                        <a:t>Older adult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8848048"/>
                  </a:ext>
                </a:extLst>
              </a:tr>
            </a:tbl>
          </a:graphicData>
        </a:graphic>
      </p:graphicFrame>
      <p:pic>
        <p:nvPicPr>
          <p:cNvPr id="134" name="Picture 133" descr="Icon&#10;&#10;Description automatically generated with medium confidence">
            <a:extLst>
              <a:ext uri="{FF2B5EF4-FFF2-40B4-BE49-F238E27FC236}">
                <a16:creationId xmlns:a16="http://schemas.microsoft.com/office/drawing/2014/main" id="{8AF5F818-6CF9-E27F-7ABC-8F5322F9FE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67026" y="7490764"/>
            <a:ext cx="1707736" cy="261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511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42CE7CF-7271-5E14-F936-A535452D1788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7666106" y="3986565"/>
            <a:ext cx="524984" cy="1987964"/>
          </a:xfrm>
          <a:prstGeom prst="straightConnector1">
            <a:avLst/>
          </a:prstGeom>
          <a:ln w="38100">
            <a:solidFill>
              <a:srgbClr val="C00000"/>
            </a:solidFill>
            <a:headEnd type="oval"/>
            <a:tailEnd type="non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94" name="Group 93">
            <a:extLst>
              <a:ext uri="{FF2B5EF4-FFF2-40B4-BE49-F238E27FC236}">
                <a16:creationId xmlns:a16="http://schemas.microsoft.com/office/drawing/2014/main" id="{6291BAF0-A247-6D60-B95C-CC5229C6B25E}"/>
              </a:ext>
            </a:extLst>
          </p:cNvPr>
          <p:cNvGrpSpPr/>
          <p:nvPr/>
        </p:nvGrpSpPr>
        <p:grpSpPr>
          <a:xfrm>
            <a:off x="2638927" y="3664474"/>
            <a:ext cx="8003646" cy="2769555"/>
            <a:chOff x="5827182" y="1252998"/>
            <a:chExt cx="8003646" cy="276955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BD5DDE0-3A89-72CB-45E4-01AEDB551A44}"/>
                </a:ext>
              </a:extLst>
            </p:cNvPr>
            <p:cNvSpPr txBox="1"/>
            <p:nvPr/>
          </p:nvSpPr>
          <p:spPr>
            <a:xfrm>
              <a:off x="6289125" y="2041305"/>
              <a:ext cx="7541703" cy="1981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fr-FR" sz="2100" b="1">
                  <a:solidFill>
                    <a:srgbClr val="598890"/>
                  </a:solidFill>
                  <a:latin typeface="Corbel" panose="020B0503020204020204" pitchFamily="34" charset="0"/>
                  <a:ea typeface="Palatino" pitchFamily="2" charset="77"/>
                  <a:cs typeface="Calibri" panose="020F0502020204030204" pitchFamily="34" charset="0"/>
                </a:rPr>
                <a:t>age &lt; 120 </a:t>
              </a:r>
              <a:r>
                <a:rPr lang="fr-FR" sz="2100" b="1">
                  <a:latin typeface="Corbel" panose="020B0503020204020204" pitchFamily="34" charset="0"/>
                  <a:ea typeface="Palatino" pitchFamily="2" charset="77"/>
                  <a:cs typeface="Calibri" panose="020F0502020204030204" pitchFamily="34" charset="0"/>
                </a:rPr>
                <a:t>~ </a:t>
              </a:r>
              <a:r>
                <a:rPr lang="fr-FR" sz="2100">
                  <a:latin typeface="Corbel" panose="020B0503020204020204" pitchFamily="34" charset="0"/>
                  <a:ea typeface="Palatino" pitchFamily="2" charset="77"/>
                  <a:cs typeface="Calibri" panose="020F0502020204030204" pitchFamily="34" charset="0"/>
                </a:rPr>
                <a:t>”Adulte agé",  </a:t>
              </a:r>
            </a:p>
            <a:p>
              <a:pPr>
                <a:lnSpc>
                  <a:spcPct val="150000"/>
                </a:lnSpc>
              </a:pPr>
              <a:r>
                <a:rPr lang="fr-FR" sz="2100" b="1">
                  <a:solidFill>
                    <a:srgbClr val="598890"/>
                  </a:solidFill>
                  <a:latin typeface="Corbel" panose="020B0503020204020204" pitchFamily="34" charset="0"/>
                  <a:ea typeface="Palatino" pitchFamily="2" charset="77"/>
                  <a:cs typeface="Calibri" panose="020F0502020204030204" pitchFamily="34" charset="0"/>
                </a:rPr>
                <a:t>age &lt; 30 </a:t>
              </a:r>
              <a:r>
                <a:rPr lang="fr-FR" sz="2100" b="1">
                  <a:latin typeface="Corbel" panose="020B0503020204020204" pitchFamily="34" charset="0"/>
                  <a:ea typeface="Palatino" pitchFamily="2" charset="77"/>
                  <a:cs typeface="Calibri" panose="020F0502020204030204" pitchFamily="34" charset="0"/>
                </a:rPr>
                <a:t>~ </a:t>
              </a:r>
              <a:r>
                <a:rPr lang="fr-FR" sz="2100">
                  <a:latin typeface="Corbel" panose="020B0503020204020204" pitchFamily="34" charset="0"/>
                  <a:ea typeface="Palatino" pitchFamily="2" charset="77"/>
                  <a:cs typeface="Calibri" panose="020F0502020204030204" pitchFamily="34" charset="0"/>
                </a:rPr>
                <a:t>”Adulte jeune",</a:t>
              </a:r>
            </a:p>
            <a:p>
              <a:pPr>
                <a:lnSpc>
                  <a:spcPct val="150000"/>
                </a:lnSpc>
              </a:pPr>
              <a:r>
                <a:rPr lang="fr-FR" sz="2100" b="1">
                  <a:solidFill>
                    <a:srgbClr val="598890"/>
                  </a:solidFill>
                  <a:latin typeface="Corbel" panose="020B0503020204020204" pitchFamily="34" charset="0"/>
                  <a:ea typeface="Palatino" pitchFamily="2" charset="77"/>
                  <a:cs typeface="Calibri" panose="020F0502020204030204" pitchFamily="34" charset="0"/>
                </a:rPr>
                <a:t>age &lt; 18 </a:t>
              </a:r>
              <a:r>
                <a:rPr lang="fr-FR" sz="2100" b="1">
                  <a:latin typeface="Corbel" panose="020B0503020204020204" pitchFamily="34" charset="0"/>
                  <a:ea typeface="Palatino" pitchFamily="2" charset="77"/>
                  <a:cs typeface="Calibri" panose="020F0502020204030204" pitchFamily="34" charset="0"/>
                </a:rPr>
                <a:t>~ </a:t>
              </a:r>
              <a:r>
                <a:rPr lang="fr-FR" sz="2100">
                  <a:latin typeface="Corbel" panose="020B0503020204020204" pitchFamily="34" charset="0"/>
                  <a:ea typeface="Palatino" pitchFamily="2" charset="77"/>
                  <a:cs typeface="Calibri" panose="020F0502020204030204" pitchFamily="34" charset="0"/>
                </a:rPr>
                <a:t>“Enfant", </a:t>
              </a:r>
            </a:p>
            <a:p>
              <a:pPr>
                <a:lnSpc>
                  <a:spcPct val="150000"/>
                </a:lnSpc>
              </a:pPr>
              <a:r>
                <a:rPr lang="fr-FR" sz="2100" b="1">
                  <a:latin typeface="Corbel" panose="020B0503020204020204" pitchFamily="34" charset="0"/>
                  <a:ea typeface="Palatino" pitchFamily="2" charset="77"/>
                  <a:cs typeface="Calibri" panose="020F0502020204030204" pitchFamily="34" charset="0"/>
                </a:rPr>
                <a:t>)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E77A1A3-B8BF-9D69-0D73-5DEA7F90CF9C}"/>
                </a:ext>
              </a:extLst>
            </p:cNvPr>
            <p:cNvSpPr txBox="1"/>
            <p:nvPr/>
          </p:nvSpPr>
          <p:spPr>
            <a:xfrm>
              <a:off x="5827182" y="1252998"/>
              <a:ext cx="2048959" cy="8974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12000"/>
                </a:lnSpc>
              </a:pPr>
              <a:r>
                <a:rPr lang="fr-FR" sz="2400">
                  <a:latin typeface="Corbel" panose="020B0503020204020204" pitchFamily="34" charset="0"/>
                  <a:ea typeface="Palatino" pitchFamily="2" charset="77"/>
                  <a:cs typeface="Calibri" panose="020F0502020204030204" pitchFamily="34" charset="0"/>
                </a:rPr>
                <a:t>age_groupe  = </a:t>
              </a:r>
            </a:p>
            <a:p>
              <a:pPr>
                <a:lnSpc>
                  <a:spcPct val="112000"/>
                </a:lnSpc>
              </a:pPr>
              <a:r>
                <a:rPr lang="fr-FR" sz="2400">
                  <a:latin typeface="Corbel" panose="020B0503020204020204" pitchFamily="34" charset="0"/>
                  <a:ea typeface="Palatino" pitchFamily="2" charset="77"/>
                  <a:cs typeface="Calibri" panose="020F0502020204030204" pitchFamily="34" charset="0"/>
                </a:rPr>
                <a:t>    </a:t>
              </a:r>
              <a:r>
                <a:rPr lang="fr-FR" sz="2400" b="1">
                  <a:latin typeface="Corbel" panose="020B0503020204020204" pitchFamily="34" charset="0"/>
                  <a:ea typeface="Palatino" pitchFamily="2" charset="77"/>
                  <a:cs typeface="Calibri" panose="020F0502020204030204" pitchFamily="34" charset="0"/>
                </a:rPr>
                <a:t>case_when(</a:t>
              </a:r>
              <a:endParaRPr lang="fr-FR" sz="2400" b="1"/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9F624B95-9A3E-8908-D83D-795EB5F5E945}"/>
              </a:ext>
            </a:extLst>
          </p:cNvPr>
          <p:cNvGrpSpPr/>
          <p:nvPr/>
        </p:nvGrpSpPr>
        <p:grpSpPr>
          <a:xfrm>
            <a:off x="7834772" y="3257299"/>
            <a:ext cx="3674596" cy="3834664"/>
            <a:chOff x="10236920" y="1641153"/>
            <a:chExt cx="3674596" cy="3611494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EE9E3DD8-3F1C-5567-B9FE-274A46FD8FBF}"/>
                </a:ext>
              </a:extLst>
            </p:cNvPr>
            <p:cNvGrpSpPr/>
            <p:nvPr/>
          </p:nvGrpSpPr>
          <p:grpSpPr>
            <a:xfrm>
              <a:off x="10935882" y="1680543"/>
              <a:ext cx="1897283" cy="1077059"/>
              <a:chOff x="3336836" y="1689106"/>
              <a:chExt cx="1897283" cy="1077059"/>
            </a:xfrm>
          </p:grpSpPr>
          <p:cxnSp>
            <p:nvCxnSpPr>
              <p:cNvPr id="4" name="Straight Arrow Connector 3">
                <a:extLst>
                  <a:ext uri="{FF2B5EF4-FFF2-40B4-BE49-F238E27FC236}">
                    <a16:creationId xmlns:a16="http://schemas.microsoft.com/office/drawing/2014/main" id="{7DB7AAAA-F293-4EE1-463E-F5C557FCD00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36836" y="1692547"/>
                <a:ext cx="957089" cy="1073618"/>
              </a:xfrm>
              <a:prstGeom prst="straightConnector1">
                <a:avLst/>
              </a:prstGeom>
              <a:ln w="38100">
                <a:solidFill>
                  <a:srgbClr val="598890"/>
                </a:solidFill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5" name="Straight Arrow Connector 4">
                <a:extLst>
                  <a:ext uri="{FF2B5EF4-FFF2-40B4-BE49-F238E27FC236}">
                    <a16:creationId xmlns:a16="http://schemas.microsoft.com/office/drawing/2014/main" id="{21D28AC7-90C0-EE2E-4EAA-2F0493E001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77990" y="1689106"/>
                <a:ext cx="956129" cy="1077058"/>
              </a:xfrm>
              <a:prstGeom prst="straightConnector1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3138C4B-9BE6-8C98-3643-929FD47D95D5}"/>
                </a:ext>
              </a:extLst>
            </p:cNvPr>
            <p:cNvSpPr txBox="1"/>
            <p:nvPr/>
          </p:nvSpPr>
          <p:spPr>
            <a:xfrm>
              <a:off x="10387037" y="2061940"/>
              <a:ext cx="1442962" cy="396457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598890"/>
              </a:solidFill>
            </a:ln>
          </p:spPr>
          <p:txBody>
            <a:bodyPr wrap="square" lIns="36000" tIns="36000" rIns="36000" bIns="36000" rtlCol="0">
              <a:spAutoFit/>
            </a:bodyPr>
            <a:lstStyle/>
            <a:p>
              <a:r>
                <a:rPr lang="fr-FR" sz="2000" b="1">
                  <a:solidFill>
                    <a:srgbClr val="598890"/>
                  </a:solidFill>
                  <a:latin typeface="Corbel" panose="020B0503020204020204" pitchFamily="34" charset="0"/>
                </a:rPr>
                <a:t>si age &lt; 120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E75380B-894B-F122-BA58-8B67CC52296E}"/>
                </a:ext>
              </a:extLst>
            </p:cNvPr>
            <p:cNvSpPr txBox="1"/>
            <p:nvPr/>
          </p:nvSpPr>
          <p:spPr>
            <a:xfrm>
              <a:off x="10236920" y="2701002"/>
              <a:ext cx="1522917" cy="3768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000">
                  <a:latin typeface="Corbel" panose="020B0503020204020204" pitchFamily="34" charset="0"/>
                </a:rPr>
                <a:t>“Adulte agé”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59D5A7E-4B56-3C12-3EB2-9AFC2C269FA3}"/>
                </a:ext>
              </a:extLst>
            </p:cNvPr>
            <p:cNvSpPr txBox="1"/>
            <p:nvPr/>
          </p:nvSpPr>
          <p:spPr>
            <a:xfrm>
              <a:off x="11962664" y="2061940"/>
              <a:ext cx="1014983" cy="396457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bg1">
                  <a:lumMod val="65000"/>
                </a:schemeClr>
              </a:solidFill>
            </a:ln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fr-FR" sz="2000" b="1" i="1">
                  <a:solidFill>
                    <a:schemeClr val="bg1">
                      <a:lumMod val="65000"/>
                    </a:schemeClr>
                  </a:solidFill>
                  <a:latin typeface="Corbel" panose="020B0503020204020204" pitchFamily="34" charset="0"/>
                </a:rPr>
                <a:t>Sinon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DD4CA64-9EDD-9860-D027-FB24BC389ECD}"/>
                </a:ext>
              </a:extLst>
            </p:cNvPr>
            <p:cNvSpPr txBox="1"/>
            <p:nvPr/>
          </p:nvSpPr>
          <p:spPr>
            <a:xfrm>
              <a:off x="10960840" y="3807197"/>
              <a:ext cx="1720086" cy="3768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000">
                  <a:latin typeface="Corbel" panose="020B0503020204020204" pitchFamily="34" charset="0"/>
                </a:rPr>
                <a:t>“Adulte jeune”</a:t>
              </a: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C2E3237A-68EB-5B17-8B8A-9C8CA661D6C2}"/>
                </a:ext>
              </a:extLst>
            </p:cNvPr>
            <p:cNvSpPr/>
            <p:nvPr/>
          </p:nvSpPr>
          <p:spPr>
            <a:xfrm>
              <a:off x="11816493" y="1641153"/>
              <a:ext cx="144000" cy="144000"/>
            </a:xfrm>
            <a:prstGeom prst="ellipse">
              <a:avLst/>
            </a:prstGeom>
            <a:solidFill>
              <a:srgbClr val="59889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000"/>
            </a:p>
          </p:txBody>
        </p: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B340D96B-68BB-3329-A0AC-B01A73EED090}"/>
                </a:ext>
              </a:extLst>
            </p:cNvPr>
            <p:cNvGrpSpPr/>
            <p:nvPr/>
          </p:nvGrpSpPr>
          <p:grpSpPr>
            <a:xfrm>
              <a:off x="11904195" y="2724985"/>
              <a:ext cx="1897283" cy="1108358"/>
              <a:chOff x="4305149" y="2733551"/>
              <a:chExt cx="1897283" cy="1108358"/>
            </a:xfrm>
          </p:grpSpPr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3179A2B7-1F3C-8029-EB59-6B6D7A81BF77}"/>
                  </a:ext>
                </a:extLst>
              </p:cNvPr>
              <p:cNvGrpSpPr/>
              <p:nvPr/>
            </p:nvGrpSpPr>
            <p:grpSpPr>
              <a:xfrm>
                <a:off x="4305149" y="2764850"/>
                <a:ext cx="1897283" cy="1077059"/>
                <a:chOff x="3336836" y="1689106"/>
                <a:chExt cx="1897283" cy="1077059"/>
              </a:xfrm>
            </p:grpSpPr>
            <p:cxnSp>
              <p:nvCxnSpPr>
                <p:cNvPr id="60" name="Straight Arrow Connector 59">
                  <a:extLst>
                    <a:ext uri="{FF2B5EF4-FFF2-40B4-BE49-F238E27FC236}">
                      <a16:creationId xmlns:a16="http://schemas.microsoft.com/office/drawing/2014/main" id="{3045D79B-0815-6632-DD81-5DF932E0F35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336836" y="1692547"/>
                  <a:ext cx="957089" cy="1073618"/>
                </a:xfrm>
                <a:prstGeom prst="straightConnector1">
                  <a:avLst/>
                </a:prstGeom>
                <a:ln w="38100">
                  <a:solidFill>
                    <a:srgbClr val="598890"/>
                  </a:solidFill>
                  <a:tailEnd type="triangle"/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Arrow Connector 60">
                  <a:extLst>
                    <a:ext uri="{FF2B5EF4-FFF2-40B4-BE49-F238E27FC236}">
                      <a16:creationId xmlns:a16="http://schemas.microsoft.com/office/drawing/2014/main" id="{73F825E6-69F1-F791-293F-EE43A710CC6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77990" y="1689106"/>
                  <a:ext cx="956129" cy="1077058"/>
                </a:xfrm>
                <a:prstGeom prst="straightConnector1">
                  <a:avLst/>
                </a:prstGeom>
                <a:ln w="38100">
                  <a:solidFill>
                    <a:schemeClr val="bg1">
                      <a:lumMod val="65000"/>
                    </a:schemeClr>
                  </a:solidFill>
                  <a:tailEnd type="triangle"/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AF708908-AD60-8928-6B4D-1D548B290C59}"/>
                  </a:ext>
                </a:extLst>
              </p:cNvPr>
              <p:cNvSpPr/>
              <p:nvPr/>
            </p:nvSpPr>
            <p:spPr>
              <a:xfrm>
                <a:off x="5184222" y="2733551"/>
                <a:ext cx="144000" cy="144000"/>
              </a:xfrm>
              <a:prstGeom prst="ellipse">
                <a:avLst/>
              </a:prstGeom>
              <a:solidFill>
                <a:srgbClr val="598890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000"/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0D5B87A0-1AE1-00FA-8245-DE256F109839}"/>
                </a:ext>
              </a:extLst>
            </p:cNvPr>
            <p:cNvGrpSpPr/>
            <p:nvPr/>
          </p:nvGrpSpPr>
          <p:grpSpPr>
            <a:xfrm>
              <a:off x="12888443" y="3790170"/>
              <a:ext cx="1023073" cy="1108358"/>
              <a:chOff x="4305149" y="2733551"/>
              <a:chExt cx="1023073" cy="1108358"/>
            </a:xfrm>
          </p:grpSpPr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929B31DE-1C77-4F7C-3DFF-7F73D1994DC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305149" y="2768291"/>
                <a:ext cx="957089" cy="1073618"/>
              </a:xfrm>
              <a:prstGeom prst="straightConnector1">
                <a:avLst/>
              </a:prstGeom>
              <a:ln w="38100">
                <a:solidFill>
                  <a:srgbClr val="598890"/>
                </a:solidFill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CC4BF578-ACC5-80FF-ABB7-52722343AFAA}"/>
                  </a:ext>
                </a:extLst>
              </p:cNvPr>
              <p:cNvSpPr/>
              <p:nvPr/>
            </p:nvSpPr>
            <p:spPr>
              <a:xfrm>
                <a:off x="5184222" y="2733551"/>
                <a:ext cx="144000" cy="144000"/>
              </a:xfrm>
              <a:prstGeom prst="ellipse">
                <a:avLst/>
              </a:prstGeom>
              <a:solidFill>
                <a:srgbClr val="598890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000"/>
              </a:p>
            </p:txBody>
          </p:sp>
        </p:grp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97200A8A-04BB-8642-99CC-48DA369256DA}"/>
                </a:ext>
              </a:extLst>
            </p:cNvPr>
            <p:cNvSpPr txBox="1"/>
            <p:nvPr/>
          </p:nvSpPr>
          <p:spPr>
            <a:xfrm>
              <a:off x="11557875" y="3084171"/>
              <a:ext cx="1304456" cy="396457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598890"/>
              </a:solidFill>
            </a:ln>
          </p:spPr>
          <p:txBody>
            <a:bodyPr wrap="square" lIns="36000" tIns="36000" rIns="36000" bIns="36000" rtlCol="0">
              <a:spAutoFit/>
            </a:bodyPr>
            <a:lstStyle/>
            <a:p>
              <a:r>
                <a:rPr lang="fr-FR" sz="2000" b="1">
                  <a:solidFill>
                    <a:srgbClr val="598890"/>
                  </a:solidFill>
                  <a:latin typeface="Corbel" panose="020B0503020204020204" pitchFamily="34" charset="0"/>
                </a:rPr>
                <a:t>si age &lt; 30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354A1144-C5D4-2DFD-B9B0-330166EDC6F3}"/>
                </a:ext>
              </a:extLst>
            </p:cNvPr>
            <p:cNvSpPr txBox="1"/>
            <p:nvPr/>
          </p:nvSpPr>
          <p:spPr>
            <a:xfrm>
              <a:off x="12657123" y="4131111"/>
              <a:ext cx="1247616" cy="396457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598890"/>
              </a:solidFill>
            </a:ln>
          </p:spPr>
          <p:txBody>
            <a:bodyPr wrap="none" lIns="36000" tIns="36000" rIns="36000" bIns="36000" rtlCol="0">
              <a:spAutoFit/>
            </a:bodyPr>
            <a:lstStyle/>
            <a:p>
              <a:r>
                <a:rPr lang="fr-FR" sz="2000" b="1">
                  <a:solidFill>
                    <a:srgbClr val="598890"/>
                  </a:solidFill>
                  <a:latin typeface="Corbel" panose="020B0503020204020204" pitchFamily="34" charset="0"/>
                </a:rPr>
                <a:t>si age &lt; 18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833EDC85-0A84-856E-EC46-51559735DA7C}"/>
                </a:ext>
              </a:extLst>
            </p:cNvPr>
            <p:cNvSpPr txBox="1"/>
            <p:nvPr/>
          </p:nvSpPr>
          <p:spPr>
            <a:xfrm>
              <a:off x="12454504" y="4875823"/>
              <a:ext cx="1093569" cy="3768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000">
                  <a:latin typeface="Corbel" panose="020B0503020204020204" pitchFamily="34" charset="0"/>
                </a:rPr>
                <a:t>“Enfant”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F11CC963-7D2D-E41B-5585-2277C9AFAEB2}"/>
                </a:ext>
              </a:extLst>
            </p:cNvPr>
            <p:cNvSpPr txBox="1"/>
            <p:nvPr/>
          </p:nvSpPr>
          <p:spPr>
            <a:xfrm>
              <a:off x="12963406" y="3084171"/>
              <a:ext cx="948109" cy="396457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bg1">
                  <a:lumMod val="65000"/>
                </a:schemeClr>
              </a:solidFill>
            </a:ln>
          </p:spPr>
          <p:txBody>
            <a:bodyPr wrap="square" lIns="36000" tIns="36000" rIns="36000" bIns="36000" rtlCol="0">
              <a:spAutoFit/>
            </a:bodyPr>
            <a:lstStyle/>
            <a:p>
              <a:r>
                <a:rPr lang="fr-FR" sz="2000" b="1" i="1">
                  <a:solidFill>
                    <a:schemeClr val="bg1">
                      <a:lumMod val="65000"/>
                    </a:schemeClr>
                  </a:solidFill>
                  <a:latin typeface="Corbel" panose="020B0503020204020204" pitchFamily="34" charset="0"/>
                </a:rPr>
                <a:t>Sinon</a:t>
              </a:r>
            </a:p>
          </p:txBody>
        </p:sp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A57C79BC-8444-961D-FF3C-DBA7A171E06A}"/>
              </a:ext>
            </a:extLst>
          </p:cNvPr>
          <p:cNvSpPr txBox="1"/>
          <p:nvPr/>
        </p:nvSpPr>
        <p:spPr>
          <a:xfrm>
            <a:off x="2638928" y="1513484"/>
            <a:ext cx="13075940" cy="707886"/>
          </a:xfrm>
          <a:prstGeom prst="rect">
            <a:avLst/>
          </a:prstGeom>
          <a:solidFill>
            <a:srgbClr val="59889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4000">
                <a:solidFill>
                  <a:schemeClr val="bg1"/>
                </a:solidFill>
                <a:latin typeface="Corbel" panose="020B0503020204020204" pitchFamily="34" charset="0"/>
              </a:rPr>
              <a:t>Une instruction case_when </a:t>
            </a:r>
            <a:r>
              <a:rPr lang="fr-FR" sz="4000" b="1">
                <a:solidFill>
                  <a:srgbClr val="F9B5A8"/>
                </a:solidFill>
                <a:latin typeface="Corbel" panose="020B0503020204020204" pitchFamily="34" charset="0"/>
              </a:rPr>
              <a:t>érronée</a:t>
            </a:r>
            <a:endParaRPr lang="fr-FR" sz="400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506E457-91D8-12BC-61E8-3D9E3FD56142}"/>
              </a:ext>
            </a:extLst>
          </p:cNvPr>
          <p:cNvSpPr txBox="1"/>
          <p:nvPr/>
        </p:nvSpPr>
        <p:spPr>
          <a:xfrm>
            <a:off x="3360449" y="2464603"/>
            <a:ext cx="1189250" cy="681038"/>
          </a:xfrm>
          <a:prstGeom prst="roundRect">
            <a:avLst/>
          </a:prstGeom>
          <a:solidFill>
            <a:srgbClr val="598890"/>
          </a:solidFill>
        </p:spPr>
        <p:txBody>
          <a:bodyPr wrap="none" rtlCol="0">
            <a:spAutoFit/>
          </a:bodyPr>
          <a:lstStyle/>
          <a:p>
            <a:r>
              <a:rPr lang="fr-FR">
                <a:solidFill>
                  <a:schemeClr val="bg1"/>
                </a:solidFill>
                <a:latin typeface="Corbel" panose="020B0503020204020204" pitchFamily="34" charset="0"/>
              </a:rPr>
              <a:t>Code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06CA947-1B4C-79A5-7D0C-5918270EAAA3}"/>
              </a:ext>
            </a:extLst>
          </p:cNvPr>
          <p:cNvSpPr txBox="1"/>
          <p:nvPr/>
        </p:nvSpPr>
        <p:spPr>
          <a:xfrm>
            <a:off x="8331142" y="2465500"/>
            <a:ext cx="2397812" cy="681038"/>
          </a:xfrm>
          <a:prstGeom prst="roundRect">
            <a:avLst/>
          </a:prstGeom>
          <a:solidFill>
            <a:srgbClr val="59889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chemeClr val="bg1"/>
                </a:solidFill>
                <a:latin typeface="Corbel" panose="020B0503020204020204" pitchFamily="34" charset="0"/>
              </a:rPr>
              <a:t>Logique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7C8B428A-835C-DEF3-23C1-5297CE3B30AF}"/>
              </a:ext>
            </a:extLst>
          </p:cNvPr>
          <p:cNvSpPr/>
          <p:nvPr/>
        </p:nvSpPr>
        <p:spPr>
          <a:xfrm>
            <a:off x="2498823" y="8155189"/>
            <a:ext cx="13075939" cy="156401"/>
          </a:xfrm>
          <a:prstGeom prst="rect">
            <a:avLst/>
          </a:prstGeom>
          <a:solidFill>
            <a:srgbClr val="59889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9C38522-8F47-F639-E838-262A2E52A7C2}"/>
              </a:ext>
            </a:extLst>
          </p:cNvPr>
          <p:cNvGrpSpPr/>
          <p:nvPr/>
        </p:nvGrpSpPr>
        <p:grpSpPr>
          <a:xfrm>
            <a:off x="6168092" y="2655815"/>
            <a:ext cx="5708514" cy="5364581"/>
            <a:chOff x="6168092" y="2655815"/>
            <a:chExt cx="5708514" cy="5050011"/>
          </a:xfrm>
        </p:grpSpPr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F784D1F0-1E3C-A135-FAC0-8CF1186AC318}"/>
                </a:ext>
              </a:extLst>
            </p:cNvPr>
            <p:cNvCxnSpPr>
              <a:cxnSpLocks/>
            </p:cNvCxnSpPr>
            <p:nvPr/>
          </p:nvCxnSpPr>
          <p:spPr>
            <a:xfrm>
              <a:off x="6168092" y="2715059"/>
              <a:ext cx="0" cy="4990767"/>
            </a:xfrm>
            <a:prstGeom prst="line">
              <a:avLst/>
            </a:prstGeom>
            <a:ln w="57150">
              <a:solidFill>
                <a:srgbClr val="59889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299B0A0A-3D49-0EB3-1903-9E65A6F7C557}"/>
                </a:ext>
              </a:extLst>
            </p:cNvPr>
            <p:cNvCxnSpPr>
              <a:cxnSpLocks/>
            </p:cNvCxnSpPr>
            <p:nvPr/>
          </p:nvCxnSpPr>
          <p:spPr>
            <a:xfrm>
              <a:off x="11876606" y="2655815"/>
              <a:ext cx="0" cy="4990767"/>
            </a:xfrm>
            <a:prstGeom prst="line">
              <a:avLst/>
            </a:prstGeom>
            <a:ln w="57150">
              <a:solidFill>
                <a:srgbClr val="59889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9" name="TextBox 118">
            <a:extLst>
              <a:ext uri="{FF2B5EF4-FFF2-40B4-BE49-F238E27FC236}">
                <a16:creationId xmlns:a16="http://schemas.microsoft.com/office/drawing/2014/main" id="{6CC68D21-F61C-B70D-F555-5DC5FA2A1221}"/>
              </a:ext>
            </a:extLst>
          </p:cNvPr>
          <p:cNvSpPr txBox="1"/>
          <p:nvPr/>
        </p:nvSpPr>
        <p:spPr>
          <a:xfrm>
            <a:off x="12882183" y="2465500"/>
            <a:ext cx="1926344" cy="681038"/>
          </a:xfrm>
          <a:prstGeom prst="roundRect">
            <a:avLst/>
          </a:prstGeom>
          <a:solidFill>
            <a:srgbClr val="59889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chemeClr val="bg1"/>
                </a:solidFill>
                <a:latin typeface="Corbel" panose="020B0503020204020204" pitchFamily="34" charset="0"/>
              </a:rPr>
              <a:t>Sortie</a:t>
            </a:r>
          </a:p>
        </p:txBody>
      </p:sp>
      <p:graphicFrame>
        <p:nvGraphicFramePr>
          <p:cNvPr id="120" name="Table 120">
            <a:extLst>
              <a:ext uri="{FF2B5EF4-FFF2-40B4-BE49-F238E27FC236}">
                <a16:creationId xmlns:a16="http://schemas.microsoft.com/office/drawing/2014/main" id="{DE93373C-0758-F4B0-7A9F-6210927FF3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4617807"/>
              </p:ext>
            </p:extLst>
          </p:nvPr>
        </p:nvGraphicFramePr>
        <p:xfrm>
          <a:off x="12310546" y="3828485"/>
          <a:ext cx="3205316" cy="2773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02658">
                  <a:extLst>
                    <a:ext uri="{9D8B030D-6E8A-4147-A177-3AD203B41FA5}">
                      <a16:colId xmlns:a16="http://schemas.microsoft.com/office/drawing/2014/main" val="2942696470"/>
                    </a:ext>
                  </a:extLst>
                </a:gridCol>
                <a:gridCol w="1602658">
                  <a:extLst>
                    <a:ext uri="{9D8B030D-6E8A-4147-A177-3AD203B41FA5}">
                      <a16:colId xmlns:a16="http://schemas.microsoft.com/office/drawing/2014/main" val="2190841482"/>
                    </a:ext>
                  </a:extLst>
                </a:gridCol>
              </a:tblGrid>
              <a:tr h="326017">
                <a:tc>
                  <a:txBody>
                    <a:bodyPr/>
                    <a:lstStyle/>
                    <a:p>
                      <a:r>
                        <a:rPr lang="en-CH" sz="2000" b="1" dirty="0">
                          <a:latin typeface="Corbel" panose="020B0503020204020204" pitchFamily="34" charset="0"/>
                        </a:rPr>
                        <a:t>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b="1" dirty="0">
                          <a:latin typeface="Corbel" panose="020B0503020204020204" pitchFamily="34" charset="0"/>
                        </a:rPr>
                        <a:t>a</a:t>
                      </a:r>
                      <a:r>
                        <a:rPr lang="en-CH" sz="2000" b="1" dirty="0">
                          <a:latin typeface="Corbel" panose="020B0503020204020204" pitchFamily="34" charset="0"/>
                        </a:rPr>
                        <a:t>ge_group</a:t>
                      </a:r>
                      <a:r>
                        <a:rPr lang="fr-CM" sz="2000" b="1" dirty="0">
                          <a:latin typeface="Corbel" panose="020B0503020204020204" pitchFamily="34" charset="0"/>
                        </a:rPr>
                        <a:t>e</a:t>
                      </a:r>
                      <a:endParaRPr lang="en-CH" sz="2000" b="1" dirty="0">
                        <a:latin typeface="Corbel" panose="020B05030202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3356068"/>
                  </a:ext>
                </a:extLst>
              </a:tr>
              <a:tr h="326017">
                <a:tc>
                  <a:txBody>
                    <a:bodyPr/>
                    <a:lstStyle/>
                    <a:p>
                      <a:r>
                        <a:rPr lang="en-CH" sz="2000" dirty="0">
                          <a:latin typeface="Corbel" panose="020B0503020204020204" pitchFamily="34" charset="0"/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CM" sz="2000" dirty="0">
                          <a:latin typeface="Corbel" panose="020B0503020204020204" pitchFamily="34" charset="0"/>
                        </a:rPr>
                        <a:t>Adulte </a:t>
                      </a:r>
                      <a:r>
                        <a:rPr lang="fr-CM" sz="2000" dirty="0" err="1">
                          <a:latin typeface="Corbel" panose="020B0503020204020204" pitchFamily="34" charset="0"/>
                        </a:rPr>
                        <a:t>agé</a:t>
                      </a:r>
                      <a:endParaRPr lang="en-CH" sz="2000" dirty="0">
                        <a:latin typeface="Corbel" panose="020B05030202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6475864"/>
                  </a:ext>
                </a:extLst>
              </a:tr>
              <a:tr h="326017">
                <a:tc>
                  <a:txBody>
                    <a:bodyPr/>
                    <a:lstStyle/>
                    <a:p>
                      <a:r>
                        <a:rPr lang="en-CH" sz="2000" dirty="0">
                          <a:latin typeface="Corbel" panose="020B0503020204020204" pitchFamily="34" charset="0"/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4288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CM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Adulte agé</a:t>
                      </a:r>
                      <a:endParaRPr kumimoji="0" lang="en-CH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rbel" panose="020B0503020204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766831"/>
                  </a:ext>
                </a:extLst>
              </a:tr>
              <a:tr h="326017">
                <a:tc>
                  <a:txBody>
                    <a:bodyPr/>
                    <a:lstStyle/>
                    <a:p>
                      <a:r>
                        <a:rPr lang="en-CH" sz="2000" dirty="0">
                          <a:latin typeface="Corbel" panose="020B0503020204020204" pitchFamily="34" charset="0"/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4288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CM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Adulte agé</a:t>
                      </a:r>
                      <a:endParaRPr kumimoji="0" lang="en-CH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rbel" panose="020B0503020204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6363467"/>
                  </a:ext>
                </a:extLst>
              </a:tr>
              <a:tr h="326017">
                <a:tc>
                  <a:txBody>
                    <a:bodyPr/>
                    <a:lstStyle/>
                    <a:p>
                      <a:r>
                        <a:rPr lang="en-CH" sz="2000" dirty="0">
                          <a:latin typeface="Corbel" panose="020B0503020204020204" pitchFamily="34" charset="0"/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4288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CM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Adulte agé</a:t>
                      </a:r>
                      <a:endParaRPr kumimoji="0" lang="en-CH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rbel" panose="020B0503020204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1532592"/>
                  </a:ext>
                </a:extLst>
              </a:tr>
              <a:tr h="326017">
                <a:tc>
                  <a:txBody>
                    <a:bodyPr/>
                    <a:lstStyle/>
                    <a:p>
                      <a:r>
                        <a:rPr lang="en-CH" sz="2000" dirty="0">
                          <a:latin typeface="Corbel" panose="020B0503020204020204" pitchFamily="34" charset="0"/>
                        </a:rPr>
                        <a:t>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4288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CM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Adulte agé</a:t>
                      </a:r>
                      <a:endParaRPr kumimoji="0" lang="en-CH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rbel" panose="020B0503020204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9706515"/>
                  </a:ext>
                </a:extLst>
              </a:tr>
              <a:tr h="326017">
                <a:tc>
                  <a:txBody>
                    <a:bodyPr/>
                    <a:lstStyle/>
                    <a:p>
                      <a:r>
                        <a:rPr lang="en-CH" sz="2000" dirty="0">
                          <a:latin typeface="Corbel" panose="020B0503020204020204" pitchFamily="34" charset="0"/>
                        </a:rPr>
                        <a:t>75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4288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CM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Adulte </a:t>
                      </a:r>
                      <a:r>
                        <a:rPr kumimoji="0" lang="fr-CM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agé</a:t>
                      </a:r>
                      <a:endParaRPr kumimoji="0" lang="en-CH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rbel" panose="020B0503020204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8848048"/>
                  </a:ext>
                </a:extLst>
              </a:tr>
            </a:tbl>
          </a:graphicData>
        </a:graphic>
      </p:graphicFrame>
      <p:pic>
        <p:nvPicPr>
          <p:cNvPr id="134" name="Picture 133" descr="Icon&#10;&#10;Description automatically generated with medium confidence">
            <a:extLst>
              <a:ext uri="{FF2B5EF4-FFF2-40B4-BE49-F238E27FC236}">
                <a16:creationId xmlns:a16="http://schemas.microsoft.com/office/drawing/2014/main" id="{8AF5F818-6CF9-E27F-7ABC-8F5322F9FE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67026" y="7490764"/>
            <a:ext cx="1707736" cy="26138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8AF56C1-228F-67F4-1765-337C39CF1A7C}"/>
              </a:ext>
            </a:extLst>
          </p:cNvPr>
          <p:cNvSpPr txBox="1"/>
          <p:nvPr/>
        </p:nvSpPr>
        <p:spPr>
          <a:xfrm>
            <a:off x="6276702" y="5974529"/>
            <a:ext cx="3828775" cy="2115473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lIns="36000" tIns="0" rIns="36000" bIns="0" rtlCol="0">
            <a:spAutoFit/>
          </a:bodyPr>
          <a:lstStyle/>
          <a:p>
            <a:pPr>
              <a:lnSpc>
                <a:spcPct val="85000"/>
              </a:lnSpc>
            </a:pPr>
            <a:r>
              <a:rPr lang="fr-FR" sz="1800" b="1" i="1">
                <a:solidFill>
                  <a:srgbClr val="A00304"/>
                </a:solidFill>
                <a:latin typeface="Corbel" panose="020B0503020204020204" pitchFamily="34" charset="0"/>
              </a:rPr>
              <a:t>Tout le monde a un âge inférieur à 120 ans, il ne reste donc personne après l’application de la première condition.</a:t>
            </a:r>
          </a:p>
          <a:p>
            <a:pPr>
              <a:lnSpc>
                <a:spcPct val="85000"/>
              </a:lnSpc>
            </a:pPr>
            <a:endParaRPr lang="fr-FR" sz="1800">
              <a:solidFill>
                <a:srgbClr val="A00304"/>
              </a:solidFill>
              <a:latin typeface="Corbel" panose="020B0503020204020204" pitchFamily="34" charset="0"/>
            </a:endParaRPr>
          </a:p>
          <a:p>
            <a:pPr>
              <a:lnSpc>
                <a:spcPct val="85000"/>
              </a:lnSpc>
            </a:pPr>
            <a:r>
              <a:rPr lang="fr-FR" sz="1800">
                <a:solidFill>
                  <a:srgbClr val="A00304"/>
                </a:solidFill>
                <a:latin typeface="Corbel" panose="020B0503020204020204" pitchFamily="34" charset="0"/>
              </a:rPr>
              <a:t>Les conditions restantes sont inutiles car nous avons commencé avec la condition la plus globale</a:t>
            </a:r>
            <a:r>
              <a:rPr lang="fr-FR" sz="2000">
                <a:solidFill>
                  <a:srgbClr val="A00304"/>
                </a:solidFill>
                <a:latin typeface="Corbel" panose="020B0503020204020204" pitchFamily="34" charset="0"/>
              </a:rPr>
              <a:t>.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F9C762B-1ACA-C119-5F13-9C40E202673C}"/>
              </a:ext>
            </a:extLst>
          </p:cNvPr>
          <p:cNvSpPr/>
          <p:nvPr/>
        </p:nvSpPr>
        <p:spPr>
          <a:xfrm>
            <a:off x="7460936" y="3628975"/>
            <a:ext cx="524247" cy="53488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198834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42CE7CF-7271-5E14-F936-A535452D1788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7666106" y="3986565"/>
            <a:ext cx="524984" cy="1987964"/>
          </a:xfrm>
          <a:prstGeom prst="straightConnector1">
            <a:avLst/>
          </a:prstGeom>
          <a:ln w="38100">
            <a:solidFill>
              <a:srgbClr val="C00000"/>
            </a:solidFill>
            <a:headEnd type="oval"/>
            <a:tailEnd type="non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94" name="Group 93">
            <a:extLst>
              <a:ext uri="{FF2B5EF4-FFF2-40B4-BE49-F238E27FC236}">
                <a16:creationId xmlns:a16="http://schemas.microsoft.com/office/drawing/2014/main" id="{6291BAF0-A247-6D60-B95C-CC5229C6B25E}"/>
              </a:ext>
            </a:extLst>
          </p:cNvPr>
          <p:cNvGrpSpPr/>
          <p:nvPr/>
        </p:nvGrpSpPr>
        <p:grpSpPr>
          <a:xfrm>
            <a:off x="2638927" y="3664474"/>
            <a:ext cx="8003646" cy="2769555"/>
            <a:chOff x="5827182" y="1252998"/>
            <a:chExt cx="8003646" cy="276955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BD5DDE0-3A89-72CB-45E4-01AEDB551A44}"/>
                </a:ext>
              </a:extLst>
            </p:cNvPr>
            <p:cNvSpPr txBox="1"/>
            <p:nvPr/>
          </p:nvSpPr>
          <p:spPr>
            <a:xfrm>
              <a:off x="6289125" y="2041305"/>
              <a:ext cx="7541703" cy="1981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GB" sz="2100" b="1" dirty="0">
                  <a:solidFill>
                    <a:srgbClr val="598890"/>
                  </a:solidFill>
                  <a:latin typeface="Corbel" panose="020B0503020204020204" pitchFamily="34" charset="0"/>
                  <a:ea typeface="Palatino" pitchFamily="2" charset="77"/>
                  <a:cs typeface="Calibri" panose="020F0502020204030204" pitchFamily="34" charset="0"/>
                </a:rPr>
                <a:t>age &lt; 120 </a:t>
              </a:r>
              <a:r>
                <a:rPr lang="en-GB" sz="2100" b="1" dirty="0">
                  <a:latin typeface="Corbel" panose="020B0503020204020204" pitchFamily="34" charset="0"/>
                  <a:ea typeface="Palatino" pitchFamily="2" charset="77"/>
                  <a:cs typeface="Calibri" panose="020F0502020204030204" pitchFamily="34" charset="0"/>
                </a:rPr>
                <a:t>~ </a:t>
              </a:r>
              <a:r>
                <a:rPr lang="en-GB" sz="2100" dirty="0">
                  <a:latin typeface="Corbel" panose="020B0503020204020204" pitchFamily="34" charset="0"/>
                  <a:ea typeface="Palatino" pitchFamily="2" charset="77"/>
                  <a:cs typeface="Calibri" panose="020F0502020204030204" pitchFamily="34" charset="0"/>
                </a:rPr>
                <a:t>”Older adult",  </a:t>
              </a:r>
            </a:p>
            <a:p>
              <a:pPr>
                <a:lnSpc>
                  <a:spcPct val="150000"/>
                </a:lnSpc>
              </a:pPr>
              <a:r>
                <a:rPr lang="en-GB" sz="2100" b="1" dirty="0">
                  <a:solidFill>
                    <a:srgbClr val="598890"/>
                  </a:solidFill>
                  <a:latin typeface="Corbel" panose="020B0503020204020204" pitchFamily="34" charset="0"/>
                  <a:ea typeface="Palatino" pitchFamily="2" charset="77"/>
                  <a:cs typeface="Calibri" panose="020F0502020204030204" pitchFamily="34" charset="0"/>
                </a:rPr>
                <a:t>age &lt; 30 </a:t>
              </a:r>
              <a:r>
                <a:rPr lang="en-GB" sz="2100" b="1" dirty="0">
                  <a:latin typeface="Corbel" panose="020B0503020204020204" pitchFamily="34" charset="0"/>
                  <a:ea typeface="Palatino" pitchFamily="2" charset="77"/>
                  <a:cs typeface="Calibri" panose="020F0502020204030204" pitchFamily="34" charset="0"/>
                </a:rPr>
                <a:t>~ </a:t>
              </a:r>
              <a:r>
                <a:rPr lang="en-GB" sz="2100" dirty="0">
                  <a:latin typeface="Corbel" panose="020B0503020204020204" pitchFamily="34" charset="0"/>
                  <a:ea typeface="Palatino" pitchFamily="2" charset="77"/>
                  <a:cs typeface="Calibri" panose="020F0502020204030204" pitchFamily="34" charset="0"/>
                </a:rPr>
                <a:t>”Young adult",</a:t>
              </a:r>
            </a:p>
            <a:p>
              <a:pPr>
                <a:lnSpc>
                  <a:spcPct val="150000"/>
                </a:lnSpc>
              </a:pPr>
              <a:r>
                <a:rPr lang="en-GB" sz="2100" b="1" dirty="0">
                  <a:solidFill>
                    <a:srgbClr val="598890"/>
                  </a:solidFill>
                  <a:latin typeface="Corbel" panose="020B0503020204020204" pitchFamily="34" charset="0"/>
                  <a:ea typeface="Palatino" pitchFamily="2" charset="77"/>
                  <a:cs typeface="Calibri" panose="020F0502020204030204" pitchFamily="34" charset="0"/>
                </a:rPr>
                <a:t>age &lt; 18 </a:t>
              </a:r>
              <a:r>
                <a:rPr lang="en-GB" sz="2100" b="1" dirty="0">
                  <a:latin typeface="Corbel" panose="020B0503020204020204" pitchFamily="34" charset="0"/>
                  <a:ea typeface="Palatino" pitchFamily="2" charset="77"/>
                  <a:cs typeface="Calibri" panose="020F0502020204030204" pitchFamily="34" charset="0"/>
                </a:rPr>
                <a:t>~ </a:t>
              </a:r>
              <a:r>
                <a:rPr lang="en-GB" sz="2100" dirty="0">
                  <a:latin typeface="Corbel" panose="020B0503020204020204" pitchFamily="34" charset="0"/>
                  <a:ea typeface="Palatino" pitchFamily="2" charset="77"/>
                  <a:cs typeface="Calibri" panose="020F0502020204030204" pitchFamily="34" charset="0"/>
                </a:rPr>
                <a:t>"Child", </a:t>
              </a:r>
            </a:p>
            <a:p>
              <a:pPr>
                <a:lnSpc>
                  <a:spcPct val="150000"/>
                </a:lnSpc>
              </a:pPr>
              <a:r>
                <a:rPr lang="en-GB" sz="2100" b="1" dirty="0">
                  <a:latin typeface="Corbel" panose="020B0503020204020204" pitchFamily="34" charset="0"/>
                  <a:ea typeface="Palatino" pitchFamily="2" charset="77"/>
                  <a:cs typeface="Calibri" panose="020F0502020204030204" pitchFamily="34" charset="0"/>
                </a:rPr>
                <a:t>)</a:t>
              </a:r>
              <a:endParaRPr lang="en-CH" sz="2100" b="1" dirty="0">
                <a:latin typeface="Corbel" panose="020B0503020204020204" pitchFamily="34" charset="0"/>
                <a:ea typeface="Palatino" pitchFamily="2" charset="77"/>
                <a:cs typeface="Calibri" panose="020F0502020204030204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E77A1A3-B8BF-9D69-0D73-5DEA7F90CF9C}"/>
                </a:ext>
              </a:extLst>
            </p:cNvPr>
            <p:cNvSpPr txBox="1"/>
            <p:nvPr/>
          </p:nvSpPr>
          <p:spPr>
            <a:xfrm>
              <a:off x="5827182" y="1252998"/>
              <a:ext cx="1986441" cy="8974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12000"/>
                </a:lnSpc>
              </a:pPr>
              <a:r>
                <a:rPr lang="en-GB" sz="2400" dirty="0">
                  <a:latin typeface="Corbel" panose="020B0503020204020204" pitchFamily="34" charset="0"/>
                  <a:ea typeface="Palatino" pitchFamily="2" charset="77"/>
                  <a:cs typeface="Calibri" panose="020F0502020204030204" pitchFamily="34" charset="0"/>
                </a:rPr>
                <a:t>age_group  = </a:t>
              </a:r>
            </a:p>
            <a:p>
              <a:pPr>
                <a:lnSpc>
                  <a:spcPct val="112000"/>
                </a:lnSpc>
              </a:pPr>
              <a:r>
                <a:rPr lang="en-GB" sz="2400" dirty="0">
                  <a:latin typeface="Corbel" panose="020B0503020204020204" pitchFamily="34" charset="0"/>
                  <a:ea typeface="Palatino" pitchFamily="2" charset="77"/>
                  <a:cs typeface="Calibri" panose="020F0502020204030204" pitchFamily="34" charset="0"/>
                </a:rPr>
                <a:t>    </a:t>
              </a:r>
              <a:r>
                <a:rPr lang="en-GB" sz="2400" b="1" dirty="0">
                  <a:latin typeface="Corbel" panose="020B0503020204020204" pitchFamily="34" charset="0"/>
                  <a:ea typeface="Palatino" pitchFamily="2" charset="77"/>
                  <a:cs typeface="Calibri" panose="020F0502020204030204" pitchFamily="34" charset="0"/>
                </a:rPr>
                <a:t>case_when(</a:t>
              </a:r>
              <a:endParaRPr lang="en-CH" sz="2400" b="1" dirty="0"/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9F624B95-9A3E-8908-D83D-795EB5F5E945}"/>
              </a:ext>
            </a:extLst>
          </p:cNvPr>
          <p:cNvGrpSpPr/>
          <p:nvPr/>
        </p:nvGrpSpPr>
        <p:grpSpPr>
          <a:xfrm>
            <a:off x="7834772" y="3257299"/>
            <a:ext cx="3894926" cy="3834664"/>
            <a:chOff x="10236920" y="1641153"/>
            <a:chExt cx="3894926" cy="3611494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EE9E3DD8-3F1C-5567-B9FE-274A46FD8FBF}"/>
                </a:ext>
              </a:extLst>
            </p:cNvPr>
            <p:cNvGrpSpPr/>
            <p:nvPr/>
          </p:nvGrpSpPr>
          <p:grpSpPr>
            <a:xfrm>
              <a:off x="10935882" y="1680543"/>
              <a:ext cx="1897283" cy="1077059"/>
              <a:chOff x="3336836" y="1689106"/>
              <a:chExt cx="1897283" cy="1077059"/>
            </a:xfrm>
          </p:grpSpPr>
          <p:cxnSp>
            <p:nvCxnSpPr>
              <p:cNvPr id="4" name="Straight Arrow Connector 3">
                <a:extLst>
                  <a:ext uri="{FF2B5EF4-FFF2-40B4-BE49-F238E27FC236}">
                    <a16:creationId xmlns:a16="http://schemas.microsoft.com/office/drawing/2014/main" id="{7DB7AAAA-F293-4EE1-463E-F5C557FCD00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36836" y="1692547"/>
                <a:ext cx="957089" cy="1073618"/>
              </a:xfrm>
              <a:prstGeom prst="straightConnector1">
                <a:avLst/>
              </a:prstGeom>
              <a:ln w="38100">
                <a:solidFill>
                  <a:srgbClr val="598890"/>
                </a:solidFill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5" name="Straight Arrow Connector 4">
                <a:extLst>
                  <a:ext uri="{FF2B5EF4-FFF2-40B4-BE49-F238E27FC236}">
                    <a16:creationId xmlns:a16="http://schemas.microsoft.com/office/drawing/2014/main" id="{21D28AC7-90C0-EE2E-4EAA-2F0493E001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77990" y="1689106"/>
                <a:ext cx="956129" cy="1077058"/>
              </a:xfrm>
              <a:prstGeom prst="straightConnector1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3138C4B-9BE6-8C98-3643-929FD47D95D5}"/>
                </a:ext>
              </a:extLst>
            </p:cNvPr>
            <p:cNvSpPr txBox="1"/>
            <p:nvPr/>
          </p:nvSpPr>
          <p:spPr>
            <a:xfrm>
              <a:off x="10387037" y="2061940"/>
              <a:ext cx="1442962" cy="396457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598890"/>
              </a:solidFill>
            </a:ln>
          </p:spPr>
          <p:txBody>
            <a:bodyPr wrap="square" lIns="36000" tIns="36000" rIns="36000" bIns="36000" rtlCol="0">
              <a:spAutoFit/>
            </a:bodyPr>
            <a:lstStyle/>
            <a:p>
              <a:r>
                <a:rPr lang="en-GB" sz="2000" b="1" dirty="0">
                  <a:solidFill>
                    <a:srgbClr val="598890"/>
                  </a:solidFill>
                  <a:latin typeface="Corbel" panose="020B0503020204020204" pitchFamily="34" charset="0"/>
                </a:rPr>
                <a:t>i</a:t>
              </a:r>
              <a:r>
                <a:rPr lang="en-CH" sz="2000" b="1" dirty="0">
                  <a:solidFill>
                    <a:srgbClr val="598890"/>
                  </a:solidFill>
                  <a:latin typeface="Corbel" panose="020B0503020204020204" pitchFamily="34" charset="0"/>
                </a:rPr>
                <a:t>f age &lt; 120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E75380B-894B-F122-BA58-8B67CC52296E}"/>
                </a:ext>
              </a:extLst>
            </p:cNvPr>
            <p:cNvSpPr txBox="1"/>
            <p:nvPr/>
          </p:nvSpPr>
          <p:spPr>
            <a:xfrm>
              <a:off x="10236920" y="2701002"/>
              <a:ext cx="1633781" cy="3768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H" sz="2000" dirty="0">
                  <a:latin typeface="Corbel" panose="020B0503020204020204" pitchFamily="34" charset="0"/>
                </a:rPr>
                <a:t>“Older adult”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59D5A7E-4B56-3C12-3EB2-9AFC2C269FA3}"/>
                </a:ext>
              </a:extLst>
            </p:cNvPr>
            <p:cNvSpPr txBox="1"/>
            <p:nvPr/>
          </p:nvSpPr>
          <p:spPr>
            <a:xfrm>
              <a:off x="11962665" y="2061940"/>
              <a:ext cx="1168439" cy="420956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bg1">
                  <a:lumMod val="65000"/>
                </a:schemeClr>
              </a:solidFill>
            </a:ln>
          </p:spPr>
          <p:txBody>
            <a:bodyPr wrap="none" lIns="36000" tIns="36000" rIns="36000" bIns="36000" rtlCol="0">
              <a:spAutoFit/>
            </a:bodyPr>
            <a:lstStyle/>
            <a:p>
              <a:r>
                <a:rPr lang="en-CH" sz="2000" b="1" i="1" dirty="0">
                  <a:solidFill>
                    <a:schemeClr val="bg1">
                      <a:lumMod val="65000"/>
                    </a:schemeClr>
                  </a:solidFill>
                  <a:latin typeface="Corbel" panose="020B0503020204020204" pitchFamily="34" charset="0"/>
                </a:rPr>
                <a:t>otherwise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DD4CA64-9EDD-9860-D027-FB24BC389ECD}"/>
                </a:ext>
              </a:extLst>
            </p:cNvPr>
            <p:cNvSpPr txBox="1"/>
            <p:nvPr/>
          </p:nvSpPr>
          <p:spPr>
            <a:xfrm>
              <a:off x="10960840" y="3807197"/>
              <a:ext cx="1655390" cy="3768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H" sz="2000" dirty="0">
                  <a:latin typeface="Corbel" panose="020B0503020204020204" pitchFamily="34" charset="0"/>
                </a:rPr>
                <a:t>“Young adult”</a:t>
              </a: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C2E3237A-68EB-5B17-8B8A-9C8CA661D6C2}"/>
                </a:ext>
              </a:extLst>
            </p:cNvPr>
            <p:cNvSpPr/>
            <p:nvPr/>
          </p:nvSpPr>
          <p:spPr>
            <a:xfrm>
              <a:off x="11816493" y="1641153"/>
              <a:ext cx="144000" cy="144000"/>
            </a:xfrm>
            <a:prstGeom prst="ellipse">
              <a:avLst/>
            </a:prstGeom>
            <a:solidFill>
              <a:srgbClr val="59889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sz="2000"/>
            </a:p>
          </p:txBody>
        </p: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B340D96B-68BB-3329-A0AC-B01A73EED090}"/>
                </a:ext>
              </a:extLst>
            </p:cNvPr>
            <p:cNvGrpSpPr/>
            <p:nvPr/>
          </p:nvGrpSpPr>
          <p:grpSpPr>
            <a:xfrm>
              <a:off x="11904195" y="2724985"/>
              <a:ext cx="1897283" cy="1108358"/>
              <a:chOff x="4305149" y="2733551"/>
              <a:chExt cx="1897283" cy="1108358"/>
            </a:xfrm>
          </p:grpSpPr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3179A2B7-1F3C-8029-EB59-6B6D7A81BF77}"/>
                  </a:ext>
                </a:extLst>
              </p:cNvPr>
              <p:cNvGrpSpPr/>
              <p:nvPr/>
            </p:nvGrpSpPr>
            <p:grpSpPr>
              <a:xfrm>
                <a:off x="4305149" y="2764850"/>
                <a:ext cx="1897283" cy="1077059"/>
                <a:chOff x="3336836" y="1689106"/>
                <a:chExt cx="1897283" cy="1077059"/>
              </a:xfrm>
            </p:grpSpPr>
            <p:cxnSp>
              <p:nvCxnSpPr>
                <p:cNvPr id="60" name="Straight Arrow Connector 59">
                  <a:extLst>
                    <a:ext uri="{FF2B5EF4-FFF2-40B4-BE49-F238E27FC236}">
                      <a16:creationId xmlns:a16="http://schemas.microsoft.com/office/drawing/2014/main" id="{3045D79B-0815-6632-DD81-5DF932E0F35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336836" y="1692547"/>
                  <a:ext cx="957089" cy="1073618"/>
                </a:xfrm>
                <a:prstGeom prst="straightConnector1">
                  <a:avLst/>
                </a:prstGeom>
                <a:ln w="38100">
                  <a:solidFill>
                    <a:srgbClr val="598890"/>
                  </a:solidFill>
                  <a:tailEnd type="triangle"/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Arrow Connector 60">
                  <a:extLst>
                    <a:ext uri="{FF2B5EF4-FFF2-40B4-BE49-F238E27FC236}">
                      <a16:creationId xmlns:a16="http://schemas.microsoft.com/office/drawing/2014/main" id="{73F825E6-69F1-F791-293F-EE43A710CC6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77990" y="1689106"/>
                  <a:ext cx="956129" cy="1077058"/>
                </a:xfrm>
                <a:prstGeom prst="straightConnector1">
                  <a:avLst/>
                </a:prstGeom>
                <a:ln w="38100">
                  <a:solidFill>
                    <a:schemeClr val="bg1">
                      <a:lumMod val="65000"/>
                    </a:schemeClr>
                  </a:solidFill>
                  <a:tailEnd type="triangle"/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AF708908-AD60-8928-6B4D-1D548B290C59}"/>
                  </a:ext>
                </a:extLst>
              </p:cNvPr>
              <p:cNvSpPr/>
              <p:nvPr/>
            </p:nvSpPr>
            <p:spPr>
              <a:xfrm>
                <a:off x="5184222" y="2733551"/>
                <a:ext cx="144000" cy="144000"/>
              </a:xfrm>
              <a:prstGeom prst="ellipse">
                <a:avLst/>
              </a:prstGeom>
              <a:solidFill>
                <a:srgbClr val="598890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 sz="2000"/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0D5B87A0-1AE1-00FA-8245-DE256F109839}"/>
                </a:ext>
              </a:extLst>
            </p:cNvPr>
            <p:cNvGrpSpPr/>
            <p:nvPr/>
          </p:nvGrpSpPr>
          <p:grpSpPr>
            <a:xfrm>
              <a:off x="12888443" y="3790170"/>
              <a:ext cx="1023073" cy="1108358"/>
              <a:chOff x="4305149" y="2733551"/>
              <a:chExt cx="1023073" cy="1108358"/>
            </a:xfrm>
          </p:grpSpPr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929B31DE-1C77-4F7C-3DFF-7F73D1994DC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305149" y="2768291"/>
                <a:ext cx="957089" cy="1073618"/>
              </a:xfrm>
              <a:prstGeom prst="straightConnector1">
                <a:avLst/>
              </a:prstGeom>
              <a:ln w="38100">
                <a:solidFill>
                  <a:srgbClr val="598890"/>
                </a:solidFill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CC4BF578-ACC5-80FF-ABB7-52722343AFAA}"/>
                  </a:ext>
                </a:extLst>
              </p:cNvPr>
              <p:cNvSpPr/>
              <p:nvPr/>
            </p:nvSpPr>
            <p:spPr>
              <a:xfrm>
                <a:off x="5184222" y="2733551"/>
                <a:ext cx="144000" cy="144000"/>
              </a:xfrm>
              <a:prstGeom prst="ellipse">
                <a:avLst/>
              </a:prstGeom>
              <a:solidFill>
                <a:srgbClr val="598890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 sz="2000"/>
              </a:p>
            </p:txBody>
          </p:sp>
        </p:grp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97200A8A-04BB-8642-99CC-48DA369256DA}"/>
                </a:ext>
              </a:extLst>
            </p:cNvPr>
            <p:cNvSpPr txBox="1"/>
            <p:nvPr/>
          </p:nvSpPr>
          <p:spPr>
            <a:xfrm>
              <a:off x="11557875" y="3084171"/>
              <a:ext cx="1304456" cy="396457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598890"/>
              </a:solidFill>
            </a:ln>
          </p:spPr>
          <p:txBody>
            <a:bodyPr wrap="square" lIns="36000" tIns="36000" rIns="36000" bIns="36000" rtlCol="0">
              <a:spAutoFit/>
            </a:bodyPr>
            <a:lstStyle/>
            <a:p>
              <a:r>
                <a:rPr lang="en-GB" sz="2000" b="1" dirty="0">
                  <a:solidFill>
                    <a:srgbClr val="598890"/>
                  </a:solidFill>
                  <a:latin typeface="Corbel" panose="020B0503020204020204" pitchFamily="34" charset="0"/>
                </a:rPr>
                <a:t>i</a:t>
              </a:r>
              <a:r>
                <a:rPr lang="en-CH" sz="2000" b="1" dirty="0">
                  <a:solidFill>
                    <a:srgbClr val="598890"/>
                  </a:solidFill>
                  <a:latin typeface="Corbel" panose="020B0503020204020204" pitchFamily="34" charset="0"/>
                </a:rPr>
                <a:t>f age &lt; 30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354A1144-C5D4-2DFD-B9B0-330166EDC6F3}"/>
                </a:ext>
              </a:extLst>
            </p:cNvPr>
            <p:cNvSpPr txBox="1"/>
            <p:nvPr/>
          </p:nvSpPr>
          <p:spPr>
            <a:xfrm>
              <a:off x="12657123" y="4131111"/>
              <a:ext cx="1222873" cy="396457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598890"/>
              </a:solidFill>
            </a:ln>
          </p:spPr>
          <p:txBody>
            <a:bodyPr wrap="none" lIns="36000" tIns="36000" rIns="36000" bIns="36000" rtlCol="0">
              <a:spAutoFit/>
            </a:bodyPr>
            <a:lstStyle/>
            <a:p>
              <a:r>
                <a:rPr lang="en-CH" sz="2000" b="1" dirty="0">
                  <a:solidFill>
                    <a:srgbClr val="598890"/>
                  </a:solidFill>
                  <a:latin typeface="Corbel" panose="020B0503020204020204" pitchFamily="34" charset="0"/>
                </a:rPr>
                <a:t>if age &lt; 18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833EDC85-0A84-856E-EC46-51559735DA7C}"/>
                </a:ext>
              </a:extLst>
            </p:cNvPr>
            <p:cNvSpPr txBox="1"/>
            <p:nvPr/>
          </p:nvSpPr>
          <p:spPr>
            <a:xfrm>
              <a:off x="12454504" y="4875823"/>
              <a:ext cx="930063" cy="3768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H" sz="2000" dirty="0">
                  <a:latin typeface="Corbel" panose="020B0503020204020204" pitchFamily="34" charset="0"/>
                </a:rPr>
                <a:t>“Child”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F11CC963-7D2D-E41B-5585-2277C9AFAEB2}"/>
                </a:ext>
              </a:extLst>
            </p:cNvPr>
            <p:cNvSpPr txBox="1"/>
            <p:nvPr/>
          </p:nvSpPr>
          <p:spPr>
            <a:xfrm>
              <a:off x="12963407" y="3084171"/>
              <a:ext cx="1168439" cy="420956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bg1">
                  <a:lumMod val="65000"/>
                </a:schemeClr>
              </a:solidFill>
            </a:ln>
          </p:spPr>
          <p:txBody>
            <a:bodyPr wrap="none" lIns="36000" tIns="36000" rIns="36000" bIns="36000" rtlCol="0">
              <a:spAutoFit/>
            </a:bodyPr>
            <a:lstStyle/>
            <a:p>
              <a:r>
                <a:rPr lang="en-CH" sz="2000" b="1" i="1" dirty="0">
                  <a:solidFill>
                    <a:schemeClr val="bg1">
                      <a:lumMod val="65000"/>
                    </a:schemeClr>
                  </a:solidFill>
                  <a:latin typeface="Corbel" panose="020B0503020204020204" pitchFamily="34" charset="0"/>
                </a:rPr>
                <a:t>otherwise</a:t>
              </a:r>
            </a:p>
          </p:txBody>
        </p:sp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A57C79BC-8444-961D-FF3C-DBA7A171E06A}"/>
              </a:ext>
            </a:extLst>
          </p:cNvPr>
          <p:cNvSpPr txBox="1"/>
          <p:nvPr/>
        </p:nvSpPr>
        <p:spPr>
          <a:xfrm>
            <a:off x="2638928" y="1513484"/>
            <a:ext cx="13075940" cy="707886"/>
          </a:xfrm>
          <a:prstGeom prst="rect">
            <a:avLst/>
          </a:prstGeom>
          <a:solidFill>
            <a:srgbClr val="59889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H" sz="4000" dirty="0">
                <a:solidFill>
                  <a:schemeClr val="bg1"/>
                </a:solidFill>
                <a:latin typeface="Corbel" panose="020B0503020204020204" pitchFamily="34" charset="0"/>
              </a:rPr>
              <a:t>A </a:t>
            </a:r>
            <a:r>
              <a:rPr lang="en-CH" sz="4000" b="1" dirty="0">
                <a:solidFill>
                  <a:srgbClr val="F9B5A8"/>
                </a:solidFill>
                <a:latin typeface="Corbel" panose="020B0503020204020204" pitchFamily="34" charset="0"/>
              </a:rPr>
              <a:t>faulty</a:t>
            </a:r>
            <a:r>
              <a:rPr lang="en-CH" sz="4000" dirty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en-CH" sz="3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case_when</a:t>
            </a:r>
            <a:r>
              <a:rPr lang="en-CH" sz="4000" dirty="0">
                <a:solidFill>
                  <a:schemeClr val="bg1"/>
                </a:solidFill>
                <a:latin typeface="Corbel" panose="020B0503020204020204" pitchFamily="34" charset="0"/>
              </a:rPr>
              <a:t> statement 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506E457-91D8-12BC-61E8-3D9E3FD56142}"/>
              </a:ext>
            </a:extLst>
          </p:cNvPr>
          <p:cNvSpPr txBox="1"/>
          <p:nvPr/>
        </p:nvSpPr>
        <p:spPr>
          <a:xfrm>
            <a:off x="3360449" y="2464603"/>
            <a:ext cx="1189250" cy="681038"/>
          </a:xfrm>
          <a:prstGeom prst="roundRect">
            <a:avLst/>
          </a:prstGeom>
          <a:solidFill>
            <a:srgbClr val="598890"/>
          </a:solidFill>
        </p:spPr>
        <p:txBody>
          <a:bodyPr wrap="none" rtlCol="0">
            <a:spAutoFit/>
          </a:bodyPr>
          <a:lstStyle/>
          <a:p>
            <a:r>
              <a:rPr lang="en-CH" dirty="0">
                <a:solidFill>
                  <a:schemeClr val="bg1"/>
                </a:solidFill>
                <a:latin typeface="Corbel" panose="020B0503020204020204" pitchFamily="34" charset="0"/>
              </a:rPr>
              <a:t>Code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06CA947-1B4C-79A5-7D0C-5918270EAAA3}"/>
              </a:ext>
            </a:extLst>
          </p:cNvPr>
          <p:cNvSpPr txBox="1"/>
          <p:nvPr/>
        </p:nvSpPr>
        <p:spPr>
          <a:xfrm>
            <a:off x="8331142" y="2465500"/>
            <a:ext cx="1223753" cy="681038"/>
          </a:xfrm>
          <a:prstGeom prst="roundRect">
            <a:avLst/>
          </a:prstGeom>
          <a:solidFill>
            <a:srgbClr val="598890"/>
          </a:solidFill>
        </p:spPr>
        <p:txBody>
          <a:bodyPr wrap="none" rtlCol="0">
            <a:spAutoFit/>
          </a:bodyPr>
          <a:lstStyle/>
          <a:p>
            <a:r>
              <a:rPr lang="en-CH" dirty="0">
                <a:solidFill>
                  <a:schemeClr val="bg1"/>
                </a:solidFill>
                <a:latin typeface="Corbel" panose="020B0503020204020204" pitchFamily="34" charset="0"/>
              </a:rPr>
              <a:t>Logic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7C8B428A-835C-DEF3-23C1-5297CE3B30AF}"/>
              </a:ext>
            </a:extLst>
          </p:cNvPr>
          <p:cNvSpPr/>
          <p:nvPr/>
        </p:nvSpPr>
        <p:spPr>
          <a:xfrm>
            <a:off x="2498823" y="8155189"/>
            <a:ext cx="13075939" cy="156401"/>
          </a:xfrm>
          <a:prstGeom prst="rect">
            <a:avLst/>
          </a:prstGeom>
          <a:solidFill>
            <a:srgbClr val="59889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9C38522-8F47-F639-E838-262A2E52A7C2}"/>
              </a:ext>
            </a:extLst>
          </p:cNvPr>
          <p:cNvGrpSpPr/>
          <p:nvPr/>
        </p:nvGrpSpPr>
        <p:grpSpPr>
          <a:xfrm>
            <a:off x="6168092" y="2655815"/>
            <a:ext cx="5708514" cy="5364581"/>
            <a:chOff x="6168092" y="2655815"/>
            <a:chExt cx="5708514" cy="5050011"/>
          </a:xfrm>
        </p:grpSpPr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F784D1F0-1E3C-A135-FAC0-8CF1186AC318}"/>
                </a:ext>
              </a:extLst>
            </p:cNvPr>
            <p:cNvCxnSpPr>
              <a:cxnSpLocks/>
            </p:cNvCxnSpPr>
            <p:nvPr/>
          </p:nvCxnSpPr>
          <p:spPr>
            <a:xfrm>
              <a:off x="6168092" y="2715059"/>
              <a:ext cx="0" cy="4990767"/>
            </a:xfrm>
            <a:prstGeom prst="line">
              <a:avLst/>
            </a:prstGeom>
            <a:ln w="57150">
              <a:solidFill>
                <a:srgbClr val="59889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299B0A0A-3D49-0EB3-1903-9E65A6F7C557}"/>
                </a:ext>
              </a:extLst>
            </p:cNvPr>
            <p:cNvCxnSpPr>
              <a:cxnSpLocks/>
            </p:cNvCxnSpPr>
            <p:nvPr/>
          </p:nvCxnSpPr>
          <p:spPr>
            <a:xfrm>
              <a:off x="11876606" y="2655815"/>
              <a:ext cx="0" cy="4990767"/>
            </a:xfrm>
            <a:prstGeom prst="line">
              <a:avLst/>
            </a:prstGeom>
            <a:ln w="57150">
              <a:solidFill>
                <a:srgbClr val="59889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9" name="TextBox 118">
            <a:extLst>
              <a:ext uri="{FF2B5EF4-FFF2-40B4-BE49-F238E27FC236}">
                <a16:creationId xmlns:a16="http://schemas.microsoft.com/office/drawing/2014/main" id="{6CC68D21-F61C-B70D-F555-5DC5FA2A1221}"/>
              </a:ext>
            </a:extLst>
          </p:cNvPr>
          <p:cNvSpPr txBox="1"/>
          <p:nvPr/>
        </p:nvSpPr>
        <p:spPr>
          <a:xfrm>
            <a:off x="12882183" y="2465500"/>
            <a:ext cx="1545467" cy="681038"/>
          </a:xfrm>
          <a:prstGeom prst="roundRect">
            <a:avLst/>
          </a:prstGeom>
          <a:solidFill>
            <a:srgbClr val="598890"/>
          </a:solidFill>
        </p:spPr>
        <p:txBody>
          <a:bodyPr wrap="none" rtlCol="0">
            <a:spAutoFit/>
          </a:bodyPr>
          <a:lstStyle/>
          <a:p>
            <a:r>
              <a:rPr lang="en-CH" dirty="0">
                <a:solidFill>
                  <a:schemeClr val="bg1"/>
                </a:solidFill>
                <a:latin typeface="Corbel" panose="020B0503020204020204" pitchFamily="34" charset="0"/>
              </a:rPr>
              <a:t>Output</a:t>
            </a:r>
          </a:p>
        </p:txBody>
      </p:sp>
      <p:graphicFrame>
        <p:nvGraphicFramePr>
          <p:cNvPr id="120" name="Table 120">
            <a:extLst>
              <a:ext uri="{FF2B5EF4-FFF2-40B4-BE49-F238E27FC236}">
                <a16:creationId xmlns:a16="http://schemas.microsoft.com/office/drawing/2014/main" id="{DE93373C-0758-F4B0-7A9F-6210927FF34A}"/>
              </a:ext>
            </a:extLst>
          </p:cNvPr>
          <p:cNvGraphicFramePr>
            <a:graphicFrameLocks noGrp="1"/>
          </p:cNvGraphicFramePr>
          <p:nvPr/>
        </p:nvGraphicFramePr>
        <p:xfrm>
          <a:off x="12310546" y="3828485"/>
          <a:ext cx="3205316" cy="2773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02658">
                  <a:extLst>
                    <a:ext uri="{9D8B030D-6E8A-4147-A177-3AD203B41FA5}">
                      <a16:colId xmlns:a16="http://schemas.microsoft.com/office/drawing/2014/main" val="2942696470"/>
                    </a:ext>
                  </a:extLst>
                </a:gridCol>
                <a:gridCol w="1602658">
                  <a:extLst>
                    <a:ext uri="{9D8B030D-6E8A-4147-A177-3AD203B41FA5}">
                      <a16:colId xmlns:a16="http://schemas.microsoft.com/office/drawing/2014/main" val="2190841482"/>
                    </a:ext>
                  </a:extLst>
                </a:gridCol>
              </a:tblGrid>
              <a:tr h="326017">
                <a:tc>
                  <a:txBody>
                    <a:bodyPr/>
                    <a:lstStyle/>
                    <a:p>
                      <a:r>
                        <a:rPr lang="en-CH" sz="2000" b="1" dirty="0">
                          <a:latin typeface="Corbel" panose="020B0503020204020204" pitchFamily="34" charset="0"/>
                        </a:rPr>
                        <a:t>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b="1" dirty="0">
                          <a:latin typeface="Corbel" panose="020B0503020204020204" pitchFamily="34" charset="0"/>
                        </a:rPr>
                        <a:t>a</a:t>
                      </a:r>
                      <a:r>
                        <a:rPr lang="en-CH" sz="2000" b="1" dirty="0">
                          <a:latin typeface="Corbel" panose="020B0503020204020204" pitchFamily="34" charset="0"/>
                        </a:rPr>
                        <a:t>ge_group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3356068"/>
                  </a:ext>
                </a:extLst>
              </a:tr>
              <a:tr h="326017">
                <a:tc>
                  <a:txBody>
                    <a:bodyPr/>
                    <a:lstStyle/>
                    <a:p>
                      <a:r>
                        <a:rPr lang="en-CH" sz="2000" dirty="0">
                          <a:latin typeface="Corbel" panose="020B0503020204020204" pitchFamily="34" charset="0"/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H" sz="2000" dirty="0">
                          <a:latin typeface="Corbel" panose="020B0503020204020204" pitchFamily="34" charset="0"/>
                        </a:rPr>
                        <a:t>Older adult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6475864"/>
                  </a:ext>
                </a:extLst>
              </a:tr>
              <a:tr h="326017">
                <a:tc>
                  <a:txBody>
                    <a:bodyPr/>
                    <a:lstStyle/>
                    <a:p>
                      <a:r>
                        <a:rPr lang="en-CH" sz="2000" dirty="0">
                          <a:latin typeface="Corbel" panose="020B0503020204020204" pitchFamily="34" charset="0"/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H" sz="2000" dirty="0">
                          <a:latin typeface="Corbel" panose="020B0503020204020204" pitchFamily="34" charset="0"/>
                        </a:rPr>
                        <a:t>Older adult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766831"/>
                  </a:ext>
                </a:extLst>
              </a:tr>
              <a:tr h="326017">
                <a:tc>
                  <a:txBody>
                    <a:bodyPr/>
                    <a:lstStyle/>
                    <a:p>
                      <a:r>
                        <a:rPr lang="en-CH" sz="2000" dirty="0">
                          <a:latin typeface="Corbel" panose="020B0503020204020204" pitchFamily="34" charset="0"/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H" sz="2000" dirty="0">
                          <a:latin typeface="Corbel" panose="020B0503020204020204" pitchFamily="34" charset="0"/>
                        </a:rPr>
                        <a:t>Older adult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6363467"/>
                  </a:ext>
                </a:extLst>
              </a:tr>
              <a:tr h="326017">
                <a:tc>
                  <a:txBody>
                    <a:bodyPr/>
                    <a:lstStyle/>
                    <a:p>
                      <a:r>
                        <a:rPr lang="en-CH" sz="2000" dirty="0">
                          <a:latin typeface="Corbel" panose="020B0503020204020204" pitchFamily="34" charset="0"/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H" sz="2000" dirty="0">
                          <a:latin typeface="Corbel" panose="020B0503020204020204" pitchFamily="34" charset="0"/>
                        </a:rPr>
                        <a:t>Older adult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1532592"/>
                  </a:ext>
                </a:extLst>
              </a:tr>
              <a:tr h="326017">
                <a:tc>
                  <a:txBody>
                    <a:bodyPr/>
                    <a:lstStyle/>
                    <a:p>
                      <a:r>
                        <a:rPr lang="en-CH" sz="2000" dirty="0">
                          <a:latin typeface="Corbel" panose="020B0503020204020204" pitchFamily="34" charset="0"/>
                        </a:rPr>
                        <a:t>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H" sz="2000" dirty="0">
                          <a:latin typeface="Corbel" panose="020B0503020204020204" pitchFamily="34" charset="0"/>
                        </a:rPr>
                        <a:t>Older adult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9706515"/>
                  </a:ext>
                </a:extLst>
              </a:tr>
              <a:tr h="326017">
                <a:tc>
                  <a:txBody>
                    <a:bodyPr/>
                    <a:lstStyle/>
                    <a:p>
                      <a:r>
                        <a:rPr lang="en-CH" sz="2000" dirty="0">
                          <a:latin typeface="Corbel" panose="020B0503020204020204" pitchFamily="34" charset="0"/>
                        </a:rPr>
                        <a:t>75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H" sz="2000" dirty="0">
                          <a:latin typeface="Corbel" panose="020B0503020204020204" pitchFamily="34" charset="0"/>
                        </a:rPr>
                        <a:t>Older adult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8848048"/>
                  </a:ext>
                </a:extLst>
              </a:tr>
            </a:tbl>
          </a:graphicData>
        </a:graphic>
      </p:graphicFrame>
      <p:pic>
        <p:nvPicPr>
          <p:cNvPr id="134" name="Picture 133" descr="Icon&#10;&#10;Description automatically generated with medium confidence">
            <a:extLst>
              <a:ext uri="{FF2B5EF4-FFF2-40B4-BE49-F238E27FC236}">
                <a16:creationId xmlns:a16="http://schemas.microsoft.com/office/drawing/2014/main" id="{8AF5F818-6CF9-E27F-7ABC-8F5322F9FE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67026" y="7490764"/>
            <a:ext cx="1707736" cy="26138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8AF56C1-228F-67F4-1765-337C39CF1A7C}"/>
              </a:ext>
            </a:extLst>
          </p:cNvPr>
          <p:cNvSpPr txBox="1"/>
          <p:nvPr/>
        </p:nvSpPr>
        <p:spPr>
          <a:xfrm>
            <a:off x="6276702" y="5974529"/>
            <a:ext cx="3828775" cy="2028640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lIns="36000" tIns="0" rIns="36000" bIns="0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CH" sz="2000" b="1" i="1" dirty="0">
                <a:solidFill>
                  <a:srgbClr val="A00304"/>
                </a:solidFill>
                <a:latin typeface="Corbel" panose="020B0503020204020204" pitchFamily="34" charset="0"/>
              </a:rPr>
              <a:t>Everyone’s</a:t>
            </a:r>
            <a:r>
              <a:rPr lang="en-CH" sz="2000" b="1" dirty="0">
                <a:solidFill>
                  <a:srgbClr val="A00304"/>
                </a:solidFill>
                <a:latin typeface="Corbel" panose="020B0503020204020204" pitchFamily="34" charset="0"/>
              </a:rPr>
              <a:t> age is below 120, so no one is left to match after the first condition.</a:t>
            </a:r>
          </a:p>
          <a:p>
            <a:pPr>
              <a:lnSpc>
                <a:spcPct val="85000"/>
              </a:lnSpc>
            </a:pPr>
            <a:endParaRPr lang="en-CH" sz="2000" dirty="0">
              <a:solidFill>
                <a:srgbClr val="A00304"/>
              </a:solidFill>
              <a:latin typeface="Corbel" panose="020B0503020204020204" pitchFamily="34" charset="0"/>
            </a:endParaRPr>
          </a:p>
          <a:p>
            <a:pPr>
              <a:lnSpc>
                <a:spcPct val="85000"/>
              </a:lnSpc>
            </a:pPr>
            <a:r>
              <a:rPr lang="en-CH" sz="2000" dirty="0">
                <a:solidFill>
                  <a:srgbClr val="A00304"/>
                </a:solidFill>
                <a:latin typeface="Corbel" panose="020B0503020204020204" pitchFamily="34" charset="0"/>
              </a:rPr>
              <a:t>The remaining conditions are useless because we started with the most general condition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F9C762B-1ACA-C119-5F13-9C40E202673C}"/>
              </a:ext>
            </a:extLst>
          </p:cNvPr>
          <p:cNvSpPr/>
          <p:nvPr/>
        </p:nvSpPr>
        <p:spPr>
          <a:xfrm>
            <a:off x="7460936" y="3628975"/>
            <a:ext cx="524247" cy="53488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968515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62B2CCC-03BA-692C-C870-D1B995C0D548}"/>
              </a:ext>
            </a:extLst>
          </p:cNvPr>
          <p:cNvCxnSpPr>
            <a:cxnSpLocks/>
          </p:cNvCxnSpPr>
          <p:nvPr/>
        </p:nvCxnSpPr>
        <p:spPr>
          <a:xfrm flipH="1" flipV="1">
            <a:off x="10125635" y="4499769"/>
            <a:ext cx="488839" cy="67582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2648D64-2D3F-BA9B-47C7-459D2E5E70DF}"/>
              </a:ext>
            </a:extLst>
          </p:cNvPr>
          <p:cNvCxnSpPr>
            <a:cxnSpLocks/>
          </p:cNvCxnSpPr>
          <p:nvPr/>
        </p:nvCxnSpPr>
        <p:spPr>
          <a:xfrm flipH="1">
            <a:off x="9388230" y="3656665"/>
            <a:ext cx="221195" cy="498476"/>
          </a:xfrm>
          <a:prstGeom prst="straightConnector1">
            <a:avLst/>
          </a:prstGeom>
          <a:ln w="38100">
            <a:solidFill>
              <a:srgbClr val="DC870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BD5DDE0-3A89-72CB-45E4-01AEDB551A44}"/>
              </a:ext>
            </a:extLst>
          </p:cNvPr>
          <p:cNvSpPr txBox="1"/>
          <p:nvPr/>
        </p:nvSpPr>
        <p:spPr>
          <a:xfrm>
            <a:off x="7137747" y="3848710"/>
            <a:ext cx="4500966" cy="671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400" b="1" dirty="0" err="1">
                <a:solidFill>
                  <a:srgbClr val="598890"/>
                </a:solidFill>
                <a:latin typeface="Corbel" panose="020B0503020204020204" pitchFamily="34" charset="0"/>
                <a:ea typeface="Palatino" pitchFamily="2" charset="77"/>
                <a:cs typeface="Calibri" panose="020F0502020204030204" pitchFamily="34" charset="0"/>
              </a:rPr>
              <a:t>mean_age</a:t>
            </a:r>
            <a:r>
              <a:rPr lang="en-GB" sz="2400" b="1" dirty="0">
                <a:solidFill>
                  <a:srgbClr val="598890"/>
                </a:solidFill>
                <a:latin typeface="Corbel" panose="020B0503020204020204" pitchFamily="34" charset="0"/>
                <a:ea typeface="Palatino" pitchFamily="2" charset="77"/>
                <a:cs typeface="Calibri" panose="020F0502020204030204" pitchFamily="34" charset="0"/>
              </a:rPr>
              <a:t>  = </a:t>
            </a:r>
            <a:r>
              <a:rPr lang="en-GB" sz="2400" b="1" dirty="0">
                <a:latin typeface="Corbel" panose="020B0503020204020204" pitchFamily="34" charset="0"/>
                <a:ea typeface="Palatino" pitchFamily="2" charset="77"/>
                <a:cs typeface="Calibri" panose="020F0502020204030204" pitchFamily="34" charset="0"/>
              </a:rPr>
              <a:t> </a:t>
            </a:r>
            <a:r>
              <a:rPr lang="en-GB" sz="2400" b="1" dirty="0">
                <a:solidFill>
                  <a:srgbClr val="DC8701"/>
                </a:solidFill>
                <a:latin typeface="Corbel" panose="020B0503020204020204" pitchFamily="34" charset="0"/>
                <a:ea typeface="Palatino" pitchFamily="2" charset="77"/>
                <a:cs typeface="Calibri" panose="020F0502020204030204" pitchFamily="34" charset="0"/>
              </a:rPr>
              <a:t>mean(</a:t>
            </a:r>
            <a:r>
              <a:rPr lang="en-GB" sz="2400" b="1" dirty="0">
                <a:solidFill>
                  <a:schemeClr val="bg1">
                    <a:lumMod val="50000"/>
                  </a:schemeClr>
                </a:solidFill>
                <a:latin typeface="Corbel" panose="020B0503020204020204" pitchFamily="34" charset="0"/>
                <a:ea typeface="Palatino" pitchFamily="2" charset="77"/>
                <a:cs typeface="Calibri" panose="020F0502020204030204" pitchFamily="34" charset="0"/>
              </a:rPr>
              <a:t>age</a:t>
            </a:r>
            <a:r>
              <a:rPr lang="en-GB" sz="2400" b="1" dirty="0">
                <a:solidFill>
                  <a:srgbClr val="DC8701"/>
                </a:solidFill>
                <a:latin typeface="Corbel" panose="020B0503020204020204" pitchFamily="34" charset="0"/>
                <a:ea typeface="Palatino" pitchFamily="2" charset="77"/>
                <a:cs typeface="Calibri" panose="020F0502020204030204" pitchFamily="34" charset="0"/>
              </a:rPr>
              <a:t>)</a:t>
            </a:r>
            <a:r>
              <a:rPr lang="en-GB" sz="2400" b="1" dirty="0">
                <a:latin typeface="Corbel" panose="020B0503020204020204" pitchFamily="34" charset="0"/>
                <a:ea typeface="Palatino" pitchFamily="2" charset="77"/>
                <a:cs typeface="Calibri" panose="020F0502020204030204" pitchFamily="34" charset="0"/>
              </a:rPr>
              <a:t> </a:t>
            </a:r>
            <a:r>
              <a:rPr lang="en-GB" sz="2800" b="1" dirty="0">
                <a:latin typeface="Corbel" panose="020B0503020204020204" pitchFamily="34" charset="0"/>
                <a:ea typeface="Palatino" pitchFamily="2" charset="77"/>
                <a:cs typeface="Calibri" panose="020F0502020204030204" pitchFamily="34" charset="0"/>
              </a:rPr>
              <a:t>)</a:t>
            </a:r>
            <a:endParaRPr lang="en-CH" sz="2400" b="1" dirty="0">
              <a:latin typeface="Corbel" panose="020B0503020204020204" pitchFamily="34" charset="0"/>
              <a:ea typeface="Palatino" pitchFamily="2" charset="77"/>
              <a:cs typeface="Calibri" panose="020F050202020403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77A1A3-B8BF-9D69-0D73-5DEA7F90CF9C}"/>
              </a:ext>
            </a:extLst>
          </p:cNvPr>
          <p:cNvSpPr txBox="1"/>
          <p:nvPr/>
        </p:nvSpPr>
        <p:spPr>
          <a:xfrm>
            <a:off x="5301444" y="3984947"/>
            <a:ext cx="2005677" cy="5490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2000"/>
              </a:lnSpc>
            </a:pPr>
            <a:r>
              <a:rPr lang="en-GB" sz="2800" b="1" dirty="0">
                <a:latin typeface="Corbel" panose="020B0503020204020204" pitchFamily="34" charset="0"/>
                <a:ea typeface="Palatino" pitchFamily="2" charset="77"/>
                <a:cs typeface="Calibri" panose="020F0502020204030204" pitchFamily="34" charset="0"/>
              </a:rPr>
              <a:t>summarize(</a:t>
            </a:r>
            <a:endParaRPr lang="en-CH" sz="28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C119E9-2469-98B2-0FF5-AB315BBC5026}"/>
              </a:ext>
            </a:extLst>
          </p:cNvPr>
          <p:cNvSpPr txBox="1"/>
          <p:nvPr/>
        </p:nvSpPr>
        <p:spPr>
          <a:xfrm>
            <a:off x="6231060" y="3289227"/>
            <a:ext cx="2152121" cy="442674"/>
          </a:xfrm>
          <a:prstGeom prst="roundRect">
            <a:avLst/>
          </a:prstGeom>
          <a:solidFill>
            <a:srgbClr val="598890"/>
          </a:solidFill>
        </p:spPr>
        <p:txBody>
          <a:bodyPr wrap="none" rtlCol="0">
            <a:spAutoFit/>
          </a:bodyPr>
          <a:lstStyle/>
          <a:p>
            <a:r>
              <a:rPr lang="en-CH" sz="2000" dirty="0">
                <a:solidFill>
                  <a:schemeClr val="bg1"/>
                </a:solidFill>
                <a:latin typeface="Corbel" panose="020B0503020204020204" pitchFamily="34" charset="0"/>
              </a:rPr>
              <a:t>new column name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CC9EAD-1E08-0A74-513D-B695ADBFF14D}"/>
              </a:ext>
            </a:extLst>
          </p:cNvPr>
          <p:cNvSpPr txBox="1"/>
          <p:nvPr/>
        </p:nvSpPr>
        <p:spPr>
          <a:xfrm>
            <a:off x="8882903" y="3278229"/>
            <a:ext cx="2194801" cy="442674"/>
          </a:xfrm>
          <a:prstGeom prst="roundRect">
            <a:avLst/>
          </a:prstGeom>
          <a:solidFill>
            <a:srgbClr val="DC8701"/>
          </a:solidFill>
          <a:ln>
            <a:solidFill>
              <a:srgbClr val="DC8701"/>
            </a:solidFill>
          </a:ln>
        </p:spPr>
        <p:txBody>
          <a:bodyPr wrap="none" rtlCol="0">
            <a:spAutoFit/>
          </a:bodyPr>
          <a:lstStyle/>
          <a:p>
            <a:r>
              <a:rPr lang="en-CH" sz="2000" dirty="0">
                <a:solidFill>
                  <a:schemeClr val="bg1"/>
                </a:solidFill>
                <a:latin typeface="Corbel" panose="020B0503020204020204" pitchFamily="34" charset="0"/>
              </a:rPr>
              <a:t>Summary function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EF9435-4F5E-1480-D3AE-36228FC65CCC}"/>
              </a:ext>
            </a:extLst>
          </p:cNvPr>
          <p:cNvSpPr txBox="1"/>
          <p:nvPr/>
        </p:nvSpPr>
        <p:spPr>
          <a:xfrm>
            <a:off x="10305685" y="4954261"/>
            <a:ext cx="2028132" cy="44267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CH" sz="2000" dirty="0">
                <a:solidFill>
                  <a:schemeClr val="bg1"/>
                </a:solidFill>
                <a:latin typeface="Corbel" panose="020B0503020204020204" pitchFamily="34" charset="0"/>
              </a:rPr>
              <a:t>Column to act on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81DFEB1-CC7A-414D-E316-EE0BA1398E66}"/>
              </a:ext>
            </a:extLst>
          </p:cNvPr>
          <p:cNvCxnSpPr>
            <a:cxnSpLocks/>
          </p:cNvCxnSpPr>
          <p:nvPr/>
        </p:nvCxnSpPr>
        <p:spPr>
          <a:xfrm>
            <a:off x="7307121" y="3563471"/>
            <a:ext cx="357703" cy="591670"/>
          </a:xfrm>
          <a:prstGeom prst="straightConnector1">
            <a:avLst/>
          </a:prstGeom>
          <a:ln w="38100">
            <a:solidFill>
              <a:srgbClr val="59889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7375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4E3406B7-CF08-B064-5B02-20AF346BCB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4755484"/>
              </p:ext>
            </p:extLst>
          </p:nvPr>
        </p:nvGraphicFramePr>
        <p:xfrm>
          <a:off x="5892261" y="2835841"/>
          <a:ext cx="953324" cy="57527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3324">
                  <a:extLst>
                    <a:ext uri="{9D8B030D-6E8A-4147-A177-3AD203B41FA5}">
                      <a16:colId xmlns:a16="http://schemas.microsoft.com/office/drawing/2014/main" val="554522136"/>
                    </a:ext>
                  </a:extLst>
                </a:gridCol>
              </a:tblGrid>
              <a:tr h="719092">
                <a:tc>
                  <a:txBody>
                    <a:bodyPr/>
                    <a:lstStyle/>
                    <a:p>
                      <a:pPr algn="ctr"/>
                      <a:r>
                        <a:rPr lang="en-CH" sz="3200" b="1" dirty="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rPr>
                        <a:t>Age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5469645"/>
                  </a:ext>
                </a:extLst>
              </a:tr>
              <a:tr h="719092">
                <a:tc>
                  <a:txBody>
                    <a:bodyPr/>
                    <a:lstStyle/>
                    <a:p>
                      <a:pPr algn="ctr"/>
                      <a:r>
                        <a:rPr lang="en-CH" sz="3600" dirty="0">
                          <a:latin typeface="Corbel" panose="020B0503020204020204" pitchFamily="34" charset="0"/>
                        </a:rPr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8071329"/>
                  </a:ext>
                </a:extLst>
              </a:tr>
              <a:tr h="719092">
                <a:tc>
                  <a:txBody>
                    <a:bodyPr/>
                    <a:lstStyle/>
                    <a:p>
                      <a:pPr algn="ctr"/>
                      <a:r>
                        <a:rPr lang="en-CH" sz="3600" dirty="0">
                          <a:latin typeface="Corbel" panose="020B0503020204020204" pitchFamily="34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9411660"/>
                  </a:ext>
                </a:extLst>
              </a:tr>
              <a:tr h="719092">
                <a:tc>
                  <a:txBody>
                    <a:bodyPr/>
                    <a:lstStyle/>
                    <a:p>
                      <a:pPr algn="ctr"/>
                      <a:r>
                        <a:rPr lang="en-CH" sz="3600" dirty="0">
                          <a:latin typeface="Corbel" panose="020B0503020204020204" pitchFamily="34" charset="0"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7071139"/>
                  </a:ext>
                </a:extLst>
              </a:tr>
              <a:tr h="719092">
                <a:tc>
                  <a:txBody>
                    <a:bodyPr/>
                    <a:lstStyle/>
                    <a:p>
                      <a:pPr algn="ctr"/>
                      <a:r>
                        <a:rPr lang="en-CH" sz="3600" dirty="0">
                          <a:latin typeface="Corbel" panose="020B0503020204020204" pitchFamily="34" charset="0"/>
                        </a:rPr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734259"/>
                  </a:ext>
                </a:extLst>
              </a:tr>
              <a:tr h="719092">
                <a:tc>
                  <a:txBody>
                    <a:bodyPr/>
                    <a:lstStyle/>
                    <a:p>
                      <a:pPr algn="ctr"/>
                      <a:r>
                        <a:rPr lang="en-CH" sz="3600" dirty="0">
                          <a:latin typeface="Corbel" panose="020B0503020204020204" pitchFamily="34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8296575"/>
                  </a:ext>
                </a:extLst>
              </a:tr>
              <a:tr h="719092">
                <a:tc>
                  <a:txBody>
                    <a:bodyPr/>
                    <a:lstStyle/>
                    <a:p>
                      <a:pPr algn="ctr"/>
                      <a:r>
                        <a:rPr lang="en-CH" sz="3600" dirty="0">
                          <a:latin typeface="Corbel" panose="020B0503020204020204" pitchFamily="34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2071028"/>
                  </a:ext>
                </a:extLst>
              </a:tr>
              <a:tr h="719092">
                <a:tc>
                  <a:txBody>
                    <a:bodyPr/>
                    <a:lstStyle/>
                    <a:p>
                      <a:pPr algn="ctr"/>
                      <a:r>
                        <a:rPr lang="en-CH" sz="3600" dirty="0">
                          <a:latin typeface="Corbel" panose="020B0503020204020204" pitchFamily="34" charset="0"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3582311"/>
                  </a:ext>
                </a:extLst>
              </a:tr>
            </a:tbl>
          </a:graphicData>
        </a:graphic>
      </p:graphicFrame>
      <p:sp>
        <p:nvSpPr>
          <p:cNvPr id="7" name="Pentagon 6">
            <a:extLst>
              <a:ext uri="{FF2B5EF4-FFF2-40B4-BE49-F238E27FC236}">
                <a16:creationId xmlns:a16="http://schemas.microsoft.com/office/drawing/2014/main" id="{43AE24C7-DB1A-4515-17F5-DFF19A38A8E6}"/>
              </a:ext>
            </a:extLst>
          </p:cNvPr>
          <p:cNvSpPr/>
          <p:nvPr/>
        </p:nvSpPr>
        <p:spPr>
          <a:xfrm>
            <a:off x="7285200" y="4134744"/>
            <a:ext cx="2637692" cy="3569677"/>
          </a:xfrm>
          <a:prstGeom prst="homePlate">
            <a:avLst/>
          </a:prstGeom>
          <a:solidFill>
            <a:srgbClr val="59889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>
              <a:latin typeface="Corbel" panose="020B0503020204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2CA6830-30F1-E87A-1A35-BD2336CED21E}"/>
              </a:ext>
            </a:extLst>
          </p:cNvPr>
          <p:cNvSpPr/>
          <p:nvPr/>
        </p:nvSpPr>
        <p:spPr>
          <a:xfrm>
            <a:off x="10245848" y="5566943"/>
            <a:ext cx="2514598" cy="70527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>
                <a:latin typeface="Corbel" panose="020B0503020204020204" pitchFamily="34" charset="0"/>
              </a:rPr>
              <a:t>Mean: 3.375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033CD6-2D5C-7648-65D0-E0B59EE17A64}"/>
              </a:ext>
            </a:extLst>
          </p:cNvPr>
          <p:cNvSpPr txBox="1"/>
          <p:nvPr/>
        </p:nvSpPr>
        <p:spPr>
          <a:xfrm>
            <a:off x="4681325" y="1174139"/>
            <a:ext cx="37820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3200" dirty="0">
                <a:solidFill>
                  <a:sysClr val="windowText" lastClr="000000"/>
                </a:solidFill>
                <a:latin typeface="Corbel" panose="020B0503020204020204" pitchFamily="34" charset="0"/>
              </a:rPr>
              <a:t>Summary statistics describe a sequence of values…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5595D3-1A17-639A-FA71-07605E6A68D1}"/>
              </a:ext>
            </a:extLst>
          </p:cNvPr>
          <p:cNvSpPr txBox="1"/>
          <p:nvPr/>
        </p:nvSpPr>
        <p:spPr>
          <a:xfrm>
            <a:off x="9922892" y="2159024"/>
            <a:ext cx="37820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3200" dirty="0">
                <a:solidFill>
                  <a:sysClr val="windowText" lastClr="000000"/>
                </a:solidFill>
                <a:latin typeface="Corbel" panose="020B0503020204020204" pitchFamily="34" charset="0"/>
              </a:rPr>
              <a:t>…with a single value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786AA6F-49EF-28C8-AB3E-B7431E1D78A4}"/>
              </a:ext>
            </a:extLst>
          </p:cNvPr>
          <p:cNvSpPr txBox="1"/>
          <p:nvPr/>
        </p:nvSpPr>
        <p:spPr>
          <a:xfrm>
            <a:off x="4243307" y="265478"/>
            <a:ext cx="9461629" cy="707886"/>
          </a:xfrm>
          <a:prstGeom prst="rect">
            <a:avLst/>
          </a:prstGeom>
          <a:solidFill>
            <a:srgbClr val="59889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H" sz="4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What is a summary statistic?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FB67684-67E3-793B-846A-4769B9966B64}"/>
              </a:ext>
            </a:extLst>
          </p:cNvPr>
          <p:cNvSpPr/>
          <p:nvPr/>
        </p:nvSpPr>
        <p:spPr>
          <a:xfrm>
            <a:off x="2462361" y="8734060"/>
            <a:ext cx="13075939" cy="156401"/>
          </a:xfrm>
          <a:prstGeom prst="rect">
            <a:avLst/>
          </a:prstGeom>
          <a:solidFill>
            <a:srgbClr val="59889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pic>
        <p:nvPicPr>
          <p:cNvPr id="23" name="Picture 22" descr="Icon&#10;&#10;Description automatically generated with medium confidence">
            <a:extLst>
              <a:ext uri="{FF2B5EF4-FFF2-40B4-BE49-F238E27FC236}">
                <a16:creationId xmlns:a16="http://schemas.microsoft.com/office/drawing/2014/main" id="{4201D37F-7D87-F198-0BD1-8B1D1DFD24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" r="515" b="2095"/>
          <a:stretch/>
        </p:blipFill>
        <p:spPr>
          <a:xfrm>
            <a:off x="10391914" y="8305660"/>
            <a:ext cx="2844000" cy="42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608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34524D3-054A-1528-9853-FABA74FEF4FF}"/>
              </a:ext>
            </a:extLst>
          </p:cNvPr>
          <p:cNvSpPr txBox="1"/>
          <p:nvPr/>
        </p:nvSpPr>
        <p:spPr>
          <a:xfrm>
            <a:off x="4243307" y="265478"/>
            <a:ext cx="9131731" cy="707886"/>
          </a:xfrm>
          <a:prstGeom prst="rect">
            <a:avLst/>
          </a:prstGeom>
          <a:solidFill>
            <a:srgbClr val="59889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H" sz="4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Examples of summary statistics</a:t>
            </a:r>
          </a:p>
        </p:txBody>
      </p:sp>
      <p:graphicFrame>
        <p:nvGraphicFramePr>
          <p:cNvPr id="22" name="Table 22">
            <a:extLst>
              <a:ext uri="{FF2B5EF4-FFF2-40B4-BE49-F238E27FC236}">
                <a16:creationId xmlns:a16="http://schemas.microsoft.com/office/drawing/2014/main" id="{C7891D2E-CA5E-2321-8EEA-60784077A0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4924890"/>
              </p:ext>
            </p:extLst>
          </p:nvPr>
        </p:nvGraphicFramePr>
        <p:xfrm>
          <a:off x="5072205" y="1825927"/>
          <a:ext cx="7473934" cy="6415604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2929642">
                  <a:extLst>
                    <a:ext uri="{9D8B030D-6E8A-4147-A177-3AD203B41FA5}">
                      <a16:colId xmlns:a16="http://schemas.microsoft.com/office/drawing/2014/main" val="1217321474"/>
                    </a:ext>
                  </a:extLst>
                </a:gridCol>
                <a:gridCol w="2964873">
                  <a:extLst>
                    <a:ext uri="{9D8B030D-6E8A-4147-A177-3AD203B41FA5}">
                      <a16:colId xmlns:a16="http://schemas.microsoft.com/office/drawing/2014/main" val="1397856335"/>
                    </a:ext>
                  </a:extLst>
                </a:gridCol>
                <a:gridCol w="1579419">
                  <a:extLst>
                    <a:ext uri="{9D8B030D-6E8A-4147-A177-3AD203B41FA5}">
                      <a16:colId xmlns:a16="http://schemas.microsoft.com/office/drawing/2014/main" val="3775172459"/>
                    </a:ext>
                  </a:extLst>
                </a:gridCol>
              </a:tblGrid>
              <a:tr h="394662">
                <a:tc>
                  <a:txBody>
                    <a:bodyPr/>
                    <a:lstStyle/>
                    <a:p>
                      <a:pPr algn="l"/>
                      <a:r>
                        <a:rPr lang="en-CH" sz="2000" b="1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Summary statistic</a:t>
                      </a:r>
                    </a:p>
                  </a:txBody>
                  <a:tcPr>
                    <a:solidFill>
                      <a:srgbClr val="5988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H" sz="2000" b="1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 code</a:t>
                      </a:r>
                    </a:p>
                  </a:txBody>
                  <a:tcPr>
                    <a:solidFill>
                      <a:srgbClr val="5988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H" sz="2000" b="1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Output</a:t>
                      </a:r>
                    </a:p>
                  </a:txBody>
                  <a:tcPr>
                    <a:solidFill>
                      <a:srgbClr val="5988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0963038"/>
                  </a:ext>
                </a:extLst>
              </a:tr>
              <a:tr h="1050005">
                <a:tc>
                  <a:txBody>
                    <a:bodyPr/>
                    <a:lstStyle/>
                    <a:p>
                      <a:pPr marL="0" marR="0" lvl="0" indent="0" algn="l" defTabSz="34288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H" sz="2000" b="1" i="0" dirty="0">
                          <a:latin typeface="Segoe UI Black" panose="020F0502020204030204" pitchFamily="34" charset="0"/>
                          <a:cs typeface="Segoe UI Black" panose="020F0502020204030204" pitchFamily="34" charset="0"/>
                        </a:rPr>
                        <a:t>Counts</a:t>
                      </a:r>
                    </a:p>
                    <a:p>
                      <a:pPr algn="l"/>
                      <a:r>
                        <a:rPr lang="en-CH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No. of elements</a:t>
                      </a:r>
                    </a:p>
                    <a:p>
                      <a:pPr algn="l"/>
                      <a:r>
                        <a:rPr lang="en-CH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</a:t>
                      </a:r>
                      <a:r>
                        <a:rPr lang="en-GB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o. </a:t>
                      </a:r>
                      <a:r>
                        <a:rPr lang="en-CH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of distinct elements</a:t>
                      </a:r>
                      <a:endParaRPr lang="en-CH" sz="2000" dirty="0">
                        <a:solidFill>
                          <a:srgbClr val="59889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CH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dplyr::n(</a:t>
                      </a:r>
                      <a:r>
                        <a:rPr lang="en-CH" sz="2000" b="0" dirty="0">
                          <a:solidFill>
                            <a:srgbClr val="59889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age</a:t>
                      </a:r>
                      <a:r>
                        <a:rPr lang="en-CH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  <a:p>
                      <a:r>
                        <a:rPr lang="en-CH" sz="20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dplyr::n</a:t>
                      </a:r>
                      <a:r>
                        <a:rPr lang="en-CH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_distinct(</a:t>
                      </a:r>
                      <a:r>
                        <a:rPr lang="en-CH" sz="2000" b="0" dirty="0">
                          <a:solidFill>
                            <a:srgbClr val="59889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age</a:t>
                      </a:r>
                      <a:r>
                        <a:rPr lang="en-CH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sz="2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CH" sz="2000" b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6</a:t>
                      </a:r>
                      <a:r>
                        <a:rPr lang="en-CH" sz="20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</a:p>
                    <a:p>
                      <a:r>
                        <a:rPr lang="en-CH" sz="20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  <a:endParaRPr lang="en-CH" sz="2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0222978"/>
                  </a:ext>
                </a:extLst>
              </a:tr>
              <a:tr h="1333685">
                <a:tc>
                  <a:txBody>
                    <a:bodyPr/>
                    <a:lstStyle/>
                    <a:p>
                      <a:pPr algn="l"/>
                      <a:r>
                        <a:rPr lang="en-CH" sz="2000" b="1" i="0" dirty="0">
                          <a:latin typeface="Segoe UI Black" panose="020F0502020204030204" pitchFamily="34" charset="0"/>
                          <a:cs typeface="Segoe UI Black" panose="020F0502020204030204" pitchFamily="34" charset="0"/>
                        </a:rPr>
                        <a:t>Position</a:t>
                      </a:r>
                    </a:p>
                    <a:p>
                      <a:pPr algn="l"/>
                      <a:r>
                        <a:rPr lang="en-CH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First element</a:t>
                      </a:r>
                      <a:endParaRPr lang="en-CH" sz="2000" dirty="0">
                        <a:solidFill>
                          <a:srgbClr val="59889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algn="l"/>
                      <a:r>
                        <a:rPr lang="en-CH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Last element</a:t>
                      </a:r>
                      <a:endParaRPr lang="en-CH" sz="2000" dirty="0">
                        <a:solidFill>
                          <a:srgbClr val="59889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algn="l"/>
                      <a:r>
                        <a:rPr lang="en-CH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3rd element</a:t>
                      </a:r>
                      <a:endParaRPr lang="en-CH" sz="2000" dirty="0">
                        <a:solidFill>
                          <a:srgbClr val="59889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CH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dplyr::first(</a:t>
                      </a:r>
                      <a:r>
                        <a:rPr lang="en-CH" sz="2000" b="0" dirty="0">
                          <a:solidFill>
                            <a:srgbClr val="59889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age</a:t>
                      </a:r>
                      <a:r>
                        <a:rPr lang="en-CH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  <a:p>
                      <a:r>
                        <a:rPr lang="en-CH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dplyr::last(</a:t>
                      </a:r>
                      <a:r>
                        <a:rPr lang="en-CH" sz="2000" b="0" dirty="0">
                          <a:solidFill>
                            <a:srgbClr val="59889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age</a:t>
                      </a:r>
                      <a:r>
                        <a:rPr lang="en-CH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  <a:p>
                      <a:r>
                        <a:rPr lang="en-CH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dplyr::nth(</a:t>
                      </a:r>
                      <a:r>
                        <a:rPr lang="en-CH" sz="2000" b="0" dirty="0">
                          <a:solidFill>
                            <a:srgbClr val="59889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age</a:t>
                      </a:r>
                      <a:r>
                        <a:rPr lang="en-CH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3</a:t>
                      </a:r>
                      <a:r>
                        <a:rPr lang="en-CH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sz="2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CH" sz="2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</a:t>
                      </a:r>
                    </a:p>
                    <a:p>
                      <a:r>
                        <a:rPr lang="en-CH" sz="2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  <a:p>
                      <a:r>
                        <a:rPr lang="en-CH" sz="2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3206236"/>
                  </a:ext>
                </a:extLst>
              </a:tr>
              <a:tr h="1020677">
                <a:tc>
                  <a:txBody>
                    <a:bodyPr/>
                    <a:lstStyle/>
                    <a:p>
                      <a:pPr algn="l"/>
                      <a:r>
                        <a:rPr lang="en-CH" sz="2000" b="1" i="0" dirty="0">
                          <a:latin typeface="Segoe UI Black" panose="020F0502020204030204" pitchFamily="34" charset="0"/>
                          <a:cs typeface="Segoe UI Black" panose="020F0502020204030204" pitchFamily="34" charset="0"/>
                        </a:rPr>
                        <a:t>Center</a:t>
                      </a:r>
                    </a:p>
                    <a:p>
                      <a:pPr algn="l"/>
                      <a:r>
                        <a:rPr lang="en-CH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Mean</a:t>
                      </a:r>
                      <a:endParaRPr lang="en-CH" sz="2000" dirty="0">
                        <a:solidFill>
                          <a:srgbClr val="59889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algn="l"/>
                      <a:r>
                        <a:rPr lang="en-CH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Median</a:t>
                      </a:r>
                      <a:endParaRPr lang="en-CH" sz="2000" b="1" dirty="0">
                        <a:solidFill>
                          <a:srgbClr val="59889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CH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mean(</a:t>
                      </a:r>
                      <a:r>
                        <a:rPr lang="en-CH" sz="2000" b="0" dirty="0">
                          <a:solidFill>
                            <a:srgbClr val="59889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age</a:t>
                      </a:r>
                      <a:r>
                        <a:rPr lang="en-CH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  <a:p>
                      <a:r>
                        <a:rPr lang="en-CH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median(</a:t>
                      </a:r>
                      <a:r>
                        <a:rPr lang="en-CH" sz="2000" b="0" dirty="0">
                          <a:solidFill>
                            <a:srgbClr val="59889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age</a:t>
                      </a:r>
                      <a:r>
                        <a:rPr lang="en-CH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sz="2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CH" sz="2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3.3</a:t>
                      </a:r>
                    </a:p>
                    <a:p>
                      <a:r>
                        <a:rPr lang="en-CH" sz="2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1624617"/>
                  </a:ext>
                </a:extLst>
              </a:tr>
              <a:tr h="1020677">
                <a:tc>
                  <a:txBody>
                    <a:bodyPr/>
                    <a:lstStyle/>
                    <a:p>
                      <a:pPr algn="l"/>
                      <a:r>
                        <a:rPr lang="en-CH" sz="2000" b="1" i="0" dirty="0">
                          <a:latin typeface="Segoe UI Black" panose="020F0502020204030204" pitchFamily="34" charset="0"/>
                          <a:cs typeface="Segoe UI Black" panose="020F0502020204030204" pitchFamily="34" charset="0"/>
                        </a:rPr>
                        <a:t>Spread</a:t>
                      </a:r>
                    </a:p>
                    <a:p>
                      <a:pPr algn="l"/>
                      <a:r>
                        <a:rPr lang="en-CH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Standard deviation</a:t>
                      </a:r>
                      <a:endParaRPr lang="en-CH" sz="2000" dirty="0">
                        <a:solidFill>
                          <a:srgbClr val="59889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algn="l"/>
                      <a:r>
                        <a:rPr lang="en-CH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Interquartile range</a:t>
                      </a:r>
                      <a:endParaRPr lang="en-CH" sz="2000" dirty="0">
                        <a:solidFill>
                          <a:srgbClr val="59889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CH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sd(</a:t>
                      </a:r>
                      <a:r>
                        <a:rPr lang="en-CH" sz="2000" b="0" dirty="0">
                          <a:solidFill>
                            <a:srgbClr val="59889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age</a:t>
                      </a:r>
                      <a:r>
                        <a:rPr lang="en-CH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  <a:p>
                      <a:r>
                        <a:rPr lang="en-CH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IQR(</a:t>
                      </a:r>
                      <a:r>
                        <a:rPr lang="en-CH" sz="2000" b="0" dirty="0">
                          <a:solidFill>
                            <a:srgbClr val="59889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age</a:t>
                      </a:r>
                      <a:r>
                        <a:rPr lang="en-CH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sz="2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CH" sz="2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2.9</a:t>
                      </a:r>
                    </a:p>
                    <a:p>
                      <a:r>
                        <a:rPr lang="en-CH" sz="2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6089431"/>
                  </a:ext>
                </a:extLst>
              </a:tr>
              <a:tr h="1333685">
                <a:tc>
                  <a:txBody>
                    <a:bodyPr/>
                    <a:lstStyle/>
                    <a:p>
                      <a:pPr algn="l"/>
                      <a:r>
                        <a:rPr lang="en-CH" sz="2000" b="1" i="0" dirty="0">
                          <a:latin typeface="Segoe UI Black" panose="020F0502020204030204" pitchFamily="34" charset="0"/>
                          <a:cs typeface="Segoe UI Black" panose="020F0502020204030204" pitchFamily="34" charset="0"/>
                        </a:rPr>
                        <a:t>Range</a:t>
                      </a:r>
                    </a:p>
                    <a:p>
                      <a:pPr algn="l"/>
                      <a:r>
                        <a:rPr lang="en-CH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Minimum</a:t>
                      </a:r>
                      <a:endParaRPr lang="en-CH" sz="2000" dirty="0">
                        <a:solidFill>
                          <a:srgbClr val="59889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algn="l"/>
                      <a:r>
                        <a:rPr lang="en-CH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Maximum</a:t>
                      </a:r>
                      <a:endParaRPr lang="en-CH" sz="2000" dirty="0">
                        <a:solidFill>
                          <a:srgbClr val="59889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algn="l"/>
                      <a:r>
                        <a:rPr lang="en-CH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25th quantile</a:t>
                      </a:r>
                      <a:endParaRPr lang="en-CH" sz="2000" dirty="0">
                        <a:solidFill>
                          <a:srgbClr val="59889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CH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min(</a:t>
                      </a:r>
                      <a:r>
                        <a:rPr lang="en-CH" sz="2000" b="0" dirty="0">
                          <a:solidFill>
                            <a:srgbClr val="59889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age</a:t>
                      </a:r>
                      <a:r>
                        <a:rPr lang="en-CH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  <a:p>
                      <a:r>
                        <a:rPr lang="en-CH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max(</a:t>
                      </a:r>
                      <a:r>
                        <a:rPr lang="en-CH" sz="2000" b="0" dirty="0">
                          <a:solidFill>
                            <a:srgbClr val="59889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age</a:t>
                      </a:r>
                      <a:r>
                        <a:rPr lang="en-CH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  <a:p>
                      <a:r>
                        <a:rPr lang="en-CH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quantile(</a:t>
                      </a:r>
                      <a:r>
                        <a:rPr lang="en-CH" sz="2000" b="0" dirty="0">
                          <a:solidFill>
                            <a:srgbClr val="59889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age</a:t>
                      </a:r>
                      <a:r>
                        <a:rPr lang="en-CH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0.25)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sz="2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CH" sz="2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  <a:p>
                      <a:r>
                        <a:rPr lang="en-CH" sz="2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</a:t>
                      </a:r>
                    </a:p>
                    <a:p>
                      <a:r>
                        <a:rPr lang="en-CH" sz="2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1207674"/>
                  </a:ext>
                </a:extLst>
              </a:tr>
            </a:tbl>
          </a:graphicData>
        </a:graphic>
      </p:graphicFrame>
      <p:pic>
        <p:nvPicPr>
          <p:cNvPr id="24" name="Picture 23" descr="Icon&#10;&#10;Description automatically generated with medium confidence">
            <a:extLst>
              <a:ext uri="{FF2B5EF4-FFF2-40B4-BE49-F238E27FC236}">
                <a16:creationId xmlns:a16="http://schemas.microsoft.com/office/drawing/2014/main" id="{C70A07E7-AB61-DAAA-C4D0-D563570003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5230" y="8158223"/>
            <a:ext cx="2858753" cy="43756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3626E343-343B-F67C-F676-FDEF700BDE45}"/>
              </a:ext>
            </a:extLst>
          </p:cNvPr>
          <p:cNvSpPr txBox="1"/>
          <p:nvPr/>
        </p:nvSpPr>
        <p:spPr>
          <a:xfrm>
            <a:off x="6252222" y="1125380"/>
            <a:ext cx="51139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2800" b="1" dirty="0">
                <a:solidFill>
                  <a:srgbClr val="59889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age</a:t>
            </a:r>
            <a:r>
              <a:rPr lang="en-CH" sz="2800" dirty="0">
                <a:latin typeface="Consolas" panose="020B0609020204030204" pitchFamily="49" charset="0"/>
                <a:cs typeface="Consolas" panose="020B0609020204030204" pitchFamily="49" charset="0"/>
              </a:rPr>
              <a:t> &lt;- </a:t>
            </a:r>
            <a:r>
              <a:rPr lang="en-CH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(9, 1, 4, 2, 2, 2)</a:t>
            </a:r>
          </a:p>
        </p:txBody>
      </p:sp>
    </p:spTree>
    <p:extLst>
      <p:ext uri="{BB962C8B-B14F-4D97-AF65-F5344CB8AC3E}">
        <p14:creationId xmlns:p14="http://schemas.microsoft.com/office/powerpoint/2010/main" val="3803826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4E3406B7-CF08-B064-5B02-20AF346BCB21}"/>
              </a:ext>
            </a:extLst>
          </p:cNvPr>
          <p:cNvGraphicFramePr>
            <a:graphicFrameLocks noGrp="1"/>
          </p:cNvGraphicFramePr>
          <p:nvPr/>
        </p:nvGraphicFramePr>
        <p:xfrm>
          <a:off x="2838746" y="1142831"/>
          <a:ext cx="953324" cy="64718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3324">
                  <a:extLst>
                    <a:ext uri="{9D8B030D-6E8A-4147-A177-3AD203B41FA5}">
                      <a16:colId xmlns:a16="http://schemas.microsoft.com/office/drawing/2014/main" val="554522136"/>
                    </a:ext>
                  </a:extLst>
                </a:gridCol>
              </a:tblGrid>
              <a:tr h="719092">
                <a:tc>
                  <a:txBody>
                    <a:bodyPr/>
                    <a:lstStyle/>
                    <a:p>
                      <a:pPr algn="ctr"/>
                      <a:endParaRPr lang="en-CH" sz="3200" b="1" dirty="0">
                        <a:solidFill>
                          <a:schemeClr val="bg1"/>
                        </a:solidFill>
                        <a:latin typeface="Corbel" panose="020B0503020204020204" pitchFamily="34" charset="0"/>
                      </a:endParaRPr>
                    </a:p>
                  </a:txBody>
                  <a:tcPr anchor="ctr">
                    <a:solidFill>
                      <a:srgbClr val="5988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469645"/>
                  </a:ext>
                </a:extLst>
              </a:tr>
              <a:tr h="719092">
                <a:tc>
                  <a:txBody>
                    <a:bodyPr/>
                    <a:lstStyle/>
                    <a:p>
                      <a:pPr algn="ctr"/>
                      <a:endParaRPr lang="en-CH" sz="3600" dirty="0">
                        <a:latin typeface="Corbel" panose="020B0503020204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8071329"/>
                  </a:ext>
                </a:extLst>
              </a:tr>
              <a:tr h="719092">
                <a:tc>
                  <a:txBody>
                    <a:bodyPr/>
                    <a:lstStyle/>
                    <a:p>
                      <a:pPr algn="ctr"/>
                      <a:endParaRPr lang="en-CH" sz="3600" dirty="0">
                        <a:latin typeface="Corbel" panose="020B0503020204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9411660"/>
                  </a:ext>
                </a:extLst>
              </a:tr>
              <a:tr h="719092">
                <a:tc>
                  <a:txBody>
                    <a:bodyPr/>
                    <a:lstStyle/>
                    <a:p>
                      <a:pPr algn="ctr"/>
                      <a:endParaRPr lang="en-CH" sz="3600" dirty="0">
                        <a:latin typeface="Corbel" panose="020B0503020204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7071139"/>
                  </a:ext>
                </a:extLst>
              </a:tr>
              <a:tr h="719092">
                <a:tc>
                  <a:txBody>
                    <a:bodyPr/>
                    <a:lstStyle/>
                    <a:p>
                      <a:pPr algn="ctr"/>
                      <a:endParaRPr lang="en-CH" sz="3600" dirty="0">
                        <a:latin typeface="Corbel" panose="020B0503020204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734259"/>
                  </a:ext>
                </a:extLst>
              </a:tr>
              <a:tr h="719092">
                <a:tc>
                  <a:txBody>
                    <a:bodyPr/>
                    <a:lstStyle/>
                    <a:p>
                      <a:pPr algn="ctr"/>
                      <a:endParaRPr lang="en-CH" sz="3600" dirty="0">
                        <a:latin typeface="Corbel" panose="020B0503020204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8296575"/>
                  </a:ext>
                </a:extLst>
              </a:tr>
              <a:tr h="719092">
                <a:tc>
                  <a:txBody>
                    <a:bodyPr/>
                    <a:lstStyle/>
                    <a:p>
                      <a:pPr algn="ctr"/>
                      <a:endParaRPr lang="en-CH" sz="3600" dirty="0">
                        <a:latin typeface="Corbel" panose="020B0503020204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2071028"/>
                  </a:ext>
                </a:extLst>
              </a:tr>
              <a:tr h="719092">
                <a:tc>
                  <a:txBody>
                    <a:bodyPr/>
                    <a:lstStyle/>
                    <a:p>
                      <a:pPr algn="ctr"/>
                      <a:endParaRPr lang="en-CH" sz="3600" dirty="0">
                        <a:latin typeface="Corbel" panose="020B0503020204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3582311"/>
                  </a:ext>
                </a:extLst>
              </a:tr>
              <a:tr h="719092">
                <a:tc>
                  <a:txBody>
                    <a:bodyPr/>
                    <a:lstStyle/>
                    <a:p>
                      <a:pPr algn="ctr"/>
                      <a:endParaRPr lang="en-CH" sz="3600" dirty="0">
                        <a:latin typeface="Corbel" panose="020B0503020204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5420494"/>
                  </a:ext>
                </a:extLst>
              </a:tr>
            </a:tbl>
          </a:graphicData>
        </a:graphic>
      </p:graphicFrame>
      <p:sp>
        <p:nvSpPr>
          <p:cNvPr id="5" name="Right Arrow 4">
            <a:extLst>
              <a:ext uri="{FF2B5EF4-FFF2-40B4-BE49-F238E27FC236}">
                <a16:creationId xmlns:a16="http://schemas.microsoft.com/office/drawing/2014/main" id="{13D081BE-FC05-021E-88FB-14E0F8FFC382}"/>
              </a:ext>
            </a:extLst>
          </p:cNvPr>
          <p:cNvSpPr/>
          <p:nvPr/>
        </p:nvSpPr>
        <p:spPr>
          <a:xfrm>
            <a:off x="4276163" y="2913016"/>
            <a:ext cx="3527681" cy="3173505"/>
          </a:xfrm>
          <a:custGeom>
            <a:avLst/>
            <a:gdLst>
              <a:gd name="connsiteX0" fmla="*/ 0 w 5957048"/>
              <a:gd name="connsiteY0" fmla="*/ 1371600 h 6454588"/>
              <a:gd name="connsiteX1" fmla="*/ 2978524 w 5957048"/>
              <a:gd name="connsiteY1" fmla="*/ 1371600 h 6454588"/>
              <a:gd name="connsiteX2" fmla="*/ 2978524 w 5957048"/>
              <a:gd name="connsiteY2" fmla="*/ 0 h 6454588"/>
              <a:gd name="connsiteX3" fmla="*/ 5957048 w 5957048"/>
              <a:gd name="connsiteY3" fmla="*/ 3227294 h 6454588"/>
              <a:gd name="connsiteX4" fmla="*/ 2978524 w 5957048"/>
              <a:gd name="connsiteY4" fmla="*/ 6454588 h 6454588"/>
              <a:gd name="connsiteX5" fmla="*/ 2978524 w 5957048"/>
              <a:gd name="connsiteY5" fmla="*/ 5082988 h 6454588"/>
              <a:gd name="connsiteX6" fmla="*/ 0 w 5957048"/>
              <a:gd name="connsiteY6" fmla="*/ 5082988 h 6454588"/>
              <a:gd name="connsiteX7" fmla="*/ 0 w 5957048"/>
              <a:gd name="connsiteY7" fmla="*/ 1371600 h 6454588"/>
              <a:gd name="connsiteX0" fmla="*/ 26894 w 5957048"/>
              <a:gd name="connsiteY0" fmla="*/ 0 h 7032812"/>
              <a:gd name="connsiteX1" fmla="*/ 2978524 w 5957048"/>
              <a:gd name="connsiteY1" fmla="*/ 1949824 h 7032812"/>
              <a:gd name="connsiteX2" fmla="*/ 2978524 w 5957048"/>
              <a:gd name="connsiteY2" fmla="*/ 578224 h 7032812"/>
              <a:gd name="connsiteX3" fmla="*/ 5957048 w 5957048"/>
              <a:gd name="connsiteY3" fmla="*/ 3805518 h 7032812"/>
              <a:gd name="connsiteX4" fmla="*/ 2978524 w 5957048"/>
              <a:gd name="connsiteY4" fmla="*/ 7032812 h 7032812"/>
              <a:gd name="connsiteX5" fmla="*/ 2978524 w 5957048"/>
              <a:gd name="connsiteY5" fmla="*/ 5661212 h 7032812"/>
              <a:gd name="connsiteX6" fmla="*/ 0 w 5957048"/>
              <a:gd name="connsiteY6" fmla="*/ 5661212 h 7032812"/>
              <a:gd name="connsiteX7" fmla="*/ 26894 w 5957048"/>
              <a:gd name="connsiteY7" fmla="*/ 0 h 7032812"/>
              <a:gd name="connsiteX0" fmla="*/ 26894 w 5957048"/>
              <a:gd name="connsiteY0" fmla="*/ 0 h 7557247"/>
              <a:gd name="connsiteX1" fmla="*/ 2978524 w 5957048"/>
              <a:gd name="connsiteY1" fmla="*/ 1949824 h 7557247"/>
              <a:gd name="connsiteX2" fmla="*/ 2978524 w 5957048"/>
              <a:gd name="connsiteY2" fmla="*/ 578224 h 7557247"/>
              <a:gd name="connsiteX3" fmla="*/ 5957048 w 5957048"/>
              <a:gd name="connsiteY3" fmla="*/ 3805518 h 7557247"/>
              <a:gd name="connsiteX4" fmla="*/ 2978524 w 5957048"/>
              <a:gd name="connsiteY4" fmla="*/ 7032812 h 7557247"/>
              <a:gd name="connsiteX5" fmla="*/ 2978524 w 5957048"/>
              <a:gd name="connsiteY5" fmla="*/ 5661212 h 7557247"/>
              <a:gd name="connsiteX6" fmla="*/ 0 w 5957048"/>
              <a:gd name="connsiteY6" fmla="*/ 7557247 h 7557247"/>
              <a:gd name="connsiteX7" fmla="*/ 26894 w 5957048"/>
              <a:gd name="connsiteY7" fmla="*/ 0 h 7557247"/>
              <a:gd name="connsiteX0" fmla="*/ 26894 w 5957048"/>
              <a:gd name="connsiteY0" fmla="*/ 0 h 7557247"/>
              <a:gd name="connsiteX1" fmla="*/ 2951630 w 5957048"/>
              <a:gd name="connsiteY1" fmla="*/ 3326781 h 7557247"/>
              <a:gd name="connsiteX2" fmla="*/ 2978524 w 5957048"/>
              <a:gd name="connsiteY2" fmla="*/ 578224 h 7557247"/>
              <a:gd name="connsiteX3" fmla="*/ 5957048 w 5957048"/>
              <a:gd name="connsiteY3" fmla="*/ 3805518 h 7557247"/>
              <a:gd name="connsiteX4" fmla="*/ 2978524 w 5957048"/>
              <a:gd name="connsiteY4" fmla="*/ 7032812 h 7557247"/>
              <a:gd name="connsiteX5" fmla="*/ 2978524 w 5957048"/>
              <a:gd name="connsiteY5" fmla="*/ 5661212 h 7557247"/>
              <a:gd name="connsiteX6" fmla="*/ 0 w 5957048"/>
              <a:gd name="connsiteY6" fmla="*/ 7557247 h 7557247"/>
              <a:gd name="connsiteX7" fmla="*/ 26894 w 5957048"/>
              <a:gd name="connsiteY7" fmla="*/ 0 h 7557247"/>
              <a:gd name="connsiteX0" fmla="*/ 26894 w 5957048"/>
              <a:gd name="connsiteY0" fmla="*/ 0 h 7557247"/>
              <a:gd name="connsiteX1" fmla="*/ 2951630 w 5957048"/>
              <a:gd name="connsiteY1" fmla="*/ 3326781 h 7557247"/>
              <a:gd name="connsiteX2" fmla="*/ 2978524 w 5957048"/>
              <a:gd name="connsiteY2" fmla="*/ 578224 h 7557247"/>
              <a:gd name="connsiteX3" fmla="*/ 5957048 w 5957048"/>
              <a:gd name="connsiteY3" fmla="*/ 3805518 h 7557247"/>
              <a:gd name="connsiteX4" fmla="*/ 2978524 w 5957048"/>
              <a:gd name="connsiteY4" fmla="*/ 7032812 h 7557247"/>
              <a:gd name="connsiteX5" fmla="*/ 2938183 w 5957048"/>
              <a:gd name="connsiteY5" fmla="*/ 3867968 h 7557247"/>
              <a:gd name="connsiteX6" fmla="*/ 0 w 5957048"/>
              <a:gd name="connsiteY6" fmla="*/ 7557247 h 7557247"/>
              <a:gd name="connsiteX7" fmla="*/ 26894 w 5957048"/>
              <a:gd name="connsiteY7" fmla="*/ 0 h 7557247"/>
              <a:gd name="connsiteX0" fmla="*/ 26894 w 5957048"/>
              <a:gd name="connsiteY0" fmla="*/ 0 h 7557247"/>
              <a:gd name="connsiteX1" fmla="*/ 2951630 w 5957048"/>
              <a:gd name="connsiteY1" fmla="*/ 3326781 h 7557247"/>
              <a:gd name="connsiteX2" fmla="*/ 2978524 w 5957048"/>
              <a:gd name="connsiteY2" fmla="*/ 578224 h 7557247"/>
              <a:gd name="connsiteX3" fmla="*/ 5957048 w 5957048"/>
              <a:gd name="connsiteY3" fmla="*/ 3805518 h 7557247"/>
              <a:gd name="connsiteX4" fmla="*/ 2991971 w 5957048"/>
              <a:gd name="connsiteY4" fmla="*/ 4887322 h 7557247"/>
              <a:gd name="connsiteX5" fmla="*/ 2938183 w 5957048"/>
              <a:gd name="connsiteY5" fmla="*/ 3867968 h 7557247"/>
              <a:gd name="connsiteX6" fmla="*/ 0 w 5957048"/>
              <a:gd name="connsiteY6" fmla="*/ 7557247 h 7557247"/>
              <a:gd name="connsiteX7" fmla="*/ 26894 w 5957048"/>
              <a:gd name="connsiteY7" fmla="*/ 0 h 7557247"/>
              <a:gd name="connsiteX0" fmla="*/ 26894 w 3576918"/>
              <a:gd name="connsiteY0" fmla="*/ 0 h 7557247"/>
              <a:gd name="connsiteX1" fmla="*/ 2951630 w 3576918"/>
              <a:gd name="connsiteY1" fmla="*/ 3326781 h 7557247"/>
              <a:gd name="connsiteX2" fmla="*/ 2978524 w 3576918"/>
              <a:gd name="connsiteY2" fmla="*/ 578224 h 7557247"/>
              <a:gd name="connsiteX3" fmla="*/ 3576918 w 3576918"/>
              <a:gd name="connsiteY3" fmla="*/ 3517316 h 7557247"/>
              <a:gd name="connsiteX4" fmla="*/ 2991971 w 3576918"/>
              <a:gd name="connsiteY4" fmla="*/ 4887322 h 7557247"/>
              <a:gd name="connsiteX5" fmla="*/ 2938183 w 3576918"/>
              <a:gd name="connsiteY5" fmla="*/ 3867968 h 7557247"/>
              <a:gd name="connsiteX6" fmla="*/ 0 w 3576918"/>
              <a:gd name="connsiteY6" fmla="*/ 7557247 h 7557247"/>
              <a:gd name="connsiteX7" fmla="*/ 26894 w 3576918"/>
              <a:gd name="connsiteY7" fmla="*/ 0 h 7557247"/>
              <a:gd name="connsiteX0" fmla="*/ 26894 w 3576918"/>
              <a:gd name="connsiteY0" fmla="*/ 0 h 7557247"/>
              <a:gd name="connsiteX1" fmla="*/ 2951630 w 3576918"/>
              <a:gd name="connsiteY1" fmla="*/ 3326781 h 7557247"/>
              <a:gd name="connsiteX2" fmla="*/ 2951630 w 3576918"/>
              <a:gd name="connsiteY2" fmla="*/ 2243383 h 7557247"/>
              <a:gd name="connsiteX3" fmla="*/ 3576918 w 3576918"/>
              <a:gd name="connsiteY3" fmla="*/ 3517316 h 7557247"/>
              <a:gd name="connsiteX4" fmla="*/ 2991971 w 3576918"/>
              <a:gd name="connsiteY4" fmla="*/ 4887322 h 7557247"/>
              <a:gd name="connsiteX5" fmla="*/ 2938183 w 3576918"/>
              <a:gd name="connsiteY5" fmla="*/ 3867968 h 7557247"/>
              <a:gd name="connsiteX6" fmla="*/ 0 w 3576918"/>
              <a:gd name="connsiteY6" fmla="*/ 7557247 h 7557247"/>
              <a:gd name="connsiteX7" fmla="*/ 26894 w 3576918"/>
              <a:gd name="connsiteY7" fmla="*/ 0 h 7557247"/>
              <a:gd name="connsiteX0" fmla="*/ 26894 w 3576918"/>
              <a:gd name="connsiteY0" fmla="*/ 0 h 7557247"/>
              <a:gd name="connsiteX1" fmla="*/ 2951630 w 3576918"/>
              <a:gd name="connsiteY1" fmla="*/ 3326781 h 7557247"/>
              <a:gd name="connsiteX2" fmla="*/ 2951630 w 3576918"/>
              <a:gd name="connsiteY2" fmla="*/ 2243383 h 7557247"/>
              <a:gd name="connsiteX3" fmla="*/ 3576918 w 3576918"/>
              <a:gd name="connsiteY3" fmla="*/ 3517316 h 7557247"/>
              <a:gd name="connsiteX4" fmla="*/ 2991971 w 3576918"/>
              <a:gd name="connsiteY4" fmla="*/ 4887322 h 7557247"/>
              <a:gd name="connsiteX5" fmla="*/ 2966319 w 3576918"/>
              <a:gd name="connsiteY5" fmla="*/ 3851218 h 7557247"/>
              <a:gd name="connsiteX6" fmla="*/ 0 w 3576918"/>
              <a:gd name="connsiteY6" fmla="*/ 7557247 h 7557247"/>
              <a:gd name="connsiteX7" fmla="*/ 26894 w 3576918"/>
              <a:gd name="connsiteY7" fmla="*/ 0 h 7557247"/>
              <a:gd name="connsiteX0" fmla="*/ 26894 w 3576918"/>
              <a:gd name="connsiteY0" fmla="*/ 0 h 7557247"/>
              <a:gd name="connsiteX1" fmla="*/ 2951630 w 3576918"/>
              <a:gd name="connsiteY1" fmla="*/ 3326781 h 7557247"/>
              <a:gd name="connsiteX2" fmla="*/ 2951630 w 3576918"/>
              <a:gd name="connsiteY2" fmla="*/ 2243383 h 7557247"/>
              <a:gd name="connsiteX3" fmla="*/ 3576918 w 3576918"/>
              <a:gd name="connsiteY3" fmla="*/ 3517316 h 7557247"/>
              <a:gd name="connsiteX4" fmla="*/ 2984937 w 3576918"/>
              <a:gd name="connsiteY4" fmla="*/ 4954322 h 7557247"/>
              <a:gd name="connsiteX5" fmla="*/ 2966319 w 3576918"/>
              <a:gd name="connsiteY5" fmla="*/ 3851218 h 7557247"/>
              <a:gd name="connsiteX6" fmla="*/ 0 w 3576918"/>
              <a:gd name="connsiteY6" fmla="*/ 7557247 h 7557247"/>
              <a:gd name="connsiteX7" fmla="*/ 26894 w 3576918"/>
              <a:gd name="connsiteY7" fmla="*/ 0 h 7557247"/>
              <a:gd name="connsiteX0" fmla="*/ 26894 w 3576918"/>
              <a:gd name="connsiteY0" fmla="*/ 0 h 7557247"/>
              <a:gd name="connsiteX1" fmla="*/ 2951630 w 3576918"/>
              <a:gd name="connsiteY1" fmla="*/ 3326781 h 7557247"/>
              <a:gd name="connsiteX2" fmla="*/ 2951630 w 3576918"/>
              <a:gd name="connsiteY2" fmla="*/ 2142883 h 7557247"/>
              <a:gd name="connsiteX3" fmla="*/ 3576918 w 3576918"/>
              <a:gd name="connsiteY3" fmla="*/ 3517316 h 7557247"/>
              <a:gd name="connsiteX4" fmla="*/ 2984937 w 3576918"/>
              <a:gd name="connsiteY4" fmla="*/ 4954322 h 7557247"/>
              <a:gd name="connsiteX5" fmla="*/ 2966319 w 3576918"/>
              <a:gd name="connsiteY5" fmla="*/ 3851218 h 7557247"/>
              <a:gd name="connsiteX6" fmla="*/ 0 w 3576918"/>
              <a:gd name="connsiteY6" fmla="*/ 7557247 h 7557247"/>
              <a:gd name="connsiteX7" fmla="*/ 26894 w 3576918"/>
              <a:gd name="connsiteY7" fmla="*/ 0 h 7557247"/>
              <a:gd name="connsiteX0" fmla="*/ 26894 w 3576918"/>
              <a:gd name="connsiteY0" fmla="*/ 0 h 7557247"/>
              <a:gd name="connsiteX1" fmla="*/ 2951630 w 3576918"/>
              <a:gd name="connsiteY1" fmla="*/ 3326781 h 7557247"/>
              <a:gd name="connsiteX2" fmla="*/ 2951630 w 3576918"/>
              <a:gd name="connsiteY2" fmla="*/ 2142883 h 7557247"/>
              <a:gd name="connsiteX3" fmla="*/ 3576918 w 3576918"/>
              <a:gd name="connsiteY3" fmla="*/ 3517316 h 7557247"/>
              <a:gd name="connsiteX4" fmla="*/ 2984937 w 3576918"/>
              <a:gd name="connsiteY4" fmla="*/ 4954322 h 7557247"/>
              <a:gd name="connsiteX5" fmla="*/ 2959285 w 3576918"/>
              <a:gd name="connsiteY5" fmla="*/ 3733967 h 7557247"/>
              <a:gd name="connsiteX6" fmla="*/ 0 w 3576918"/>
              <a:gd name="connsiteY6" fmla="*/ 7557247 h 7557247"/>
              <a:gd name="connsiteX7" fmla="*/ 26894 w 3576918"/>
              <a:gd name="connsiteY7" fmla="*/ 0 h 7557247"/>
              <a:gd name="connsiteX0" fmla="*/ 26894 w 3527681"/>
              <a:gd name="connsiteY0" fmla="*/ 0 h 7557247"/>
              <a:gd name="connsiteX1" fmla="*/ 2951630 w 3527681"/>
              <a:gd name="connsiteY1" fmla="*/ 3326781 h 7557247"/>
              <a:gd name="connsiteX2" fmla="*/ 2951630 w 3527681"/>
              <a:gd name="connsiteY2" fmla="*/ 2142883 h 7557247"/>
              <a:gd name="connsiteX3" fmla="*/ 3527681 w 3527681"/>
              <a:gd name="connsiteY3" fmla="*/ 3517316 h 7557247"/>
              <a:gd name="connsiteX4" fmla="*/ 2984937 w 3527681"/>
              <a:gd name="connsiteY4" fmla="*/ 4954322 h 7557247"/>
              <a:gd name="connsiteX5" fmla="*/ 2959285 w 3527681"/>
              <a:gd name="connsiteY5" fmla="*/ 3733967 h 7557247"/>
              <a:gd name="connsiteX6" fmla="*/ 0 w 3527681"/>
              <a:gd name="connsiteY6" fmla="*/ 7557247 h 7557247"/>
              <a:gd name="connsiteX7" fmla="*/ 26894 w 3527681"/>
              <a:gd name="connsiteY7" fmla="*/ 0 h 755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27681" h="7557247">
                <a:moveTo>
                  <a:pt x="26894" y="0"/>
                </a:moveTo>
                <a:lnTo>
                  <a:pt x="2951630" y="3326781"/>
                </a:lnTo>
                <a:lnTo>
                  <a:pt x="2951630" y="2142883"/>
                </a:lnTo>
                <a:lnTo>
                  <a:pt x="3527681" y="3517316"/>
                </a:lnTo>
                <a:lnTo>
                  <a:pt x="2984937" y="4954322"/>
                </a:lnTo>
                <a:lnTo>
                  <a:pt x="2959285" y="3733967"/>
                </a:lnTo>
                <a:lnTo>
                  <a:pt x="0" y="7557247"/>
                </a:lnTo>
                <a:cubicBezTo>
                  <a:pt x="8965" y="5038165"/>
                  <a:pt x="17929" y="2519082"/>
                  <a:pt x="26894" y="0"/>
                </a:cubicBezTo>
                <a:close/>
              </a:path>
            </a:pathLst>
          </a:custGeom>
          <a:solidFill>
            <a:srgbClr val="59889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86AB00-86FE-5523-E771-C635AAA0355B}"/>
              </a:ext>
            </a:extLst>
          </p:cNvPr>
          <p:cNvSpPr/>
          <p:nvPr/>
        </p:nvSpPr>
        <p:spPr>
          <a:xfrm>
            <a:off x="12819953" y="8154295"/>
            <a:ext cx="4625366" cy="3046988"/>
          </a:xfrm>
          <a:prstGeom prst="rect">
            <a:avLst/>
          </a:prstGeom>
          <a:ln>
            <a:solidFill>
              <a:srgbClr val="59889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>
            <a:spAutoFit/>
          </a:bodyPr>
          <a:lstStyle/>
          <a:p>
            <a:r>
              <a:rPr lang="en-CH" sz="3200" b="1" dirty="0"/>
              <a:t>Counts</a:t>
            </a:r>
          </a:p>
          <a:p>
            <a:r>
              <a:rPr lang="en-CH" sz="3200" dirty="0"/>
              <a:t>Number of elements: 6</a:t>
            </a:r>
          </a:p>
          <a:p>
            <a:r>
              <a:rPr lang="en-CH" sz="3200" dirty="0"/>
              <a:t>N</a:t>
            </a:r>
            <a:r>
              <a:rPr lang="en-GB" sz="3200" dirty="0"/>
              <a:t>u</a:t>
            </a:r>
            <a:r>
              <a:rPr lang="en-CH" sz="3200" dirty="0"/>
              <a:t>mber of distinct elements: 4</a:t>
            </a:r>
          </a:p>
          <a:p>
            <a:endParaRPr lang="en-CH" sz="3200" dirty="0"/>
          </a:p>
          <a:p>
            <a:endParaRPr lang="en-CH" sz="3200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332BABF-D0D7-2E8E-661C-86C635D24EE4}"/>
              </a:ext>
            </a:extLst>
          </p:cNvPr>
          <p:cNvSpPr/>
          <p:nvPr/>
        </p:nvSpPr>
        <p:spPr>
          <a:xfrm>
            <a:off x="18000663" y="8154295"/>
            <a:ext cx="4625366" cy="6001643"/>
          </a:xfrm>
          <a:prstGeom prst="rect">
            <a:avLst/>
          </a:prstGeom>
          <a:ln>
            <a:solidFill>
              <a:srgbClr val="59889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>
            <a:spAutoFit/>
          </a:bodyPr>
          <a:lstStyle/>
          <a:p>
            <a:r>
              <a:rPr lang="en-CH" sz="3200" b="1" dirty="0"/>
              <a:t>Counts</a:t>
            </a:r>
          </a:p>
          <a:p>
            <a:r>
              <a:rPr lang="en-CH" sz="3200" dirty="0"/>
              <a:t>Number of elements: 6</a:t>
            </a:r>
          </a:p>
          <a:p>
            <a:r>
              <a:rPr lang="en-CH" sz="3200" dirty="0"/>
              <a:t>N</a:t>
            </a:r>
            <a:r>
              <a:rPr lang="en-GB" sz="3200" dirty="0"/>
              <a:t>u</a:t>
            </a:r>
            <a:r>
              <a:rPr lang="en-CH" sz="3200" dirty="0"/>
              <a:t>mber of distinct elements: 4</a:t>
            </a:r>
          </a:p>
          <a:p>
            <a:endParaRPr lang="en-CH" sz="3200" dirty="0"/>
          </a:p>
          <a:p>
            <a:r>
              <a:rPr lang="en-CH" sz="3200" b="1" dirty="0"/>
              <a:t>Center</a:t>
            </a:r>
          </a:p>
          <a:p>
            <a:r>
              <a:rPr lang="en-CH" sz="3200" dirty="0"/>
              <a:t>Mean: 3.3</a:t>
            </a:r>
          </a:p>
          <a:p>
            <a:r>
              <a:rPr lang="en-CH" sz="3200" dirty="0"/>
              <a:t>Median: 2</a:t>
            </a:r>
            <a:endParaRPr lang="en-CH" sz="3200" b="1" dirty="0"/>
          </a:p>
          <a:p>
            <a:endParaRPr lang="en-CH" sz="3200" b="1" dirty="0"/>
          </a:p>
          <a:p>
            <a:r>
              <a:rPr lang="en-CH" sz="3200" b="1" dirty="0"/>
              <a:t>Spread</a:t>
            </a:r>
          </a:p>
          <a:p>
            <a:r>
              <a:rPr lang="en-CH" sz="3200" dirty="0"/>
              <a:t>Standard deviation: 2.94</a:t>
            </a:r>
          </a:p>
          <a:p>
            <a:r>
              <a:rPr lang="en-CH" sz="3200" dirty="0"/>
              <a:t>Interquartile range: 1.5</a:t>
            </a:r>
          </a:p>
        </p:txBody>
      </p:sp>
    </p:spTree>
    <p:extLst>
      <p:ext uri="{BB962C8B-B14F-4D97-AF65-F5344CB8AC3E}">
        <p14:creationId xmlns:p14="http://schemas.microsoft.com/office/powerpoint/2010/main" val="897094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733</Words>
  <Application>Microsoft Macintosh PowerPoint</Application>
  <PresentationFormat>Custom</PresentationFormat>
  <Paragraphs>272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Consolas</vt:lpstr>
      <vt:lpstr>Corbel</vt:lpstr>
      <vt:lpstr>Segoe UI</vt:lpstr>
      <vt:lpstr>Segoe UI Black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Wu Coral</dc:creator>
  <cp:lastModifiedBy>Kenechukwu Nwosu</cp:lastModifiedBy>
  <cp:revision>87</cp:revision>
  <dcterms:created xsi:type="dcterms:W3CDTF">2014-01-14T12:05:24Z</dcterms:created>
  <dcterms:modified xsi:type="dcterms:W3CDTF">2024-08-12T08:59:42Z</dcterms:modified>
</cp:coreProperties>
</file>