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349" r:id="rId3"/>
    <p:sldId id="257" r:id="rId4"/>
    <p:sldId id="259" r:id="rId5"/>
    <p:sldId id="353" r:id="rId6"/>
    <p:sldId id="350" r:id="rId7"/>
    <p:sldId id="355" r:id="rId8"/>
    <p:sldId id="351" r:id="rId9"/>
    <p:sldId id="263" r:id="rId10"/>
    <p:sldId id="356" r:id="rId11"/>
    <p:sldId id="359" r:id="rId12"/>
    <p:sldId id="352" r:id="rId13"/>
    <p:sldId id="357" r:id="rId14"/>
    <p:sldId id="360" r:id="rId15"/>
    <p:sldId id="358" r:id="rId16"/>
  </p:sldIdLst>
  <p:sldSz cx="9144000" cy="5143500" type="screen16x9"/>
  <p:notesSz cx="6858000" cy="9144000"/>
  <p:embeddedFontLst>
    <p:embeddedFont>
      <p:font typeface="Hammersmith One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Ubuntu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B0525-4027-41E3-BC6E-E440B4F76048}">
  <a:tblStyle styleId="{4F7B0525-4027-41E3-BC6E-E440B4F76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C0D5C8-0D84-4459-8A8B-3032D59A3B8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5D310C-AEF7-46C2-BB7F-CA1FE88A9ED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7382C7-C38B-4184-9402-1028653E031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05E940-4B2C-4E67-994B-B6DDD64BF28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8D306-74FB-4FF6-AFDD-2285DBA7ACD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5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2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35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c6a01074ef_0_20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c6a01074ef_0_20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0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9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40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6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85" r:id="rId6"/>
    <p:sldLayoutId id="214748369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-82199" y="1432261"/>
            <a:ext cx="9308398" cy="1962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ITSS Software Development</a:t>
            </a:r>
            <a:endParaRPr sz="44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accent2"/>
                </a:solidFill>
              </a:rPr>
              <a:t>EcoBike Application</a:t>
            </a:r>
            <a:endParaRPr sz="4000" i="1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Cohesion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Sequential cohesion: Mainly; output of this element is input of another element (E.g. Controllers vs Boundaries)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Logical cohesion: There are some specific classes used for reading information (E.g. Class for reading database)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44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SOLID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Single responsibility: some functions with different purposes are put in the same class, which make the design not good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Open-closed: Use interfaces and abstract classes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err="1"/>
              <a:t>Liskov</a:t>
            </a:r>
            <a:r>
              <a:rPr lang="en-US" sz="2400" dirty="0"/>
              <a:t> substitution: all types of Bikes (Normal bike, </a:t>
            </a:r>
            <a:r>
              <a:rPr lang="en-US" sz="2400" dirty="0" err="1"/>
              <a:t>Ebike</a:t>
            </a:r>
            <a:r>
              <a:rPr lang="en-US" sz="2400" dirty="0"/>
              <a:t>) can replace Bike type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Interface </a:t>
            </a:r>
            <a:r>
              <a:rPr lang="en-US" sz="2400" dirty="0" err="1"/>
              <a:t>segeration</a:t>
            </a:r>
            <a:r>
              <a:rPr lang="en-US" sz="2400" dirty="0"/>
              <a:t>: No specific modules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Dependency inversion: Communicate between subsystem by interfaces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16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design patterns we have applied</a:t>
            </a:r>
            <a:br>
              <a:rPr lang="en-US" dirty="0"/>
            </a:br>
            <a:r>
              <a:rPr lang="en-US" dirty="0"/>
              <a:t>in the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5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 used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Singleton: Use one controller of each type for controlling activities of the application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Observer: Bike changes will be notified to its corresponding Dock, and Dock changes will be announced to screen handler for display, no need to frequently query the database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Façade: use interfaces for communication with dependency injection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Factory: Use one factory class to create different types of Bike</a:t>
            </a:r>
          </a:p>
        </p:txBody>
      </p:sp>
    </p:spTree>
    <p:extLst>
      <p:ext uri="{BB962C8B-B14F-4D97-AF65-F5344CB8AC3E}">
        <p14:creationId xmlns:p14="http://schemas.microsoft.com/office/powerpoint/2010/main" val="166555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our </a:t>
            </a:r>
            <a:r>
              <a:rPr lang="en-US"/>
              <a:t>application functions</a:t>
            </a:r>
            <a:endParaRPr lang="en-US" dirty="0"/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7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82;p61">
            <a:extLst>
              <a:ext uri="{FF2B5EF4-FFF2-40B4-BE49-F238E27FC236}">
                <a16:creationId xmlns:a16="http://schemas.microsoft.com/office/drawing/2014/main" id="{4138FF6E-5F1A-455F-8644-CF93382C5D88}"/>
              </a:ext>
            </a:extLst>
          </p:cNvPr>
          <p:cNvSpPr txBox="1">
            <a:spLocks/>
          </p:cNvSpPr>
          <p:nvPr/>
        </p:nvSpPr>
        <p:spPr>
          <a:xfrm>
            <a:off x="4345450" y="2132400"/>
            <a:ext cx="3477750" cy="6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vi-VN" sz="4000" dirty="0"/>
              <a:t>Thanh you!</a:t>
            </a:r>
          </a:p>
        </p:txBody>
      </p:sp>
    </p:spTree>
    <p:extLst>
      <p:ext uri="{BB962C8B-B14F-4D97-AF65-F5344CB8AC3E}">
        <p14:creationId xmlns:p14="http://schemas.microsoft.com/office/powerpoint/2010/main" val="954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95BBD7-B01D-466D-A590-CDDD504CD77B}"/>
              </a:ext>
            </a:extLst>
          </p:cNvPr>
          <p:cNvSpPr/>
          <p:nvPr/>
        </p:nvSpPr>
        <p:spPr>
          <a:xfrm>
            <a:off x="148975" y="1397286"/>
            <a:ext cx="8846050" cy="26712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84B5B-FA6A-42C3-B188-F0F5FAB40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0529"/>
              </p:ext>
            </p:extLst>
          </p:nvPr>
        </p:nvGraphicFramePr>
        <p:xfrm>
          <a:off x="318499" y="1567166"/>
          <a:ext cx="8496729" cy="2352040"/>
        </p:xfrm>
        <a:graphic>
          <a:graphicData uri="http://schemas.openxmlformats.org/drawingml/2006/table">
            <a:tbl>
              <a:tblPr firstRow="1" bandRow="1">
                <a:tableStyleId>{4F7B0525-4027-41E3-BC6E-E440B4F76048}</a:tableStyleId>
              </a:tblPr>
              <a:tblGrid>
                <a:gridCol w="491169">
                  <a:extLst>
                    <a:ext uri="{9D8B030D-6E8A-4147-A177-3AD203B41FA5}">
                      <a16:colId xmlns:a16="http://schemas.microsoft.com/office/drawing/2014/main" val="1080007077"/>
                    </a:ext>
                  </a:extLst>
                </a:gridCol>
                <a:gridCol w="2020377">
                  <a:extLst>
                    <a:ext uri="{9D8B030D-6E8A-4147-A177-3AD203B41FA5}">
                      <a16:colId xmlns:a16="http://schemas.microsoft.com/office/drawing/2014/main" val="2428460688"/>
                    </a:ext>
                  </a:extLst>
                </a:gridCol>
                <a:gridCol w="1995061">
                  <a:extLst>
                    <a:ext uri="{9D8B030D-6E8A-4147-A177-3AD203B41FA5}">
                      <a16:colId xmlns:a16="http://schemas.microsoft.com/office/drawing/2014/main" val="4188815932"/>
                    </a:ext>
                  </a:extLst>
                </a:gridCol>
                <a:gridCol w="2613384">
                  <a:extLst>
                    <a:ext uri="{9D8B030D-6E8A-4147-A177-3AD203B41FA5}">
                      <a16:colId xmlns:a16="http://schemas.microsoft.com/office/drawing/2014/main" val="3148503428"/>
                    </a:ext>
                  </a:extLst>
                </a:gridCol>
                <a:gridCol w="1376738">
                  <a:extLst>
                    <a:ext uri="{9D8B030D-6E8A-4147-A177-3AD203B41FA5}">
                      <a16:colId xmlns:a16="http://schemas.microsoft.com/office/drawing/2014/main" val="2891687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Team member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Assignment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vi-V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3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Minh Chau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20184238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leader, guiding design and assigning tasks, refining documentation, backend implementation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 Le Hai Duong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20184248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backend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Thanh Long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20184284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frontend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3941"/>
                  </a:ext>
                </a:extLst>
              </a:tr>
            </a:tbl>
          </a:graphicData>
        </a:graphic>
      </p:graphicFrame>
      <p:sp>
        <p:nvSpPr>
          <p:cNvPr id="7" name="Google Shape;1320;p54">
            <a:extLst>
              <a:ext uri="{FF2B5EF4-FFF2-40B4-BE49-F238E27FC236}">
                <a16:creationId xmlns:a16="http://schemas.microsoft.com/office/drawing/2014/main" id="{94C10BE4-9693-4C87-A340-108CC5FA77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5102" y="738427"/>
            <a:ext cx="5013795" cy="828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Team assignment</a:t>
            </a:r>
            <a:endParaRPr sz="4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52234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4000" dirty="0"/>
              <a:t>1. Class diagrams</a:t>
            </a:r>
          </a:p>
          <a:p>
            <a:pPr marL="0" indent="0">
              <a:buNone/>
            </a:pPr>
            <a:r>
              <a:rPr lang="en-US" sz="4000" dirty="0"/>
              <a:t>2. Design considerations</a:t>
            </a:r>
          </a:p>
          <a:p>
            <a:pPr marL="0" indent="0">
              <a:buNone/>
            </a:pPr>
            <a:r>
              <a:rPr lang="en-US" sz="4000" dirty="0"/>
              <a:t>3. Design pattern</a:t>
            </a:r>
          </a:p>
          <a:p>
            <a:pPr marL="0" indent="0">
              <a:buNone/>
            </a:pPr>
            <a:r>
              <a:rPr lang="en-US" sz="4000" dirty="0"/>
              <a:t>4. Demo</a:t>
            </a:r>
            <a:endParaRPr sz="40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89289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Content of presentation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typical Interaction Diagram to represent</a:t>
            </a:r>
            <a:br>
              <a:rPr lang="en-US" dirty="0"/>
            </a:br>
            <a:r>
              <a:rPr lang="en-US" dirty="0"/>
              <a:t>the main activity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6AFEB0-CCB3-493C-ADEC-B10C66F6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1" y="373631"/>
            <a:ext cx="8496578" cy="43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we design the architecture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202BE31-6A2E-436C-84EA-04EB4352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614"/>
            <a:ext cx="9144000" cy="50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Considerations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Problems we met in our design</a:t>
            </a:r>
            <a:br>
              <a:rPr lang="en-US" dirty="0"/>
            </a:br>
            <a:r>
              <a:rPr lang="en-US" dirty="0"/>
              <a:t>and how we tackle them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4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Coupling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Content coupling: Use setter to access data; Access database via one special helper class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Control coupling: Eliminate if-else for controlling functions; separate codes into different functions or classes for specific purposes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Stamp coupling: A few functions receive whole object, but use only some attributes of them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367</Words>
  <Application>Microsoft Office PowerPoint</Application>
  <PresentationFormat>On-screen Show (16:9)</PresentationFormat>
  <Paragraphs>58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Wingdings</vt:lpstr>
      <vt:lpstr>Roboto Condensed Light</vt:lpstr>
      <vt:lpstr>Ubuntu</vt:lpstr>
      <vt:lpstr>Arial</vt:lpstr>
      <vt:lpstr>Hammersmith One</vt:lpstr>
      <vt:lpstr>Manjari</vt:lpstr>
      <vt:lpstr>Elegant Education Pack for Students by Slidesgo</vt:lpstr>
      <vt:lpstr>ITSS Software Development EcoBike Application</vt:lpstr>
      <vt:lpstr>Team assignment</vt:lpstr>
      <vt:lpstr>Content of presentation</vt:lpstr>
      <vt:lpstr>Interaction Diagram</vt:lpstr>
      <vt:lpstr>PowerPoint Presentation</vt:lpstr>
      <vt:lpstr>Class Diagram</vt:lpstr>
      <vt:lpstr>PowerPoint Presentation</vt:lpstr>
      <vt:lpstr>Design Considerations</vt:lpstr>
      <vt:lpstr>Coupling</vt:lpstr>
      <vt:lpstr>Cohesion</vt:lpstr>
      <vt:lpstr>SOLID</vt:lpstr>
      <vt:lpstr>Design Patterns</vt:lpstr>
      <vt:lpstr>Design pattern used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ITSS Software Development EcoBike Application</dc:title>
  <cp:lastModifiedBy>Nguyen Thi Minh Chau</cp:lastModifiedBy>
  <cp:revision>9</cp:revision>
  <dcterms:modified xsi:type="dcterms:W3CDTF">2022-02-20T13:10:04Z</dcterms:modified>
</cp:coreProperties>
</file>