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15"/>
  </p:notesMasterIdLst>
  <p:sldIdLst>
    <p:sldId id="256" r:id="rId5"/>
    <p:sldId id="263" r:id="rId6"/>
    <p:sldId id="262" r:id="rId7"/>
    <p:sldId id="264" r:id="rId8"/>
    <p:sldId id="302" r:id="rId9"/>
    <p:sldId id="267" r:id="rId10"/>
    <p:sldId id="301" r:id="rId11"/>
    <p:sldId id="300" r:id="rId12"/>
    <p:sldId id="296" r:id="rId13"/>
    <p:sldId id="297" r:id="rId14"/>
  </p:sldIdLst>
  <p:sldSz cx="9144000" cy="5143500" type="screen16x9"/>
  <p:notesSz cx="6858000" cy="9144000"/>
  <p:embeddedFontLst>
    <p:embeddedFont>
      <p:font typeface="Cairo" panose="020B0604020202020204" charset="-78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5EA26-86A9-61A6-D3A7-A703D2C9915F}" v="1259" dt="2024-06-25T15:52:27.353"/>
    <p1510:client id="{480B9D37-B8DF-CCF9-B7AC-6BC75448A6DB}" v="10" dt="2024-06-26T09:00:40.026"/>
    <p1510:client id="{5E51AF9F-FCEF-472B-A2FA-827B822F90CA}" v="372" dt="2024-06-25T13:28:54.158"/>
  </p1510:revLst>
</p1510:revInfo>
</file>

<file path=ppt/tableStyles.xml><?xml version="1.0" encoding="utf-8"?>
<a:tblStyleLst xmlns:a="http://schemas.openxmlformats.org/drawingml/2006/main" def="{3AFA72E9-8A01-4307-AF79-EC5A953AEBC2}">
  <a:tblStyle styleId="{3AFA72E9-8A01-4307-AF79-EC5A953AEB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A8C8EB-F8A4-4C3E-BDD2-77B8A1FA84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30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type conversion: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/>
              <a:t>Retailer ID, and Units Sold are converted to integer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/>
              <a:t>Invoice Date converted to datetime format, extracted Year, Month, Day, Day of Week and Quarter into new columns from Invoice Date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/>
              <a:t>Price per Unit, Total Sales, Operating Profit, and Operating Margin are converted to float rounded to two decimal places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/>
              <a:t>Gender from Product is extracted into Gender column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/>
              <a:t>Added 2 new columns for changes in price and sales volume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inconsistencies in columns: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Retailer ID is dropped (there are 4 retailer ID with 5 retailers)</a:t>
            </a:r>
            <a:endParaRPr lang="en-MY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Total Sales is recalculated by multiplying Price per Unit with Units Sold</a:t>
            </a:r>
            <a:endParaRPr lang="en-MY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Operating Profit is recalculated by multiplying Total Sales with Operating Margin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14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307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394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12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40" name="Google Shape;4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oogle Shape;42;p6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43" name="Google Shape;43;p6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60" name="Google Shape;16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9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63" name="Google Shape;163;p1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865525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2"/>
          </p:nvPr>
        </p:nvSpPr>
        <p:spPr>
          <a:xfrm>
            <a:off x="3433873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3"/>
          </p:nvPr>
        </p:nvSpPr>
        <p:spPr>
          <a:xfrm>
            <a:off x="6002228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4"/>
          </p:nvPr>
        </p:nvSpPr>
        <p:spPr>
          <a:xfrm>
            <a:off x="865525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5"/>
          </p:nvPr>
        </p:nvSpPr>
        <p:spPr>
          <a:xfrm>
            <a:off x="3433878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6"/>
          </p:nvPr>
        </p:nvSpPr>
        <p:spPr>
          <a:xfrm>
            <a:off x="6002231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3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4"/>
          </p:nvPr>
        </p:nvSpPr>
        <p:spPr>
          <a:xfrm>
            <a:off x="5052125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6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8"/>
          </p:nvPr>
        </p:nvSpPr>
        <p:spPr>
          <a:xfrm>
            <a:off x="5052099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2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3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4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5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6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7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8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9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3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4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15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65" r:id="rId7"/>
    <p:sldLayoutId id="2147483666" r:id="rId8"/>
    <p:sldLayoutId id="2147483667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713225" y="792480"/>
            <a:ext cx="5257800" cy="3026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4400">
                <a:solidFill>
                  <a:schemeClr val="dk1"/>
                </a:solidFill>
              </a:rPr>
              <a:t>CDS6214</a:t>
            </a:r>
            <a:br>
              <a:rPr lang="en-MY" sz="4400">
                <a:solidFill>
                  <a:schemeClr val="dk1"/>
                </a:solidFill>
              </a:rPr>
            </a:br>
            <a:r>
              <a:rPr lang="en-MY" sz="4000">
                <a:solidFill>
                  <a:schemeClr val="dk1"/>
                </a:solidFill>
              </a:rPr>
              <a:t>Data Science Fundamentals Project</a:t>
            </a:r>
            <a:endParaRPr lang="en-MY" sz="4400">
              <a:solidFill>
                <a:schemeClr val="dk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847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TT4L, G03 (Retail Domain)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Tai Qi Tong – 1211102777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Chan Kar Kin – 1211102630 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>
            <a:spLocks noGrp="1"/>
          </p:cNvSpPr>
          <p:nvPr>
            <p:ph type="subTitle" idx="2"/>
          </p:nvPr>
        </p:nvSpPr>
        <p:spPr>
          <a:xfrm>
            <a:off x="861974" y="1720424"/>
            <a:ext cx="3559700" cy="2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AutoNum type="arabicPeriod"/>
            </a:pPr>
            <a:r>
              <a:rPr lang="en" sz="1100" b="1" dirty="0"/>
              <a:t>Data Inconsistencies</a:t>
            </a:r>
            <a:r>
              <a:rPr lang="en" sz="1100" dirty="0"/>
              <a:t>: Seasonal patterns are affected by data inconsistencies and unaccounted external factors</a:t>
            </a:r>
            <a:endParaRPr lang="en-US" sz="1100" dirty="0"/>
          </a:p>
          <a:p>
            <a:pPr marL="228600" indent="-228600">
              <a:buAutoNum type="arabicPeriod"/>
            </a:pPr>
            <a:endParaRPr lang="en" sz="1100" b="1"/>
          </a:p>
          <a:p>
            <a:pPr marL="228600" indent="-228600">
              <a:buAutoNum type="arabicPeriod"/>
            </a:pPr>
            <a:r>
              <a:rPr lang="en" sz="1100" b="1"/>
              <a:t>Model Limitations</a:t>
            </a:r>
            <a:r>
              <a:rPr lang="en" sz="1100"/>
              <a:t>: Current regression models show low predictive accuracy </a:t>
            </a:r>
          </a:p>
          <a:p>
            <a:pPr marL="228600" indent="-228600">
              <a:buAutoNum type="arabicPeriod"/>
            </a:pPr>
            <a:endParaRPr lang="en" sz="1100" b="1"/>
          </a:p>
          <a:p>
            <a:pPr marL="228600" indent="-228600">
              <a:buAutoNum type="arabicPeriod"/>
            </a:pPr>
            <a:r>
              <a:rPr lang="en" sz="1100" b="1"/>
              <a:t>Method Suitability</a:t>
            </a:r>
            <a:r>
              <a:rPr lang="en" sz="1100"/>
              <a:t>: K-means may not be suitable for analyzing price variations (more dimensions)</a:t>
            </a:r>
          </a:p>
          <a:p>
            <a:pPr marL="228600" indent="-228600">
              <a:buAutoNum type="arabicPeriod"/>
            </a:pPr>
            <a:endParaRPr lang="en" sz="1100" b="1"/>
          </a:p>
          <a:p>
            <a:pPr marL="228600" indent="-228600">
              <a:buAutoNum type="arabicPeriod"/>
            </a:pPr>
            <a:r>
              <a:rPr lang="en" sz="1100" b="1"/>
              <a:t>Data Reliability</a:t>
            </a:r>
            <a:r>
              <a:rPr lang="en" sz="1100"/>
              <a:t>: The reliability and accuracy of data sources impact the validity of hypothesis testing for weekday and weekend sales.</a:t>
            </a:r>
          </a:p>
          <a:p>
            <a:pPr marL="0" indent="0"/>
            <a:endParaRPr lang="en" sz="1100"/>
          </a:p>
        </p:txBody>
      </p:sp>
      <p:sp>
        <p:nvSpPr>
          <p:cNvPr id="370" name="Google Shape;370;p37"/>
          <p:cNvSpPr txBox="1">
            <a:spLocks noGrp="1"/>
          </p:cNvSpPr>
          <p:nvPr>
            <p:ph type="subTitle" idx="7"/>
          </p:nvPr>
        </p:nvSpPr>
        <p:spPr>
          <a:xfrm>
            <a:off x="1011212" y="1375116"/>
            <a:ext cx="3118200" cy="34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Challenges &amp; Limitations</a:t>
            </a:r>
            <a:endParaRPr/>
          </a:p>
        </p:txBody>
      </p:sp>
      <p:sp>
        <p:nvSpPr>
          <p:cNvPr id="372" name="Google Shape;372;p37"/>
          <p:cNvSpPr txBox="1">
            <a:spLocks noGrp="1"/>
          </p:cNvSpPr>
          <p:nvPr>
            <p:ph type="subTitle" idx="9"/>
          </p:nvPr>
        </p:nvSpPr>
        <p:spPr>
          <a:xfrm>
            <a:off x="4959300" y="1359241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73" name="Google Shape;373;p37"/>
          <p:cNvSpPr txBox="1">
            <a:spLocks noGrp="1"/>
          </p:cNvSpPr>
          <p:nvPr>
            <p:ph type="subTitle" idx="5"/>
          </p:nvPr>
        </p:nvSpPr>
        <p:spPr>
          <a:xfrm>
            <a:off x="4570362" y="1720427"/>
            <a:ext cx="3880200" cy="2688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/>
              <a:t>1.</a:t>
            </a:r>
            <a:r>
              <a:rPr lang="en" sz="1100" b="1"/>
              <a:t> Seasonal Patterns</a:t>
            </a:r>
            <a:r>
              <a:rPr lang="en" sz="1100"/>
              <a:t>: Sales peaked in August 2021, with higher sales on Fridays and lower on Mondays.</a:t>
            </a:r>
          </a:p>
          <a:p>
            <a:endParaRPr lang="en" sz="1100"/>
          </a:p>
          <a:p>
            <a:r>
              <a:rPr lang="en" sz="1100"/>
              <a:t>2.</a:t>
            </a:r>
            <a:r>
              <a:rPr lang="en" sz="1100" b="1"/>
              <a:t> Impact of Price Changes</a:t>
            </a:r>
            <a:r>
              <a:rPr lang="en" sz="1100"/>
              <a:t>: Price changes have minimal impact on sales volume and profitability</a:t>
            </a:r>
          </a:p>
          <a:p>
            <a:endParaRPr lang="en" sz="1100"/>
          </a:p>
          <a:p>
            <a:r>
              <a:rPr lang="en" sz="1100"/>
              <a:t>3. </a:t>
            </a:r>
            <a:r>
              <a:rPr lang="en" sz="1100" b="1"/>
              <a:t>Regional and Gender Variations</a:t>
            </a:r>
            <a:r>
              <a:rPr lang="en" sz="1100"/>
              <a:t>: Total units sold vary significantly across states due to gender preferences and price differences</a:t>
            </a:r>
            <a:endParaRPr lang="en-US" sz="1100"/>
          </a:p>
          <a:p>
            <a:endParaRPr lang="en" sz="1100"/>
          </a:p>
          <a:p>
            <a:r>
              <a:rPr lang="en" sz="1100"/>
              <a:t>4. </a:t>
            </a:r>
            <a:r>
              <a:rPr lang="en" sz="1100" b="1"/>
              <a:t>City Sales Trends</a:t>
            </a:r>
            <a:r>
              <a:rPr lang="en" sz="1100"/>
              <a:t>: Weekday and weekend sales differences across cities highlight the need for tailored promotional activities to align with consumer behavior</a:t>
            </a:r>
            <a:endParaRPr lang="en-US" sz="1100"/>
          </a:p>
        </p:txBody>
      </p:sp>
      <p:grpSp>
        <p:nvGrpSpPr>
          <p:cNvPr id="378" name="Google Shape;378;p37"/>
          <p:cNvGrpSpPr/>
          <p:nvPr/>
        </p:nvGrpSpPr>
        <p:grpSpPr>
          <a:xfrm>
            <a:off x="537158" y="1191935"/>
            <a:ext cx="329194" cy="329202"/>
            <a:chOff x="3282325" y="2035675"/>
            <a:chExt cx="459575" cy="454825"/>
          </a:xfrm>
        </p:grpSpPr>
        <p:sp>
          <p:nvSpPr>
            <p:cNvPr id="379" name="Google Shape;379;p37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7" name="Google Shape;397;p37"/>
          <p:cNvGrpSpPr/>
          <p:nvPr/>
        </p:nvGrpSpPr>
        <p:grpSpPr>
          <a:xfrm>
            <a:off x="4570090" y="1216513"/>
            <a:ext cx="329185" cy="329180"/>
            <a:chOff x="-47160325" y="1974175"/>
            <a:chExt cx="301700" cy="300100"/>
          </a:xfrm>
        </p:grpSpPr>
        <p:sp>
          <p:nvSpPr>
            <p:cNvPr id="398" name="Google Shape;398;p37"/>
            <p:cNvSpPr/>
            <p:nvPr/>
          </p:nvSpPr>
          <p:spPr>
            <a:xfrm>
              <a:off x="-47160325" y="1974175"/>
              <a:ext cx="301700" cy="300100"/>
            </a:xfrm>
            <a:custGeom>
              <a:avLst/>
              <a:gdLst/>
              <a:ahLst/>
              <a:cxnLst/>
              <a:rect l="l" t="t" r="r" b="b"/>
              <a:pathLst>
                <a:path w="12068" h="12004" extrusionOk="0">
                  <a:moveTo>
                    <a:pt x="8539" y="1166"/>
                  </a:moveTo>
                  <a:lnTo>
                    <a:pt x="9452" y="2080"/>
                  </a:lnTo>
                  <a:lnTo>
                    <a:pt x="8539" y="2080"/>
                  </a:lnTo>
                  <a:lnTo>
                    <a:pt x="8539" y="1166"/>
                  </a:lnTo>
                  <a:close/>
                  <a:moveTo>
                    <a:pt x="7846" y="693"/>
                  </a:moveTo>
                  <a:lnTo>
                    <a:pt x="7846" y="2489"/>
                  </a:lnTo>
                  <a:cubicBezTo>
                    <a:pt x="7846" y="2678"/>
                    <a:pt x="8003" y="2836"/>
                    <a:pt x="8192" y="2836"/>
                  </a:cubicBezTo>
                  <a:lnTo>
                    <a:pt x="9957" y="2836"/>
                  </a:lnTo>
                  <a:lnTo>
                    <a:pt x="9957" y="4254"/>
                  </a:lnTo>
                  <a:lnTo>
                    <a:pt x="4916" y="4254"/>
                  </a:lnTo>
                  <a:lnTo>
                    <a:pt x="4538" y="3434"/>
                  </a:lnTo>
                  <a:cubicBezTo>
                    <a:pt x="4349" y="3056"/>
                    <a:pt x="3971" y="2836"/>
                    <a:pt x="3593" y="2836"/>
                  </a:cubicBezTo>
                  <a:lnTo>
                    <a:pt x="2206" y="2836"/>
                  </a:lnTo>
                  <a:lnTo>
                    <a:pt x="2206" y="693"/>
                  </a:lnTo>
                  <a:close/>
                  <a:moveTo>
                    <a:pt x="3561" y="3529"/>
                  </a:moveTo>
                  <a:cubicBezTo>
                    <a:pt x="3656" y="3529"/>
                    <a:pt x="3782" y="3623"/>
                    <a:pt x="3876" y="3718"/>
                  </a:cubicBezTo>
                  <a:lnTo>
                    <a:pt x="4380" y="4758"/>
                  </a:lnTo>
                  <a:cubicBezTo>
                    <a:pt x="4443" y="4884"/>
                    <a:pt x="4569" y="4947"/>
                    <a:pt x="4695" y="4947"/>
                  </a:cubicBezTo>
                  <a:lnTo>
                    <a:pt x="11028" y="4947"/>
                  </a:lnTo>
                  <a:cubicBezTo>
                    <a:pt x="11248" y="4947"/>
                    <a:pt x="11406" y="5104"/>
                    <a:pt x="11406" y="5293"/>
                  </a:cubicBezTo>
                  <a:lnTo>
                    <a:pt x="11406" y="10933"/>
                  </a:lnTo>
                  <a:lnTo>
                    <a:pt x="11343" y="10933"/>
                  </a:lnTo>
                  <a:cubicBezTo>
                    <a:pt x="11343" y="11153"/>
                    <a:pt x="11185" y="11311"/>
                    <a:pt x="10996" y="11311"/>
                  </a:cubicBezTo>
                  <a:lnTo>
                    <a:pt x="1104" y="11311"/>
                  </a:lnTo>
                  <a:cubicBezTo>
                    <a:pt x="915" y="11311"/>
                    <a:pt x="757" y="11153"/>
                    <a:pt x="757" y="10933"/>
                  </a:cubicBezTo>
                  <a:lnTo>
                    <a:pt x="757" y="3875"/>
                  </a:lnTo>
                  <a:cubicBezTo>
                    <a:pt x="757" y="3686"/>
                    <a:pt x="915" y="3529"/>
                    <a:pt x="1104" y="3529"/>
                  </a:cubicBezTo>
                  <a:close/>
                  <a:moveTo>
                    <a:pt x="1797" y="0"/>
                  </a:moveTo>
                  <a:cubicBezTo>
                    <a:pt x="1576" y="0"/>
                    <a:pt x="1419" y="158"/>
                    <a:pt x="1419" y="347"/>
                  </a:cubicBezTo>
                  <a:lnTo>
                    <a:pt x="1419" y="2836"/>
                  </a:lnTo>
                  <a:lnTo>
                    <a:pt x="1072" y="2836"/>
                  </a:lnTo>
                  <a:cubicBezTo>
                    <a:pt x="474" y="2836"/>
                    <a:pt x="1" y="3308"/>
                    <a:pt x="1" y="3907"/>
                  </a:cubicBezTo>
                  <a:lnTo>
                    <a:pt x="1" y="10933"/>
                  </a:lnTo>
                  <a:cubicBezTo>
                    <a:pt x="1" y="11531"/>
                    <a:pt x="474" y="12004"/>
                    <a:pt x="1072" y="12004"/>
                  </a:cubicBezTo>
                  <a:lnTo>
                    <a:pt x="10965" y="12004"/>
                  </a:lnTo>
                  <a:cubicBezTo>
                    <a:pt x="11563" y="12004"/>
                    <a:pt x="12036" y="11531"/>
                    <a:pt x="12036" y="10933"/>
                  </a:cubicBezTo>
                  <a:lnTo>
                    <a:pt x="12036" y="5325"/>
                  </a:lnTo>
                  <a:cubicBezTo>
                    <a:pt x="12067" y="4726"/>
                    <a:pt x="11595" y="4254"/>
                    <a:pt x="10996" y="4254"/>
                  </a:cubicBezTo>
                  <a:lnTo>
                    <a:pt x="10650" y="4254"/>
                  </a:lnTo>
                  <a:lnTo>
                    <a:pt x="10650" y="2489"/>
                  </a:lnTo>
                  <a:cubicBezTo>
                    <a:pt x="10650" y="2395"/>
                    <a:pt x="10618" y="2269"/>
                    <a:pt x="10524" y="2237"/>
                  </a:cubicBezTo>
                  <a:lnTo>
                    <a:pt x="8413" y="126"/>
                  </a:lnTo>
                  <a:cubicBezTo>
                    <a:pt x="8318" y="32"/>
                    <a:pt x="8255" y="0"/>
                    <a:pt x="8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-47070525" y="2115150"/>
              <a:ext cx="123675" cy="123675"/>
            </a:xfrm>
            <a:custGeom>
              <a:avLst/>
              <a:gdLst/>
              <a:ahLst/>
              <a:cxnLst/>
              <a:rect l="l" t="t" r="r" b="b"/>
              <a:pathLst>
                <a:path w="4947" h="4947" extrusionOk="0">
                  <a:moveTo>
                    <a:pt x="1796" y="694"/>
                  </a:moveTo>
                  <a:cubicBezTo>
                    <a:pt x="2269" y="694"/>
                    <a:pt x="2678" y="977"/>
                    <a:pt x="2804" y="1418"/>
                  </a:cubicBezTo>
                  <a:lnTo>
                    <a:pt x="1796" y="1418"/>
                  </a:lnTo>
                  <a:cubicBezTo>
                    <a:pt x="1607" y="1418"/>
                    <a:pt x="1450" y="1576"/>
                    <a:pt x="1450" y="1765"/>
                  </a:cubicBezTo>
                  <a:lnTo>
                    <a:pt x="1450" y="2742"/>
                  </a:lnTo>
                  <a:cubicBezTo>
                    <a:pt x="1009" y="2584"/>
                    <a:pt x="757" y="2175"/>
                    <a:pt x="757" y="1765"/>
                  </a:cubicBezTo>
                  <a:cubicBezTo>
                    <a:pt x="757" y="1166"/>
                    <a:pt x="1229" y="694"/>
                    <a:pt x="1796" y="694"/>
                  </a:cubicBezTo>
                  <a:close/>
                  <a:moveTo>
                    <a:pt x="2804" y="2112"/>
                  </a:moveTo>
                  <a:cubicBezTo>
                    <a:pt x="2678" y="2427"/>
                    <a:pt x="2426" y="2679"/>
                    <a:pt x="2174" y="2742"/>
                  </a:cubicBezTo>
                  <a:lnTo>
                    <a:pt x="2174" y="2112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773"/>
                    <a:pt x="3498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1" y="788"/>
                    <a:pt x="1" y="1765"/>
                  </a:cubicBezTo>
                  <a:cubicBezTo>
                    <a:pt x="1" y="2616"/>
                    <a:pt x="599" y="3340"/>
                    <a:pt x="1418" y="3498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89"/>
                    <a:pt x="4915" y="4600"/>
                  </a:cubicBezTo>
                  <a:lnTo>
                    <a:pt x="4915" y="1797"/>
                  </a:lnTo>
                  <a:cubicBezTo>
                    <a:pt x="4947" y="1576"/>
                    <a:pt x="4789" y="1387"/>
                    <a:pt x="4600" y="1387"/>
                  </a:cubicBezTo>
                  <a:lnTo>
                    <a:pt x="3498" y="1387"/>
                  </a:lnTo>
                  <a:cubicBezTo>
                    <a:pt x="3340" y="599"/>
                    <a:pt x="2647" y="1"/>
                    <a:pt x="1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196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subTitle" idx="6"/>
          </p:nvPr>
        </p:nvSpPr>
        <p:spPr>
          <a:xfrm>
            <a:off x="755408" y="2193654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MY"/>
              <a:t>Main Problem</a:t>
            </a:r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249733" y="270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Introduction</a:t>
            </a:r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subTitle" idx="1"/>
          </p:nvPr>
        </p:nvSpPr>
        <p:spPr>
          <a:xfrm>
            <a:off x="755407" y="102626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Enhance operational efficiency of adidas in the US market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Aim for greater business agility</a:t>
            </a:r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2"/>
          </p:nvPr>
        </p:nvSpPr>
        <p:spPr>
          <a:xfrm>
            <a:off x="4581858" y="1026265"/>
            <a:ext cx="3218674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Enhance adidas’ market presence in the 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Design more effective marketing/promotion strategies </a:t>
            </a:r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3"/>
          </p:nvPr>
        </p:nvSpPr>
        <p:spPr>
          <a:xfrm>
            <a:off x="755407" y="2521379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To improve operational efficiency in the US market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Understand impact of: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/>
              <a:t>Seasonal &amp; regional trends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/>
              <a:t>Product pricing &amp; categories</a:t>
            </a:r>
          </a:p>
        </p:txBody>
      </p:sp>
      <p:sp>
        <p:nvSpPr>
          <p:cNvPr id="334" name="Google Shape;334;p36"/>
          <p:cNvSpPr txBox="1">
            <a:spLocks noGrp="1"/>
          </p:cNvSpPr>
          <p:nvPr>
            <p:ph type="subTitle" idx="4"/>
          </p:nvPr>
        </p:nvSpPr>
        <p:spPr>
          <a:xfrm>
            <a:off x="4581857" y="2521379"/>
            <a:ext cx="4099413" cy="227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160"/>
              </a:buClr>
              <a:buSzPts val="12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241160"/>
                </a:solidFill>
                <a:effectLst/>
                <a:uLnTx/>
                <a:uFillTx/>
                <a:latin typeface="Cairo"/>
                <a:cs typeface="Cairo"/>
                <a:sym typeface="Cairo"/>
              </a:rPr>
              <a:t>How do seasonal trends affect sales and profitability across different regions and product categories?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160"/>
              </a:buClr>
              <a:buSzPts val="12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241160"/>
                </a:solidFill>
                <a:effectLst/>
                <a:uLnTx/>
                <a:uFillTx/>
                <a:latin typeface="Cairo"/>
                <a:cs typeface="Cairo"/>
                <a:sym typeface="Cairo"/>
              </a:rPr>
              <a:t>How does the pricing of products influence both sales volume and profitability across different types of products?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160"/>
              </a:buClr>
              <a:buSzPts val="12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241160"/>
                </a:solidFill>
                <a:effectLst/>
                <a:uLnTx/>
                <a:uFillTx/>
                <a:latin typeface="Cairo"/>
                <a:cs typeface="Cairo"/>
                <a:sym typeface="Cairo"/>
              </a:rPr>
              <a:t>What is the highest total units sold product category based on gender across different states, and how does the price per unit for these categories vary across different states?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160"/>
              </a:buClr>
              <a:buSzPts val="12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241160"/>
                </a:solidFill>
                <a:effectLst/>
                <a:uLnTx/>
                <a:uFillTx/>
                <a:latin typeface="Cairo"/>
                <a:cs typeface="Cairo"/>
                <a:sym typeface="Cairo"/>
              </a:rPr>
              <a:t>Is there a significant difference in total sales across cities between weekdays and weekends?</a:t>
            </a: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5"/>
          </p:nvPr>
        </p:nvSpPr>
        <p:spPr>
          <a:xfrm>
            <a:off x="755408" y="69851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MY"/>
              <a:t>Motivation</a:t>
            </a:r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7"/>
          </p:nvPr>
        </p:nvSpPr>
        <p:spPr>
          <a:xfrm>
            <a:off x="4581832" y="69851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Impact</a:t>
            </a:r>
          </a:p>
        </p:txBody>
      </p:sp>
      <p:sp>
        <p:nvSpPr>
          <p:cNvPr id="337" name="Google Shape;337;p36"/>
          <p:cNvSpPr txBox="1">
            <a:spLocks noGrp="1"/>
          </p:cNvSpPr>
          <p:nvPr>
            <p:ph type="subTitle" idx="8"/>
          </p:nvPr>
        </p:nvSpPr>
        <p:spPr>
          <a:xfrm>
            <a:off x="4581832" y="2193654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MY"/>
              <a:t>Questions</a:t>
            </a:r>
          </a:p>
        </p:txBody>
      </p:sp>
      <p:grpSp>
        <p:nvGrpSpPr>
          <p:cNvPr id="338" name="Google Shape;338;p36"/>
          <p:cNvGrpSpPr/>
          <p:nvPr/>
        </p:nvGrpSpPr>
        <p:grpSpPr>
          <a:xfrm>
            <a:off x="4161229" y="792349"/>
            <a:ext cx="329201" cy="329201"/>
            <a:chOff x="5648375" y="238125"/>
            <a:chExt cx="483125" cy="483125"/>
          </a:xfrm>
        </p:grpSpPr>
        <p:sp>
          <p:nvSpPr>
            <p:cNvPr id="339" name="Google Shape;339;p36"/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49" name="Google Shape;349;p36"/>
          <p:cNvSpPr/>
          <p:nvPr/>
        </p:nvSpPr>
        <p:spPr>
          <a:xfrm>
            <a:off x="333760" y="792349"/>
            <a:ext cx="329170" cy="311403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50" name="Google Shape;350;p36"/>
          <p:cNvGrpSpPr/>
          <p:nvPr/>
        </p:nvGrpSpPr>
        <p:grpSpPr>
          <a:xfrm>
            <a:off x="4156534" y="2297197"/>
            <a:ext cx="338591" cy="329186"/>
            <a:chOff x="-31889075" y="2658950"/>
            <a:chExt cx="302475" cy="290775"/>
          </a:xfrm>
        </p:grpSpPr>
        <p:sp>
          <p:nvSpPr>
            <p:cNvPr id="351" name="Google Shape;351;p36"/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6"/>
          <p:cNvGrpSpPr/>
          <p:nvPr/>
        </p:nvGrpSpPr>
        <p:grpSpPr>
          <a:xfrm>
            <a:off x="307210" y="2297197"/>
            <a:ext cx="382269" cy="329184"/>
            <a:chOff x="-45664625" y="2352225"/>
            <a:chExt cx="300125" cy="263875"/>
          </a:xfrm>
        </p:grpSpPr>
        <p:sp>
          <p:nvSpPr>
            <p:cNvPr id="354" name="Google Shape;354;p36"/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154391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MY"/>
              <a:t>Data Collection &amp; Preprocessing</a:t>
            </a:r>
          </a:p>
        </p:txBody>
      </p:sp>
      <p:sp>
        <p:nvSpPr>
          <p:cNvPr id="318" name="Google Shape;318;p35"/>
          <p:cNvSpPr txBox="1">
            <a:spLocks noGrp="1"/>
          </p:cNvSpPr>
          <p:nvPr>
            <p:ph type="subTitle" idx="1"/>
          </p:nvPr>
        </p:nvSpPr>
        <p:spPr>
          <a:xfrm>
            <a:off x="251540" y="572700"/>
            <a:ext cx="6941739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Collect data (Adidas Sales Dataset, 2022)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Data preprocessing:</a:t>
            </a:r>
          </a:p>
          <a:p>
            <a:pPr marL="685800" lvl="1" indent="-228600" algn="l">
              <a:buAutoNum type="alphaLcPeriod"/>
            </a:pPr>
            <a:r>
              <a:rPr lang="en-US"/>
              <a:t>Delete columns with null values &amp; set header</a:t>
            </a:r>
          </a:p>
          <a:p>
            <a:pPr marL="685800" lvl="1" indent="-228600" algn="l">
              <a:buAutoNum type="alphaLcPeriod"/>
            </a:pPr>
            <a:r>
              <a:rPr lang="en-US"/>
              <a:t>Ensure no duplicated rows</a:t>
            </a:r>
          </a:p>
          <a:p>
            <a:pPr marL="685800" lvl="1" indent="-228600" algn="l">
              <a:buAutoNum type="alphaLcPeriod"/>
            </a:pPr>
            <a:r>
              <a:rPr lang="en-US"/>
              <a:t>Convert data types</a:t>
            </a:r>
          </a:p>
          <a:p>
            <a:pPr marL="685800" lvl="1" indent="-228600" algn="l">
              <a:buAutoNum type="alphaLcPeriod"/>
            </a:pPr>
            <a:r>
              <a:rPr lang="en-US"/>
              <a:t>Recalculate numerical columns, check for inconsistencies</a:t>
            </a:r>
          </a:p>
          <a:p>
            <a:pPr marL="685800" lvl="1" indent="-228600" algn="l">
              <a:buAutoNum type="alphaLcPeriod"/>
            </a:pPr>
            <a:r>
              <a:rPr lang="en-US"/>
              <a:t>Dropped unused columns: Operating Margin, Sales Method, Retailer 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18ACF-4DB6-8456-F054-D9CF5124E707}"/>
              </a:ext>
            </a:extLst>
          </p:cNvPr>
          <p:cNvSpPr txBox="1"/>
          <p:nvPr/>
        </p:nvSpPr>
        <p:spPr>
          <a:xfrm>
            <a:off x="317529" y="2519882"/>
            <a:ext cx="563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160"/>
              </a:buClr>
              <a:buSzPts val="1200"/>
              <a:buFont typeface="Cairo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241160"/>
                </a:solidFill>
                <a:effectLst/>
                <a:uLnTx/>
                <a:uFillTx/>
                <a:latin typeface="Cairo"/>
                <a:cs typeface="Cairo"/>
                <a:sym typeface="Cairo"/>
              </a:rPr>
              <a:t>Cleaned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23D15-33F3-B788-163F-FC7E21ECC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8" y="2113513"/>
            <a:ext cx="7227288" cy="2573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89F5AC-CC31-BD51-8D5F-06591E647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6" y="3040968"/>
            <a:ext cx="1019175" cy="718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132625" y="2201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EDA: </a:t>
            </a:r>
            <a:endParaRPr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7D6A1792-378C-6363-4295-FFD215D1F99B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1365754" y="388220"/>
            <a:ext cx="3276950" cy="400912"/>
          </a:xfrm>
        </p:spPr>
        <p:txBody>
          <a:bodyPr/>
          <a:lstStyle/>
          <a:p>
            <a:r>
              <a:rPr lang="en-US"/>
              <a:t>Seasonal Sales Pattern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5408FB-ACE2-9A61-B633-32FEE38AC85A}"/>
              </a:ext>
            </a:extLst>
          </p:cNvPr>
          <p:cNvGrpSpPr/>
          <p:nvPr/>
        </p:nvGrpSpPr>
        <p:grpSpPr>
          <a:xfrm>
            <a:off x="128587" y="1288182"/>
            <a:ext cx="9015413" cy="2291970"/>
            <a:chOff x="128587" y="1288182"/>
            <a:chExt cx="9015413" cy="2291970"/>
          </a:xfrm>
        </p:grpSpPr>
        <p:pic>
          <p:nvPicPr>
            <p:cNvPr id="36" name="Picture 35" descr="A graph with blue lines and numbers&#10;&#10;Description automatically generated">
              <a:extLst>
                <a:ext uri="{FF2B5EF4-FFF2-40B4-BE49-F238E27FC236}">
                  <a16:creationId xmlns:a16="http://schemas.microsoft.com/office/drawing/2014/main" id="{C4166678-59F5-3C92-7574-747641990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87" y="1780117"/>
              <a:ext cx="4441825" cy="1583266"/>
            </a:xfrm>
            <a:prstGeom prst="rect">
              <a:avLst/>
            </a:prstGeom>
          </p:spPr>
        </p:pic>
        <p:pic>
          <p:nvPicPr>
            <p:cNvPr id="5" name="Picture 4" descr="A line graph with different colored lines&#10;&#10;Description automatically generated">
              <a:extLst>
                <a:ext uri="{FF2B5EF4-FFF2-40B4-BE49-F238E27FC236}">
                  <a16:creationId xmlns:a16="http://schemas.microsoft.com/office/drawing/2014/main" id="{B0607AD0-95B0-A247-D8C4-FB6405C06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1999" y="1288182"/>
              <a:ext cx="4572001" cy="2291970"/>
            </a:xfrm>
            <a:prstGeom prst="rect">
              <a:avLst/>
            </a:prstGeom>
          </p:spPr>
        </p:pic>
      </p:grpSp>
      <p:pic>
        <p:nvPicPr>
          <p:cNvPr id="6" name="Picture 5" descr="A graph of sales by quarter&#10;&#10;Description automatically generated">
            <a:extLst>
              <a:ext uri="{FF2B5EF4-FFF2-40B4-BE49-F238E27FC236}">
                <a16:creationId xmlns:a16="http://schemas.microsoft.com/office/drawing/2014/main" id="{A8618B21-3C77-E5AA-4766-F7F5FB86A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528" y="928689"/>
            <a:ext cx="5849004" cy="3291415"/>
          </a:xfrm>
          <a:prstGeom prst="rect">
            <a:avLst/>
          </a:prstGeom>
        </p:spPr>
      </p:pic>
      <p:pic>
        <p:nvPicPr>
          <p:cNvPr id="4" name="Picture 3" descr="A graph of blue bars&#10;&#10;Description automatically generated">
            <a:extLst>
              <a:ext uri="{FF2B5EF4-FFF2-40B4-BE49-F238E27FC236}">
                <a16:creationId xmlns:a16="http://schemas.microsoft.com/office/drawing/2014/main" id="{734C663A-9479-8939-21EB-424DC0CF2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6510" y="933450"/>
            <a:ext cx="5870045" cy="3281892"/>
          </a:xfrm>
          <a:prstGeom prst="rect">
            <a:avLst/>
          </a:prstGeom>
        </p:spPr>
      </p:pic>
      <p:pic>
        <p:nvPicPr>
          <p:cNvPr id="2" name="Picture 1" descr="A graph of blue bars&#10;&#10;Description automatically generated">
            <a:extLst>
              <a:ext uri="{FF2B5EF4-FFF2-40B4-BE49-F238E27FC236}">
                <a16:creationId xmlns:a16="http://schemas.microsoft.com/office/drawing/2014/main" id="{FC253BD7-DE1D-5C7D-A203-1942FAF754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71" r="1479" b="-2742"/>
          <a:stretch/>
        </p:blipFill>
        <p:spPr>
          <a:xfrm>
            <a:off x="1565805" y="924983"/>
            <a:ext cx="5930181" cy="3838987"/>
          </a:xfrm>
          <a:prstGeom prst="rect">
            <a:avLst/>
          </a:prstGeom>
        </p:spPr>
      </p:pic>
      <p:pic>
        <p:nvPicPr>
          <p:cNvPr id="3" name="Picture 2" descr="A graph of blue lines&#10;&#10;Description automatically generated">
            <a:extLst>
              <a:ext uri="{FF2B5EF4-FFF2-40B4-BE49-F238E27FC236}">
                <a16:creationId xmlns:a16="http://schemas.microsoft.com/office/drawing/2014/main" id="{1E9A8594-32C2-1B87-E393-68061101E1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261" b="-472"/>
          <a:stretch/>
        </p:blipFill>
        <p:spPr>
          <a:xfrm>
            <a:off x="1345669" y="995363"/>
            <a:ext cx="6577024" cy="3427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screenshot of a computer&#10;&#10;Description automatically generated">
            <a:extLst>
              <a:ext uri="{FF2B5EF4-FFF2-40B4-BE49-F238E27FC236}">
                <a16:creationId xmlns:a16="http://schemas.microsoft.com/office/drawing/2014/main" id="{CD2A9A6B-30BB-EDFA-5A3C-77EA4D901D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504" r="-361"/>
          <a:stretch/>
        </p:blipFill>
        <p:spPr>
          <a:xfrm>
            <a:off x="6838977" y="3466592"/>
            <a:ext cx="1904973" cy="1680090"/>
          </a:xfrm>
          <a:prstGeom prst="rect">
            <a:avLst/>
          </a:prstGeom>
        </p:spPr>
      </p:pic>
      <p:sp>
        <p:nvSpPr>
          <p:cNvPr id="27" name="Subtitle 16">
            <a:extLst>
              <a:ext uri="{FF2B5EF4-FFF2-40B4-BE49-F238E27FC236}">
                <a16:creationId xmlns:a16="http://schemas.microsoft.com/office/drawing/2014/main" id="{AE4B8E21-78E6-B9E8-C14E-BD43603CC2F4}"/>
              </a:ext>
            </a:extLst>
          </p:cNvPr>
          <p:cNvSpPr txBox="1">
            <a:spLocks/>
          </p:cNvSpPr>
          <p:nvPr/>
        </p:nvSpPr>
        <p:spPr>
          <a:xfrm>
            <a:off x="6575400" y="1622766"/>
            <a:ext cx="3634137" cy="40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Hypothesis Testing (ANOVA)</a:t>
            </a:r>
          </a:p>
        </p:txBody>
      </p:sp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CF568E5E-524F-AC86-18A2-9E0AE12399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632" b="56622"/>
          <a:stretch/>
        </p:blipFill>
        <p:spPr>
          <a:xfrm>
            <a:off x="6835803" y="1962150"/>
            <a:ext cx="2264653" cy="1542527"/>
          </a:xfrm>
          <a:prstGeom prst="rect">
            <a:avLst/>
          </a:prstGeom>
        </p:spPr>
      </p:pic>
      <p:sp>
        <p:nvSpPr>
          <p:cNvPr id="30" name="Subtitle 16">
            <a:extLst>
              <a:ext uri="{FF2B5EF4-FFF2-40B4-BE49-F238E27FC236}">
                <a16:creationId xmlns:a16="http://schemas.microsoft.com/office/drawing/2014/main" id="{9EFDFFBC-D30B-630E-7E52-7C983F60C942}"/>
              </a:ext>
            </a:extLst>
          </p:cNvPr>
          <p:cNvSpPr txBox="1">
            <a:spLocks/>
          </p:cNvSpPr>
          <p:nvPr/>
        </p:nvSpPr>
        <p:spPr>
          <a:xfrm>
            <a:off x="2285975" y="2538753"/>
            <a:ext cx="3276950" cy="40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Normal distribution</a:t>
            </a:r>
          </a:p>
        </p:txBody>
      </p:sp>
      <p:pic>
        <p:nvPicPr>
          <p:cNvPr id="31" name="Picture 30" descr="A line graph of sales&#10;&#10;Description automatically generated">
            <a:extLst>
              <a:ext uri="{FF2B5EF4-FFF2-40B4-BE49-F238E27FC236}">
                <a16:creationId xmlns:a16="http://schemas.microsoft.com/office/drawing/2014/main" id="{7A675F87-0522-4A82-C463-FF15C744F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574712"/>
            <a:ext cx="3460750" cy="1647752"/>
          </a:xfrm>
          <a:prstGeom prst="rect">
            <a:avLst/>
          </a:prstGeom>
        </p:spPr>
      </p:pic>
      <p:sp>
        <p:nvSpPr>
          <p:cNvPr id="34" name="Subtitle 16">
            <a:extLst>
              <a:ext uri="{FF2B5EF4-FFF2-40B4-BE49-F238E27FC236}">
                <a16:creationId xmlns:a16="http://schemas.microsoft.com/office/drawing/2014/main" id="{9402C2CF-D2E7-7120-3C70-7F27C89864D4}"/>
              </a:ext>
            </a:extLst>
          </p:cNvPr>
          <p:cNvSpPr txBox="1">
            <a:spLocks/>
          </p:cNvSpPr>
          <p:nvPr/>
        </p:nvSpPr>
        <p:spPr>
          <a:xfrm>
            <a:off x="58712" y="84479"/>
            <a:ext cx="3276950" cy="40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Monthly Trends</a:t>
            </a:r>
          </a:p>
        </p:txBody>
      </p:sp>
      <p:sp>
        <p:nvSpPr>
          <p:cNvPr id="35" name="Subtitle 16">
            <a:extLst>
              <a:ext uri="{FF2B5EF4-FFF2-40B4-BE49-F238E27FC236}">
                <a16:creationId xmlns:a16="http://schemas.microsoft.com/office/drawing/2014/main" id="{3E131F52-4DD1-5389-F790-58ECB3052C01}"/>
              </a:ext>
            </a:extLst>
          </p:cNvPr>
          <p:cNvSpPr txBox="1">
            <a:spLocks/>
          </p:cNvSpPr>
          <p:nvPr/>
        </p:nvSpPr>
        <p:spPr>
          <a:xfrm>
            <a:off x="3968725" y="84478"/>
            <a:ext cx="3276950" cy="40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Correlation Analysis</a:t>
            </a:r>
          </a:p>
        </p:txBody>
      </p:sp>
      <p:pic>
        <p:nvPicPr>
          <p:cNvPr id="36" name="Picture 35" descr="A screenshot of a graph&#10;&#10;Description automatically generated">
            <a:extLst>
              <a:ext uri="{FF2B5EF4-FFF2-40B4-BE49-F238E27FC236}">
                <a16:creationId xmlns:a16="http://schemas.microsoft.com/office/drawing/2014/main" id="{08A76561-FB8B-572B-F890-29CB2E309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510" y="47626"/>
            <a:ext cx="2196153" cy="1639887"/>
          </a:xfrm>
          <a:prstGeom prst="rect">
            <a:avLst/>
          </a:prstGeom>
        </p:spPr>
      </p:pic>
      <p:pic>
        <p:nvPicPr>
          <p:cNvPr id="40" name="Picture 39" descr="A graph of a sales distribution&#10;&#10;Description automatically generated">
            <a:extLst>
              <a:ext uri="{FF2B5EF4-FFF2-40B4-BE49-F238E27FC236}">
                <a16:creationId xmlns:a16="http://schemas.microsoft.com/office/drawing/2014/main" id="{034C720B-DD8C-269C-CFC1-A9412B2B0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2893" y="2938463"/>
            <a:ext cx="2088013" cy="2087562"/>
          </a:xfrm>
          <a:prstGeom prst="rect">
            <a:avLst/>
          </a:prstGeom>
        </p:spPr>
      </p:pic>
      <p:pic>
        <p:nvPicPr>
          <p:cNvPr id="39" name="Picture 38" descr="A graph of a graph&#10;&#10;Description automatically generated">
            <a:extLst>
              <a:ext uri="{FF2B5EF4-FFF2-40B4-BE49-F238E27FC236}">
                <a16:creationId xmlns:a16="http://schemas.microsoft.com/office/drawing/2014/main" id="{72C7F71D-8776-2F3F-65A2-3C4A952E1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68" y="2725738"/>
            <a:ext cx="2067878" cy="1920876"/>
          </a:xfrm>
          <a:prstGeom prst="rect">
            <a:avLst/>
          </a:prstGeom>
        </p:spPr>
      </p:pic>
      <p:pic>
        <p:nvPicPr>
          <p:cNvPr id="2" name="Picture 1" descr="A graph of a graph&#10;&#10;Description automatically generated">
            <a:extLst>
              <a:ext uri="{FF2B5EF4-FFF2-40B4-BE49-F238E27FC236}">
                <a16:creationId xmlns:a16="http://schemas.microsoft.com/office/drawing/2014/main" id="{97EAE1B0-A8D7-3312-C798-55A1835485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5572" y="2774950"/>
            <a:ext cx="2167304" cy="20780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7FA6AF-AC90-4DDA-F091-73B08BF86A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7113" y="466725"/>
            <a:ext cx="30289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3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349360" y="444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Solution: Question 1 </a:t>
            </a:r>
            <a:endParaRPr/>
          </a:p>
        </p:txBody>
      </p:sp>
      <p:sp>
        <p:nvSpPr>
          <p:cNvPr id="3" name="Subtitle 16">
            <a:extLst>
              <a:ext uri="{FF2B5EF4-FFF2-40B4-BE49-F238E27FC236}">
                <a16:creationId xmlns:a16="http://schemas.microsoft.com/office/drawing/2014/main" id="{A4B8B69C-FE47-A6AD-1E67-A0370BFA179F}"/>
              </a:ext>
            </a:extLst>
          </p:cNvPr>
          <p:cNvSpPr txBox="1">
            <a:spLocks/>
          </p:cNvSpPr>
          <p:nvPr/>
        </p:nvSpPr>
        <p:spPr>
          <a:xfrm>
            <a:off x="368275" y="1954553"/>
            <a:ext cx="3943700" cy="353287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/>
              <a:t>Data Modelling: 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74778EE-444D-90F3-BA32-F8F23A4D7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809" y="555625"/>
            <a:ext cx="3939319" cy="3921125"/>
          </a:xfrm>
          <a:prstGeom prst="rect">
            <a:avLst/>
          </a:prstGeom>
        </p:spPr>
      </p:pic>
      <p:sp>
        <p:nvSpPr>
          <p:cNvPr id="11" name="Google Shape;430;p40">
            <a:extLst>
              <a:ext uri="{FF2B5EF4-FFF2-40B4-BE49-F238E27FC236}">
                <a16:creationId xmlns:a16="http://schemas.microsoft.com/office/drawing/2014/main" id="{394295D8-3603-9D59-2465-61C5D8DA78FF}"/>
              </a:ext>
            </a:extLst>
          </p:cNvPr>
          <p:cNvSpPr txBox="1">
            <a:spLocks/>
          </p:cNvSpPr>
          <p:nvPr/>
        </p:nvSpPr>
        <p:spPr>
          <a:xfrm>
            <a:off x="351845" y="1013198"/>
            <a:ext cx="4292093" cy="947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sz="1800" b="1" dirty="0"/>
              <a:t>How do seasonal trends affect sales and profitability across different product categories?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BD50CA-49A2-4A6D-DD44-357AB7F6FBD1}"/>
              </a:ext>
            </a:extLst>
          </p:cNvPr>
          <p:cNvSpPr txBox="1"/>
          <p:nvPr/>
        </p:nvSpPr>
        <p:spPr>
          <a:xfrm>
            <a:off x="366713" y="2232025"/>
            <a:ext cx="425926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/>
              <a:t>Linear Regression:</a:t>
            </a:r>
            <a:endParaRPr lang="en-US" dirty="0"/>
          </a:p>
          <a:p>
            <a:r>
              <a:rPr lang="en-US" dirty="0">
                <a:latin typeface="Times New Roman"/>
                <a:cs typeface="Times New Roman"/>
              </a:rPr>
              <a:t>achieved an RMSE of approximately 12211.63 indicates the average difference between predicted and actual sales values.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4783E3-258E-ECE0-9903-8C3DD1F85630}"/>
              </a:ext>
            </a:extLst>
          </p:cNvPr>
          <p:cNvSpPr txBox="1"/>
          <p:nvPr/>
        </p:nvSpPr>
        <p:spPr>
          <a:xfrm>
            <a:off x="358775" y="3216275"/>
            <a:ext cx="4267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coefficient represents the change in total sales for a one-unit change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DD4968-112A-F8E5-B717-FB3CE12A0DD2}"/>
              </a:ext>
            </a:extLst>
          </p:cNvPr>
          <p:cNvSpPr txBox="1"/>
          <p:nvPr/>
        </p:nvSpPr>
        <p:spPr>
          <a:xfrm>
            <a:off x="366713" y="3740150"/>
            <a:ext cx="335438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2. Random Forest Regression</a:t>
            </a:r>
            <a:r>
              <a:rPr lang="en-US" sz="1600" dirty="0"/>
              <a:t>​:</a:t>
            </a:r>
          </a:p>
          <a:p>
            <a:r>
              <a:rPr lang="en-US" dirty="0"/>
              <a:t>provided additional insights into feature importance.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29;p40">
            <a:extLst>
              <a:ext uri="{FF2B5EF4-FFF2-40B4-BE49-F238E27FC236}">
                <a16:creationId xmlns:a16="http://schemas.microsoft.com/office/drawing/2014/main" id="{64FB2972-9AD3-E046-1720-ABC2222AE8F2}"/>
              </a:ext>
            </a:extLst>
          </p:cNvPr>
          <p:cNvSpPr txBox="1">
            <a:spLocks/>
          </p:cNvSpPr>
          <p:nvPr/>
        </p:nvSpPr>
        <p:spPr>
          <a:xfrm>
            <a:off x="436673" y="6588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/>
              <a:t>Solution: Question 2 </a:t>
            </a:r>
          </a:p>
        </p:txBody>
      </p:sp>
      <p:sp>
        <p:nvSpPr>
          <p:cNvPr id="7" name="Subtitle 16">
            <a:extLst>
              <a:ext uri="{FF2B5EF4-FFF2-40B4-BE49-F238E27FC236}">
                <a16:creationId xmlns:a16="http://schemas.microsoft.com/office/drawing/2014/main" id="{B146F022-170C-569A-13E5-5BAAF5EB850E}"/>
              </a:ext>
            </a:extLst>
          </p:cNvPr>
          <p:cNvSpPr txBox="1">
            <a:spLocks/>
          </p:cNvSpPr>
          <p:nvPr/>
        </p:nvSpPr>
        <p:spPr>
          <a:xfrm>
            <a:off x="439712" y="2478428"/>
            <a:ext cx="3983388" cy="416787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/>
              <a:t>Data Modelling: Multiple Linear Regression </a:t>
            </a:r>
          </a:p>
        </p:txBody>
      </p:sp>
      <p:sp>
        <p:nvSpPr>
          <p:cNvPr id="9" name="Google Shape;430;p40">
            <a:extLst>
              <a:ext uri="{FF2B5EF4-FFF2-40B4-BE49-F238E27FC236}">
                <a16:creationId xmlns:a16="http://schemas.microsoft.com/office/drawing/2014/main" id="{20C8C392-20EC-C8B3-EAB0-9958F2DE7AF6}"/>
              </a:ext>
            </a:extLst>
          </p:cNvPr>
          <p:cNvSpPr txBox="1">
            <a:spLocks/>
          </p:cNvSpPr>
          <p:nvPr/>
        </p:nvSpPr>
        <p:spPr>
          <a:xfrm>
            <a:off x="439158" y="973510"/>
            <a:ext cx="3672968" cy="151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sz="1800" b="1"/>
              <a:t>How does the pricing of products influence both sales volume and profitability across different types of products? </a:t>
            </a:r>
            <a:endParaRPr lang="en-US" b="1"/>
          </a:p>
        </p:txBody>
      </p:sp>
      <p:pic>
        <p:nvPicPr>
          <p:cNvPr id="10" name="Picture 9" descr="A computer error message&#10;&#10;Description automatically generated">
            <a:extLst>
              <a:ext uri="{FF2B5EF4-FFF2-40B4-BE49-F238E27FC236}">
                <a16:creationId xmlns:a16="http://schemas.microsoft.com/office/drawing/2014/main" id="{6BA8F6BE-F8D0-3326-1863-4F6F3B43D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61" y="1862138"/>
            <a:ext cx="4656138" cy="1617663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FDEC60B7-2CFE-39E3-1E3C-C911E0B41234}"/>
              </a:ext>
            </a:extLst>
          </p:cNvPr>
          <p:cNvSpPr txBox="1"/>
          <p:nvPr/>
        </p:nvSpPr>
        <p:spPr>
          <a:xfrm>
            <a:off x="469900" y="2763837"/>
            <a:ext cx="3846512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Sales Volume Change Model:</a:t>
            </a:r>
          </a:p>
          <a:p>
            <a:r>
              <a:rPr lang="en-US"/>
              <a:t>weak relationship between price changes and sales volume changes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57F3486-A625-89BD-DC9D-AA9EC704C603}"/>
              </a:ext>
            </a:extLst>
          </p:cNvPr>
          <p:cNvSpPr txBox="1"/>
          <p:nvPr/>
        </p:nvSpPr>
        <p:spPr>
          <a:xfrm>
            <a:off x="469900" y="3502025"/>
            <a:ext cx="4037012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Profitability Change Model:</a:t>
            </a:r>
          </a:p>
          <a:p>
            <a:r>
              <a:rPr lang="en-US"/>
              <a:t>suggests a slightly stronger, but still weak, relationship between price changes and profitability changes</a:t>
            </a:r>
          </a:p>
        </p:txBody>
      </p:sp>
    </p:spTree>
    <p:extLst>
      <p:ext uri="{BB962C8B-B14F-4D97-AF65-F5344CB8AC3E}">
        <p14:creationId xmlns:p14="http://schemas.microsoft.com/office/powerpoint/2010/main" val="61336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182672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Question 3 (K-Means)</a:t>
            </a:r>
            <a:endParaRPr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4294967295"/>
          </p:nvPr>
        </p:nvSpPr>
        <p:spPr>
          <a:xfrm>
            <a:off x="5408033" y="806823"/>
            <a:ext cx="3672968" cy="15109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What is the highest total units sold product category based on gender, how do their price per unit vary across different states?</a:t>
            </a:r>
            <a:endParaRPr sz="180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4294967295"/>
          </p:nvPr>
        </p:nvSpPr>
        <p:spPr>
          <a:xfrm>
            <a:off x="5778601" y="2800436"/>
            <a:ext cx="3414319" cy="1159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/>
              <a:t>In most states, higher price per unit for Women’s Apparel</a:t>
            </a:r>
          </a:p>
          <a:p>
            <a:pPr marL="171450" indent="-171450"/>
            <a:r>
              <a:rPr lang="en-US"/>
              <a:t> Both prices relatively high: </a:t>
            </a:r>
            <a:br>
              <a:rPr lang="en-US"/>
            </a:br>
            <a:r>
              <a:rPr lang="en-US"/>
              <a:t>Washington, Hawaii, New Hampshire </a:t>
            </a:r>
          </a:p>
          <a:p>
            <a:pPr marL="171450" indent="-171450"/>
            <a:r>
              <a:rPr lang="en-US"/>
              <a:t>Both prices relatively low: </a:t>
            </a:r>
            <a:br>
              <a:rPr lang="en-US"/>
            </a:br>
            <a:r>
              <a:rPr lang="en-US"/>
              <a:t>Missouri, Utah, Tennessee</a:t>
            </a:r>
          </a:p>
          <a:p>
            <a:pPr marL="171450" indent="-171450"/>
            <a:r>
              <a:rPr lang="en-US"/>
              <a:t>3 clusters (Low: &lt; $45, high: &gt; $50)</a:t>
            </a:r>
            <a:endParaRPr/>
          </a:p>
        </p:txBody>
      </p:sp>
      <p:pic>
        <p:nvPicPr>
          <p:cNvPr id="2" name="Picture 1" descr="A bar chart with blue and red bars&#10;&#10;Description automatically generated">
            <a:extLst>
              <a:ext uri="{FF2B5EF4-FFF2-40B4-BE49-F238E27FC236}">
                <a16:creationId xmlns:a16="http://schemas.microsoft.com/office/drawing/2014/main" id="{D876E016-4F6D-6B66-BEBF-B5071D060D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8" y="623038"/>
            <a:ext cx="2277745" cy="2051685"/>
          </a:xfrm>
          <a:prstGeom prst="rect">
            <a:avLst/>
          </a:prstGeom>
        </p:spPr>
      </p:pic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EA246D6-EA7A-11CE-0B75-B8AD345BF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" y="2825738"/>
            <a:ext cx="5731510" cy="2220595"/>
          </a:xfrm>
          <a:prstGeom prst="rect">
            <a:avLst/>
          </a:prstGeom>
        </p:spPr>
      </p:pic>
      <p:pic>
        <p:nvPicPr>
          <p:cNvPr id="4" name="Picture 3" descr="A diagram of a number of colored dots&#10;&#10;Description automatically generated">
            <a:extLst>
              <a:ext uri="{FF2B5EF4-FFF2-40B4-BE49-F238E27FC236}">
                <a16:creationId xmlns:a16="http://schemas.microsoft.com/office/drawing/2014/main" id="{AB116C93-EADC-1F37-4AFE-8D93A3D0B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359" y="572700"/>
            <a:ext cx="2181732" cy="2152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83E840-BC51-A500-948A-C17775F59FD7}"/>
              </a:ext>
            </a:extLst>
          </p:cNvPr>
          <p:cNvSpPr txBox="1"/>
          <p:nvPr/>
        </p:nvSpPr>
        <p:spPr>
          <a:xfrm>
            <a:off x="5778601" y="2317762"/>
            <a:ext cx="5362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160"/>
              </a:buClr>
              <a:buSzPts val="1200"/>
              <a:buFont typeface="Cairo"/>
              <a:buChar char="●"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241160"/>
                </a:solidFill>
                <a:effectLst/>
                <a:uLnTx/>
                <a:uFillTx/>
                <a:latin typeface="Cairo"/>
                <a:cs typeface="Cairo"/>
                <a:sym typeface="Cairo"/>
              </a:rPr>
              <a:t>Highest total unit sold product: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160"/>
              </a:buClr>
              <a:buSzPts val="1200"/>
              <a:buFont typeface="Cairo"/>
              <a:buChar char="○"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241160"/>
                </a:solidFill>
                <a:effectLst/>
                <a:uLnTx/>
                <a:uFillTx/>
                <a:latin typeface="Cairo"/>
                <a:cs typeface="Cairo"/>
                <a:sym typeface="Cairo"/>
              </a:rPr>
              <a:t>Men: Street Footwear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160"/>
              </a:buClr>
              <a:buSzPts val="1200"/>
              <a:buFont typeface="Cairo"/>
              <a:buChar char="○"/>
              <a:tabLst/>
              <a:defRPr/>
            </a:pPr>
            <a:r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241160"/>
                </a:solidFill>
                <a:effectLst/>
                <a:uLnTx/>
                <a:uFillTx/>
                <a:latin typeface="Cairo"/>
                <a:cs typeface="Cairo"/>
                <a:sym typeface="Cairo"/>
              </a:rPr>
              <a:t>Women: Apparel</a:t>
            </a:r>
          </a:p>
        </p:txBody>
      </p:sp>
    </p:spTree>
    <p:extLst>
      <p:ext uri="{BB962C8B-B14F-4D97-AF65-F5344CB8AC3E}">
        <p14:creationId xmlns:p14="http://schemas.microsoft.com/office/powerpoint/2010/main" val="179148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  <p:bldP spid="430" grpId="0"/>
      <p:bldP spid="431" grpId="0" uiExpand="1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182671" y="504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Solution: </a:t>
            </a:r>
            <a:r>
              <a:rPr lang="en-MY" sz="2800"/>
              <a:t>Question 4 (Hypothesis Testing)</a:t>
            </a:r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4294967295"/>
          </p:nvPr>
        </p:nvSpPr>
        <p:spPr>
          <a:xfrm>
            <a:off x="5879413" y="829559"/>
            <a:ext cx="2969312" cy="1488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Is there a significant difference in total sales across cities between weekdays and weekends?</a:t>
            </a:r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4294967295"/>
          </p:nvPr>
        </p:nvSpPr>
        <p:spPr>
          <a:xfrm>
            <a:off x="5879412" y="2382473"/>
            <a:ext cx="3090071" cy="1559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/>
              <a:t>Yes, significant difference in total sales between weekdays and weekends in cities </a:t>
            </a:r>
          </a:p>
          <a:p>
            <a:pPr marL="171450" indent="-171450"/>
            <a:r>
              <a:rPr lang="en-US"/>
              <a:t>Larger proportion of total sales occurs on weekdays compared to weekends</a:t>
            </a:r>
          </a:p>
          <a:p>
            <a:pPr marL="171450" indent="-171450"/>
            <a:r>
              <a:rPr lang="en-US"/>
              <a:t>Trend is consistent but varies in magnitude from city to city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5EF723F-804D-3AA2-3AB0-DA46302D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65" y="1205841"/>
            <a:ext cx="5104130" cy="517525"/>
          </a:xfrm>
          <a:prstGeom prst="rect">
            <a:avLst/>
          </a:prstGeom>
        </p:spPr>
      </p:pic>
      <p:pic>
        <p:nvPicPr>
          <p:cNvPr id="4" name="Picture 3" descr="A graph of blue and orange vertical lines&#10;&#10;Description automatically generated">
            <a:extLst>
              <a:ext uri="{FF2B5EF4-FFF2-40B4-BE49-F238E27FC236}">
                <a16:creationId xmlns:a16="http://schemas.microsoft.com/office/drawing/2014/main" id="{8878F4B2-3BE9-B510-19B3-9CF91A06B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" y="1780836"/>
            <a:ext cx="5884848" cy="2891175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F0B2B0A-CF8A-8405-3E4C-E79B96CF2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20" y="658786"/>
            <a:ext cx="4024630" cy="489585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F908995E-F91C-58DC-B76A-296F2569EE08}"/>
              </a:ext>
            </a:extLst>
          </p:cNvPr>
          <p:cNvSpPr/>
          <p:nvPr/>
        </p:nvSpPr>
        <p:spPr>
          <a:xfrm rot="10800000">
            <a:off x="4703726" y="4427217"/>
            <a:ext cx="132704" cy="57473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8BBC820-8494-E4AF-7EAA-A4C9FDF0879F}"/>
              </a:ext>
            </a:extLst>
          </p:cNvPr>
          <p:cNvSpPr/>
          <p:nvPr/>
        </p:nvSpPr>
        <p:spPr>
          <a:xfrm rot="10800000">
            <a:off x="649065" y="4409245"/>
            <a:ext cx="132704" cy="57473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D51075-FBD8-4346-F7D7-D7AFFCEEEE18}"/>
              </a:ext>
            </a:extLst>
          </p:cNvPr>
          <p:cNvSpPr txBox="1"/>
          <p:nvPr/>
        </p:nvSpPr>
        <p:spPr>
          <a:xfrm>
            <a:off x="4770077" y="4706978"/>
            <a:ext cx="196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160"/>
              </a:buClr>
              <a:buSzPts val="1200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241160"/>
                </a:solidFill>
                <a:effectLst/>
                <a:uLnTx/>
                <a:uFillTx/>
                <a:latin typeface="Cairo"/>
                <a:cs typeface="Cairo"/>
                <a:sym typeface="Cairo"/>
              </a:rPr>
              <a:t>Largest difference: Phoenix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CDD620-A67E-C510-4FA0-B3F78B01CC83}"/>
              </a:ext>
            </a:extLst>
          </p:cNvPr>
          <p:cNvSpPr txBox="1"/>
          <p:nvPr/>
        </p:nvSpPr>
        <p:spPr>
          <a:xfrm>
            <a:off x="695994" y="4550995"/>
            <a:ext cx="2089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1160"/>
              </a:buClr>
              <a:buSzPts val="1200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241160"/>
                </a:solidFill>
                <a:effectLst/>
                <a:uLnTx/>
                <a:uFillTx/>
                <a:latin typeface="Cairo"/>
                <a:cs typeface="Cairo"/>
                <a:sym typeface="Cairo"/>
              </a:rPr>
              <a:t>Smallest difference: Atlanta</a:t>
            </a:r>
          </a:p>
        </p:txBody>
      </p:sp>
    </p:spTree>
    <p:extLst>
      <p:ext uri="{BB962C8B-B14F-4D97-AF65-F5344CB8AC3E}">
        <p14:creationId xmlns:p14="http://schemas.microsoft.com/office/powerpoint/2010/main" val="177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  <p:bldP spid="430" grpId="0"/>
      <p:bldP spid="3" grpId="0" animBg="1"/>
      <p:bldP spid="6" grpId="0" animBg="1"/>
      <p:bldP spid="12" grpId="0"/>
      <p:bldP spid="14" grpId="0"/>
    </p:bldLst>
  </p:timing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A123C118537045833853467E62BE68" ma:contentTypeVersion="10" ma:contentTypeDescription="Create a new document." ma:contentTypeScope="" ma:versionID="571e92d155e699f628cfa781504da05c">
  <xsd:schema xmlns:xsd="http://www.w3.org/2001/XMLSchema" xmlns:xs="http://www.w3.org/2001/XMLSchema" xmlns:p="http://schemas.microsoft.com/office/2006/metadata/properties" xmlns:ns3="04e5874c-213b-4139-820f-d268cffac56c" xmlns:ns4="244f6dc8-469e-4a6b-963b-799d2a34545e" targetNamespace="http://schemas.microsoft.com/office/2006/metadata/properties" ma:root="true" ma:fieldsID="40936a243e3201fc897e79d8836444bf" ns3:_="" ns4:_="">
    <xsd:import namespace="04e5874c-213b-4139-820f-d268cffac56c"/>
    <xsd:import namespace="244f6dc8-469e-4a6b-963b-799d2a3454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5874c-213b-4139-820f-d268cffac5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4f6dc8-469e-4a6b-963b-799d2a3454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4e5874c-213b-4139-820f-d268cffac56c" xsi:nil="true"/>
  </documentManagement>
</p:properties>
</file>

<file path=customXml/itemProps1.xml><?xml version="1.0" encoding="utf-8"?>
<ds:datastoreItem xmlns:ds="http://schemas.openxmlformats.org/officeDocument/2006/customXml" ds:itemID="{53AB91C1-9107-4994-A33B-1FD413B84E33}">
  <ds:schemaRefs>
    <ds:schemaRef ds:uri="04e5874c-213b-4139-820f-d268cffac56c"/>
    <ds:schemaRef ds:uri="244f6dc8-469e-4a6b-963b-799d2a3454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979FA35-E23C-47F1-9E37-9A244041DC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BF939F-F2F8-4654-98C2-A04E0853FB19}">
  <ds:schemaRefs>
    <ds:schemaRef ds:uri="04e5874c-213b-4139-820f-d268cffac56c"/>
    <ds:schemaRef ds:uri="244f6dc8-469e-4a6b-963b-799d2a34545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Data Migration Project Proposal by Slidesgo</vt:lpstr>
      <vt:lpstr>CDS6214 Data Science Fundamentals Project</vt:lpstr>
      <vt:lpstr>Introduction</vt:lpstr>
      <vt:lpstr>Data Collection &amp; Preprocessing</vt:lpstr>
      <vt:lpstr>EDA: </vt:lpstr>
      <vt:lpstr>PowerPoint Presentation</vt:lpstr>
      <vt:lpstr>Solution: Question 1 </vt:lpstr>
      <vt:lpstr>PowerPoint Presentation</vt:lpstr>
      <vt:lpstr>Solution: Question 3 (K-Means)</vt:lpstr>
      <vt:lpstr>Solution: Question 4 (Hypothesis Testing)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CDS6214 Data Science Fundamentals Project</dc:title>
  <cp:revision>28</cp:revision>
  <dcterms:modified xsi:type="dcterms:W3CDTF">2024-06-26T14:24:31Z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0x01010026A123C118537045833853467E62BE68</vt:lpwstr>
  </property>
</Properties>
</file>