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Shape 15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Shape 155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Shape 15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Shape 157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Shape 19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9" name="Shape 19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Shape 200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Shape 20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Shape 206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7" name="Shape 207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Shape 208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Shape 23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6" name="Shape 23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1" name="Shape 24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Shape 2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0" name="Shape 25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1" name="Shape 251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6" name="Shape 25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Shape 257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8" name="Shape 258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9" name="Shape 259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6" name="Shape 26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2" name="Shape 282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7" name="Shape 28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1" name="Shape 29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2" name="Shape 29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0" name="Shape 30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1" name="Shape 30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2" name="Shape 30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7" name="Shape 307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8" name="Shape 308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9" name="Shape 30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0" name="Shape 310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5.jpg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685800" y="2130480"/>
            <a:ext cx="8304480" cy="9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371600" y="3581280"/>
            <a:ext cx="6856560" cy="19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57560" y="159156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Enums and Collections</a:t>
            </a:r>
          </a:p>
        </p:txBody>
      </p:sp>
      <p:sp>
        <p:nvSpPr>
          <p:cNvPr id="318" name="Shape 318"/>
          <p:cNvSpPr/>
          <p:nvPr/>
        </p:nvSpPr>
        <p:spPr>
          <a:xfrm>
            <a:off x="3600000" y="3980520"/>
            <a:ext cx="5255280" cy="69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Dương Trung Thảo - Fresher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Generic</a:t>
            </a:r>
          </a:p>
        </p:txBody>
      </p:sp>
      <p:sp>
        <p:nvSpPr>
          <p:cNvPr id="387" name="Shape 387"/>
          <p:cNvSpPr/>
          <p:nvPr/>
        </p:nvSpPr>
        <p:spPr>
          <a:xfrm>
            <a:off x="457200" y="1604523"/>
            <a:ext cx="82284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Cho phép ta viết một lớp hoặc một phương thức mà có thể làm việc với một kiểu bất kỳ.</a:t>
            </a:r>
          </a:p>
          <a:p>
            <a:pPr indent="-228240" lvl="0" marL="228600" marR="0" rtl="0" algn="l">
              <a:lnSpc>
                <a:spcPct val="100000"/>
              </a:lnSpc>
              <a:spcBef>
                <a:spcPts val="1409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Kiểu dữ liệu sẽ được quy định khi khởi tạo đối tượng/gọi phương thức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325" y="3776000"/>
            <a:ext cx="3894841" cy="269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657600"/>
            <a:ext cx="4104720" cy="247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3639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List có phương thức Sort() để sắp xếp</a:t>
            </a:r>
          </a:p>
          <a:p>
            <a:pPr indent="-323639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Cách làm việc với Sort()</a:t>
            </a:r>
          </a:p>
          <a:p>
            <a:pPr indent="-216000" lvl="4" marL="1080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➔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200"/>
              <a:t>C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omparable&lt;T&gt; interface</a:t>
            </a:r>
          </a:p>
          <a:p>
            <a:pPr indent="-216000" lvl="4" marL="1080000" marR="0" rtl="0" algn="l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ts val="3200"/>
              <a:buFont typeface="Noto Sans Symbols"/>
              <a:buChar char="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IComparer&lt;T&gt; interface</a:t>
            </a:r>
          </a:p>
        </p:txBody>
      </p:sp>
      <p:sp>
        <p:nvSpPr>
          <p:cNvPr id="395" name="Shape 395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Sắp xếp một list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457200" y="27360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IComparable&lt;T&gt;</a:t>
            </a:r>
          </a:p>
        </p:txBody>
      </p:sp>
      <p:sp>
        <p:nvSpPr>
          <p:cNvPr id="401" name="Shape 401"/>
          <p:cNvSpPr/>
          <p:nvPr/>
        </p:nvSpPr>
        <p:spPr>
          <a:xfrm>
            <a:off x="457200" y="1604521"/>
            <a:ext cx="80403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 sz="3200"/>
              <a:t>Phương thức CompareTo(T otherObject)</a:t>
            </a:r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37" y="2313325"/>
            <a:ext cx="6892924" cy="4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457200" y="27360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IComparer&lt;T&gt;</a:t>
            </a:r>
          </a:p>
        </p:txBody>
      </p:sp>
      <p:sp>
        <p:nvSpPr>
          <p:cNvPr id="408" name="Shape 408"/>
          <p:cNvSpPr/>
          <p:nvPr/>
        </p:nvSpPr>
        <p:spPr>
          <a:xfrm>
            <a:off x="457200" y="1604521"/>
            <a:ext cx="784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 sz="3200"/>
              <a:t>Phương thức Compare(T Obj1, T Obj2)</a:t>
            </a:r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51" y="2304125"/>
            <a:ext cx="7010678" cy="40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457200" y="27360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Cài đè phương thức ToString()</a:t>
            </a:r>
          </a:p>
        </p:txBody>
      </p:sp>
      <p:sp>
        <p:nvSpPr>
          <p:cNvPr id="415" name="Shape 415"/>
          <p:cNvSpPr/>
          <p:nvPr/>
        </p:nvSpPr>
        <p:spPr>
          <a:xfrm>
            <a:off x="209475" y="1604550"/>
            <a:ext cx="8807100" cy="4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Mọi đối tượng đều có phương thức ToString() thừa kế từ lớp Object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ToString() thường xuyên được gọi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Cài đè ToString() cho mục đích riêng của đối tượng, thường là mô tả về đối tượng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457200" y="27360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IEnumerable&lt;T&gt;</a:t>
            </a:r>
          </a:p>
        </p:txBody>
      </p:sp>
      <p:sp>
        <p:nvSpPr>
          <p:cNvPr id="421" name="Shape 421"/>
          <p:cNvSpPr/>
          <p:nvPr/>
        </p:nvSpPr>
        <p:spPr>
          <a:xfrm>
            <a:off x="457200" y="1604550"/>
            <a:ext cx="83226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List, Array… đều implement IEnumerable nên chúng có thể duyệt bằng foreach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50" y="2741375"/>
            <a:ext cx="7916350" cy="37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457200" y="27360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Dictionary&lt;TKey, TValue&gt;</a:t>
            </a:r>
          </a:p>
        </p:txBody>
      </p:sp>
      <p:sp>
        <p:nvSpPr>
          <p:cNvPr id="428" name="Shape 428"/>
          <p:cNvSpPr/>
          <p:nvPr/>
        </p:nvSpPr>
        <p:spPr>
          <a:xfrm>
            <a:off x="457200" y="1604552"/>
            <a:ext cx="8040300" cy="4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Thao tác với Dictionary</a:t>
            </a: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Add: 			myDic.Add(“some key”, “some value”);</a:t>
            </a: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Remove: 		myDic.Remove(“some key”);</a:t>
            </a: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Count:			myDic.Count;</a:t>
            </a: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Clear:			myDic.Clear();</a:t>
            </a: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list Keys:		myDic.Keys;</a:t>
            </a: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list Values:	myDic.Values;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457200" y="27360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Stack - Queue</a:t>
            </a:r>
          </a:p>
        </p:txBody>
      </p: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70000"/>
            <a:ext cx="75057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457200" y="27360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Stack - Last In, First Out</a:t>
            </a:r>
          </a:p>
        </p:txBody>
      </p:sp>
      <p:sp>
        <p:nvSpPr>
          <p:cNvPr id="440" name="Shape 440"/>
          <p:cNvSpPr/>
          <p:nvPr/>
        </p:nvSpPr>
        <p:spPr>
          <a:xfrm>
            <a:off x="457200" y="1604521"/>
            <a:ext cx="80403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2 thao tác chính: Push, Pop</a:t>
            </a:r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750" y="2538321"/>
            <a:ext cx="24955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11225"/>
            <a:ext cx="5495250" cy="32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457200" y="27360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Queue </a:t>
            </a:r>
            <a:r>
              <a:rPr lang="en-US" sz="4400"/>
              <a:t>- First In, First Out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25" y="2353450"/>
            <a:ext cx="5544100" cy="33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2750" y="2508300"/>
            <a:ext cx="25622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457200" y="1604521"/>
            <a:ext cx="80403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2 thao tác chính: Enqueue, Dequeue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325" name="Shape 325"/>
          <p:cNvSpPr/>
          <p:nvPr/>
        </p:nvSpPr>
        <p:spPr>
          <a:xfrm>
            <a:off x="1032840" y="2252520"/>
            <a:ext cx="7102440" cy="24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  <a:buFont typeface="Noto Sans Symbols"/>
              <a:buAutoNum type="arabicParenR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Giới thiệu về Enum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  <a:buFont typeface="Noto Sans Symbols"/>
              <a:buAutoNum type="arabicParenR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Một số collection trong C#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  <a:buFont typeface="Noto Sans Symbols"/>
              <a:buAutoNum type="arabicParenR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Các vấn đề xoay quanh Collection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457200" y="27360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Tips!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837900" y="1411675"/>
            <a:ext cx="8096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List rất mạnh, nhưng không nên thay thế hoàn toàn nó cho mảng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Có thể chuyển đổi giữa các kiểu với nhau rất đơn giản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buSzPts val="2400"/>
              <a:buAutoNum type="arabicPeriod"/>
            </a:pPr>
            <a:r>
              <a:rPr lang="en-US" sz="2400"/>
              <a:t>Có rất nhiều lớp để làm việc với collection</a:t>
            </a:r>
          </a:p>
        </p:txBody>
      </p:sp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57825"/>
            <a:ext cx="4984250" cy="8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Shape 4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550" y="3142100"/>
            <a:ext cx="3462475" cy="3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457800" y="0"/>
            <a:ext cx="8228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/>
              <a:t>Tổng kết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24350" y="1097400"/>
            <a:ext cx="82284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Enum: Khai báo enum, sử dụng enum đại diện cho các con số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List và các thao tác cơ bản trên list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Lập trình tổng quát với Generic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Sắp xếp và so sánh với IComparable và IComparer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Duyệt qua các phần tử với IEnumerabel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Dictionary và các thao tác cơ bản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Stack - Last In, First Out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SzPts val="3000"/>
              <a:buAutoNum type="arabicPeriod"/>
            </a:pPr>
            <a:r>
              <a:rPr lang="en-US" sz="3000"/>
              <a:t>Queue - First In, Fist Out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2480"/>
            <a:ext cx="9142560" cy="5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Vấn đề 1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8520" y="1394280"/>
            <a:ext cx="2300760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00" y="5256000"/>
            <a:ext cx="7123680" cy="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200" y="1934280"/>
            <a:ext cx="3475080" cy="2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Giải pháp = enum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2880000"/>
            <a:ext cx="3732840" cy="255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480" y="5817960"/>
            <a:ext cx="6256800" cy="589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720000" y="1224000"/>
            <a:ext cx="7559280" cy="119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 (kiểu liệt kê) trong C# cho phép người dùng tự định nghĩa, nó bao gồm một tập các hằng tên được gọi là danh sách liệt kê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457200" y="222840"/>
            <a:ext cx="8228520" cy="124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Gán một tên với một số với enum</a:t>
            </a:r>
          </a:p>
        </p:txBody>
      </p:sp>
      <p:sp>
        <p:nvSpPr>
          <p:cNvPr id="347" name="Shape 347"/>
          <p:cNvSpPr/>
          <p:nvPr/>
        </p:nvSpPr>
        <p:spPr>
          <a:xfrm>
            <a:off x="457200" y="1604522"/>
            <a:ext cx="82284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327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US" sz="3000"/>
              <a:t>Không phải làm việc với các con số vô nghĩa</a:t>
            </a:r>
          </a:p>
          <a:p>
            <a:pPr indent="-32327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 kiểu khi gán số lớn hơn kiểu int</a:t>
            </a:r>
          </a:p>
          <a:p>
            <a:pPr indent="-32327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 tự động đánh số từ 0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160" y="3383280"/>
            <a:ext cx="2674080" cy="264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5120" y="4130280"/>
            <a:ext cx="3900600" cy="135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Vấn đề 2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440" y="1371600"/>
            <a:ext cx="4086000" cy="242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1737360" y="3931920"/>
            <a:ext cx="7040520" cy="24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Đã chắc chắn mảng đó chỉ có 6 phần tử?</a:t>
            </a:r>
          </a:p>
          <a:p>
            <a:pPr indent="-215639" lvl="0" marL="216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Thêm một phần tử, mảng đầy thì sao?</a:t>
            </a:r>
          </a:p>
          <a:p>
            <a:pPr indent="-215639" lvl="0" marL="216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Gỡ bỏ một phần tử, mảng trống nhiều?</a:t>
            </a:r>
          </a:p>
          <a:p>
            <a:pPr indent="-215639" lvl="0" marL="216000" marR="0" rtl="0" algn="l">
              <a:lnSpc>
                <a:spcPct val="100000"/>
              </a:lnSpc>
              <a:spcBef>
                <a:spcPts val="1009"/>
              </a:spcBef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Tăng/giảm kích thước mảng?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Giải pháp = </a:t>
            </a:r>
            <a:r>
              <a:rPr lang="en-US" sz="4400"/>
              <a:t>Collection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.NET Framework có một loạt các collection class xử lý tất cả các vấn đề trên</a:t>
            </a:r>
          </a:p>
          <a:p>
            <a:pPr indent="-215639" lvl="0" marL="2160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List là một loại phổ biến trong đó</a:t>
            </a:r>
          </a:p>
          <a:p>
            <a:pPr indent="-215639" lvl="0" marL="216000" marR="0" rtl="0" algn="l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Tạo ra một đối tượng list và ta có thể thực hiện rất nhiều thao tác linh hoạt hơn mảng thông qua đối tượng đó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Tính năng của list</a:t>
            </a:r>
          </a:p>
        </p:txBody>
      </p:sp>
      <p:sp>
        <p:nvSpPr>
          <p:cNvPr id="368" name="Shape 368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3639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Tạo một đối tượng List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449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639" lvl="0" marL="432000" marR="0" rtl="0" algn="l">
              <a:lnSpc>
                <a:spcPct val="100000"/>
              </a:lnSpc>
              <a:spcBef>
                <a:spcPts val="2449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Thêm một item vào list: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449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639" lvl="0" marL="432000" marR="0" rtl="0" algn="l">
              <a:lnSpc>
                <a:spcPct val="100000"/>
              </a:lnSpc>
              <a:spcBef>
                <a:spcPts val="2449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Đếm số phần tử trong list: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449"/>
              </a:spcBef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000" y="2160720"/>
            <a:ext cx="4695120" cy="44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3040" y="2608200"/>
            <a:ext cx="4838040" cy="40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3040" y="3766680"/>
            <a:ext cx="2894760" cy="71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7640" y="5394960"/>
            <a:ext cx="3571200" cy="42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Tính năng của list</a:t>
            </a:r>
          </a:p>
        </p:txBody>
      </p:sp>
      <p:sp>
        <p:nvSpPr>
          <p:cNvPr id="378" name="Shape 378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23639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Kiểm tra một đối tượng có nằm trong list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449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639" lvl="0" marL="432000" marR="0" rtl="0" algn="l">
              <a:lnSpc>
                <a:spcPct val="100000"/>
              </a:lnSpc>
              <a:spcBef>
                <a:spcPts val="2449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Tìm vị trí của một đối tượng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449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639" lvl="0" marL="432000" marR="0" rtl="0" algn="l">
              <a:lnSpc>
                <a:spcPct val="100000"/>
              </a:lnSpc>
              <a:spcBef>
                <a:spcPts val="2449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Xóa một đối tượng khỏi list: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449"/>
              </a:spcBef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20" y="2419560"/>
            <a:ext cx="4533120" cy="3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5920" y="3931920"/>
            <a:ext cx="4095000" cy="3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7240" y="5303520"/>
            <a:ext cx="2618640" cy="74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