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7" r:id="rId2"/>
    <p:sldMasterId id="2147483770" r:id="rId3"/>
  </p:sldMasterIdLst>
  <p:notesMasterIdLst>
    <p:notesMasterId r:id="rId16"/>
  </p:notesMasterIdLst>
  <p:sldIdLst>
    <p:sldId id="268" r:id="rId4"/>
    <p:sldId id="257" r:id="rId5"/>
    <p:sldId id="258" r:id="rId6"/>
    <p:sldId id="259" r:id="rId7"/>
    <p:sldId id="260" r:id="rId8"/>
    <p:sldId id="270" r:id="rId9"/>
    <p:sldId id="262" r:id="rId10"/>
    <p:sldId id="263" r:id="rId11"/>
    <p:sldId id="264" r:id="rId12"/>
    <p:sldId id="267" r:id="rId13"/>
    <p:sldId id="26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42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4ACF8-B751-498B-9A33-F12A51DD4A78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97A75-3B5D-4F9C-A951-89ED820FD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9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Tại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CSS?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Demo: demo_no_style.html, demo_style.html</a:t>
            </a:r>
            <a:endParaRPr lang="vi-V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2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dirty="0"/>
              <a:t>Start tags : Thẻ</a:t>
            </a:r>
            <a:r>
              <a:rPr lang="en-US" b="0" baseline="0" dirty="0"/>
              <a:t>  bắt đầu.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End tags: Thẻ kết thúc.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Có mở đầu thì có kết thúc, tuy nhiên có một số thẻ không cần đóng và đi theo cặp. Ví dụ: &lt;/br&gt; hoặc có thể khai báo ngắn gọn. Ví dụ: &lt;img src=“../images/1.jpg” /&gt;.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border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bên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ngoài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Margin.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border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padding.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nằm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cùng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Dùng firebug Minh họa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common_css.html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combinator.html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6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/>
              <a:t>: CSS3.html</a:t>
            </a:r>
          </a:p>
          <a:p>
            <a:r>
              <a:rPr lang="en-US"/>
              <a:t>- Không</a:t>
            </a:r>
            <a:r>
              <a:rPr lang="en-US" baseline="0"/>
              <a:t> có thì phải làm thế nào?...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97A75-3B5D-4F9C-A951-89ED820FD5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5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6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604521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39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173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25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8339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674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56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440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026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73603"/>
            <a:ext cx="8229239" cy="5307837"/>
          </a:xfrm>
        </p:spPr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308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774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7331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453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89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604521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772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62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633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254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822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818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225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2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114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73603"/>
            <a:ext cx="8229239" cy="5307837"/>
          </a:xfrm>
        </p:spPr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1305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7658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58080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50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604521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8606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6394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604521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3682080"/>
            <a:ext cx="2649595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65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59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3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73603"/>
            <a:ext cx="8229239" cy="5307837"/>
          </a:xfrm>
        </p:spPr>
        <p:txBody>
          <a:bodyPr anchor="ctr" anchorCtr="1"/>
          <a:lstStyle>
            <a:lvl1pPr marL="431954" indent="-323967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078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78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604521"/>
            <a:ext cx="4015799" cy="3977283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3682080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82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604521"/>
            <a:ext cx="401579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3682080"/>
            <a:ext cx="8229239" cy="1896837"/>
          </a:xfrm>
        </p:spPr>
        <p:txBody>
          <a:bodyPr/>
          <a:lstStyle>
            <a:lvl1pPr marL="431954" indent="-323967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3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73603"/>
            <a:ext cx="8229239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604521"/>
            <a:ext cx="8229239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04415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marL="0" marR="0" lvl="0" indent="0" algn="ctr" defTabSz="914305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3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866" marR="0" lvl="0" indent="-293899" algn="l" defTabSz="914305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1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08" marR="0" lvl="1" indent="-323967" algn="l" defTabSz="914305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7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869" marR="0" lvl="2" indent="-287969" algn="l" defTabSz="914305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823" marR="0" lvl="3" indent="-215981" algn="l" defTabSz="914305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777" marR="0" lvl="4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1731" marR="0" lvl="5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3685" marR="0" lvl="6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73603"/>
            <a:ext cx="8229239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604521"/>
            <a:ext cx="8229239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536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marL="0" marR="0" lvl="0" indent="0" algn="ctr" defTabSz="914305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3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866" marR="0" lvl="0" indent="-293899" algn="l" defTabSz="914305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1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08" marR="0" lvl="1" indent="-323967" algn="l" defTabSz="914305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7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869" marR="0" lvl="2" indent="-287969" algn="l" defTabSz="914305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823" marR="0" lvl="3" indent="-215981" algn="l" defTabSz="914305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777" marR="0" lvl="4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1731" marR="0" lvl="5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3685" marR="0" lvl="6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73603"/>
            <a:ext cx="8229239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604521"/>
            <a:ext cx="8229239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8318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marL="0" marR="0" lvl="0" indent="0" algn="ctr" defTabSz="914305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3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866" marR="0" lvl="0" indent="-293899" algn="l" defTabSz="914305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1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08" marR="0" lvl="1" indent="-323967" algn="l" defTabSz="914305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799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869" marR="0" lvl="2" indent="-287969" algn="l" defTabSz="914305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823" marR="0" lvl="3" indent="-215981" algn="l" defTabSz="914305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777" marR="0" lvl="4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1731" marR="0" lvl="5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3685" marR="0" lvl="6" indent="-215981" algn="l" defTabSz="914305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C68A-8C53-4322-8361-FA7DC24E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0800"/>
            <a:ext cx="9144000" cy="1144796"/>
          </a:xfrm>
        </p:spPr>
        <p:txBody>
          <a:bodyPr/>
          <a:lstStyle/>
          <a:p>
            <a:r>
              <a:rPr lang="en-GB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7A89-ADE4-443C-913D-2B95C4483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321" y="4495800"/>
            <a:ext cx="4724397" cy="457200"/>
          </a:xfrm>
        </p:spPr>
        <p:txBody>
          <a:bodyPr/>
          <a:lstStyle/>
          <a:p>
            <a:pPr marL="107987" indent="0">
              <a:buNone/>
            </a:pPr>
            <a:r>
              <a:rPr lang="en-GB"/>
              <a:t>GV: Nguyễn Văn Mạnh</a:t>
            </a:r>
          </a:p>
        </p:txBody>
      </p:sp>
    </p:spTree>
    <p:extLst>
      <p:ext uri="{BB962C8B-B14F-4D97-AF65-F5344CB8AC3E}">
        <p14:creationId xmlns:p14="http://schemas.microsoft.com/office/powerpoint/2010/main" val="201615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&lt;tr&gt;</a:t>
            </a:r>
          </a:p>
          <a:p>
            <a:r>
              <a:rPr lang="en-US" dirty="0"/>
              <a:t>&lt;td&gt;&lt;/td&gt;</a:t>
            </a:r>
          </a:p>
          <a:p>
            <a:r>
              <a:rPr lang="en-US" dirty="0"/>
              <a:t>&lt;td colspan=“2”&gt;&lt;/td&gt;</a:t>
            </a:r>
          </a:p>
          <a:p>
            <a:r>
              <a:rPr lang="en-US" dirty="0"/>
              <a:t>&lt;/tr&gt;</a:t>
            </a:r>
          </a:p>
          <a:p>
            <a:r>
              <a:rPr lang="en-US" dirty="0"/>
              <a:t>&lt;tr&gt;</a:t>
            </a:r>
          </a:p>
          <a:p>
            <a:r>
              <a:rPr lang="en-US" dirty="0"/>
              <a:t>&lt;td&gt;&lt;/td&gt;</a:t>
            </a:r>
          </a:p>
          <a:p>
            <a:r>
              <a:rPr lang="en-US" dirty="0"/>
              <a:t>&lt;td&gt;&lt;/td&gt;</a:t>
            </a:r>
          </a:p>
          <a:p>
            <a:r>
              <a:rPr lang="en-US" dirty="0"/>
              <a:t>&lt;td&gt;&lt;/td&gt;</a:t>
            </a:r>
          </a:p>
          <a:p>
            <a:r>
              <a:rPr lang="en-US" dirty="0"/>
              <a:t>&lt;/tr&gt;</a:t>
            </a:r>
          </a:p>
          <a:p>
            <a:r>
              <a:rPr lang="en-US" dirty="0"/>
              <a:t>&lt;/table&gt;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500" dirty="0"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endParaRPr lang="en-US" sz="2500" dirty="0">
              <a:latin typeface="Calibri (Body)"/>
            </a:endParaRPr>
          </a:p>
          <a:p>
            <a:pPr>
              <a:spcBef>
                <a:spcPts val="1200"/>
              </a:spcBef>
            </a:pPr>
            <a:r>
              <a:rPr lang="vi-VN" sz="2500" dirty="0">
                <a:latin typeface="Calibri (Body)"/>
              </a:rPr>
              <a:t>CSS3 </a:t>
            </a:r>
            <a:r>
              <a:rPr lang="en-US" sz="2500" dirty="0" err="1">
                <a:latin typeface="Calibri (Body)"/>
              </a:rPr>
              <a:t>chứa</a:t>
            </a:r>
            <a:r>
              <a:rPr lang="en-US" sz="2500" dirty="0">
                <a:latin typeface="Calibri (Body)"/>
              </a:rPr>
              <a:t> </a:t>
            </a:r>
            <a:r>
              <a:rPr lang="vi-VN" sz="2500" dirty="0">
                <a:latin typeface="Calibri (Body)"/>
              </a:rPr>
              <a:t>đựng CSS2 và mở rộng thêm các thuộc tính mới tiện dụng hơn cho lập </a:t>
            </a:r>
            <a:r>
              <a:rPr lang="en-US" sz="2500" dirty="0" err="1">
                <a:latin typeface="Calibri (Body)"/>
              </a:rPr>
              <a:t>trình</a:t>
            </a:r>
            <a:r>
              <a:rPr lang="en-US" sz="2500" dirty="0">
                <a:latin typeface="Calibri (Body)"/>
              </a:rPr>
              <a:t> </a:t>
            </a:r>
            <a:r>
              <a:rPr lang="vi-VN" sz="2500" dirty="0">
                <a:latin typeface="Calibri (Body)"/>
              </a:rPr>
              <a:t>viên web.</a:t>
            </a:r>
          </a:p>
          <a:p>
            <a:pPr>
              <a:spcBef>
                <a:spcPts val="1200"/>
              </a:spcBef>
            </a:pPr>
            <a:r>
              <a:rPr lang="en-US" sz="2500" dirty="0" err="1">
                <a:latin typeface="Calibri (Body)"/>
              </a:rPr>
              <a:t>Ví</a:t>
            </a:r>
            <a:r>
              <a:rPr lang="en-US" sz="2500" dirty="0">
                <a:latin typeface="Calibri (Body)"/>
              </a:rPr>
              <a:t> </a:t>
            </a:r>
            <a:r>
              <a:rPr lang="en-US" sz="2500" dirty="0" err="1">
                <a:latin typeface="Calibri (Body)"/>
              </a:rPr>
              <a:t>dụ</a:t>
            </a:r>
            <a:r>
              <a:rPr lang="en-US" sz="2500" dirty="0">
                <a:latin typeface="Calibri (Body)"/>
              </a:rPr>
              <a:t>: border-radius (Bo </a:t>
            </a:r>
            <a:r>
              <a:rPr lang="en-US" sz="2500" dirty="0" err="1">
                <a:latin typeface="Calibri (Body)"/>
              </a:rPr>
              <a:t>góc</a:t>
            </a:r>
            <a:r>
              <a:rPr lang="en-US" sz="2500" dirty="0">
                <a:latin typeface="Calibri (Body)"/>
              </a:rPr>
              <a:t> </a:t>
            </a:r>
            <a:r>
              <a:rPr lang="en-US" sz="2500" dirty="0" err="1">
                <a:latin typeface="Calibri (Body)"/>
              </a:rPr>
              <a:t>ảnh</a:t>
            </a:r>
            <a:r>
              <a:rPr lang="en-US" sz="2500" dirty="0">
                <a:latin typeface="Calibri (Body)"/>
              </a:rPr>
              <a:t>, div), gradient, shadow, text-shadow...</a:t>
            </a:r>
          </a:p>
          <a:p>
            <a:pPr>
              <a:spcBef>
                <a:spcPts val="1200"/>
              </a:spcBef>
            </a:pPr>
            <a:r>
              <a:rPr lang="vi-VN" sz="2500" dirty="0">
                <a:latin typeface="Calibri (Body)"/>
              </a:rPr>
              <a:t>CSS3 vẫn đang phát triển bởi W3C.</a:t>
            </a:r>
          </a:p>
          <a:p>
            <a:pPr>
              <a:spcBef>
                <a:spcPts val="1200"/>
              </a:spcBef>
            </a:pPr>
            <a:r>
              <a:rPr lang="vi-VN" sz="2500" dirty="0">
                <a:latin typeface="Calibri (Body)"/>
              </a:rPr>
              <a:t>Chỉ chạy được trên các </a:t>
            </a:r>
            <a:r>
              <a:rPr lang="en-US" sz="2500" dirty="0" err="1">
                <a:latin typeface="Calibri (Body)"/>
              </a:rPr>
              <a:t>trình</a:t>
            </a:r>
            <a:r>
              <a:rPr lang="en-US" sz="2500" dirty="0">
                <a:latin typeface="Calibri (Body)"/>
              </a:rPr>
              <a:t> </a:t>
            </a:r>
            <a:r>
              <a:rPr lang="vi-VN" sz="2500" dirty="0">
                <a:latin typeface="Calibri (Body)"/>
              </a:rPr>
              <a:t>duyệt mới có hỗ trợ CSS3. Ví dụ IE6 không chạy được.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483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27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tập thực hành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Yêu cầu đề bài:</a:t>
            </a:r>
          </a:p>
          <a:p>
            <a:r>
              <a:rPr lang="en-US" dirty="0" err="1"/>
              <a:t>Vẽ</a:t>
            </a:r>
            <a:r>
              <a:rPr lang="en-US" dirty="0"/>
              <a:t> form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file </a:t>
            </a:r>
            <a:r>
              <a:rPr lang="en-US" dirty="0" err="1"/>
              <a:t>visio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Nội dung chính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Calibri  (Body)"/>
              </a:rPr>
              <a:t>CSS </a:t>
            </a:r>
            <a:r>
              <a:rPr lang="en-US" sz="2200" dirty="0" err="1">
                <a:latin typeface="Calibri  (Body)"/>
              </a:rPr>
              <a:t>là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gì</a:t>
            </a:r>
            <a:r>
              <a:rPr lang="en-US" sz="2200" dirty="0">
                <a:latin typeface="Calibri  (Body)"/>
              </a:rPr>
              <a:t>? </a:t>
            </a:r>
            <a:r>
              <a:rPr lang="en-US" sz="2200" dirty="0" err="1">
                <a:latin typeface="Calibri  (Body)"/>
              </a:rPr>
              <a:t>Tại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sao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cần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dùng</a:t>
            </a:r>
            <a:r>
              <a:rPr lang="en-US" sz="2200" dirty="0">
                <a:latin typeface="Calibri  (Body)"/>
              </a:rPr>
              <a:t> CSS.</a:t>
            </a:r>
            <a:endParaRPr lang="vi-VN" sz="2200" dirty="0">
              <a:latin typeface="Calibri  (Body)"/>
            </a:endParaRPr>
          </a:p>
          <a:p>
            <a:r>
              <a:rPr lang="en-US" sz="2200" dirty="0" err="1">
                <a:latin typeface="Calibri  (Body)"/>
              </a:rPr>
              <a:t>Cấu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trúc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khai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báo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của</a:t>
            </a:r>
            <a:r>
              <a:rPr lang="en-US" sz="2200" dirty="0">
                <a:latin typeface="Calibri  (Body)"/>
              </a:rPr>
              <a:t> CSS.</a:t>
            </a:r>
          </a:p>
          <a:p>
            <a:r>
              <a:rPr lang="en-US" sz="2200" dirty="0">
                <a:latin typeface="Calibri  (Body)"/>
              </a:rPr>
              <a:t>CSS Selector </a:t>
            </a:r>
            <a:r>
              <a:rPr lang="en-US" sz="2200" dirty="0" err="1">
                <a:latin typeface="Calibri  (Body)"/>
              </a:rPr>
              <a:t>là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gì</a:t>
            </a:r>
            <a:r>
              <a:rPr lang="en-US" sz="2200" dirty="0">
                <a:latin typeface="Calibri  (Body)"/>
              </a:rPr>
              <a:t>?</a:t>
            </a:r>
          </a:p>
          <a:p>
            <a:r>
              <a:rPr lang="en-US" sz="2200" dirty="0" err="1">
                <a:latin typeface="Calibri  (Body)"/>
              </a:rPr>
              <a:t>Cách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áp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dụng</a:t>
            </a:r>
            <a:r>
              <a:rPr lang="en-US" sz="2200" dirty="0">
                <a:latin typeface="Calibri  (Body)"/>
              </a:rPr>
              <a:t> style </a:t>
            </a:r>
            <a:r>
              <a:rPr lang="en-US" sz="2200" dirty="0" err="1">
                <a:latin typeface="Calibri  (Body)"/>
              </a:rPr>
              <a:t>cho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trang</a:t>
            </a:r>
            <a:r>
              <a:rPr lang="en-US" sz="2200" dirty="0">
                <a:latin typeface="Calibri  (Body)"/>
              </a:rPr>
              <a:t> HTML: External style sheet, Internal, Inline.</a:t>
            </a:r>
          </a:p>
          <a:p>
            <a:r>
              <a:rPr lang="vi-VN" sz="2200" dirty="0">
                <a:latin typeface="Calibri  (Body)"/>
              </a:rPr>
              <a:t>Box Model là </a:t>
            </a:r>
            <a:r>
              <a:rPr lang="en-US" sz="2200" dirty="0" err="1">
                <a:latin typeface="Calibri  (Body)"/>
              </a:rPr>
              <a:t>gì</a:t>
            </a:r>
            <a:r>
              <a:rPr lang="vi-VN" sz="2200" dirty="0">
                <a:latin typeface="Calibri  (Body)"/>
              </a:rPr>
              <a:t>?</a:t>
            </a:r>
            <a:endParaRPr lang="en-US" sz="2200" dirty="0">
              <a:latin typeface="Calibri  (Body)"/>
            </a:endParaRPr>
          </a:p>
          <a:p>
            <a:r>
              <a:rPr lang="en-US" sz="2200" dirty="0" err="1">
                <a:latin typeface="Calibri  (Body)"/>
              </a:rPr>
              <a:t>Giới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thiệu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các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thuộc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tính</a:t>
            </a:r>
            <a:r>
              <a:rPr lang="en-US" sz="2200" dirty="0">
                <a:latin typeface="Calibri  (Body)"/>
              </a:rPr>
              <a:t> hay </a:t>
            </a:r>
            <a:r>
              <a:rPr lang="en-US" sz="2200" dirty="0" err="1">
                <a:latin typeface="Calibri  (Body)"/>
              </a:rPr>
              <a:t>dùng</a:t>
            </a:r>
            <a:r>
              <a:rPr lang="en-US" sz="2200" dirty="0">
                <a:latin typeface="Calibri  (Body)"/>
              </a:rPr>
              <a:t>: background, text-align, border, margin, padding, height, width, float, clear, font-size, color...</a:t>
            </a:r>
          </a:p>
          <a:p>
            <a:r>
              <a:rPr lang="vi-VN" sz="2200" dirty="0">
                <a:latin typeface="Calibri  (Body)"/>
              </a:rPr>
              <a:t>CSS Combinators là </a:t>
            </a:r>
            <a:r>
              <a:rPr lang="en-US" sz="2200" dirty="0" err="1">
                <a:latin typeface="Calibri  (Body)"/>
              </a:rPr>
              <a:t>gì</a:t>
            </a:r>
            <a:r>
              <a:rPr lang="vi-VN" sz="2200" dirty="0">
                <a:latin typeface="Calibri  (Body)"/>
              </a:rPr>
              <a:t>?</a:t>
            </a:r>
            <a:endParaRPr lang="en-US" sz="2200" dirty="0">
              <a:latin typeface="Calibri  (Body)"/>
            </a:endParaRPr>
          </a:p>
          <a:p>
            <a:r>
              <a:rPr lang="en-US" sz="2200" dirty="0" err="1">
                <a:latin typeface="Calibri  (Body)"/>
              </a:rPr>
              <a:t>Giới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thiệu</a:t>
            </a:r>
            <a:r>
              <a:rPr lang="en-US" sz="2200" dirty="0">
                <a:latin typeface="Calibri  (Body)"/>
              </a:rPr>
              <a:t> qua </a:t>
            </a:r>
            <a:r>
              <a:rPr lang="en-US" sz="2200" dirty="0" err="1">
                <a:latin typeface="Calibri  (Body)"/>
              </a:rPr>
              <a:t>về</a:t>
            </a:r>
            <a:r>
              <a:rPr lang="en-US" sz="2200" dirty="0">
                <a:latin typeface="Calibri  (Body)"/>
              </a:rPr>
              <a:t> CSS3.</a:t>
            </a:r>
          </a:p>
          <a:p>
            <a:r>
              <a:rPr lang="en-US" sz="2200" dirty="0" err="1">
                <a:latin typeface="Calibri  (Body)"/>
              </a:rPr>
              <a:t>Thực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hành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kết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hợp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với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khung</a:t>
            </a:r>
            <a:r>
              <a:rPr lang="en-US" sz="2200" dirty="0">
                <a:latin typeface="Calibri  (Body)"/>
              </a:rPr>
              <a:t> HTML </a:t>
            </a:r>
            <a:r>
              <a:rPr lang="en-US" sz="2200" dirty="0" err="1">
                <a:latin typeface="Calibri  (Body)"/>
              </a:rPr>
              <a:t>đã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học</a:t>
            </a:r>
            <a:r>
              <a:rPr lang="en-US" sz="2200" dirty="0">
                <a:latin typeface="Calibri  (Body)"/>
              </a:rPr>
              <a:t> ở </a:t>
            </a:r>
            <a:r>
              <a:rPr lang="en-US" sz="2200" dirty="0" err="1">
                <a:latin typeface="Calibri  (Body)"/>
              </a:rPr>
              <a:t>bài</a:t>
            </a:r>
            <a:r>
              <a:rPr lang="en-US" sz="2200" dirty="0">
                <a:latin typeface="Calibri  (Body)"/>
              </a:rPr>
              <a:t> </a:t>
            </a:r>
            <a:r>
              <a:rPr lang="en-US" sz="2200" dirty="0" err="1">
                <a:latin typeface="Calibri  (Body)"/>
              </a:rPr>
              <a:t>trước</a:t>
            </a:r>
            <a:r>
              <a:rPr lang="en-US" sz="2200" dirty="0">
                <a:latin typeface="Calibri  (Body)"/>
              </a:rPr>
              <a:t>.</a:t>
            </a:r>
            <a:endParaRPr lang="vi-VN" sz="2200" dirty="0">
              <a:latin typeface="Calibri  (Body)"/>
            </a:endParaRPr>
          </a:p>
          <a:p>
            <a:endParaRPr lang="vi-VN" sz="2200" dirty="0">
              <a:latin typeface="Calibri  (Body)"/>
            </a:endParaRPr>
          </a:p>
          <a:p>
            <a:endParaRPr lang="vi-VN" sz="2200" dirty="0">
              <a:latin typeface="Calibri 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4046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 (Body)"/>
              </a:rPr>
              <a:t>CSS </a:t>
            </a:r>
            <a:r>
              <a:rPr lang="en-US" dirty="0" err="1">
                <a:latin typeface="Calibri  (Body)"/>
              </a:rPr>
              <a:t>là</a:t>
            </a:r>
            <a:r>
              <a:rPr lang="en-US" dirty="0">
                <a:latin typeface="Calibri  (Body)"/>
              </a:rPr>
              <a:t> </a:t>
            </a:r>
            <a:r>
              <a:rPr lang="en-US" dirty="0" err="1">
                <a:latin typeface="Calibri  (Body)"/>
              </a:rPr>
              <a:t>gì</a:t>
            </a:r>
            <a:r>
              <a:rPr lang="en-US" dirty="0">
                <a:latin typeface="Calibri  (Body)"/>
              </a:rPr>
              <a:t>? </a:t>
            </a:r>
            <a:r>
              <a:rPr lang="en-US" dirty="0" err="1">
                <a:latin typeface="Calibri  (Body)"/>
              </a:rPr>
              <a:t>Tại</a:t>
            </a:r>
            <a:r>
              <a:rPr lang="en-US" dirty="0">
                <a:latin typeface="Calibri  (Body)"/>
              </a:rPr>
              <a:t> </a:t>
            </a:r>
            <a:r>
              <a:rPr lang="en-US" dirty="0" err="1">
                <a:latin typeface="Calibri  (Body)"/>
              </a:rPr>
              <a:t>sao</a:t>
            </a:r>
            <a:r>
              <a:rPr lang="en-US" dirty="0">
                <a:latin typeface="Calibri  (Body)"/>
              </a:rPr>
              <a:t> </a:t>
            </a:r>
            <a:r>
              <a:rPr lang="en-US" dirty="0" err="1">
                <a:latin typeface="Calibri  (Body)"/>
              </a:rPr>
              <a:t>cần</a:t>
            </a:r>
            <a:r>
              <a:rPr lang="en-US" dirty="0">
                <a:latin typeface="Calibri  (Body)"/>
              </a:rPr>
              <a:t> </a:t>
            </a:r>
            <a:r>
              <a:rPr lang="en-US" dirty="0" err="1">
                <a:latin typeface="Calibri  (Body)"/>
              </a:rPr>
              <a:t>dùng</a:t>
            </a:r>
            <a:r>
              <a:rPr lang="en-US" dirty="0">
                <a:latin typeface="Calibri  (Body)"/>
              </a:rPr>
              <a:t> CSS.</a:t>
            </a:r>
            <a:endParaRPr lang="vi-VN" dirty="0">
              <a:latin typeface="Calibri  (Body)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Calibri (Body)"/>
              </a:rPr>
              <a:t>CSS </a:t>
            </a:r>
            <a:r>
              <a:rPr lang="en-US" sz="2600" dirty="0" err="1">
                <a:latin typeface="Calibri (Body)"/>
              </a:rPr>
              <a:t>viết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tắt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của</a:t>
            </a:r>
            <a:r>
              <a:rPr lang="en-US" sz="2600" dirty="0">
                <a:latin typeface="Calibri (Body)"/>
              </a:rPr>
              <a:t> Cascading Style Sheets</a:t>
            </a:r>
          </a:p>
          <a:p>
            <a:r>
              <a:rPr lang="en-US" sz="2600" dirty="0" err="1">
                <a:latin typeface="Calibri (Body)"/>
              </a:rPr>
              <a:t>Định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nghĩa</a:t>
            </a:r>
            <a:r>
              <a:rPr lang="en-US" sz="2600" dirty="0">
                <a:latin typeface="Calibri (Body)"/>
              </a:rPr>
              <a:t> style </a:t>
            </a:r>
            <a:r>
              <a:rPr lang="en-US" sz="2600" dirty="0" err="1">
                <a:latin typeface="Calibri (Body)"/>
              </a:rPr>
              <a:t>cho</a:t>
            </a:r>
            <a:r>
              <a:rPr lang="en-US" sz="2600" dirty="0">
                <a:latin typeface="Calibri (Body)"/>
              </a:rPr>
              <a:t> </a:t>
            </a:r>
            <a:r>
              <a:rPr lang="en-US" sz="2600" dirty="0" err="1">
                <a:latin typeface="Calibri (Body)"/>
              </a:rPr>
              <a:t>các</a:t>
            </a:r>
            <a:r>
              <a:rPr lang="en-US" sz="2600" dirty="0">
                <a:latin typeface="Calibri (Body)"/>
              </a:rPr>
              <a:t> HTML Elements.</a:t>
            </a:r>
          </a:p>
          <a:p>
            <a:r>
              <a:rPr lang="vi-VN" sz="2600" dirty="0">
                <a:latin typeface="Calibri (Body)"/>
              </a:rPr>
              <a:t>Style được đưa vào HTML từ phiên bản HTML 4.0.</a:t>
            </a:r>
            <a:endParaRPr lang="en-US" sz="2600" dirty="0">
              <a:latin typeface="Calibri (Body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75517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30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CSS.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>
              <a:latin typeface="Calibri (Body)"/>
            </a:endParaRPr>
          </a:p>
          <a:p>
            <a:r>
              <a:rPr lang="vi-VN" sz="2800" dirty="0">
                <a:latin typeface="Calibri (Body)"/>
              </a:rPr>
              <a:t>H1 chỉ định style sẽ ảnh hưởng cho thẻ h1</a:t>
            </a:r>
          </a:p>
          <a:p>
            <a:r>
              <a:rPr lang="en-US" sz="2800" dirty="0" err="1">
                <a:latin typeface="Calibri (Body)"/>
              </a:rPr>
              <a:t>Mỗi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khai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báo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sẽ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có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cấu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trúc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property:value</a:t>
            </a:r>
            <a:r>
              <a:rPr lang="en-US" sz="2800" dirty="0">
                <a:latin typeface="Calibri (Body)"/>
              </a:rPr>
              <a:t>, </a:t>
            </a:r>
            <a:r>
              <a:rPr lang="en-US" sz="2800" dirty="0" err="1">
                <a:latin typeface="Calibri (Body)"/>
              </a:rPr>
              <a:t>các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khai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báo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khác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nhau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cách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nhau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bởi</a:t>
            </a:r>
            <a:r>
              <a:rPr lang="en-US" sz="2800" dirty="0">
                <a:latin typeface="Calibri (Body)"/>
              </a:rPr>
              <a:t> </a:t>
            </a:r>
            <a:r>
              <a:rPr lang="en-US" sz="2800" dirty="0" err="1">
                <a:latin typeface="Calibri (Body)"/>
              </a:rPr>
              <a:t>dấu</a:t>
            </a:r>
            <a:r>
              <a:rPr lang="en-US" sz="2800" dirty="0">
                <a:latin typeface="Calibri (Body)"/>
              </a:rPr>
              <a:t> ;.</a:t>
            </a:r>
          </a:p>
          <a:p>
            <a:r>
              <a:rPr lang="en-US" sz="2800" dirty="0">
                <a:latin typeface="Calibri (Body)"/>
              </a:rPr>
              <a:t>Comment </a:t>
            </a:r>
            <a:r>
              <a:rPr lang="en-US" sz="2800" dirty="0" err="1">
                <a:latin typeface="Calibri (Body)"/>
              </a:rPr>
              <a:t>trong</a:t>
            </a:r>
            <a:r>
              <a:rPr lang="en-US" sz="2800" dirty="0">
                <a:latin typeface="Calibri (Body)"/>
              </a:rPr>
              <a:t> CSS: /*This is a multiple lines comment*/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487166" cy="13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46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 (Body)"/>
              </a:rPr>
              <a:t>CSS Selector </a:t>
            </a:r>
            <a:r>
              <a:rPr lang="en-US" dirty="0" err="1">
                <a:latin typeface="Calibri (Body)"/>
              </a:rPr>
              <a:t>cho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phép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lựa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chọn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thao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với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HTML Elements.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vi-VN" dirty="0">
                <a:latin typeface="Calibri (Body)"/>
              </a:rPr>
              <a:t>CSS Selector </a:t>
            </a:r>
            <a:r>
              <a:rPr lang="en-US" dirty="0" err="1">
                <a:latin typeface="Calibri (Body)"/>
              </a:rPr>
              <a:t>tìm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được các HTML Elements dựa vào id, class, type, attributes, giá trị của attributes...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 (Body)"/>
              </a:rPr>
              <a:t>Element selector: p { </a:t>
            </a:r>
            <a:r>
              <a:rPr lang="en-US" dirty="0" err="1">
                <a:latin typeface="Calibri (Body)"/>
              </a:rPr>
              <a:t>text-align:center;color:red</a:t>
            </a:r>
            <a:r>
              <a:rPr lang="en-US" dirty="0">
                <a:latin typeface="Calibri (Body)"/>
              </a:rPr>
              <a:t>; }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 (Body)"/>
              </a:rPr>
              <a:t>ID Selector: #para1{ </a:t>
            </a:r>
            <a:r>
              <a:rPr lang="en-US" dirty="0" err="1">
                <a:latin typeface="Calibri (Body)"/>
              </a:rPr>
              <a:t>text-align:center;color:red</a:t>
            </a:r>
            <a:r>
              <a:rPr lang="en-US" dirty="0">
                <a:latin typeface="Calibri (Body)"/>
              </a:rPr>
              <a:t>; }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 (Body)"/>
              </a:rPr>
              <a:t>Class selector: .center{ </a:t>
            </a:r>
            <a:r>
              <a:rPr lang="en-US" dirty="0" err="1">
                <a:latin typeface="Calibri (Body)"/>
              </a:rPr>
              <a:t>text-align:center;color:red</a:t>
            </a:r>
            <a:r>
              <a:rPr lang="en-US" dirty="0">
                <a:latin typeface="Calibri (Body)"/>
              </a:rPr>
              <a:t>; }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 (Body)"/>
              </a:rPr>
              <a:t>Group selector: h1,h2,p{ </a:t>
            </a:r>
            <a:r>
              <a:rPr lang="en-US" dirty="0" err="1">
                <a:latin typeface="Calibri (Body)"/>
              </a:rPr>
              <a:t>text-align:center;color:red</a:t>
            </a:r>
            <a:r>
              <a:rPr lang="en-US" dirty="0">
                <a:latin typeface="Calibri (Body)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51238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5913-3958-458B-B579-A43714A6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 (Body)"/>
              </a:rPr>
              <a:t>Áp dụng CSS trong trang HTML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799D8C-28FC-45F4-9412-C218EAF42ED5}"/>
              </a:ext>
            </a:extLst>
          </p:cNvPr>
          <p:cNvSpPr/>
          <p:nvPr/>
        </p:nvSpPr>
        <p:spPr>
          <a:xfrm>
            <a:off x="493298" y="2362200"/>
            <a:ext cx="82292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alibri (Body)"/>
              </a:rPr>
              <a:t>2. Internal style</a:t>
            </a:r>
            <a:endParaRPr lang="en-US">
              <a:latin typeface="Calibri (Body)"/>
            </a:endParaRPr>
          </a:p>
          <a:p>
            <a:r>
              <a:rPr lang="en-US">
                <a:latin typeface="Calibri (Body)"/>
              </a:rPr>
              <a:t> Khai báo style và viết trực tiếp code trong trang html.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&lt;</a:t>
            </a:r>
            <a:r>
              <a:rPr lang="en-US">
                <a:solidFill>
                  <a:srgbClr val="800000"/>
                </a:solidFill>
                <a:latin typeface="Consolas"/>
              </a:rPr>
              <a:t>head</a:t>
            </a:r>
            <a:r>
              <a:rPr lang="en-US">
                <a:solidFill>
                  <a:srgbClr val="0000FF"/>
                </a:solidFill>
                <a:latin typeface="Consolas"/>
              </a:rPr>
              <a:t>&gt;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>
                <a:solidFill>
                  <a:srgbClr val="0000FF"/>
                </a:solidFill>
                <a:latin typeface="Consolas"/>
              </a:rPr>
              <a:t>&lt;</a:t>
            </a:r>
            <a:r>
              <a:rPr lang="en-US">
                <a:solidFill>
                  <a:srgbClr val="800000"/>
                </a:solidFill>
                <a:latin typeface="Consolas"/>
              </a:rPr>
              <a:t>style</a:t>
            </a:r>
            <a:r>
              <a:rPr lang="en-US">
                <a:solidFill>
                  <a:srgbClr val="0000FF"/>
                </a:solidFill>
                <a:latin typeface="Consolas"/>
              </a:rPr>
              <a:t>&gt;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>
                <a:solidFill>
                  <a:srgbClr val="800000"/>
                </a:solidFill>
                <a:latin typeface="Consolas"/>
              </a:rPr>
              <a:t>hr</a:t>
            </a:r>
            <a:r>
              <a:rPr lang="en-US">
                <a:solidFill>
                  <a:srgbClr val="000000"/>
                </a:solidFill>
                <a:latin typeface="Consolas"/>
              </a:rPr>
              <a:t> {</a:t>
            </a:r>
            <a:r>
              <a:rPr lang="en-US">
                <a:solidFill>
                  <a:srgbClr val="FF0000"/>
                </a:solidFill>
                <a:latin typeface="Consolas"/>
              </a:rPr>
              <a:t>color</a:t>
            </a:r>
            <a:r>
              <a:rPr lang="en-US">
                <a:solidFill>
                  <a:srgbClr val="000000"/>
                </a:solidFill>
                <a:latin typeface="Consolas"/>
              </a:rPr>
              <a:t>: </a:t>
            </a:r>
            <a:r>
              <a:rPr lang="en-US">
                <a:solidFill>
                  <a:srgbClr val="0000FF"/>
                </a:solidFill>
                <a:latin typeface="Consolas"/>
              </a:rPr>
              <a:t>sienna</a:t>
            </a:r>
            <a:r>
              <a:rPr lang="en-US">
                <a:solidFill>
                  <a:srgbClr val="000000"/>
                </a:solidFill>
                <a:latin typeface="Consolas"/>
              </a:rPr>
              <a:t>;}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>
                <a:solidFill>
                  <a:srgbClr val="800000"/>
                </a:solidFill>
                <a:latin typeface="Consolas"/>
              </a:rPr>
              <a:t>p</a:t>
            </a:r>
            <a:r>
              <a:rPr lang="en-US">
                <a:solidFill>
                  <a:srgbClr val="000000"/>
                </a:solidFill>
                <a:latin typeface="Consolas"/>
              </a:rPr>
              <a:t> {</a:t>
            </a:r>
            <a:r>
              <a:rPr lang="en-US">
                <a:solidFill>
                  <a:srgbClr val="FF0000"/>
                </a:solidFill>
                <a:latin typeface="Consolas"/>
              </a:rPr>
              <a:t>margin-left</a:t>
            </a:r>
            <a:r>
              <a:rPr lang="en-US">
                <a:solidFill>
                  <a:srgbClr val="000000"/>
                </a:solidFill>
                <a:latin typeface="Consolas"/>
              </a:rPr>
              <a:t>: </a:t>
            </a:r>
            <a:r>
              <a:rPr lang="en-US">
                <a:solidFill>
                  <a:srgbClr val="0000FF"/>
                </a:solidFill>
                <a:latin typeface="Consolas"/>
              </a:rPr>
              <a:t>20px</a:t>
            </a:r>
            <a:r>
              <a:rPr lang="en-US">
                <a:solidFill>
                  <a:srgbClr val="000000"/>
                </a:solidFill>
                <a:latin typeface="Consolas"/>
              </a:rPr>
              <a:t>;}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>
                <a:solidFill>
                  <a:srgbClr val="800000"/>
                </a:solidFill>
                <a:latin typeface="Consolas"/>
              </a:rPr>
              <a:t>body</a:t>
            </a:r>
            <a:r>
              <a:rPr lang="en-US">
                <a:solidFill>
                  <a:srgbClr val="000000"/>
                </a:solidFill>
                <a:latin typeface="Consolas"/>
              </a:rPr>
              <a:t> {</a:t>
            </a:r>
            <a:r>
              <a:rPr lang="en-US">
                <a:solidFill>
                  <a:srgbClr val="FF0000"/>
                </a:solidFill>
                <a:latin typeface="Consolas"/>
              </a:rPr>
              <a:t>background-image</a:t>
            </a:r>
            <a:r>
              <a:rPr lang="en-US">
                <a:solidFill>
                  <a:srgbClr val="000000"/>
                </a:solidFill>
                <a:latin typeface="Consolas"/>
              </a:rPr>
              <a:t>: </a:t>
            </a:r>
            <a:r>
              <a:rPr lang="en-US">
                <a:solidFill>
                  <a:srgbClr val="0000FF"/>
                </a:solidFill>
                <a:latin typeface="Consolas"/>
              </a:rPr>
              <a:t>url("images/background.gif")</a:t>
            </a:r>
            <a:r>
              <a:rPr lang="en-US">
                <a:solidFill>
                  <a:srgbClr val="000000"/>
                </a:solidFill>
                <a:latin typeface="Consolas"/>
              </a:rPr>
              <a:t>;}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    </a:t>
            </a:r>
            <a:r>
              <a:rPr lang="en-US">
                <a:solidFill>
                  <a:srgbClr val="0000FF"/>
                </a:solidFill>
                <a:latin typeface="Consolas"/>
              </a:rPr>
              <a:t>&lt;/</a:t>
            </a:r>
            <a:r>
              <a:rPr lang="en-US">
                <a:solidFill>
                  <a:srgbClr val="800000"/>
                </a:solidFill>
                <a:latin typeface="Consolas"/>
              </a:rPr>
              <a:t>style</a:t>
            </a:r>
            <a:r>
              <a:rPr lang="en-US">
                <a:solidFill>
                  <a:srgbClr val="0000FF"/>
                </a:solidFill>
                <a:latin typeface="Consolas"/>
              </a:rPr>
              <a:t>&gt;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&lt;/</a:t>
            </a:r>
            <a:r>
              <a:rPr lang="en-US">
                <a:solidFill>
                  <a:srgbClr val="800000"/>
                </a:solidFill>
                <a:latin typeface="Consolas"/>
              </a:rPr>
              <a:t>head</a:t>
            </a:r>
            <a:r>
              <a:rPr lang="en-US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1B575-1770-4D0F-8C93-33A917907A43}"/>
              </a:ext>
            </a:extLst>
          </p:cNvPr>
          <p:cNvSpPr/>
          <p:nvPr/>
        </p:nvSpPr>
        <p:spPr>
          <a:xfrm>
            <a:off x="381000" y="5029200"/>
            <a:ext cx="8229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alibri (Body)"/>
              </a:rPr>
              <a:t>3. Inline style</a:t>
            </a:r>
            <a:endParaRPr lang="en-US">
              <a:latin typeface="Calibri (Body)"/>
            </a:endParaRPr>
          </a:p>
          <a:p>
            <a:r>
              <a:rPr lang="en-US">
                <a:latin typeface="Calibri (Body)"/>
              </a:rPr>
              <a:t>Viết trực tiếp css trong start tags html thông qua attribute style.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&lt;</a:t>
            </a:r>
            <a:r>
              <a:rPr lang="en-US">
                <a:solidFill>
                  <a:srgbClr val="800000"/>
                </a:solidFill>
                <a:latin typeface="Consolas"/>
              </a:rPr>
              <a:t>p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Consolas"/>
              </a:rPr>
              <a:t>style</a:t>
            </a:r>
            <a:r>
              <a:rPr lang="en-US">
                <a:solidFill>
                  <a:srgbClr val="0000FF"/>
                </a:solidFill>
                <a:latin typeface="Consolas"/>
              </a:rPr>
              <a:t>="</a:t>
            </a:r>
            <a:r>
              <a:rPr lang="en-US">
                <a:solidFill>
                  <a:srgbClr val="FF0000"/>
                </a:solidFill>
                <a:latin typeface="Consolas"/>
              </a:rPr>
              <a:t>color</a:t>
            </a:r>
            <a:r>
              <a:rPr lang="en-US">
                <a:solidFill>
                  <a:srgbClr val="000000"/>
                </a:solidFill>
                <a:latin typeface="Consolas"/>
              </a:rPr>
              <a:t>:</a:t>
            </a:r>
            <a:r>
              <a:rPr lang="en-US">
                <a:solidFill>
                  <a:srgbClr val="0000FF"/>
                </a:solidFill>
                <a:latin typeface="Consolas"/>
              </a:rPr>
              <a:t>sienna</a:t>
            </a:r>
            <a:r>
              <a:rPr lang="en-US">
                <a:solidFill>
                  <a:srgbClr val="000000"/>
                </a:solidFill>
                <a:latin typeface="Consolas"/>
              </a:rPr>
              <a:t>; </a:t>
            </a:r>
            <a:r>
              <a:rPr lang="en-US">
                <a:solidFill>
                  <a:srgbClr val="FF0000"/>
                </a:solidFill>
                <a:latin typeface="Consolas"/>
              </a:rPr>
              <a:t>margin-left</a:t>
            </a:r>
            <a:r>
              <a:rPr lang="en-US">
                <a:solidFill>
                  <a:srgbClr val="000000"/>
                </a:solidFill>
                <a:latin typeface="Consolas"/>
              </a:rPr>
              <a:t>:</a:t>
            </a:r>
            <a:r>
              <a:rPr lang="en-US">
                <a:solidFill>
                  <a:srgbClr val="0000FF"/>
                </a:solidFill>
                <a:latin typeface="Consolas"/>
              </a:rPr>
              <a:t>20px</a:t>
            </a:r>
            <a:r>
              <a:rPr lang="en-US">
                <a:solidFill>
                  <a:srgbClr val="000000"/>
                </a:solidFill>
                <a:latin typeface="Consolas"/>
              </a:rPr>
              <a:t>;</a:t>
            </a:r>
            <a:r>
              <a:rPr lang="en-US">
                <a:solidFill>
                  <a:srgbClr val="0000FF"/>
                </a:solidFill>
                <a:latin typeface="Consolas"/>
              </a:rPr>
              <a:t>"&gt;</a:t>
            </a:r>
            <a:r>
              <a:rPr lang="en-US">
                <a:solidFill>
                  <a:srgbClr val="000000"/>
                </a:solidFill>
                <a:latin typeface="Consolas"/>
              </a:rPr>
              <a:t>This is a paragraph.</a:t>
            </a:r>
            <a:r>
              <a:rPr lang="en-US">
                <a:solidFill>
                  <a:srgbClr val="0000FF"/>
                </a:solidFill>
                <a:latin typeface="Consolas"/>
              </a:rPr>
              <a:t>&lt;/</a:t>
            </a:r>
            <a:r>
              <a:rPr lang="en-US">
                <a:solidFill>
                  <a:srgbClr val="800000"/>
                </a:solidFill>
                <a:latin typeface="Consolas"/>
              </a:rPr>
              <a:t>p</a:t>
            </a:r>
            <a:r>
              <a:rPr lang="en-US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latin typeface="Calibri (Body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E2E09-2713-4A7D-B9D9-B399F15266A7}"/>
              </a:ext>
            </a:extLst>
          </p:cNvPr>
          <p:cNvSpPr/>
          <p:nvPr/>
        </p:nvSpPr>
        <p:spPr>
          <a:xfrm>
            <a:off x="467631" y="1357193"/>
            <a:ext cx="8229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alibri (Body)"/>
              </a:rPr>
              <a:t>1. External style (Nên dùng)</a:t>
            </a:r>
            <a:endParaRPr lang="en-US">
              <a:latin typeface="Calibri (Body)"/>
            </a:endParaRPr>
          </a:p>
          <a:p>
            <a:r>
              <a:rPr lang="vi-VN">
                <a:latin typeface="Calibri (Body)"/>
              </a:rPr>
              <a:t>Tạo file .css từ bên ngoài sau đó gọi link vào để sử dụng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&lt;</a:t>
            </a:r>
            <a:r>
              <a:rPr lang="en-US">
                <a:solidFill>
                  <a:srgbClr val="800000"/>
                </a:solidFill>
                <a:latin typeface="Consolas"/>
              </a:rPr>
              <a:t>link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Consolas"/>
              </a:rPr>
              <a:t>rel</a:t>
            </a:r>
            <a:r>
              <a:rPr lang="en-US">
                <a:solidFill>
                  <a:srgbClr val="0000FF"/>
                </a:solidFill>
                <a:latin typeface="Consolas"/>
              </a:rPr>
              <a:t>="stylesheet"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Consolas"/>
              </a:rPr>
              <a:t>type</a:t>
            </a:r>
            <a:r>
              <a:rPr lang="en-US">
                <a:solidFill>
                  <a:srgbClr val="0000FF"/>
                </a:solidFill>
                <a:latin typeface="Consolas"/>
              </a:rPr>
              <a:t>="text/css"</a:t>
            </a:r>
            <a:r>
              <a:rPr lang="en-US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Consolas"/>
              </a:rPr>
              <a:t>href</a:t>
            </a:r>
            <a:r>
              <a:rPr lang="en-US">
                <a:solidFill>
                  <a:srgbClr val="0000FF"/>
                </a:solidFill>
                <a:latin typeface="Consolas"/>
              </a:rPr>
              <a:t>="mystyle.css"&gt;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0977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 (Body)"/>
              </a:rPr>
              <a:t>Box Model là </a:t>
            </a:r>
            <a:r>
              <a:rPr lang="en-US" dirty="0" err="1">
                <a:latin typeface="Calibri  (Body)"/>
              </a:rPr>
              <a:t>gì</a:t>
            </a:r>
            <a:r>
              <a:rPr lang="vi-VN" dirty="0">
                <a:latin typeface="Calibri  (Body)"/>
              </a:rPr>
              <a:t>?</a:t>
            </a:r>
            <a:endParaRPr lang="en-US" dirty="0">
              <a:latin typeface="Calibri  (Body)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dirty="0">
                <a:latin typeface="Calibri (Body)"/>
              </a:rPr>
              <a:t>Tất cả HTML Element được coi như là các boxes (hộp)</a:t>
            </a:r>
          </a:p>
          <a:p>
            <a:r>
              <a:rPr lang="vi-VN" sz="2200" dirty="0">
                <a:latin typeface="Calibri (Body)"/>
              </a:rPr>
              <a:t>Box Model trong CSS là nói đến thiết kế và khung layout</a:t>
            </a:r>
            <a:r>
              <a:rPr lang="en-US" sz="2200" dirty="0">
                <a:latin typeface="Calibri (Body)"/>
              </a:rPr>
              <a:t>.</a:t>
            </a:r>
            <a:endParaRPr lang="vi-VN" sz="2200" dirty="0">
              <a:latin typeface="Calibri (Body)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49" y="2728912"/>
            <a:ext cx="52673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2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hay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Calibri (Body)"/>
              </a:rPr>
              <a:t>Background: </a:t>
            </a:r>
            <a:r>
              <a:rPr lang="en-US" dirty="0" err="1">
                <a:latin typeface="Calibri (Body)"/>
              </a:rPr>
              <a:t>Dùng</a:t>
            </a:r>
            <a:r>
              <a:rPr lang="en-US" dirty="0">
                <a:latin typeface="Calibri (Body)"/>
              </a:rPr>
              <a:t> set </a:t>
            </a:r>
            <a:r>
              <a:rPr lang="en-US" dirty="0" err="1">
                <a:latin typeface="Calibri (Body)"/>
              </a:rPr>
              <a:t>nền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cho</a:t>
            </a:r>
            <a:r>
              <a:rPr lang="en-US" dirty="0">
                <a:latin typeface="Calibri (Body)"/>
              </a:rPr>
              <a:t> HTML Element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Text-align: Căn chỉnh chữ trong HTML, căn trái, căn phải, giữa...tương tự như word.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Border: Set đường viền cho HTML Element.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Calibri (Body)"/>
              </a:rPr>
              <a:t>Margin: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Khoảng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lề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cho</a:t>
            </a:r>
            <a:r>
              <a:rPr lang="en-US" dirty="0">
                <a:latin typeface="Calibri (Body)"/>
              </a:rPr>
              <a:t> HTML Element.</a:t>
            </a:r>
          </a:p>
          <a:p>
            <a:pPr>
              <a:spcBef>
                <a:spcPts val="1200"/>
              </a:spcBef>
            </a:pPr>
            <a:r>
              <a:rPr lang="vi-VN" b="1" dirty="0">
                <a:latin typeface="Calibri (Body)"/>
              </a:rPr>
              <a:t>Padding:</a:t>
            </a:r>
            <a:r>
              <a:rPr lang="vi-VN" dirty="0">
                <a:latin typeface="Calibri (Body)"/>
              </a:rPr>
              <a:t> Thêm khoảng trống từ đường viền tới nội dung cho HTML Element.</a:t>
            </a:r>
          </a:p>
          <a:p>
            <a:pPr>
              <a:spcBef>
                <a:spcPts val="1200"/>
              </a:spcBef>
            </a:pPr>
            <a:r>
              <a:rPr lang="vi-VN" b="1" dirty="0">
                <a:latin typeface="Calibri (Body)"/>
              </a:rPr>
              <a:t>Float:</a:t>
            </a:r>
            <a:r>
              <a:rPr lang="vi-VN" dirty="0">
                <a:latin typeface="Calibri (Body)"/>
              </a:rPr>
              <a:t> Dùng căn một HTML Element sang trái, hoặc sang phải. Có 2 giá trị: float:left, float:right;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Width: Set độ rộng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Calibri (Body)"/>
              </a:rPr>
              <a:t>Height: Set </a:t>
            </a:r>
            <a:r>
              <a:rPr lang="en-US" dirty="0" err="1">
                <a:latin typeface="Calibri (Body)"/>
              </a:rPr>
              <a:t>chiều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cao</a:t>
            </a:r>
            <a:endParaRPr lang="en-US" dirty="0">
              <a:latin typeface="Calibri (Body)"/>
            </a:endParaRPr>
          </a:p>
          <a:p>
            <a:pPr>
              <a:spcBef>
                <a:spcPts val="1200"/>
              </a:spcBef>
            </a:pPr>
            <a:r>
              <a:rPr lang="fr-FR" dirty="0">
                <a:latin typeface="Calibri (Body)"/>
              </a:rPr>
              <a:t>Font: </a:t>
            </a:r>
            <a:r>
              <a:rPr lang="fr-FR" dirty="0" err="1">
                <a:latin typeface="Calibri (Body)"/>
              </a:rPr>
              <a:t>Định</a:t>
            </a:r>
            <a:r>
              <a:rPr lang="fr-FR" dirty="0">
                <a:latin typeface="Calibri (Body)"/>
              </a:rPr>
              <a:t> </a:t>
            </a:r>
            <a:r>
              <a:rPr lang="fr-FR" dirty="0" err="1">
                <a:latin typeface="Calibri (Body)"/>
              </a:rPr>
              <a:t>dạng</a:t>
            </a:r>
            <a:r>
              <a:rPr lang="fr-FR" dirty="0">
                <a:latin typeface="Calibri (Body)"/>
              </a:rPr>
              <a:t> </a:t>
            </a:r>
            <a:r>
              <a:rPr lang="fr-FR" dirty="0" err="1">
                <a:latin typeface="Calibri (Body)"/>
              </a:rPr>
              <a:t>cho</a:t>
            </a:r>
            <a:r>
              <a:rPr lang="fr-FR" dirty="0">
                <a:latin typeface="Calibri (Body)"/>
              </a:rPr>
              <a:t> font </a:t>
            </a:r>
            <a:r>
              <a:rPr lang="fr-FR" dirty="0" err="1">
                <a:latin typeface="Calibri (Body)"/>
              </a:rPr>
              <a:t>chữ</a:t>
            </a:r>
            <a:endParaRPr lang="fr-FR" dirty="0">
              <a:latin typeface="Calibri (Body)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Calibri (Body)"/>
              </a:rPr>
              <a:t>Color: </a:t>
            </a:r>
            <a:r>
              <a:rPr lang="en-US" dirty="0" err="1">
                <a:latin typeface="Calibri (Body)"/>
              </a:rPr>
              <a:t>Định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dạng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màu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chữ</a:t>
            </a:r>
            <a:endParaRPr lang="en-US" dirty="0">
              <a:latin typeface="Calibri (Body)"/>
            </a:endParaRPr>
          </a:p>
          <a:p>
            <a:pPr>
              <a:spcBef>
                <a:spcPts val="1200"/>
              </a:spcBef>
            </a:pPr>
            <a:r>
              <a:rPr lang="vi-VN" b="1" dirty="0">
                <a:latin typeface="Calibri (Body)"/>
              </a:rPr>
              <a:t>Position:</a:t>
            </a:r>
            <a:r>
              <a:rPr lang="vi-VN" dirty="0">
                <a:latin typeface="Calibri (Body)"/>
              </a:rPr>
              <a:t> Căn chỉnh vị </a:t>
            </a:r>
            <a:r>
              <a:rPr lang="vi-VN" dirty="0" smtClean="0">
                <a:latin typeface="Calibri (Body)"/>
              </a:rPr>
              <a:t>trí</a:t>
            </a:r>
            <a:r>
              <a:rPr lang="en-US">
                <a:latin typeface="Calibri (Body)"/>
              </a:rPr>
              <a:t>.</a:t>
            </a:r>
            <a:endParaRPr lang="vi-V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395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Combinatiors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Calibri (Body)"/>
              </a:rPr>
              <a:t>CSS </a:t>
            </a:r>
            <a:r>
              <a:rPr lang="en-US" dirty="0" err="1">
                <a:latin typeface="Calibri (Body)"/>
              </a:rPr>
              <a:t>Combinators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thể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hiện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mối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quan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hệ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giữa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selector.</a:t>
            </a:r>
          </a:p>
          <a:p>
            <a:pPr>
              <a:spcBef>
                <a:spcPts val="1200"/>
              </a:spcBef>
            </a:pPr>
            <a:r>
              <a:rPr lang="en-US" b="1" dirty="0" err="1">
                <a:latin typeface="Calibri (Body)"/>
              </a:rPr>
              <a:t>Có</a:t>
            </a:r>
            <a:r>
              <a:rPr lang="en-US" b="1" dirty="0">
                <a:latin typeface="Calibri (Body)"/>
              </a:rPr>
              <a:t> 4 </a:t>
            </a:r>
            <a:r>
              <a:rPr lang="en-US" b="1" dirty="0" err="1">
                <a:latin typeface="Calibri (Body)"/>
              </a:rPr>
              <a:t>loại</a:t>
            </a:r>
            <a:r>
              <a:rPr lang="en-US" b="1" dirty="0">
                <a:latin typeface="Calibri (Body)"/>
              </a:rPr>
              <a:t> </a:t>
            </a:r>
            <a:r>
              <a:rPr lang="en-US" b="1" dirty="0" err="1">
                <a:latin typeface="Calibri (Body)"/>
              </a:rPr>
              <a:t>combinator</a:t>
            </a:r>
            <a:r>
              <a:rPr lang="en-US" b="1" dirty="0">
                <a:latin typeface="Calibri (Body)"/>
              </a:rPr>
              <a:t>: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Calibri (Body)"/>
              </a:rPr>
              <a:t>1. Descendant Selector (</a:t>
            </a:r>
            <a:r>
              <a:rPr lang="en-US" dirty="0" err="1">
                <a:latin typeface="Calibri (Body)"/>
              </a:rPr>
              <a:t>Tất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cả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con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cháu</a:t>
            </a:r>
            <a:r>
              <a:rPr lang="en-US" dirty="0">
                <a:latin typeface="Calibri (Body)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latin typeface="Calibri (Body)"/>
              </a:rPr>
              <a:t>Ví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</a:t>
            </a:r>
            <a:r>
              <a:rPr lang="en-US" dirty="0">
                <a:latin typeface="Calibri (Body)"/>
              </a:rPr>
              <a:t>: div p { </a:t>
            </a:r>
            <a:r>
              <a:rPr lang="en-US" dirty="0" err="1">
                <a:latin typeface="Calibri (Body)"/>
              </a:rPr>
              <a:t>background-color:yellow</a:t>
            </a:r>
            <a:r>
              <a:rPr lang="en-US" dirty="0">
                <a:latin typeface="Calibri (Body)"/>
              </a:rPr>
              <a:t>;}. </a:t>
            </a:r>
            <a:r>
              <a:rPr lang="en-US" dirty="0" err="1">
                <a:latin typeface="Calibri (Body)"/>
              </a:rPr>
              <a:t>Tất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cả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thẻ</a:t>
            </a:r>
            <a:r>
              <a:rPr lang="en-US" dirty="0">
                <a:latin typeface="Calibri (Body)"/>
              </a:rPr>
              <a:t> p </a:t>
            </a:r>
            <a:r>
              <a:rPr lang="en-US" dirty="0" err="1">
                <a:latin typeface="Calibri (Body)"/>
              </a:rPr>
              <a:t>nằm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trong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thẻ</a:t>
            </a:r>
            <a:r>
              <a:rPr lang="en-US" dirty="0">
                <a:latin typeface="Calibri (Body)"/>
              </a:rPr>
              <a:t> div </a:t>
            </a:r>
            <a:r>
              <a:rPr lang="en-US" dirty="0" err="1">
                <a:latin typeface="Calibri (Body)"/>
              </a:rPr>
              <a:t>sẽ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nền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màu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vàng</a:t>
            </a:r>
            <a:r>
              <a:rPr lang="en-US" dirty="0">
                <a:latin typeface="Calibri (Body)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Calibri (Body)"/>
              </a:rPr>
              <a:t>2. Child selector (</a:t>
            </a:r>
            <a:r>
              <a:rPr lang="en-US" dirty="0" err="1">
                <a:latin typeface="Calibri (Body)"/>
              </a:rPr>
              <a:t>Chỉ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con </a:t>
            </a:r>
            <a:r>
              <a:rPr lang="en-US" dirty="0" err="1">
                <a:latin typeface="Calibri (Body)"/>
              </a:rPr>
              <a:t>của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nó</a:t>
            </a:r>
            <a:r>
              <a:rPr lang="en-US" dirty="0">
                <a:latin typeface="Calibri (Body)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Ví dụ: div&gt;p {background-color:yellow;}. Chỉ những thẻ p là con của div đổi màu nền vàng, các cháu không bị ảnh hưởng.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3. Adjacent Sibling Selector (Phần tử liền kề ngay đằng sau)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Ví dụ: div+p { background-color:yellow;}. Thẻ p đầu tiên nằm sau thẻ div sẽ bị ảnh hưởng nền vàng.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4. General Sibling Selector (Tất các phần tử liền kề ngay đằng sau)</a:t>
            </a:r>
          </a:p>
          <a:p>
            <a:pPr>
              <a:spcBef>
                <a:spcPts val="1200"/>
              </a:spcBef>
            </a:pPr>
            <a:r>
              <a:rPr lang="vi-VN" dirty="0">
                <a:latin typeface="Calibri (Body)"/>
              </a:rPr>
              <a:t>Ví dụ: div~p { background-color:yellow;}. Tất cả những thẻ p nằm sau thẻ div sẽ bị ảnh hưởng nền vàng.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260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264</TotalTime>
  <Words>976</Words>
  <Application>Microsoft Office PowerPoint</Application>
  <PresentationFormat>On-screen Show (4:3)</PresentationFormat>
  <Paragraphs>125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 (Body)</vt:lpstr>
      <vt:lpstr>Calibri (Body)</vt:lpstr>
      <vt:lpstr>Consolas</vt:lpstr>
      <vt:lpstr>DejaVu Sans</vt:lpstr>
      <vt:lpstr>Symbol</vt:lpstr>
      <vt:lpstr>Wingdings</vt:lpstr>
      <vt:lpstr>Theme2</vt:lpstr>
      <vt:lpstr>Office Theme</vt:lpstr>
      <vt:lpstr>1_Office Theme</vt:lpstr>
      <vt:lpstr>CSS</vt:lpstr>
      <vt:lpstr>Nội dung chính</vt:lpstr>
      <vt:lpstr>CSS là gì? Tại sao cần dùng CSS.</vt:lpstr>
      <vt:lpstr>Cấu trúc khai báo CSS.</vt:lpstr>
      <vt:lpstr>CSS Selectors là gì?</vt:lpstr>
      <vt:lpstr>Áp dụng CSS trong trang HTML</vt:lpstr>
      <vt:lpstr>Box Model là gì?</vt:lpstr>
      <vt:lpstr>Giới thiệu các thuộc tính hay dùng</vt:lpstr>
      <vt:lpstr>CSS Combinatiors là gì?</vt:lpstr>
      <vt:lpstr>Table</vt:lpstr>
      <vt:lpstr>CSS3 là gì?</vt:lpstr>
      <vt:lpstr>Bài tập 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Giáo trình đào tạo HTML</dc:title>
  <dc:creator>EVNSoft</dc:creator>
  <cp:lastModifiedBy>NGO QUANG VIET</cp:lastModifiedBy>
  <cp:revision>38</cp:revision>
  <dcterms:created xsi:type="dcterms:W3CDTF">2014-05-06T13:43:28Z</dcterms:created>
  <dcterms:modified xsi:type="dcterms:W3CDTF">2018-06-26T04:08:39Z</dcterms:modified>
</cp:coreProperties>
</file>