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10.xml.rels" ContentType="application/vnd.openxmlformats-package.relationships+xml"/>
  <Override PartName="/ppt/notesSlides/_rels/notesSlide6.xml.rels" ContentType="application/vnd.openxmlformats-package.relationships+xml"/>
  <Override PartName="/ppt/notesSlides/_rels/notesSlide11.xml.rels" ContentType="application/vnd.openxmlformats-package.relationships+xml"/>
  <Override PartName="/ppt/notesSlides/_rels/notesSlide7.xml.rels" ContentType="application/vnd.openxmlformats-package.relationships+xml"/>
  <Override PartName="/ppt/notesSlides/_rels/notesSlide9.xml.rels" ContentType="application/vnd.openxmlformats-package.relationships+xml"/>
  <Override PartName="/ppt/notesSlides/_rels/notesSlide12.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png" ContentType="image/png"/>
  <Override PartName="/ppt/media/image7.jpeg" ContentType="image/jpeg"/>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sldImg"/>
          </p:nvPr>
        </p:nvSpPr>
        <p:spPr>
          <a:xfrm>
            <a:off x="533520" y="764280"/>
            <a:ext cx="6704640" cy="3771360"/>
          </a:xfrm>
          <a:prstGeom prst="rect">
            <a:avLst/>
          </a:prstGeom>
        </p:spPr>
        <p:txBody>
          <a:bodyPr lIns="0" rIns="0" tIns="0" bIns="0" anchor="ct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191"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92"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193"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194"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195" name="PlaceHolder 6"/>
          <p:cNvSpPr>
            <a:spLocks noGrp="1"/>
          </p:cNvSpPr>
          <p:nvPr>
            <p:ph type="sldNum"/>
          </p:nvPr>
        </p:nvSpPr>
        <p:spPr>
          <a:xfrm>
            <a:off x="4399200" y="9555480"/>
            <a:ext cx="3372840" cy="502560"/>
          </a:xfrm>
          <a:prstGeom prst="rect">
            <a:avLst/>
          </a:prstGeom>
        </p:spPr>
        <p:txBody>
          <a:bodyPr lIns="0" rIns="0" tIns="0" bIns="0" anchor="b"/>
          <a:p>
            <a:pPr algn="r"/>
            <a:fld id="{936AD225-E82B-4362-BCEE-8093969B4A0E}"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sldImg"/>
          </p:nvPr>
        </p:nvSpPr>
        <p:spPr>
          <a:xfrm>
            <a:off x="1143000" y="685800"/>
            <a:ext cx="4571640" cy="3428640"/>
          </a:xfrm>
          <a:prstGeom prst="rect">
            <a:avLst/>
          </a:prstGeom>
        </p:spPr>
      </p:sp>
      <p:sp>
        <p:nvSpPr>
          <p:cNvPr id="250"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0" lang="en-US" sz="1200" spc="-1" strike="noStrike">
                <a:solidFill>
                  <a:srgbClr val="000000"/>
                </a:solidFill>
                <a:latin typeface="+mn-lt"/>
                <a:ea typeface="+mn-ea"/>
              </a:rPr>
              <a:t>Content delivery network (CDN): Load phân tải để giảm tải cho server app chính.</a:t>
            </a:r>
            <a:endParaRPr b="0" lang="en-US" sz="1200" spc="-1" strike="noStrike">
              <a:latin typeface="Arial"/>
            </a:endParaRPr>
          </a:p>
        </p:txBody>
      </p:sp>
      <p:sp>
        <p:nvSpPr>
          <p:cNvPr id="251" name="TextShape 3"/>
          <p:cNvSpPr txBox="1"/>
          <p:nvPr/>
        </p:nvSpPr>
        <p:spPr>
          <a:xfrm>
            <a:off x="3884760" y="8685360"/>
            <a:ext cx="2971440" cy="456840"/>
          </a:xfrm>
          <a:prstGeom prst="rect">
            <a:avLst/>
          </a:prstGeom>
          <a:noFill/>
          <a:ln>
            <a:noFill/>
          </a:ln>
        </p:spPr>
        <p:txBody>
          <a:bodyPr anchor="b"/>
          <a:p>
            <a:pPr algn="r">
              <a:lnSpc>
                <a:spcPct val="100000"/>
              </a:lnSpc>
            </a:pPr>
            <a:fld id="{38EC5D13-B1BA-4B97-BC11-A6CE30501984}"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sldImg"/>
          </p:nvPr>
        </p:nvSpPr>
        <p:spPr>
          <a:xfrm>
            <a:off x="1143000" y="685800"/>
            <a:ext cx="4571640" cy="3428640"/>
          </a:xfrm>
          <a:prstGeom prst="rect">
            <a:avLst/>
          </a:prstGeom>
        </p:spPr>
      </p:sp>
      <p:sp>
        <p:nvSpPr>
          <p:cNvPr id="253"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54" name="TextShape 3"/>
          <p:cNvSpPr txBox="1"/>
          <p:nvPr/>
        </p:nvSpPr>
        <p:spPr>
          <a:xfrm>
            <a:off x="3884760" y="8685360"/>
            <a:ext cx="2971440" cy="456840"/>
          </a:xfrm>
          <a:prstGeom prst="rect">
            <a:avLst/>
          </a:prstGeom>
          <a:noFill/>
          <a:ln>
            <a:noFill/>
          </a:ln>
        </p:spPr>
        <p:txBody>
          <a:bodyPr anchor="b"/>
          <a:p>
            <a:pPr algn="r">
              <a:lnSpc>
                <a:spcPct val="100000"/>
              </a:lnSpc>
            </a:pPr>
            <a:fld id="{C97F0DEC-536C-4D84-80F6-A2556FB1C7C5}"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sldImg"/>
          </p:nvPr>
        </p:nvSpPr>
        <p:spPr>
          <a:xfrm>
            <a:off x="1143000" y="685800"/>
            <a:ext cx="4571640" cy="3428640"/>
          </a:xfrm>
          <a:prstGeom prst="rect">
            <a:avLst/>
          </a:prstGeom>
        </p:spPr>
      </p:sp>
      <p:sp>
        <p:nvSpPr>
          <p:cNvPr id="256"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57" name="TextShape 3"/>
          <p:cNvSpPr txBox="1"/>
          <p:nvPr/>
        </p:nvSpPr>
        <p:spPr>
          <a:xfrm>
            <a:off x="3884760" y="8685360"/>
            <a:ext cx="2971440" cy="456840"/>
          </a:xfrm>
          <a:prstGeom prst="rect">
            <a:avLst/>
          </a:prstGeom>
          <a:noFill/>
          <a:ln>
            <a:noFill/>
          </a:ln>
        </p:spPr>
        <p:txBody>
          <a:bodyPr anchor="b"/>
          <a:p>
            <a:pPr algn="r">
              <a:lnSpc>
                <a:spcPct val="100000"/>
              </a:lnSpc>
            </a:pPr>
            <a:fld id="{B9521C78-8F80-4707-9CE9-6B60B2BB43B1}"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sldImg"/>
          </p:nvPr>
        </p:nvSpPr>
        <p:spPr>
          <a:xfrm>
            <a:off x="1143000" y="685800"/>
            <a:ext cx="4571640" cy="3428640"/>
          </a:xfrm>
          <a:prstGeom prst="rect">
            <a:avLst/>
          </a:prstGeom>
        </p:spPr>
      </p:sp>
      <p:sp>
        <p:nvSpPr>
          <p:cNvPr id="259"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0" lang="en-US" sz="2000" spc="-1" strike="noStrike">
                <a:latin typeface="Arial"/>
              </a:rPr>
              <a:t>Làm demo cho học viên xem</a:t>
            </a:r>
            <a:endParaRPr b="0" lang="en-US" sz="2000" spc="-1" strike="noStrike">
              <a:latin typeface="Arial"/>
            </a:endParaRPr>
          </a:p>
        </p:txBody>
      </p:sp>
      <p:sp>
        <p:nvSpPr>
          <p:cNvPr id="260" name="TextShape 3"/>
          <p:cNvSpPr txBox="1"/>
          <p:nvPr/>
        </p:nvSpPr>
        <p:spPr>
          <a:xfrm>
            <a:off x="3884760" y="8685360"/>
            <a:ext cx="2971440" cy="456840"/>
          </a:xfrm>
          <a:prstGeom prst="rect">
            <a:avLst/>
          </a:prstGeom>
          <a:noFill/>
          <a:ln>
            <a:noFill/>
          </a:ln>
        </p:spPr>
        <p:txBody>
          <a:bodyPr anchor="b"/>
          <a:p>
            <a:pPr algn="r">
              <a:lnSpc>
                <a:spcPct val="100000"/>
              </a:lnSpc>
            </a:pPr>
            <a:fld id="{B6BEFAA0-CAE4-4F4C-B39C-763005D33F9C}"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sldImg"/>
          </p:nvPr>
        </p:nvSpPr>
        <p:spPr>
          <a:xfrm>
            <a:off x="1143000" y="685800"/>
            <a:ext cx="4571640" cy="3428640"/>
          </a:xfrm>
          <a:prstGeom prst="rect">
            <a:avLst/>
          </a:prstGeom>
        </p:spPr>
      </p:sp>
      <p:sp>
        <p:nvSpPr>
          <p:cNvPr id="262"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buClr>
                <a:srgbClr val="000000"/>
              </a:buClr>
              <a:buFont typeface="StarSymbol"/>
              <a:buChar char="-"/>
            </a:pPr>
            <a:r>
              <a:rPr b="0" lang="en-US" sz="2000" spc="-1" strike="noStrike">
                <a:latin typeface="Arial"/>
              </a:rPr>
              <a:t>Bổ sung thêm add html động từ jQuery.</a:t>
            </a:r>
            <a:endParaRPr b="0" lang="en-US" sz="2000" spc="-1" strike="noStrike">
              <a:latin typeface="Arial"/>
            </a:endParaRPr>
          </a:p>
          <a:p>
            <a:pPr marL="216000" indent="-216000">
              <a:lnSpc>
                <a:spcPct val="100000"/>
              </a:lnSpc>
              <a:buClr>
                <a:srgbClr val="000000"/>
              </a:buClr>
              <a:buFont typeface="StarSymbol"/>
              <a:buChar char="-"/>
            </a:pPr>
            <a:r>
              <a:rPr b="0" lang="en-US" sz="2000" spc="-1" strike="noStrike">
                <a:latin typeface="Arial"/>
              </a:rPr>
              <a:t> </a:t>
            </a:r>
            <a:r>
              <a:rPr b="0" lang="en-US" sz="2000" spc="-1" strike="noStrike">
                <a:latin typeface="Arial"/>
              </a:rPr>
              <a:t>Giải thích khi nào dùng trường hợp này.</a:t>
            </a:r>
            <a:endParaRPr b="0" lang="en-US" sz="2000" spc="-1" strike="noStrike">
              <a:latin typeface="Arial"/>
            </a:endParaRPr>
          </a:p>
        </p:txBody>
      </p:sp>
      <p:sp>
        <p:nvSpPr>
          <p:cNvPr id="263" name="TextShape 3"/>
          <p:cNvSpPr txBox="1"/>
          <p:nvPr/>
        </p:nvSpPr>
        <p:spPr>
          <a:xfrm>
            <a:off x="3884760" y="8685360"/>
            <a:ext cx="2971440" cy="456840"/>
          </a:xfrm>
          <a:prstGeom prst="rect">
            <a:avLst/>
          </a:prstGeom>
          <a:noFill/>
          <a:ln>
            <a:noFill/>
          </a:ln>
        </p:spPr>
        <p:txBody>
          <a:bodyPr anchor="b"/>
          <a:p>
            <a:pPr algn="r">
              <a:lnSpc>
                <a:spcPct val="100000"/>
              </a:lnSpc>
            </a:pPr>
            <a:fld id="{3A1CCD71-22DB-4CA4-8BBB-112CF2A003A6}"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sldImg"/>
          </p:nvPr>
        </p:nvSpPr>
        <p:spPr>
          <a:xfrm>
            <a:off x="1143000" y="685800"/>
            <a:ext cx="4571640" cy="3428640"/>
          </a:xfrm>
          <a:prstGeom prst="rect">
            <a:avLst/>
          </a:prstGeom>
        </p:spPr>
      </p:sp>
      <p:sp>
        <p:nvSpPr>
          <p:cNvPr id="232"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33" name="TextShape 3"/>
          <p:cNvSpPr txBox="1"/>
          <p:nvPr/>
        </p:nvSpPr>
        <p:spPr>
          <a:xfrm>
            <a:off x="3884760" y="8685360"/>
            <a:ext cx="2971440" cy="456840"/>
          </a:xfrm>
          <a:prstGeom prst="rect">
            <a:avLst/>
          </a:prstGeom>
          <a:noFill/>
          <a:ln>
            <a:noFill/>
          </a:ln>
        </p:spPr>
        <p:txBody>
          <a:bodyPr anchor="b"/>
          <a:p>
            <a:pPr algn="r">
              <a:lnSpc>
                <a:spcPct val="100000"/>
              </a:lnSpc>
            </a:pPr>
            <a:fld id="{8B4BED8C-83FF-4135-B6FD-81BF9D15C986}"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sldImg"/>
          </p:nvPr>
        </p:nvSpPr>
        <p:spPr>
          <a:xfrm>
            <a:off x="1143000" y="685800"/>
            <a:ext cx="4571640" cy="3428640"/>
          </a:xfrm>
          <a:prstGeom prst="rect">
            <a:avLst/>
          </a:prstGeom>
        </p:spPr>
      </p:sp>
      <p:sp>
        <p:nvSpPr>
          <p:cNvPr id="235" name="PlaceHolder 2"/>
          <p:cNvSpPr>
            <a:spLocks noGrp="1"/>
          </p:cNvSpPr>
          <p:nvPr>
            <p:ph type="body"/>
          </p:nvPr>
        </p:nvSpPr>
        <p:spPr>
          <a:xfrm>
            <a:off x="685800" y="4343400"/>
            <a:ext cx="5486040" cy="4114440"/>
          </a:xfrm>
          <a:prstGeom prst="rect">
            <a:avLst/>
          </a:prstGeom>
        </p:spPr>
        <p:txBody>
          <a:bodyPr/>
          <a:p>
            <a:pPr marL="216000" indent="-216000">
              <a:lnSpc>
                <a:spcPct val="100000"/>
              </a:lnSpc>
              <a:buClr>
                <a:srgbClr val="000000"/>
              </a:buClr>
              <a:buFont typeface="StarSymbol"/>
              <a:buChar char="-"/>
            </a:pPr>
            <a:r>
              <a:rPr b="0" lang="en-US" sz="2000" spc="-1" strike="noStrike">
                <a:latin typeface="Arial"/>
              </a:rPr>
              <a:t> </a:t>
            </a:r>
            <a:r>
              <a:rPr b="0" lang="en-US" sz="2000" spc="-1" strike="noStrike">
                <a:latin typeface="Arial"/>
              </a:rPr>
              <a:t>Nói lịch sử của JS</a:t>
            </a:r>
            <a:endParaRPr b="0" lang="en-US" sz="2000" spc="-1" strike="noStrike">
              <a:latin typeface="Arial"/>
            </a:endParaRPr>
          </a:p>
          <a:p>
            <a:pPr marL="216000" indent="-216000">
              <a:lnSpc>
                <a:spcPct val="100000"/>
              </a:lnSpc>
            </a:pPr>
            <a:r>
              <a:rPr b="0" lang="en-US" sz="2000" spc="-1" strike="noStrike">
                <a:latin typeface="Arial"/>
              </a:rPr>
              <a:t>- JS chạy syn tất cả các luồng khác stop lại -&gt; Đặt js muộn nhất có thể. (CSS load sớm nhất)</a:t>
            </a:r>
            <a:endParaRPr b="0" lang="en-US" sz="2000" spc="-1" strike="noStrike">
              <a:latin typeface="Arial"/>
            </a:endParaRPr>
          </a:p>
        </p:txBody>
      </p:sp>
      <p:sp>
        <p:nvSpPr>
          <p:cNvPr id="236" name="TextShape 3"/>
          <p:cNvSpPr txBox="1"/>
          <p:nvPr/>
        </p:nvSpPr>
        <p:spPr>
          <a:xfrm>
            <a:off x="3884760" y="8685360"/>
            <a:ext cx="2971440" cy="456840"/>
          </a:xfrm>
          <a:prstGeom prst="rect">
            <a:avLst/>
          </a:prstGeom>
          <a:noFill/>
          <a:ln>
            <a:noFill/>
          </a:ln>
        </p:spPr>
        <p:txBody>
          <a:bodyPr anchor="b"/>
          <a:p>
            <a:pPr algn="r">
              <a:lnSpc>
                <a:spcPct val="100000"/>
              </a:lnSpc>
            </a:pPr>
            <a:fld id="{1E479374-9311-46FB-9C3E-E2330B05E1A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sldImg"/>
          </p:nvPr>
        </p:nvSpPr>
        <p:spPr>
          <a:xfrm>
            <a:off x="1143000" y="685800"/>
            <a:ext cx="4571640" cy="3428640"/>
          </a:xfrm>
          <a:prstGeom prst="rect">
            <a:avLst/>
          </a:prstGeom>
        </p:spPr>
      </p:sp>
      <p:sp>
        <p:nvSpPr>
          <p:cNvPr id="238" name="PlaceHolder 2"/>
          <p:cNvSpPr>
            <a:spLocks noGrp="1"/>
          </p:cNvSpPr>
          <p:nvPr>
            <p:ph type="body"/>
          </p:nvPr>
        </p:nvSpPr>
        <p:spPr>
          <a:xfrm>
            <a:off x="685800" y="4343400"/>
            <a:ext cx="5486040" cy="4114440"/>
          </a:xfrm>
          <a:prstGeom prst="rect">
            <a:avLst/>
          </a:prstGeom>
        </p:spPr>
        <p:txBody>
          <a:bodyPr/>
          <a:p>
            <a:pPr marL="171360" indent="-171000">
              <a:lnSpc>
                <a:spcPct val="100000"/>
              </a:lnSpc>
              <a:buClr>
                <a:srgbClr val="000000"/>
              </a:buClr>
              <a:buFont typeface="StarSymbol"/>
              <a:buChar char="-"/>
            </a:pPr>
            <a:r>
              <a:rPr b="0" lang="en-US" sz="1200" spc="-1" strike="noStrike">
                <a:solidFill>
                  <a:srgbClr val="000000"/>
                </a:solidFill>
                <a:latin typeface="+mn-lt"/>
                <a:ea typeface="+mn-ea"/>
              </a:rPr>
              <a:t>Demo: demoJS.html, externalJS.html</a:t>
            </a:r>
            <a:endParaRPr b="0" lang="en-US" sz="1200" spc="-1" strike="noStrike">
              <a:latin typeface="Arial"/>
            </a:endParaRPr>
          </a:p>
          <a:p>
            <a:pPr marL="171360" indent="-171000">
              <a:lnSpc>
                <a:spcPct val="100000"/>
              </a:lnSpc>
              <a:buClr>
                <a:srgbClr val="000000"/>
              </a:buClr>
              <a:buFont typeface="StarSymbol"/>
              <a:buChar char="-"/>
            </a:pPr>
            <a:r>
              <a:rPr b="0" lang="en-US" sz="1200" spc="-1" strike="noStrike">
                <a:solidFill>
                  <a:srgbClr val="000000"/>
                </a:solidFill>
                <a:latin typeface="+mn-lt"/>
                <a:ea typeface="+mn-ea"/>
              </a:rPr>
              <a:t>Nên dùng gọi javascript từ bên ngoài: Dễ dùng lại, dễ bảo trì, tŕnh duyệt cache lại được nên tối ưu hơn.</a:t>
            </a:r>
            <a:endParaRPr b="0" lang="en-US" sz="1200" spc="-1" strike="noStrike">
              <a:latin typeface="Arial"/>
            </a:endParaRPr>
          </a:p>
          <a:p>
            <a:pPr marL="171360" indent="-171000">
              <a:lnSpc>
                <a:spcPct val="100000"/>
              </a:lnSpc>
              <a:buClr>
                <a:srgbClr val="000000"/>
              </a:buClr>
              <a:buFont typeface="StarSymbol"/>
              <a:buChar char="-"/>
            </a:pPr>
            <a:r>
              <a:rPr b="0" lang="en-US" sz="1200" spc="-1" strike="noStrike">
                <a:solidFill>
                  <a:srgbClr val="000000"/>
                </a:solidFill>
                <a:latin typeface="+mn-lt"/>
                <a:ea typeface="+mn-ea"/>
              </a:rPr>
              <a:t>Trưởng hợp ID server side tự sinh ID thì làm thế nào?</a:t>
            </a:r>
            <a:endParaRPr b="0" lang="en-US" sz="1200" spc="-1" strike="noStrike">
              <a:latin typeface="Arial"/>
            </a:endParaRPr>
          </a:p>
          <a:p>
            <a:pPr>
              <a:lnSpc>
                <a:spcPct val="100000"/>
              </a:lnSpc>
            </a:pPr>
            <a:endParaRPr b="0" lang="en-US" sz="1200" spc="-1" strike="noStrike">
              <a:latin typeface="Arial"/>
            </a:endParaRPr>
          </a:p>
        </p:txBody>
      </p:sp>
      <p:sp>
        <p:nvSpPr>
          <p:cNvPr id="239" name="TextShape 3"/>
          <p:cNvSpPr txBox="1"/>
          <p:nvPr/>
        </p:nvSpPr>
        <p:spPr>
          <a:xfrm>
            <a:off x="3884760" y="8685360"/>
            <a:ext cx="2971440" cy="456840"/>
          </a:xfrm>
          <a:prstGeom prst="rect">
            <a:avLst/>
          </a:prstGeom>
          <a:noFill/>
          <a:ln>
            <a:noFill/>
          </a:ln>
        </p:spPr>
        <p:txBody>
          <a:bodyPr anchor="b"/>
          <a:p>
            <a:pPr algn="r">
              <a:lnSpc>
                <a:spcPct val="100000"/>
              </a:lnSpc>
            </a:pPr>
            <a:fld id="{8FE40BDE-DB22-4EE7-8794-17EAF94D82FC}"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sldImg"/>
          </p:nvPr>
        </p:nvSpPr>
        <p:spPr>
          <a:xfrm>
            <a:off x="1143000" y="685800"/>
            <a:ext cx="4571640" cy="3428640"/>
          </a:xfrm>
          <a:prstGeom prst="rect">
            <a:avLst/>
          </a:prstGeom>
        </p:spPr>
      </p:sp>
      <p:sp>
        <p:nvSpPr>
          <p:cNvPr id="241"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0" lang="en-US" sz="2000" spc="-1" strike="noStrike">
                <a:latin typeface="Arial"/>
              </a:rPr>
              <a:t>- Lưu ý khi sử dụng: Khi script lỗi sẽ dừng các câu lệnh khác.</a:t>
            </a:r>
            <a:endParaRPr b="0" lang="en-US" sz="2000" spc="-1" strike="noStrike">
              <a:latin typeface="Arial"/>
            </a:endParaRPr>
          </a:p>
        </p:txBody>
      </p:sp>
      <p:sp>
        <p:nvSpPr>
          <p:cNvPr id="242" name="TextShape 3"/>
          <p:cNvSpPr txBox="1"/>
          <p:nvPr/>
        </p:nvSpPr>
        <p:spPr>
          <a:xfrm>
            <a:off x="3884760" y="8685360"/>
            <a:ext cx="2971440" cy="456840"/>
          </a:xfrm>
          <a:prstGeom prst="rect">
            <a:avLst/>
          </a:prstGeom>
          <a:noFill/>
          <a:ln>
            <a:noFill/>
          </a:ln>
        </p:spPr>
        <p:txBody>
          <a:bodyPr anchor="b"/>
          <a:p>
            <a:pPr algn="r">
              <a:lnSpc>
                <a:spcPct val="100000"/>
              </a:lnSpc>
            </a:pPr>
            <a:fld id="{DBBC8D2B-B811-4132-BD9F-794A0F425BC8}"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sldImg"/>
          </p:nvPr>
        </p:nvSpPr>
        <p:spPr>
          <a:xfrm>
            <a:off x="1143000" y="685800"/>
            <a:ext cx="4571640" cy="342864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0" lang="en-US" sz="1200" spc="-1" strike="noStrike">
                <a:solidFill>
                  <a:srgbClr val="000000"/>
                </a:solidFill>
                <a:latin typeface="+mn-lt"/>
                <a:ea typeface="+mn-ea"/>
              </a:rPr>
              <a:t>External style:</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Phương pháp hay được dùng nhất v́ có có thể sử dụng ở nhiều page html khác nhau → viết code ít hơn.</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Tŕnh duyệt sẽ cache lại file .css lại khi load style về, c̣n các phương pháp kia không cache được → không tối ưu.</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 Hướng dẫn debug trên FireBug, IE, Chrome.</a:t>
            </a:r>
            <a:endParaRPr b="0" lang="en-US" sz="1200" spc="-1" strike="noStrike">
              <a:latin typeface="Arial"/>
            </a:endParaRPr>
          </a:p>
        </p:txBody>
      </p:sp>
      <p:sp>
        <p:nvSpPr>
          <p:cNvPr id="245" name="TextShape 3"/>
          <p:cNvSpPr txBox="1"/>
          <p:nvPr/>
        </p:nvSpPr>
        <p:spPr>
          <a:xfrm>
            <a:off x="3884760" y="8685360"/>
            <a:ext cx="2971440" cy="456840"/>
          </a:xfrm>
          <a:prstGeom prst="rect">
            <a:avLst/>
          </a:prstGeom>
          <a:noFill/>
          <a:ln>
            <a:noFill/>
          </a:ln>
        </p:spPr>
        <p:txBody>
          <a:bodyPr anchor="b"/>
          <a:p>
            <a:pPr algn="r">
              <a:lnSpc>
                <a:spcPct val="100000"/>
              </a:lnSpc>
            </a:pPr>
            <a:fld id="{8A7973E3-7637-4BD1-8A8F-2565FE15D6BF}"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sldImg"/>
          </p:nvPr>
        </p:nvSpPr>
        <p:spPr>
          <a:xfrm>
            <a:off x="1143000" y="685800"/>
            <a:ext cx="4571640" cy="3428640"/>
          </a:xfrm>
          <a:prstGeom prst="rect">
            <a:avLst/>
          </a:prstGeom>
        </p:spPr>
      </p:sp>
      <p:sp>
        <p:nvSpPr>
          <p:cNvPr id="247"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48" name="TextShape 3"/>
          <p:cNvSpPr txBox="1"/>
          <p:nvPr/>
        </p:nvSpPr>
        <p:spPr>
          <a:xfrm>
            <a:off x="3884760" y="8685360"/>
            <a:ext cx="2971440" cy="456840"/>
          </a:xfrm>
          <a:prstGeom prst="rect">
            <a:avLst/>
          </a:prstGeom>
          <a:noFill/>
          <a:ln>
            <a:noFill/>
          </a:ln>
        </p:spPr>
        <p:txBody>
          <a:bodyPr anchor="b"/>
          <a:p>
            <a:pPr algn="r">
              <a:lnSpc>
                <a:spcPct val="100000"/>
              </a:lnSpc>
            </a:pPr>
            <a:fld id="{7393E2B9-164F-4115-A0E7-60B972FA729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7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8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8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Arial"/>
            </a:endParaRPr>
          </a:p>
        </p:txBody>
      </p:sp>
      <p:sp>
        <p:nvSpPr>
          <p:cNvPr id="8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8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8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Arial"/>
            </a:endParaRPr>
          </a:p>
        </p:txBody>
      </p:sp>
      <p:sp>
        <p:nvSpPr>
          <p:cNvPr id="9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9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Arial"/>
            </a:endParaRPr>
          </a:p>
        </p:txBody>
      </p:sp>
      <p:sp>
        <p:nvSpPr>
          <p:cNvPr id="9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9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9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9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9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0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0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0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0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0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0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0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0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1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11"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1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1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1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1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2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Arial"/>
            </a:endParaRPr>
          </a:p>
        </p:txBody>
      </p:sp>
      <p:sp>
        <p:nvSpPr>
          <p:cNvPr id="12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2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2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Arial"/>
            </a:endParaRPr>
          </a:p>
        </p:txBody>
      </p:sp>
      <p:sp>
        <p:nvSpPr>
          <p:cNvPr id="12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3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Arial"/>
            </a:endParaRPr>
          </a:p>
        </p:txBody>
      </p:sp>
      <p:sp>
        <p:nvSpPr>
          <p:cNvPr id="1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3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3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3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3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3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4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4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4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4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4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4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4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49"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5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5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5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5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5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Arial"/>
            </a:endParaRPr>
          </a:p>
        </p:txBody>
      </p:sp>
      <p:sp>
        <p:nvSpPr>
          <p:cNvPr id="16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6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6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Arial"/>
            </a:endParaRPr>
          </a:p>
        </p:txBody>
      </p:sp>
      <p:sp>
        <p:nvSpPr>
          <p:cNvPr id="16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6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Arial"/>
            </a:endParaRPr>
          </a:p>
        </p:txBody>
      </p:sp>
      <p:sp>
        <p:nvSpPr>
          <p:cNvPr id="16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7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7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7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7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7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7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7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8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8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82"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8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8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8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87"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8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89"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440"/>
          </a:xfrm>
          <a:prstGeom prst="rect">
            <a:avLst/>
          </a:prstGeom>
        </p:spPr>
        <p:txBody>
          <a:bodyPr lIns="0" rIns="0" tIns="0" bIns="0" anchor="ctr" anchorCtr="1"/>
          <a:p>
            <a:pPr algn="ctr">
              <a:lnSpc>
                <a:spcPct val="90000"/>
              </a:lnSpc>
            </a:pPr>
            <a:r>
              <a:rPr b="0" lang="en-US" sz="4400" spc="-1" strike="noStrike">
                <a:solidFill>
                  <a:srgbClr val="000000"/>
                </a:solidFill>
                <a:latin typeface="Arial"/>
                <a:ea typeface="DejaVu Sans"/>
              </a:rPr>
              <a:t>Click to edit Master title style</a:t>
            </a:r>
            <a:endParaRPr b="0" lang="en-US" sz="4400" spc="-1" strike="noStrike">
              <a:solidFill>
                <a:srgbClr val="000000"/>
              </a:solidFill>
              <a:latin typeface="Calibri"/>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8880" cy="1144440"/>
          </a:xfrm>
          <a:prstGeom prst="rect">
            <a:avLst/>
          </a:prstGeom>
        </p:spPr>
        <p:txBody>
          <a:bodyPr lIns="0" rIns="0" tIns="0" bIns="0" anchor="ctr" anchorCtr="1"/>
          <a:p>
            <a:pPr algn="ctr">
              <a:lnSpc>
                <a:spcPct val="90000"/>
              </a:lnSpc>
            </a:pPr>
            <a:r>
              <a:rPr b="0" lang="en-US" sz="4400" spc="-1" strike="noStrike">
                <a:solidFill>
                  <a:srgbClr val="000000"/>
                </a:solidFill>
                <a:latin typeface="Arial"/>
                <a:ea typeface="DejaVu Sans"/>
              </a:rPr>
              <a:t>Click to edit Master title style</a:t>
            </a:r>
            <a:endParaRPr b="0" lang="en-US" sz="4400" spc="-1" strike="noStrike">
              <a:solidFill>
                <a:srgbClr val="000000"/>
              </a:solidFill>
              <a:latin typeface="Calibri"/>
            </a:endParaRPr>
          </a:p>
        </p:txBody>
      </p:sp>
      <p:sp>
        <p:nvSpPr>
          <p:cNvPr id="39" name="PlaceHolder 2"/>
          <p:cNvSpPr>
            <a:spLocks noGrp="1"/>
          </p:cNvSpPr>
          <p:nvPr>
            <p:ph type="body"/>
          </p:nvPr>
        </p:nvSpPr>
        <p:spPr>
          <a:xfrm>
            <a:off x="457200" y="1604520"/>
            <a:ext cx="8228880" cy="3976920"/>
          </a:xfrm>
          <a:prstGeom prst="rect">
            <a:avLst/>
          </a:prstGeom>
        </p:spPr>
        <p:txBody>
          <a:bodyPr lIns="0" rIns="0" tIns="0" bIns="0"/>
          <a:p>
            <a:pPr marL="432000" indent="-323640">
              <a:lnSpc>
                <a:spcPct val="90000"/>
              </a:lnSpc>
              <a:spcBef>
                <a:spcPts val="1414"/>
              </a:spcBef>
              <a:buClr>
                <a:srgbClr val="000000"/>
              </a:buClr>
              <a:buSzPct val="45000"/>
              <a:buFont typeface="Wingdings" charset="2"/>
              <a:buChar char=""/>
            </a:pPr>
            <a:r>
              <a:rPr b="0" lang="en-US" sz="3200" spc="-1" strike="noStrike">
                <a:solidFill>
                  <a:srgbClr val="000000"/>
                </a:solidFill>
                <a:latin typeface="Arial"/>
                <a:ea typeface="DejaVu Sans"/>
              </a:rPr>
              <a:t>Edit Master text styles</a:t>
            </a:r>
            <a:endParaRPr b="0" lang="en-US" sz="3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8880" cy="1144440"/>
          </a:xfrm>
          <a:prstGeom prst="rect">
            <a:avLst/>
          </a:prstGeom>
        </p:spPr>
        <p:txBody>
          <a:bodyPr lIns="0" rIns="0" tIns="0" bIns="0" anchor="ctr" anchorCtr="1"/>
          <a:p>
            <a:pPr algn="ctr">
              <a:lnSpc>
                <a:spcPct val="90000"/>
              </a:lnSpc>
            </a:pPr>
            <a:r>
              <a:rPr b="0" lang="en-US" sz="4400" spc="-1" strike="noStrike">
                <a:solidFill>
                  <a:srgbClr val="000000"/>
                </a:solidFill>
                <a:latin typeface="Arial"/>
                <a:ea typeface="DejaVu Sans"/>
              </a:rPr>
              <a:t>Click to edit Master title style</a:t>
            </a:r>
            <a:endParaRPr b="0" lang="en-US" sz="4400" spc="-1" strike="noStrike">
              <a:solidFill>
                <a:srgbClr val="000000"/>
              </a:solidFill>
              <a:latin typeface="Calibri"/>
            </a:endParaRPr>
          </a:p>
        </p:txBody>
      </p:sp>
      <p:sp>
        <p:nvSpPr>
          <p:cNvPr id="115"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153"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2666880" y="2971800"/>
            <a:ext cx="3428280" cy="909720"/>
          </a:xfrm>
          <a:prstGeom prst="rect">
            <a:avLst/>
          </a:prstGeom>
          <a:noFill/>
          <a:ln>
            <a:noFill/>
          </a:ln>
        </p:spPr>
        <p:txBody>
          <a:bodyPr lIns="0" rIns="0" tIns="0" bIns="0" anchor="ctr" anchorCtr="1">
            <a:normAutofit/>
          </a:bodyPr>
          <a:p>
            <a:pPr marL="108000" algn="ctr">
              <a:lnSpc>
                <a:spcPct val="90000"/>
              </a:lnSpc>
              <a:spcBef>
                <a:spcPts val="1414"/>
              </a:spcBef>
            </a:pPr>
            <a:r>
              <a:rPr b="0" lang="en-US" sz="4800" spc="-1" strike="noStrike">
                <a:solidFill>
                  <a:srgbClr val="000000"/>
                </a:solidFill>
                <a:latin typeface="Arial"/>
                <a:ea typeface="DejaVu Sans"/>
              </a:rPr>
              <a:t>JS, jQuery</a:t>
            </a:r>
            <a:endParaRPr b="0" lang="en-US" sz="4800" spc="-1" strike="noStrike">
              <a:latin typeface="Arial"/>
            </a:endParaRPr>
          </a:p>
        </p:txBody>
      </p:sp>
      <p:sp>
        <p:nvSpPr>
          <p:cNvPr id="197" name="CustomShape 2"/>
          <p:cNvSpPr/>
          <p:nvPr/>
        </p:nvSpPr>
        <p:spPr>
          <a:xfrm>
            <a:off x="5265720" y="5791320"/>
            <a:ext cx="3885840" cy="609120"/>
          </a:xfrm>
          <a:prstGeom prst="rect">
            <a:avLst/>
          </a:prstGeom>
          <a:noFill/>
          <a:ln>
            <a:noFill/>
          </a:ln>
        </p:spPr>
        <p:style>
          <a:lnRef idx="0"/>
          <a:fillRef idx="0"/>
          <a:effectRef idx="0"/>
          <a:fontRef idx="minor"/>
        </p:style>
        <p:txBody>
          <a:bodyPr lIns="0" rIns="0" tIns="0" bIns="0">
            <a:normAutofit/>
          </a:bodyPr>
          <a:p>
            <a:pPr marL="108000">
              <a:lnSpc>
                <a:spcPct val="90000"/>
              </a:lnSpc>
              <a:spcBef>
                <a:spcPts val="1284"/>
              </a:spcBef>
            </a:pPr>
            <a:r>
              <a:rPr b="0" lang="en-US" sz="3200" spc="-1" strike="noStrike">
                <a:solidFill>
                  <a:srgbClr val="000000"/>
                </a:solidFill>
                <a:latin typeface="Arial"/>
                <a:ea typeface="DejaVu Sans"/>
              </a:rPr>
              <a:t>GV: Nguyễn Văn Mạnh</a:t>
            </a:r>
            <a:endParaRPr b="0" lang="en-US"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457200" y="12600"/>
            <a:ext cx="8228880" cy="1144440"/>
          </a:xfrm>
          <a:prstGeom prst="rect">
            <a:avLst/>
          </a:prstGeom>
          <a:noFill/>
          <a:ln>
            <a:noFill/>
          </a:ln>
        </p:spPr>
        <p:txBody>
          <a:bodyPr lIns="0" rIns="0" tIns="0" bIns="0" anchor="ctr" anchorCtr="1">
            <a:normAutofit/>
          </a:bodyPr>
          <a:p>
            <a:pPr algn="ctr">
              <a:lnSpc>
                <a:spcPct val="90000"/>
              </a:lnSpc>
            </a:pPr>
            <a:r>
              <a:rPr b="0" lang="en-US" sz="4400" spc="-1" strike="noStrike">
                <a:solidFill>
                  <a:srgbClr val="000000"/>
                </a:solidFill>
                <a:latin typeface="Calibri (Body)"/>
                <a:ea typeface="DejaVu Sans"/>
              </a:rPr>
              <a:t>Cách download sử dụng jQuery.</a:t>
            </a:r>
            <a:endParaRPr b="0" lang="en-US" sz="4400" spc="-1" strike="noStrike">
              <a:solidFill>
                <a:srgbClr val="000000"/>
              </a:solidFill>
              <a:latin typeface="Calibri"/>
            </a:endParaRPr>
          </a:p>
        </p:txBody>
      </p:sp>
      <p:sp>
        <p:nvSpPr>
          <p:cNvPr id="214" name="TextShape 2"/>
          <p:cNvSpPr txBox="1"/>
          <p:nvPr/>
        </p:nvSpPr>
        <p:spPr>
          <a:xfrm>
            <a:off x="457200" y="1219320"/>
            <a:ext cx="8228880" cy="5181120"/>
          </a:xfrm>
          <a:prstGeom prst="rect">
            <a:avLst/>
          </a:prstGeom>
          <a:noFill/>
          <a:ln>
            <a:noFill/>
          </a:ln>
        </p:spPr>
        <p:txBody>
          <a:bodyPr lIns="0" rIns="0" tIns="0" bIns="0" anchor="ctr" anchorCtr="1">
            <a:normAutofit/>
          </a:bodyPr>
          <a:p>
            <a:pPr marL="432000" indent="-323640">
              <a:lnSpc>
                <a:spcPct val="90000"/>
              </a:lnSpc>
              <a:spcBef>
                <a:spcPts val="1414"/>
              </a:spcBef>
              <a:buClr>
                <a:srgbClr val="000000"/>
              </a:buClr>
              <a:buSzPct val="45000"/>
              <a:buFont typeface="Wingdings" charset="2"/>
              <a:buChar char=""/>
            </a:pPr>
            <a:r>
              <a:rPr b="1" lang="en-US" sz="3400" spc="-1" strike="noStrike">
                <a:solidFill>
                  <a:srgbClr val="000000"/>
                </a:solidFill>
                <a:latin typeface="Arial"/>
                <a:ea typeface="DejaVu Sans"/>
              </a:rPr>
              <a:t>1. Lên trang jQuery.com download file js về dùng</a:t>
            </a:r>
            <a:endParaRPr b="0" lang="en-US" sz="3400" spc="-1" strike="noStrike">
              <a:latin typeface="Arial"/>
            </a:endParaRPr>
          </a:p>
          <a:p>
            <a:pPr marL="399960">
              <a:lnSpc>
                <a:spcPct val="90000"/>
              </a:lnSpc>
              <a:spcBef>
                <a:spcPts val="1134"/>
              </a:spcBef>
            </a:pPr>
            <a:r>
              <a:rPr b="0" lang="en-US" sz="2800" spc="-1" strike="noStrike">
                <a:solidFill>
                  <a:srgbClr val="0000ff"/>
                </a:solidFill>
                <a:latin typeface="Consolas"/>
                <a:ea typeface="DejaVu Sans"/>
              </a:rPr>
              <a:t>&lt;</a:t>
            </a:r>
            <a:r>
              <a:rPr b="0" lang="en-US" sz="2800" spc="-1" strike="noStrike">
                <a:solidFill>
                  <a:srgbClr val="800000"/>
                </a:solidFill>
                <a:latin typeface="Consolas"/>
                <a:ea typeface="DejaVu Sans"/>
              </a:rPr>
              <a:t>!DOCTYPE</a:t>
            </a:r>
            <a:r>
              <a:rPr b="0" lang="en-US" sz="2800" spc="-1" strike="noStrike">
                <a:solidFill>
                  <a:srgbClr val="000000"/>
                </a:solidFill>
                <a:latin typeface="Consolas"/>
                <a:ea typeface="DejaVu Sans"/>
              </a:rPr>
              <a:t> </a:t>
            </a:r>
            <a:r>
              <a:rPr b="0" lang="en-US" sz="2800" spc="-1" strike="noStrike">
                <a:solidFill>
                  <a:srgbClr val="ff0000"/>
                </a:solidFill>
                <a:latin typeface="Consolas"/>
                <a:ea typeface="DejaVu Sans"/>
              </a:rPr>
              <a:t>html</a:t>
            </a:r>
            <a:r>
              <a:rPr b="0" lang="en-US" sz="2800" spc="-1" strike="noStrike">
                <a:solidFill>
                  <a:srgbClr val="0000ff"/>
                </a:solidFill>
                <a:latin typeface="Consolas"/>
                <a:ea typeface="DejaVu Sans"/>
              </a:rPr>
              <a:t>&gt;</a:t>
            </a:r>
            <a:endParaRPr b="0" lang="en-US" sz="2800" spc="-1" strike="noStrike">
              <a:latin typeface="Arial"/>
            </a:endParaRPr>
          </a:p>
          <a:p>
            <a:pPr marL="399960">
              <a:lnSpc>
                <a:spcPct val="90000"/>
              </a:lnSpc>
              <a:spcBef>
                <a:spcPts val="1134"/>
              </a:spcBef>
            </a:pPr>
            <a:r>
              <a:rPr b="0" lang="en-US" sz="2800" spc="-1" strike="noStrike">
                <a:solidFill>
                  <a:srgbClr val="0000ff"/>
                </a:solidFill>
                <a:latin typeface="Consolas"/>
                <a:ea typeface="DejaVu Sans"/>
              </a:rPr>
              <a:t>&lt;</a:t>
            </a:r>
            <a:r>
              <a:rPr b="0" lang="en-US" sz="2800" spc="-1" strike="noStrike">
                <a:solidFill>
                  <a:srgbClr val="800000"/>
                </a:solidFill>
                <a:latin typeface="Consolas"/>
                <a:ea typeface="DejaVu Sans"/>
              </a:rPr>
              <a:t>html</a:t>
            </a:r>
            <a:r>
              <a:rPr b="0" lang="en-US" sz="2800" spc="-1" strike="noStrike">
                <a:solidFill>
                  <a:srgbClr val="000000"/>
                </a:solidFill>
                <a:latin typeface="Consolas"/>
                <a:ea typeface="DejaVu Sans"/>
              </a:rPr>
              <a:t> </a:t>
            </a:r>
            <a:r>
              <a:rPr b="0" lang="en-US" sz="2800" spc="-1" strike="noStrike">
                <a:solidFill>
                  <a:srgbClr val="ff0000"/>
                </a:solidFill>
                <a:latin typeface="Consolas"/>
                <a:ea typeface="DejaVu Sans"/>
              </a:rPr>
              <a:t>lang</a:t>
            </a:r>
            <a:r>
              <a:rPr b="0" lang="en-US" sz="2800" spc="-1" strike="noStrike">
                <a:solidFill>
                  <a:srgbClr val="0000ff"/>
                </a:solidFill>
                <a:latin typeface="Consolas"/>
                <a:ea typeface="DejaVu Sans"/>
              </a:rPr>
              <a:t>="en"</a:t>
            </a:r>
            <a:r>
              <a:rPr b="0" lang="en-US" sz="2800" spc="-1" strike="noStrike">
                <a:solidFill>
                  <a:srgbClr val="000000"/>
                </a:solidFill>
                <a:latin typeface="Consolas"/>
                <a:ea typeface="DejaVu Sans"/>
              </a:rPr>
              <a:t> </a:t>
            </a:r>
            <a:r>
              <a:rPr b="0" lang="en-US" sz="2800" spc="-1" strike="noStrike">
                <a:solidFill>
                  <a:srgbClr val="ff0000"/>
                </a:solidFill>
                <a:latin typeface="Consolas"/>
                <a:ea typeface="DejaVu Sans"/>
              </a:rPr>
              <a:t>xmlns</a:t>
            </a:r>
            <a:r>
              <a:rPr b="0" lang="en-US" sz="2800" spc="-1" strike="noStrike">
                <a:solidFill>
                  <a:srgbClr val="0000ff"/>
                </a:solidFill>
                <a:latin typeface="Consolas"/>
                <a:ea typeface="DejaVu Sans"/>
              </a:rPr>
              <a:t>="http://www.w3.org/1999/xhtml"&gt;</a:t>
            </a:r>
            <a:endParaRPr b="0" lang="en-US" sz="2800" spc="-1" strike="noStrike">
              <a:latin typeface="Arial"/>
            </a:endParaRPr>
          </a:p>
          <a:p>
            <a:pPr marL="399960">
              <a:lnSpc>
                <a:spcPct val="90000"/>
              </a:lnSpc>
              <a:spcBef>
                <a:spcPts val="1134"/>
              </a:spcBef>
            </a:pPr>
            <a:r>
              <a:rPr b="0" lang="en-US" sz="2800" spc="-1" strike="noStrike">
                <a:solidFill>
                  <a:srgbClr val="0000ff"/>
                </a:solidFill>
                <a:latin typeface="Consolas"/>
                <a:ea typeface="DejaVu Sans"/>
              </a:rPr>
              <a:t>&lt;</a:t>
            </a:r>
            <a:r>
              <a:rPr b="0" lang="en-US" sz="2800" spc="-1" strike="noStrike">
                <a:solidFill>
                  <a:srgbClr val="800000"/>
                </a:solidFill>
                <a:latin typeface="Consolas"/>
                <a:ea typeface="DejaVu Sans"/>
              </a:rPr>
              <a:t>head</a:t>
            </a:r>
            <a:r>
              <a:rPr b="0" lang="en-US" sz="2800" spc="-1" strike="noStrike">
                <a:solidFill>
                  <a:srgbClr val="0000ff"/>
                </a:solidFill>
                <a:latin typeface="Consolas"/>
                <a:ea typeface="DejaVu Sans"/>
              </a:rPr>
              <a:t>&gt;</a:t>
            </a:r>
            <a:endParaRPr b="0" lang="en-US" sz="2800" spc="-1" strike="noStrike">
              <a:latin typeface="Arial"/>
            </a:endParaRPr>
          </a:p>
          <a:p>
            <a:pPr marL="399960">
              <a:lnSpc>
                <a:spcPct val="90000"/>
              </a:lnSpc>
              <a:spcBef>
                <a:spcPts val="1134"/>
              </a:spcBef>
            </a:pPr>
            <a:r>
              <a:rPr b="0" lang="en-US" sz="2800" spc="-1" strike="noStrike">
                <a:solidFill>
                  <a:srgbClr val="000000"/>
                </a:solidFill>
                <a:latin typeface="Consolas"/>
                <a:ea typeface="DejaVu Sans"/>
              </a:rPr>
              <a:t>    </a:t>
            </a:r>
            <a:r>
              <a:rPr b="0" lang="en-US" sz="2800" spc="-1" strike="noStrike">
                <a:solidFill>
                  <a:srgbClr val="0000ff"/>
                </a:solidFill>
                <a:latin typeface="Consolas"/>
                <a:ea typeface="DejaVu Sans"/>
              </a:rPr>
              <a:t>&lt;</a:t>
            </a:r>
            <a:r>
              <a:rPr b="0" lang="en-US" sz="2800" spc="-1" strike="noStrike">
                <a:solidFill>
                  <a:srgbClr val="800000"/>
                </a:solidFill>
                <a:latin typeface="Consolas"/>
                <a:ea typeface="DejaVu Sans"/>
              </a:rPr>
              <a:t>title</a:t>
            </a:r>
            <a:r>
              <a:rPr b="0" lang="en-US" sz="2800" spc="-1" strike="noStrike">
                <a:solidFill>
                  <a:srgbClr val="0000ff"/>
                </a:solidFill>
                <a:latin typeface="Consolas"/>
                <a:ea typeface="DejaVu Sans"/>
              </a:rPr>
              <a:t>&gt;&lt;/</a:t>
            </a:r>
            <a:r>
              <a:rPr b="0" lang="en-US" sz="2800" spc="-1" strike="noStrike">
                <a:solidFill>
                  <a:srgbClr val="800000"/>
                </a:solidFill>
                <a:latin typeface="Consolas"/>
                <a:ea typeface="DejaVu Sans"/>
              </a:rPr>
              <a:t>title</a:t>
            </a:r>
            <a:r>
              <a:rPr b="0" lang="en-US" sz="2800" spc="-1" strike="noStrike">
                <a:solidFill>
                  <a:srgbClr val="0000ff"/>
                </a:solidFill>
                <a:latin typeface="Consolas"/>
                <a:ea typeface="DejaVu Sans"/>
              </a:rPr>
              <a:t>&gt;</a:t>
            </a:r>
            <a:endParaRPr b="0" lang="en-US" sz="2800" spc="-1" strike="noStrike">
              <a:latin typeface="Arial"/>
            </a:endParaRPr>
          </a:p>
          <a:p>
            <a:pPr marL="399960">
              <a:lnSpc>
                <a:spcPct val="90000"/>
              </a:lnSpc>
              <a:spcBef>
                <a:spcPts val="1134"/>
              </a:spcBef>
            </a:pPr>
            <a:r>
              <a:rPr b="0" lang="en-US" sz="2800" spc="-1" strike="noStrike">
                <a:solidFill>
                  <a:srgbClr val="000000"/>
                </a:solidFill>
                <a:latin typeface="Consolas"/>
                <a:ea typeface="DejaVu Sans"/>
              </a:rPr>
              <a:t>    </a:t>
            </a:r>
            <a:r>
              <a:rPr b="0" lang="en-US" sz="2800" spc="-1" strike="noStrike">
                <a:solidFill>
                  <a:srgbClr val="0000ff"/>
                </a:solidFill>
                <a:latin typeface="Consolas"/>
                <a:ea typeface="DejaVu Sans"/>
              </a:rPr>
              <a:t>&lt;</a:t>
            </a:r>
            <a:r>
              <a:rPr b="0" lang="en-US" sz="2800" spc="-1" strike="noStrike">
                <a:solidFill>
                  <a:srgbClr val="800000"/>
                </a:solidFill>
                <a:latin typeface="Consolas"/>
                <a:ea typeface="DejaVu Sans"/>
              </a:rPr>
              <a:t>script</a:t>
            </a:r>
            <a:r>
              <a:rPr b="0" lang="en-US" sz="2800" spc="-1" strike="noStrike">
                <a:solidFill>
                  <a:srgbClr val="000000"/>
                </a:solidFill>
                <a:latin typeface="Consolas"/>
                <a:ea typeface="DejaVu Sans"/>
              </a:rPr>
              <a:t> </a:t>
            </a:r>
            <a:r>
              <a:rPr b="0" lang="en-US" sz="2800" spc="-1" strike="noStrike">
                <a:solidFill>
                  <a:srgbClr val="ff0000"/>
                </a:solidFill>
                <a:latin typeface="Consolas"/>
                <a:ea typeface="DejaVu Sans"/>
              </a:rPr>
              <a:t>src</a:t>
            </a:r>
            <a:r>
              <a:rPr b="0" lang="en-US" sz="2800" spc="-1" strike="noStrike">
                <a:solidFill>
                  <a:srgbClr val="0000ff"/>
                </a:solidFill>
                <a:latin typeface="Consolas"/>
                <a:ea typeface="DejaVu Sans"/>
              </a:rPr>
              <a:t>="jquery-1.11.0.min.js"&gt;&lt;/</a:t>
            </a:r>
            <a:r>
              <a:rPr b="0" lang="en-US" sz="2800" spc="-1" strike="noStrike">
                <a:solidFill>
                  <a:srgbClr val="800000"/>
                </a:solidFill>
                <a:latin typeface="Consolas"/>
                <a:ea typeface="DejaVu Sans"/>
              </a:rPr>
              <a:t>script</a:t>
            </a:r>
            <a:r>
              <a:rPr b="0" lang="en-US" sz="2800" spc="-1" strike="noStrike">
                <a:solidFill>
                  <a:srgbClr val="0000ff"/>
                </a:solidFill>
                <a:latin typeface="Consolas"/>
                <a:ea typeface="DejaVu Sans"/>
              </a:rPr>
              <a:t>&gt;</a:t>
            </a:r>
            <a:endParaRPr b="0" lang="en-US" sz="2800" spc="-1" strike="noStrike">
              <a:latin typeface="Arial"/>
            </a:endParaRPr>
          </a:p>
          <a:p>
            <a:pPr marL="399960">
              <a:lnSpc>
                <a:spcPct val="90000"/>
              </a:lnSpc>
              <a:spcBef>
                <a:spcPts val="1134"/>
              </a:spcBef>
            </a:pPr>
            <a:r>
              <a:rPr b="0" lang="en-US" sz="2800" spc="-1" strike="noStrike">
                <a:solidFill>
                  <a:srgbClr val="0000ff"/>
                </a:solidFill>
                <a:latin typeface="Consolas"/>
                <a:ea typeface="DejaVu Sans"/>
              </a:rPr>
              <a:t>&lt;/</a:t>
            </a:r>
            <a:r>
              <a:rPr b="0" lang="en-US" sz="2800" spc="-1" strike="noStrike">
                <a:solidFill>
                  <a:srgbClr val="800000"/>
                </a:solidFill>
                <a:latin typeface="Consolas"/>
                <a:ea typeface="DejaVu Sans"/>
              </a:rPr>
              <a:t>head</a:t>
            </a:r>
            <a:r>
              <a:rPr b="0" lang="en-US" sz="2800" spc="-1" strike="noStrike">
                <a:solidFill>
                  <a:srgbClr val="0000ff"/>
                </a:solidFill>
                <a:latin typeface="Consolas"/>
                <a:ea typeface="DejaVu Sans"/>
              </a:rPr>
              <a:t>&gt;</a:t>
            </a:r>
            <a:endParaRPr b="0" lang="en-US" sz="2800" spc="-1" strike="noStrike">
              <a:latin typeface="Arial"/>
            </a:endParaRPr>
          </a:p>
          <a:p>
            <a:pPr marL="399960">
              <a:lnSpc>
                <a:spcPct val="90000"/>
              </a:lnSpc>
              <a:spcBef>
                <a:spcPts val="1134"/>
              </a:spcBef>
            </a:pPr>
            <a:r>
              <a:rPr b="0" lang="en-US" sz="2800" spc="-1" strike="noStrike">
                <a:solidFill>
                  <a:srgbClr val="0000ff"/>
                </a:solidFill>
                <a:latin typeface="Consolas"/>
                <a:ea typeface="DejaVu Sans"/>
              </a:rPr>
              <a:t>&lt;</a:t>
            </a:r>
            <a:r>
              <a:rPr b="0" lang="en-US" sz="2800" spc="-1" strike="noStrike">
                <a:solidFill>
                  <a:srgbClr val="800000"/>
                </a:solidFill>
                <a:latin typeface="Consolas"/>
                <a:ea typeface="DejaVu Sans"/>
              </a:rPr>
              <a:t>body</a:t>
            </a:r>
            <a:r>
              <a:rPr b="0" lang="en-US" sz="2800" spc="-1" strike="noStrike">
                <a:solidFill>
                  <a:srgbClr val="0000ff"/>
                </a:solidFill>
                <a:latin typeface="Consolas"/>
                <a:ea typeface="DejaVu Sans"/>
              </a:rPr>
              <a:t>&gt;</a:t>
            </a:r>
            <a:endParaRPr b="0" lang="en-US" sz="2800" spc="-1" strike="noStrike">
              <a:latin typeface="Arial"/>
            </a:endParaRPr>
          </a:p>
          <a:p>
            <a:pPr marL="399960">
              <a:lnSpc>
                <a:spcPct val="90000"/>
              </a:lnSpc>
              <a:spcBef>
                <a:spcPts val="1134"/>
              </a:spcBef>
            </a:pPr>
            <a:r>
              <a:rPr b="0" lang="en-US" sz="2800" spc="-1" strike="noStrike">
                <a:solidFill>
                  <a:srgbClr val="0000ff"/>
                </a:solidFill>
                <a:latin typeface="Consolas"/>
                <a:ea typeface="DejaVu Sans"/>
              </a:rPr>
              <a:t>&lt;/</a:t>
            </a:r>
            <a:r>
              <a:rPr b="0" lang="en-US" sz="2800" spc="-1" strike="noStrike">
                <a:solidFill>
                  <a:srgbClr val="800000"/>
                </a:solidFill>
                <a:latin typeface="Consolas"/>
                <a:ea typeface="DejaVu Sans"/>
              </a:rPr>
              <a:t>body</a:t>
            </a:r>
            <a:r>
              <a:rPr b="0" lang="en-US" sz="2800" spc="-1" strike="noStrike">
                <a:solidFill>
                  <a:srgbClr val="0000ff"/>
                </a:solidFill>
                <a:latin typeface="Consolas"/>
                <a:ea typeface="DejaVu Sans"/>
              </a:rPr>
              <a:t>&gt;</a:t>
            </a:r>
            <a:endParaRPr b="0" lang="en-US" sz="2800" spc="-1" strike="noStrike">
              <a:latin typeface="Arial"/>
            </a:endParaRPr>
          </a:p>
          <a:p>
            <a:pPr marL="399960">
              <a:lnSpc>
                <a:spcPct val="90000"/>
              </a:lnSpc>
              <a:spcBef>
                <a:spcPts val="1134"/>
              </a:spcBef>
            </a:pPr>
            <a:r>
              <a:rPr b="0" lang="en-US" sz="2800" spc="-1" strike="noStrike">
                <a:solidFill>
                  <a:srgbClr val="0000ff"/>
                </a:solidFill>
                <a:latin typeface="Consolas"/>
                <a:ea typeface="DejaVu Sans"/>
              </a:rPr>
              <a:t>&lt;/</a:t>
            </a:r>
            <a:r>
              <a:rPr b="0" lang="en-US" sz="2800" spc="-1" strike="noStrike">
                <a:solidFill>
                  <a:srgbClr val="800000"/>
                </a:solidFill>
                <a:latin typeface="Consolas"/>
                <a:ea typeface="DejaVu Sans"/>
              </a:rPr>
              <a:t>html</a:t>
            </a:r>
            <a:r>
              <a:rPr b="0" lang="en-US" sz="2800" spc="-1" strike="noStrike">
                <a:solidFill>
                  <a:srgbClr val="0000ff"/>
                </a:solidFill>
                <a:latin typeface="Consolas"/>
                <a:ea typeface="DejaVu Sans"/>
              </a:rPr>
              <a:t>&gt;</a:t>
            </a:r>
            <a:endParaRPr b="0" lang="en-US" sz="2800" spc="-1" strike="noStrike">
              <a:latin typeface="Arial"/>
            </a:endParaRPr>
          </a:p>
          <a:p>
            <a:pPr algn="ctr">
              <a:lnSpc>
                <a:spcPct val="90000"/>
              </a:lnSpc>
              <a:spcBef>
                <a:spcPts val="1414"/>
              </a:spcBef>
            </a:pPr>
            <a:endParaRPr b="0" lang="en-US" sz="2800" spc="-1" strike="noStrike">
              <a:latin typeface="Arial"/>
            </a:endParaRPr>
          </a:p>
          <a:p>
            <a:pPr marL="432000" indent="-323640">
              <a:lnSpc>
                <a:spcPct val="90000"/>
              </a:lnSpc>
              <a:spcBef>
                <a:spcPts val="1414"/>
              </a:spcBef>
              <a:buClr>
                <a:srgbClr val="000000"/>
              </a:buClr>
              <a:buSzPct val="45000"/>
              <a:buFont typeface="Wingdings" charset="2"/>
              <a:buChar char=""/>
            </a:pPr>
            <a:r>
              <a:rPr b="1" lang="en-US" sz="3400" spc="-1" strike="noStrike">
                <a:solidFill>
                  <a:srgbClr val="000000"/>
                </a:solidFill>
                <a:latin typeface="Arial"/>
                <a:ea typeface="DejaVu Sans"/>
              </a:rPr>
              <a:t>2. Gọi file js trực tiếp trên CDN của Google, Microsoft</a:t>
            </a:r>
            <a:endParaRPr b="0" lang="en-US" sz="3400" spc="-1" strike="noStrike">
              <a:latin typeface="Arial"/>
            </a:endParaRPr>
          </a:p>
          <a:p>
            <a:pPr marL="399960">
              <a:lnSpc>
                <a:spcPct val="90000"/>
              </a:lnSpc>
              <a:spcBef>
                <a:spcPts val="1134"/>
              </a:spcBef>
            </a:pPr>
            <a:r>
              <a:rPr b="0" lang="en-US" sz="2800" spc="-1" strike="noStrike">
                <a:solidFill>
                  <a:srgbClr val="0000ff"/>
                </a:solidFill>
                <a:latin typeface="Consolas"/>
                <a:ea typeface="DejaVu Sans"/>
              </a:rPr>
              <a:t>&lt;</a:t>
            </a:r>
            <a:r>
              <a:rPr b="0" lang="en-US" sz="2800" spc="-1" strike="noStrike">
                <a:solidFill>
                  <a:srgbClr val="800000"/>
                </a:solidFill>
                <a:latin typeface="Consolas"/>
                <a:ea typeface="DejaVu Sans"/>
              </a:rPr>
              <a:t>!DOCTYPE</a:t>
            </a:r>
            <a:r>
              <a:rPr b="0" lang="en-US" sz="2800" spc="-1" strike="noStrike">
                <a:solidFill>
                  <a:srgbClr val="000000"/>
                </a:solidFill>
                <a:latin typeface="Consolas"/>
                <a:ea typeface="DejaVu Sans"/>
              </a:rPr>
              <a:t> </a:t>
            </a:r>
            <a:r>
              <a:rPr b="0" lang="en-US" sz="2800" spc="-1" strike="noStrike">
                <a:solidFill>
                  <a:srgbClr val="ff0000"/>
                </a:solidFill>
                <a:latin typeface="Consolas"/>
                <a:ea typeface="DejaVu Sans"/>
              </a:rPr>
              <a:t>html</a:t>
            </a:r>
            <a:r>
              <a:rPr b="0" lang="en-US" sz="2800" spc="-1" strike="noStrike">
                <a:solidFill>
                  <a:srgbClr val="0000ff"/>
                </a:solidFill>
                <a:latin typeface="Consolas"/>
                <a:ea typeface="DejaVu Sans"/>
              </a:rPr>
              <a:t>&gt;</a:t>
            </a:r>
            <a:endParaRPr b="0" lang="en-US" sz="2800" spc="-1" strike="noStrike">
              <a:latin typeface="Arial"/>
            </a:endParaRPr>
          </a:p>
          <a:p>
            <a:pPr marL="399960">
              <a:lnSpc>
                <a:spcPct val="90000"/>
              </a:lnSpc>
              <a:spcBef>
                <a:spcPts val="1134"/>
              </a:spcBef>
            </a:pPr>
            <a:r>
              <a:rPr b="0" lang="en-US" sz="2800" spc="-1" strike="noStrike">
                <a:solidFill>
                  <a:srgbClr val="0000ff"/>
                </a:solidFill>
                <a:latin typeface="Consolas"/>
                <a:ea typeface="DejaVu Sans"/>
              </a:rPr>
              <a:t>&lt;</a:t>
            </a:r>
            <a:r>
              <a:rPr b="0" lang="en-US" sz="2800" spc="-1" strike="noStrike">
                <a:solidFill>
                  <a:srgbClr val="800000"/>
                </a:solidFill>
                <a:latin typeface="Consolas"/>
                <a:ea typeface="DejaVu Sans"/>
              </a:rPr>
              <a:t>html</a:t>
            </a:r>
            <a:r>
              <a:rPr b="0" lang="en-US" sz="2800" spc="-1" strike="noStrike">
                <a:solidFill>
                  <a:srgbClr val="000000"/>
                </a:solidFill>
                <a:latin typeface="Consolas"/>
                <a:ea typeface="DejaVu Sans"/>
              </a:rPr>
              <a:t> </a:t>
            </a:r>
            <a:r>
              <a:rPr b="0" lang="en-US" sz="2800" spc="-1" strike="noStrike">
                <a:solidFill>
                  <a:srgbClr val="ff0000"/>
                </a:solidFill>
                <a:latin typeface="Consolas"/>
                <a:ea typeface="DejaVu Sans"/>
              </a:rPr>
              <a:t>lang</a:t>
            </a:r>
            <a:r>
              <a:rPr b="0" lang="en-US" sz="2800" spc="-1" strike="noStrike">
                <a:solidFill>
                  <a:srgbClr val="0000ff"/>
                </a:solidFill>
                <a:latin typeface="Consolas"/>
                <a:ea typeface="DejaVu Sans"/>
              </a:rPr>
              <a:t>="en"</a:t>
            </a:r>
            <a:r>
              <a:rPr b="0" lang="en-US" sz="2800" spc="-1" strike="noStrike">
                <a:solidFill>
                  <a:srgbClr val="000000"/>
                </a:solidFill>
                <a:latin typeface="Consolas"/>
                <a:ea typeface="DejaVu Sans"/>
              </a:rPr>
              <a:t> </a:t>
            </a:r>
            <a:r>
              <a:rPr b="0" lang="en-US" sz="2800" spc="-1" strike="noStrike">
                <a:solidFill>
                  <a:srgbClr val="ff0000"/>
                </a:solidFill>
                <a:latin typeface="Consolas"/>
                <a:ea typeface="DejaVu Sans"/>
              </a:rPr>
              <a:t>xmlns</a:t>
            </a:r>
            <a:r>
              <a:rPr b="0" lang="en-US" sz="2800" spc="-1" strike="noStrike">
                <a:solidFill>
                  <a:srgbClr val="0000ff"/>
                </a:solidFill>
                <a:latin typeface="Consolas"/>
                <a:ea typeface="DejaVu Sans"/>
              </a:rPr>
              <a:t>="http://www.w3.org/1999/xhtml"&gt;</a:t>
            </a:r>
            <a:endParaRPr b="0" lang="en-US" sz="2800" spc="-1" strike="noStrike">
              <a:latin typeface="Arial"/>
            </a:endParaRPr>
          </a:p>
          <a:p>
            <a:pPr marL="399960">
              <a:lnSpc>
                <a:spcPct val="90000"/>
              </a:lnSpc>
              <a:spcBef>
                <a:spcPts val="1134"/>
              </a:spcBef>
            </a:pPr>
            <a:r>
              <a:rPr b="0" lang="en-US" sz="2800" spc="-1" strike="noStrike">
                <a:solidFill>
                  <a:srgbClr val="0000ff"/>
                </a:solidFill>
                <a:latin typeface="Consolas"/>
                <a:ea typeface="DejaVu Sans"/>
              </a:rPr>
              <a:t>&lt;</a:t>
            </a:r>
            <a:r>
              <a:rPr b="0" lang="en-US" sz="2800" spc="-1" strike="noStrike">
                <a:solidFill>
                  <a:srgbClr val="800000"/>
                </a:solidFill>
                <a:latin typeface="Consolas"/>
                <a:ea typeface="DejaVu Sans"/>
              </a:rPr>
              <a:t>head</a:t>
            </a:r>
            <a:r>
              <a:rPr b="0" lang="en-US" sz="2800" spc="-1" strike="noStrike">
                <a:solidFill>
                  <a:srgbClr val="0000ff"/>
                </a:solidFill>
                <a:latin typeface="Consolas"/>
                <a:ea typeface="DejaVu Sans"/>
              </a:rPr>
              <a:t>&gt;</a:t>
            </a:r>
            <a:endParaRPr b="0" lang="en-US" sz="2800" spc="-1" strike="noStrike">
              <a:latin typeface="Arial"/>
            </a:endParaRPr>
          </a:p>
          <a:p>
            <a:pPr marL="399960">
              <a:lnSpc>
                <a:spcPct val="90000"/>
              </a:lnSpc>
              <a:spcBef>
                <a:spcPts val="1134"/>
              </a:spcBef>
            </a:pPr>
            <a:r>
              <a:rPr b="0" lang="en-US" sz="2800" spc="-1" strike="noStrike">
                <a:solidFill>
                  <a:srgbClr val="000000"/>
                </a:solidFill>
                <a:latin typeface="Consolas"/>
                <a:ea typeface="DejaVu Sans"/>
              </a:rPr>
              <a:t>    </a:t>
            </a:r>
            <a:r>
              <a:rPr b="0" lang="en-US" sz="2800" spc="-1" strike="noStrike">
                <a:solidFill>
                  <a:srgbClr val="0000ff"/>
                </a:solidFill>
                <a:latin typeface="Consolas"/>
                <a:ea typeface="DejaVu Sans"/>
              </a:rPr>
              <a:t>&lt;</a:t>
            </a:r>
            <a:r>
              <a:rPr b="0" lang="en-US" sz="2800" spc="-1" strike="noStrike">
                <a:solidFill>
                  <a:srgbClr val="800000"/>
                </a:solidFill>
                <a:latin typeface="Consolas"/>
                <a:ea typeface="DejaVu Sans"/>
              </a:rPr>
              <a:t>script</a:t>
            </a:r>
            <a:r>
              <a:rPr b="0" lang="en-US" sz="2800" spc="-1" strike="noStrike">
                <a:solidFill>
                  <a:srgbClr val="000000"/>
                </a:solidFill>
                <a:latin typeface="Consolas"/>
                <a:ea typeface="DejaVu Sans"/>
              </a:rPr>
              <a:t> </a:t>
            </a:r>
            <a:r>
              <a:rPr b="0" lang="en-US" sz="2800" spc="-1" strike="noStrike">
                <a:solidFill>
                  <a:srgbClr val="ff0000"/>
                </a:solidFill>
                <a:latin typeface="Consolas"/>
                <a:ea typeface="DejaVu Sans"/>
              </a:rPr>
              <a:t>src</a:t>
            </a:r>
            <a:r>
              <a:rPr b="0" lang="en-US" sz="2800" spc="-1" strike="noStrike">
                <a:solidFill>
                  <a:srgbClr val="0000ff"/>
                </a:solidFill>
                <a:latin typeface="Consolas"/>
                <a:ea typeface="DejaVu Sans"/>
              </a:rPr>
              <a:t>="http://ajax.googleapis.com/ajax/libs/jquery/1.11.0/jquery.min.js"&gt;&lt;/</a:t>
            </a:r>
            <a:r>
              <a:rPr b="0" lang="en-US" sz="2800" spc="-1" strike="noStrike">
                <a:solidFill>
                  <a:srgbClr val="800000"/>
                </a:solidFill>
                <a:latin typeface="Consolas"/>
                <a:ea typeface="DejaVu Sans"/>
              </a:rPr>
              <a:t>script</a:t>
            </a:r>
            <a:r>
              <a:rPr b="0" lang="en-US" sz="2800" spc="-1" strike="noStrike">
                <a:solidFill>
                  <a:srgbClr val="0000ff"/>
                </a:solidFill>
                <a:latin typeface="Consolas"/>
                <a:ea typeface="DejaVu Sans"/>
              </a:rPr>
              <a:t>&gt;</a:t>
            </a:r>
            <a:endParaRPr b="0" lang="en-US" sz="2800" spc="-1" strike="noStrike">
              <a:latin typeface="Arial"/>
            </a:endParaRPr>
          </a:p>
          <a:p>
            <a:pPr marL="399960">
              <a:lnSpc>
                <a:spcPct val="90000"/>
              </a:lnSpc>
              <a:spcBef>
                <a:spcPts val="1134"/>
              </a:spcBef>
            </a:pPr>
            <a:r>
              <a:rPr b="0" lang="en-US" sz="2800" spc="-1" strike="noStrike">
                <a:solidFill>
                  <a:srgbClr val="0000ff"/>
                </a:solidFill>
                <a:latin typeface="Consolas"/>
                <a:ea typeface="DejaVu Sans"/>
              </a:rPr>
              <a:t>&lt;/</a:t>
            </a:r>
            <a:r>
              <a:rPr b="0" lang="en-US" sz="2800" spc="-1" strike="noStrike">
                <a:solidFill>
                  <a:srgbClr val="800000"/>
                </a:solidFill>
                <a:latin typeface="Consolas"/>
                <a:ea typeface="DejaVu Sans"/>
              </a:rPr>
              <a:t>head</a:t>
            </a:r>
            <a:r>
              <a:rPr b="0" lang="en-US" sz="2800" spc="-1" strike="noStrike">
                <a:solidFill>
                  <a:srgbClr val="0000ff"/>
                </a:solidFill>
                <a:latin typeface="Consolas"/>
                <a:ea typeface="DejaVu Sans"/>
              </a:rPr>
              <a:t>&gt;</a:t>
            </a:r>
            <a:endParaRPr b="0" lang="en-US" sz="2800" spc="-1" strike="noStrike">
              <a:latin typeface="Arial"/>
            </a:endParaRPr>
          </a:p>
          <a:p>
            <a:pPr marL="399960">
              <a:lnSpc>
                <a:spcPct val="90000"/>
              </a:lnSpc>
              <a:spcBef>
                <a:spcPts val="1134"/>
              </a:spcBef>
            </a:pPr>
            <a:r>
              <a:rPr b="0" lang="en-US" sz="2800" spc="-1" strike="noStrike">
                <a:solidFill>
                  <a:srgbClr val="0000ff"/>
                </a:solidFill>
                <a:latin typeface="Consolas"/>
                <a:ea typeface="DejaVu Sans"/>
              </a:rPr>
              <a:t>&lt;</a:t>
            </a:r>
            <a:r>
              <a:rPr b="0" lang="en-US" sz="2800" spc="-1" strike="noStrike">
                <a:solidFill>
                  <a:srgbClr val="800000"/>
                </a:solidFill>
                <a:latin typeface="Consolas"/>
                <a:ea typeface="DejaVu Sans"/>
              </a:rPr>
              <a:t>body</a:t>
            </a:r>
            <a:r>
              <a:rPr b="0" lang="en-US" sz="2800" spc="-1" strike="noStrike">
                <a:solidFill>
                  <a:srgbClr val="0000ff"/>
                </a:solidFill>
                <a:latin typeface="Consolas"/>
                <a:ea typeface="DejaVu Sans"/>
              </a:rPr>
              <a:t>&gt;</a:t>
            </a:r>
            <a:endParaRPr b="0" lang="en-US" sz="2800" spc="-1" strike="noStrike">
              <a:latin typeface="Arial"/>
            </a:endParaRPr>
          </a:p>
          <a:p>
            <a:pPr marL="399960">
              <a:lnSpc>
                <a:spcPct val="90000"/>
              </a:lnSpc>
              <a:spcBef>
                <a:spcPts val="1134"/>
              </a:spcBef>
            </a:pPr>
            <a:r>
              <a:rPr b="0" lang="en-US" sz="2800" spc="-1" strike="noStrike">
                <a:solidFill>
                  <a:srgbClr val="0000ff"/>
                </a:solidFill>
                <a:latin typeface="Consolas"/>
                <a:ea typeface="DejaVu Sans"/>
              </a:rPr>
              <a:t>&lt;/</a:t>
            </a:r>
            <a:r>
              <a:rPr b="0" lang="en-US" sz="2800" spc="-1" strike="noStrike">
                <a:solidFill>
                  <a:srgbClr val="800000"/>
                </a:solidFill>
                <a:latin typeface="Consolas"/>
                <a:ea typeface="DejaVu Sans"/>
              </a:rPr>
              <a:t>body</a:t>
            </a:r>
            <a:r>
              <a:rPr b="0" lang="en-US" sz="2800" spc="-1" strike="noStrike">
                <a:solidFill>
                  <a:srgbClr val="0000ff"/>
                </a:solidFill>
                <a:latin typeface="Consolas"/>
                <a:ea typeface="DejaVu Sans"/>
              </a:rPr>
              <a:t>&gt;</a:t>
            </a:r>
            <a:endParaRPr b="0" lang="en-US" sz="2800" spc="-1" strike="noStrike">
              <a:latin typeface="Arial"/>
            </a:endParaRPr>
          </a:p>
          <a:p>
            <a:pPr marL="399960">
              <a:lnSpc>
                <a:spcPct val="90000"/>
              </a:lnSpc>
              <a:spcBef>
                <a:spcPts val="1134"/>
              </a:spcBef>
            </a:pPr>
            <a:r>
              <a:rPr b="0" lang="en-US" sz="2800" spc="-1" strike="noStrike">
                <a:solidFill>
                  <a:srgbClr val="0000ff"/>
                </a:solidFill>
                <a:latin typeface="Consolas"/>
                <a:ea typeface="DejaVu Sans"/>
              </a:rPr>
              <a:t>&lt;/</a:t>
            </a:r>
            <a:r>
              <a:rPr b="0" lang="en-US" sz="2800" spc="-1" strike="noStrike">
                <a:solidFill>
                  <a:srgbClr val="800000"/>
                </a:solidFill>
                <a:latin typeface="Consolas"/>
                <a:ea typeface="DejaVu Sans"/>
              </a:rPr>
              <a:t>html</a:t>
            </a:r>
            <a:r>
              <a:rPr b="0" lang="en-US" sz="2800" spc="-1" strike="noStrike">
                <a:solidFill>
                  <a:srgbClr val="0000ff"/>
                </a:solidFill>
                <a:latin typeface="Consolas"/>
                <a:ea typeface="DejaVu Sans"/>
              </a:rPr>
              <a:t>&gt;</a:t>
            </a:r>
            <a:endParaRPr b="0" lang="en-US" sz="2800" spc="-1" strike="noStrike">
              <a:latin typeface="Arial"/>
            </a:endParaRPr>
          </a:p>
          <a:p>
            <a:pPr marL="399960">
              <a:lnSpc>
                <a:spcPct val="90000"/>
              </a:lnSpc>
              <a:spcBef>
                <a:spcPts val="1134"/>
              </a:spcBef>
            </a:pPr>
            <a:endParaRPr b="0" lang="en-US" sz="2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457200" y="273600"/>
            <a:ext cx="8228880" cy="1144440"/>
          </a:xfrm>
          <a:prstGeom prst="rect">
            <a:avLst/>
          </a:prstGeom>
          <a:noFill/>
          <a:ln>
            <a:noFill/>
          </a:ln>
        </p:spPr>
        <p:txBody>
          <a:bodyPr lIns="0" rIns="0" tIns="0" bIns="0" anchor="ctr" anchorCtr="1"/>
          <a:p>
            <a:pPr algn="ctr">
              <a:lnSpc>
                <a:spcPct val="90000"/>
              </a:lnSpc>
            </a:pPr>
            <a:r>
              <a:rPr b="0" lang="en-US" sz="4400" spc="-1" strike="noStrike">
                <a:solidFill>
                  <a:srgbClr val="000000"/>
                </a:solidFill>
                <a:latin typeface="Calibri (Body)"/>
                <a:ea typeface="DejaVu Sans"/>
              </a:rPr>
              <a:t>Cấu trúc khai báo, sử dụng.</a:t>
            </a:r>
            <a:endParaRPr b="0" lang="en-US" sz="4400" spc="-1" strike="noStrike">
              <a:solidFill>
                <a:srgbClr val="000000"/>
              </a:solidFill>
              <a:latin typeface="Calibri"/>
            </a:endParaRPr>
          </a:p>
        </p:txBody>
      </p:sp>
      <p:sp>
        <p:nvSpPr>
          <p:cNvPr id="216" name="TextShape 2"/>
          <p:cNvSpPr txBox="1"/>
          <p:nvPr/>
        </p:nvSpPr>
        <p:spPr>
          <a:xfrm>
            <a:off x="457200" y="1604520"/>
            <a:ext cx="8228880" cy="3976920"/>
          </a:xfrm>
          <a:prstGeom prst="rect">
            <a:avLst/>
          </a:prstGeom>
          <a:noFill/>
          <a:ln>
            <a:noFill/>
          </a:ln>
        </p:spPr>
        <p:txBody>
          <a:bodyPr lIns="0" rIns="0" tIns="0" bIns="0" anchor="ctr" anchorCtr="1">
            <a:normAutofit/>
          </a:bodyPr>
          <a:p>
            <a:pPr marL="432000" indent="-323640" algn="ctr">
              <a:lnSpc>
                <a:spcPct val="90000"/>
              </a:lnSpc>
              <a:spcBef>
                <a:spcPts val="1199"/>
              </a:spcBef>
              <a:buClr>
                <a:srgbClr val="000000"/>
              </a:buClr>
              <a:buSzPct val="45000"/>
              <a:buFont typeface="Wingdings" charset="2"/>
              <a:buChar char=""/>
            </a:pPr>
            <a:r>
              <a:rPr b="0" lang="en-US" sz="3200" spc="-1" strike="noStrike">
                <a:solidFill>
                  <a:srgbClr val="000000"/>
                </a:solidFill>
                <a:latin typeface="Calibri (Body)"/>
                <a:ea typeface="DejaVu Sans"/>
              </a:rPr>
              <a:t>Cấu trúc cơ bản: $(selector).action()</a:t>
            </a:r>
            <a:endParaRPr b="0" lang="en-US" sz="3200" spc="-1" strike="noStrike">
              <a:latin typeface="Arial"/>
            </a:endParaRPr>
          </a:p>
          <a:p>
            <a:pPr marL="399960">
              <a:lnSpc>
                <a:spcPct val="90000"/>
              </a:lnSpc>
              <a:spcBef>
                <a:spcPts val="1199"/>
              </a:spcBef>
            </a:pPr>
            <a:r>
              <a:rPr b="0" lang="en-US" sz="2800" spc="-1" strike="noStrike">
                <a:solidFill>
                  <a:srgbClr val="000000"/>
                </a:solidFill>
                <a:latin typeface="Calibri (Body)"/>
                <a:ea typeface="DejaVu Sans"/>
              </a:rPr>
              <a:t>$: Gọi jQuery</a:t>
            </a:r>
            <a:endParaRPr b="0" lang="en-US" sz="2800" spc="-1" strike="noStrike">
              <a:latin typeface="Arial"/>
            </a:endParaRPr>
          </a:p>
          <a:p>
            <a:pPr marL="432000" indent="-323640" algn="ctr">
              <a:lnSpc>
                <a:spcPct val="90000"/>
              </a:lnSpc>
              <a:spcBef>
                <a:spcPts val="1199"/>
              </a:spcBef>
              <a:buClr>
                <a:srgbClr val="000000"/>
              </a:buClr>
              <a:buSzPct val="45000"/>
              <a:buFont typeface="Wingdings" charset="2"/>
              <a:buChar char=""/>
            </a:pPr>
            <a:r>
              <a:rPr b="0" lang="en-US" sz="3200" spc="-1" strike="noStrike">
                <a:solidFill>
                  <a:srgbClr val="000000"/>
                </a:solidFill>
                <a:latin typeface="Calibri (Body)"/>
                <a:ea typeface="DejaVu Sans"/>
              </a:rPr>
              <a:t>Selector: HTML Element</a:t>
            </a:r>
            <a:endParaRPr b="0" lang="en-US" sz="3200" spc="-1" strike="noStrike">
              <a:latin typeface="Arial"/>
            </a:endParaRPr>
          </a:p>
          <a:p>
            <a:pPr marL="432000" indent="-323640" algn="ctr">
              <a:lnSpc>
                <a:spcPct val="90000"/>
              </a:lnSpc>
              <a:spcBef>
                <a:spcPts val="1199"/>
              </a:spcBef>
              <a:buClr>
                <a:srgbClr val="000000"/>
              </a:buClr>
              <a:buSzPct val="45000"/>
              <a:buFont typeface="Wingdings" charset="2"/>
              <a:buChar char=""/>
            </a:pPr>
            <a:r>
              <a:rPr b="0" lang="en-US" sz="3200" spc="-1" strike="noStrike">
                <a:solidFill>
                  <a:srgbClr val="000000"/>
                </a:solidFill>
                <a:latin typeface="Calibri (Body)"/>
                <a:ea typeface="DejaVu Sans"/>
              </a:rPr>
              <a:t>Action: Hành động cho HTML Element được chọn</a:t>
            </a:r>
            <a:endParaRPr b="0" lang="en-US" sz="3200" spc="-1" strike="noStrike">
              <a:latin typeface="Arial"/>
            </a:endParaRPr>
          </a:p>
          <a:p>
            <a:pPr marL="399960">
              <a:lnSpc>
                <a:spcPct val="90000"/>
              </a:lnSpc>
              <a:spcBef>
                <a:spcPts val="1199"/>
              </a:spcBef>
            </a:pPr>
            <a:r>
              <a:rPr b="0" lang="en-US" sz="2800" spc="-1" strike="noStrike">
                <a:solidFill>
                  <a:srgbClr val="000000"/>
                </a:solidFill>
                <a:latin typeface="Calibri (Body)"/>
                <a:ea typeface="DejaVu Sans"/>
              </a:rPr>
              <a:t>Ví dụ:    $(".test").hide()  // ẩn tất cả các phần tử có class="test"</a:t>
            </a:r>
            <a:endParaRPr b="0" lang="en-US" sz="2800" spc="-1" strike="noStrike">
              <a:latin typeface="Arial"/>
            </a:endParaRPr>
          </a:p>
          <a:p>
            <a:pPr marL="432000" indent="-323640" algn="ctr">
              <a:lnSpc>
                <a:spcPct val="90000"/>
              </a:lnSpc>
              <a:spcBef>
                <a:spcPts val="1199"/>
              </a:spcBef>
              <a:buClr>
                <a:srgbClr val="000000"/>
              </a:buClr>
              <a:buSzPct val="45000"/>
              <a:buFont typeface="Wingdings" charset="2"/>
              <a:buChar char=""/>
            </a:pPr>
            <a:r>
              <a:rPr b="0" lang="en-US" sz="3200" spc="-1" strike="noStrike">
                <a:solidFill>
                  <a:srgbClr val="000000"/>
                </a:solidFill>
                <a:latin typeface="Calibri (Body)"/>
                <a:ea typeface="DejaVu Sans"/>
              </a:rPr>
              <a:t>Chú ý: Các hàm nên được gọi trong hàm $(document).ready nhằm mục đích đảm bảo các hàm jQuery làm việc khi document đã load xong, tránh gặp một số lỗi khi tài liệu chưa load xong không tìm được control.</a:t>
            </a:r>
            <a:endParaRPr b="0" lang="en-US" sz="3200" spc="-1" strike="noStrike">
              <a:latin typeface="Arial"/>
            </a:endParaRPr>
          </a:p>
          <a:p>
            <a:pPr marL="399960">
              <a:lnSpc>
                <a:spcPct val="90000"/>
              </a:lnSpc>
              <a:spcBef>
                <a:spcPts val="1199"/>
              </a:spcBef>
            </a:pPr>
            <a:r>
              <a:rPr b="0" lang="en-US" sz="2800" spc="-1" strike="noStrike">
                <a:solidFill>
                  <a:srgbClr val="000000"/>
                </a:solidFill>
                <a:latin typeface="Calibri (Body)"/>
                <a:ea typeface="DejaVu Sans"/>
              </a:rPr>
              <a:t>$(document).ready(function() {</a:t>
            </a:r>
            <a:endParaRPr b="0" lang="en-US" sz="2800" spc="-1" strike="noStrike">
              <a:latin typeface="Arial"/>
            </a:endParaRPr>
          </a:p>
          <a:p>
            <a:pPr marL="399960">
              <a:lnSpc>
                <a:spcPct val="90000"/>
              </a:lnSpc>
              <a:spcBef>
                <a:spcPts val="1199"/>
              </a:spcBef>
            </a:pPr>
            <a:r>
              <a:rPr b="0" lang="en-US" sz="2800" spc="-1" strike="noStrike">
                <a:solidFill>
                  <a:srgbClr val="000000"/>
                </a:solidFill>
                <a:latin typeface="Calibri (Body)"/>
                <a:ea typeface="DejaVu Sans"/>
              </a:rPr>
              <a:t>// jQuery methods go here...</a:t>
            </a:r>
            <a:endParaRPr b="0" lang="en-US" sz="2800" spc="-1" strike="noStrike">
              <a:latin typeface="Arial"/>
            </a:endParaRPr>
          </a:p>
          <a:p>
            <a:pPr marL="399960">
              <a:lnSpc>
                <a:spcPct val="90000"/>
              </a:lnSpc>
              <a:spcBef>
                <a:spcPts val="1199"/>
              </a:spcBef>
            </a:pPr>
            <a:r>
              <a:rPr b="0" lang="en-US" sz="2800" spc="-1" strike="noStrike">
                <a:solidFill>
                  <a:srgbClr val="000000"/>
                </a:solidFill>
                <a:latin typeface="Calibri (Body)"/>
                <a:ea typeface="DejaVu Sans"/>
              </a:rPr>
              <a:t>});</a:t>
            </a:r>
            <a:endParaRPr b="0" lang="en-US" sz="2800" spc="-1" strike="noStrike">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457200" y="0"/>
            <a:ext cx="8228880" cy="1144440"/>
          </a:xfrm>
          <a:prstGeom prst="rect">
            <a:avLst/>
          </a:prstGeom>
          <a:noFill/>
          <a:ln>
            <a:noFill/>
          </a:ln>
        </p:spPr>
        <p:txBody>
          <a:bodyPr lIns="0" rIns="0" tIns="0" bIns="0" anchor="ctr" anchorCtr="1"/>
          <a:p>
            <a:pPr algn="ctr">
              <a:lnSpc>
                <a:spcPct val="90000"/>
              </a:lnSpc>
            </a:pPr>
            <a:r>
              <a:rPr b="0" lang="en-US" sz="4400" spc="-1" strike="noStrike">
                <a:solidFill>
                  <a:srgbClr val="000000"/>
                </a:solidFill>
                <a:latin typeface="Calibri (Body)"/>
                <a:ea typeface="DejaVu Sans"/>
              </a:rPr>
              <a:t>jQuery Selectors</a:t>
            </a:r>
            <a:endParaRPr b="0" lang="en-US" sz="4400" spc="-1" strike="noStrike">
              <a:solidFill>
                <a:srgbClr val="000000"/>
              </a:solidFill>
              <a:latin typeface="Calibri"/>
            </a:endParaRPr>
          </a:p>
        </p:txBody>
      </p:sp>
      <p:sp>
        <p:nvSpPr>
          <p:cNvPr id="218" name="TextShape 2"/>
          <p:cNvSpPr txBox="1"/>
          <p:nvPr/>
        </p:nvSpPr>
        <p:spPr>
          <a:xfrm>
            <a:off x="457200" y="1144800"/>
            <a:ext cx="8228880" cy="5255640"/>
          </a:xfrm>
          <a:prstGeom prst="rect">
            <a:avLst/>
          </a:prstGeom>
          <a:noFill/>
          <a:ln>
            <a:noFill/>
          </a:ln>
        </p:spPr>
        <p:txBody>
          <a:bodyPr lIns="0" rIns="0" tIns="0" bIns="0" anchor="ctr" anchorCtr="1">
            <a:normAutofit/>
          </a:bodyPr>
          <a:p>
            <a:pPr marL="432000" indent="-323640">
              <a:lnSpc>
                <a:spcPct val="90000"/>
              </a:lnSpc>
              <a:spcBef>
                <a:spcPts val="1414"/>
              </a:spcBef>
              <a:buClr>
                <a:srgbClr val="000000"/>
              </a:buClr>
              <a:buSzPct val="45000"/>
              <a:buFont typeface="Wingdings" charset="2"/>
              <a:buChar char=""/>
            </a:pPr>
            <a:r>
              <a:rPr b="0" lang="en-US" sz="3200" spc="-1" strike="noStrike">
                <a:solidFill>
                  <a:srgbClr val="000000"/>
                </a:solidFill>
                <a:latin typeface="Calibri (Body)"/>
                <a:ea typeface="DejaVu Sans"/>
              </a:rPr>
              <a:t>jQuery Selectors là một phần quan trọng trong thư viện jQuery.</a:t>
            </a:r>
            <a:endParaRPr b="0" lang="en-US" sz="3200" spc="-1" strike="noStrike">
              <a:latin typeface="Arial"/>
            </a:endParaRPr>
          </a:p>
          <a:p>
            <a:pPr marL="432000" indent="-323640">
              <a:lnSpc>
                <a:spcPct val="90000"/>
              </a:lnSpc>
              <a:spcBef>
                <a:spcPts val="1414"/>
              </a:spcBef>
              <a:buClr>
                <a:srgbClr val="000000"/>
              </a:buClr>
              <a:buSzPct val="45000"/>
              <a:buFont typeface="Wingdings" charset="2"/>
              <a:buChar char=""/>
            </a:pPr>
            <a:r>
              <a:rPr b="0" lang="en-US" sz="3200" spc="-1" strike="noStrike">
                <a:solidFill>
                  <a:srgbClr val="000000"/>
                </a:solidFill>
                <a:latin typeface="Calibri (Body)"/>
                <a:ea typeface="DejaVu Sans"/>
              </a:rPr>
              <a:t>Cho phép lựa chọn và thao tác với các HTML Element.</a:t>
            </a:r>
            <a:endParaRPr b="0" lang="en-US" sz="3200" spc="-1" strike="noStrike">
              <a:latin typeface="Arial"/>
            </a:endParaRPr>
          </a:p>
          <a:p>
            <a:pPr algn="ctr">
              <a:lnSpc>
                <a:spcPct val="90000"/>
              </a:lnSpc>
              <a:spcBef>
                <a:spcPts val="1414"/>
              </a:spcBef>
            </a:pPr>
            <a:endParaRPr b="0" lang="en-US" sz="3200" spc="-1" strike="noStrike">
              <a:latin typeface="Arial"/>
            </a:endParaRPr>
          </a:p>
          <a:p>
            <a:pPr marL="432000" indent="-323640" algn="ctr">
              <a:lnSpc>
                <a:spcPct val="90000"/>
              </a:lnSpc>
              <a:spcBef>
                <a:spcPts val="1414"/>
              </a:spcBef>
              <a:buClr>
                <a:srgbClr val="000000"/>
              </a:buClr>
              <a:buSzPct val="45000"/>
              <a:buFont typeface="Wingdings" charset="2"/>
              <a:buChar char=""/>
            </a:pPr>
            <a:r>
              <a:rPr b="0" lang="en-US" sz="3200" spc="-1" strike="noStrike">
                <a:solidFill>
                  <a:srgbClr val="000000"/>
                </a:solidFill>
                <a:latin typeface="Calibri (Body)"/>
                <a:ea typeface="DejaVu Sans"/>
              </a:rPr>
              <a:t>Các dạng selector:</a:t>
            </a:r>
            <a:endParaRPr b="0" lang="en-US" sz="3200" spc="-1" strike="noStrike">
              <a:latin typeface="Arial"/>
            </a:endParaRPr>
          </a:p>
          <a:p>
            <a:pPr marL="399960">
              <a:lnSpc>
                <a:spcPct val="90000"/>
              </a:lnSpc>
              <a:spcBef>
                <a:spcPts val="1134"/>
              </a:spcBef>
            </a:pPr>
            <a:r>
              <a:rPr b="1" lang="en-US" sz="2800" spc="-1" strike="noStrike">
                <a:solidFill>
                  <a:srgbClr val="000000"/>
                </a:solidFill>
                <a:latin typeface="Calibri (Body)"/>
                <a:ea typeface="DejaVu Sans"/>
              </a:rPr>
              <a:t>1. The element Selector (Lựa chọn phần tử, thẻ HTML)</a:t>
            </a:r>
            <a:endParaRPr b="0" lang="en-US" sz="2800" spc="-1" strike="noStrike">
              <a:latin typeface="Arial"/>
            </a:endParaRPr>
          </a:p>
          <a:p>
            <a:pPr marL="399960">
              <a:lnSpc>
                <a:spcPct val="90000"/>
              </a:lnSpc>
              <a:spcBef>
                <a:spcPts val="1134"/>
              </a:spcBef>
            </a:pPr>
            <a:r>
              <a:rPr b="0" lang="en-US" sz="2800" spc="-1" strike="noStrike">
                <a:solidFill>
                  <a:srgbClr val="000000"/>
                </a:solidFill>
                <a:latin typeface="Calibri (Body)"/>
                <a:ea typeface="DejaVu Sans"/>
              </a:rPr>
              <a:t>Ví dụ: $(“p”) lấy tất cả các phần tử &lt;p&gt; trong tài liệu.</a:t>
            </a:r>
            <a:endParaRPr b="0" lang="en-US" sz="2800" spc="-1" strike="noStrike">
              <a:latin typeface="Arial"/>
            </a:endParaRPr>
          </a:p>
          <a:p>
            <a:pPr marL="399960">
              <a:lnSpc>
                <a:spcPct val="90000"/>
              </a:lnSpc>
              <a:spcBef>
                <a:spcPts val="1134"/>
              </a:spcBef>
            </a:pPr>
            <a:endParaRPr b="0" lang="en-US" sz="2800" spc="-1" strike="noStrike">
              <a:latin typeface="Arial"/>
            </a:endParaRPr>
          </a:p>
          <a:p>
            <a:pPr marL="399960">
              <a:lnSpc>
                <a:spcPct val="90000"/>
              </a:lnSpc>
              <a:spcBef>
                <a:spcPts val="1134"/>
              </a:spcBef>
            </a:pPr>
            <a:r>
              <a:rPr b="1" lang="en-US" sz="2800" spc="-1" strike="noStrike">
                <a:solidFill>
                  <a:srgbClr val="000000"/>
                </a:solidFill>
                <a:latin typeface="Calibri (Body)"/>
                <a:ea typeface="DejaVu Sans"/>
              </a:rPr>
              <a:t>2. The #id Selector (Lựa chọn theo Id)</a:t>
            </a:r>
            <a:endParaRPr b="0" lang="en-US" sz="2800" spc="-1" strike="noStrike">
              <a:latin typeface="Arial"/>
            </a:endParaRPr>
          </a:p>
          <a:p>
            <a:pPr marL="399960">
              <a:lnSpc>
                <a:spcPct val="90000"/>
              </a:lnSpc>
              <a:spcBef>
                <a:spcPts val="1134"/>
              </a:spcBef>
            </a:pPr>
            <a:r>
              <a:rPr b="0" lang="en-US" sz="2800" spc="-1" strike="noStrike">
                <a:solidFill>
                  <a:srgbClr val="000000"/>
                </a:solidFill>
                <a:latin typeface="Calibri (Body)"/>
                <a:ea typeface="DejaVu Sans"/>
              </a:rPr>
              <a:t>Ví dụ: $(“#myId”) khi đặt một phần tử có Id=”myId” khi sử dụng cấu trúc sẽ trả ra được phần tử đó.</a:t>
            </a:r>
            <a:endParaRPr b="0" lang="en-US" sz="2800" spc="-1" strike="noStrike">
              <a:latin typeface="Arial"/>
            </a:endParaRPr>
          </a:p>
          <a:p>
            <a:pPr marL="399960">
              <a:lnSpc>
                <a:spcPct val="90000"/>
              </a:lnSpc>
              <a:spcBef>
                <a:spcPts val="1134"/>
              </a:spcBef>
            </a:pPr>
            <a:endParaRPr b="0" lang="en-US" sz="2800" spc="-1" strike="noStrike">
              <a:latin typeface="Arial"/>
            </a:endParaRPr>
          </a:p>
          <a:p>
            <a:pPr marL="399960">
              <a:lnSpc>
                <a:spcPct val="90000"/>
              </a:lnSpc>
              <a:spcBef>
                <a:spcPts val="1134"/>
              </a:spcBef>
            </a:pPr>
            <a:r>
              <a:rPr b="1" lang="en-US" sz="2800" spc="-1" strike="noStrike">
                <a:solidFill>
                  <a:srgbClr val="000000"/>
                </a:solidFill>
                <a:latin typeface="Calibri (Body)"/>
                <a:ea typeface="DejaVu Sans"/>
              </a:rPr>
              <a:t>3. The .class Selector (Lựa chọn theo class)</a:t>
            </a:r>
            <a:endParaRPr b="0" lang="en-US" sz="2800" spc="-1" strike="noStrike">
              <a:latin typeface="Arial"/>
            </a:endParaRPr>
          </a:p>
          <a:p>
            <a:pPr marL="399960">
              <a:lnSpc>
                <a:spcPct val="90000"/>
              </a:lnSpc>
              <a:spcBef>
                <a:spcPts val="1134"/>
              </a:spcBef>
            </a:pPr>
            <a:r>
              <a:rPr b="0" lang="en-US" sz="2800" spc="-1" strike="noStrike">
                <a:solidFill>
                  <a:srgbClr val="000000"/>
                </a:solidFill>
                <a:latin typeface="Calibri (Body)"/>
                <a:ea typeface="DejaVu Sans"/>
              </a:rPr>
              <a:t>Ví dụ: $(“.myClass”). Sử dụng tương tự Id khác dấu “#” và “.”. Id thì trả về 1 phần tử,  class trả về nhiều.</a:t>
            </a:r>
            <a:endParaRPr b="0" lang="en-US" sz="2800" spc="-1" strike="noStrike">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444600" y="0"/>
            <a:ext cx="8228880" cy="1144440"/>
          </a:xfrm>
          <a:prstGeom prst="rect">
            <a:avLst/>
          </a:prstGeom>
          <a:noFill/>
          <a:ln>
            <a:noFill/>
          </a:ln>
        </p:spPr>
        <p:txBody>
          <a:bodyPr lIns="0" rIns="0" tIns="0" bIns="0" anchor="ctr" anchorCtr="1"/>
          <a:p>
            <a:pPr algn="ctr">
              <a:lnSpc>
                <a:spcPct val="90000"/>
              </a:lnSpc>
            </a:pPr>
            <a:r>
              <a:rPr b="0" lang="en-US" sz="4400" spc="-1" strike="noStrike">
                <a:solidFill>
                  <a:srgbClr val="000000"/>
                </a:solidFill>
                <a:latin typeface="Calibri (Body)"/>
                <a:ea typeface="DejaVu Sans"/>
              </a:rPr>
              <a:t>jQuery Events</a:t>
            </a:r>
            <a:endParaRPr b="0" lang="en-US" sz="4400" spc="-1" strike="noStrike">
              <a:solidFill>
                <a:srgbClr val="000000"/>
              </a:solidFill>
              <a:latin typeface="Calibri"/>
            </a:endParaRPr>
          </a:p>
        </p:txBody>
      </p:sp>
      <p:sp>
        <p:nvSpPr>
          <p:cNvPr id="220" name="TextShape 2"/>
          <p:cNvSpPr txBox="1"/>
          <p:nvPr/>
        </p:nvSpPr>
        <p:spPr>
          <a:xfrm>
            <a:off x="457200" y="990720"/>
            <a:ext cx="8228880" cy="5486040"/>
          </a:xfrm>
          <a:prstGeom prst="rect">
            <a:avLst/>
          </a:prstGeom>
          <a:noFill/>
          <a:ln>
            <a:noFill/>
          </a:ln>
        </p:spPr>
        <p:txBody>
          <a:bodyPr lIns="0" rIns="0" tIns="0" bIns="0" anchor="ctr" anchorCtr="1">
            <a:normAutofit/>
          </a:bodyPr>
          <a:p>
            <a:pPr marL="432000" indent="-323640">
              <a:lnSpc>
                <a:spcPct val="90000"/>
              </a:lnSpc>
              <a:spcBef>
                <a:spcPts val="1414"/>
              </a:spcBef>
              <a:buClr>
                <a:srgbClr val="000000"/>
              </a:buClr>
              <a:buSzPct val="45000"/>
              <a:buFont typeface="Wingdings" charset="2"/>
              <a:buChar char=""/>
            </a:pPr>
            <a:r>
              <a:rPr b="0" lang="en-US" sz="3200" spc="-1" strike="noStrike">
                <a:solidFill>
                  <a:srgbClr val="000000"/>
                </a:solidFill>
                <a:latin typeface="Calibri (Body)"/>
                <a:ea typeface="DejaVu Sans"/>
              </a:rPr>
              <a:t>Tất cả các hành động của người truy cập mà một trang web có thể đáp ứng được gọi là sự kiện.</a:t>
            </a:r>
            <a:endParaRPr b="0" lang="en-US" sz="3200" spc="-1" strike="noStrike">
              <a:latin typeface="Arial"/>
            </a:endParaRPr>
          </a:p>
          <a:p>
            <a:pPr marL="432000" indent="-323640">
              <a:lnSpc>
                <a:spcPct val="90000"/>
              </a:lnSpc>
              <a:spcBef>
                <a:spcPts val="1414"/>
              </a:spcBef>
              <a:buClr>
                <a:srgbClr val="000000"/>
              </a:buClr>
              <a:buSzPct val="45000"/>
              <a:buFont typeface="Wingdings" charset="2"/>
              <a:buChar char=""/>
            </a:pPr>
            <a:r>
              <a:rPr b="0" lang="en-US" sz="3200" spc="-1" strike="noStrike">
                <a:solidFill>
                  <a:srgbClr val="000000"/>
                </a:solidFill>
                <a:latin typeface="Calibri (Body)"/>
                <a:ea typeface="DejaVu Sans"/>
              </a:rPr>
              <a:t>Các sự kiện phổ biến của DOM</a:t>
            </a:r>
            <a:endParaRPr b="0" lang="en-US" sz="3200" spc="-1" strike="noStrike">
              <a:latin typeface="Arial"/>
            </a:endParaRPr>
          </a:p>
          <a:p>
            <a:pPr algn="ctr">
              <a:lnSpc>
                <a:spcPct val="90000"/>
              </a:lnSpc>
              <a:spcBef>
                <a:spcPts val="1414"/>
              </a:spcBef>
            </a:pPr>
            <a:endParaRPr b="0" lang="en-US" sz="3200" spc="-1" strike="noStrike">
              <a:latin typeface="Arial"/>
            </a:endParaRPr>
          </a:p>
          <a:p>
            <a:pPr algn="ctr">
              <a:lnSpc>
                <a:spcPct val="90000"/>
              </a:lnSpc>
              <a:spcBef>
                <a:spcPts val="1414"/>
              </a:spcBef>
            </a:pPr>
            <a:endParaRPr b="0" lang="en-US" sz="3200" spc="-1" strike="noStrike">
              <a:latin typeface="Arial"/>
            </a:endParaRPr>
          </a:p>
          <a:p>
            <a:pPr algn="ctr">
              <a:lnSpc>
                <a:spcPct val="90000"/>
              </a:lnSpc>
              <a:spcBef>
                <a:spcPts val="1414"/>
              </a:spcBef>
            </a:pPr>
            <a:endParaRPr b="0" lang="en-US" sz="3200" spc="-1" strike="noStrike">
              <a:latin typeface="Arial"/>
            </a:endParaRPr>
          </a:p>
          <a:p>
            <a:pPr algn="ctr">
              <a:lnSpc>
                <a:spcPct val="90000"/>
              </a:lnSpc>
              <a:spcBef>
                <a:spcPts val="1414"/>
              </a:spcBef>
            </a:pPr>
            <a:endParaRPr b="0" lang="en-US" sz="3200" spc="-1" strike="noStrike">
              <a:latin typeface="Arial"/>
            </a:endParaRPr>
          </a:p>
          <a:p>
            <a:pPr algn="ctr">
              <a:lnSpc>
                <a:spcPct val="90000"/>
              </a:lnSpc>
              <a:spcBef>
                <a:spcPts val="1414"/>
              </a:spcBef>
            </a:pPr>
            <a:endParaRPr b="0" lang="en-US" sz="3200" spc="-1" strike="noStrike">
              <a:latin typeface="Arial"/>
            </a:endParaRPr>
          </a:p>
          <a:p>
            <a:pPr algn="ctr">
              <a:lnSpc>
                <a:spcPct val="90000"/>
              </a:lnSpc>
              <a:spcBef>
                <a:spcPts val="1414"/>
              </a:spcBef>
            </a:pPr>
            <a:endParaRPr b="0" lang="en-US" sz="3200" spc="-1" strike="noStrike">
              <a:latin typeface="Arial"/>
            </a:endParaRPr>
          </a:p>
          <a:p>
            <a:pPr marL="432000" indent="-323640" algn="ctr">
              <a:lnSpc>
                <a:spcPct val="90000"/>
              </a:lnSpc>
              <a:spcBef>
                <a:spcPts val="1414"/>
              </a:spcBef>
              <a:buClr>
                <a:srgbClr val="000000"/>
              </a:buClr>
              <a:buSzPct val="45000"/>
              <a:buFont typeface="Wingdings" charset="2"/>
              <a:buChar char=""/>
            </a:pPr>
            <a:r>
              <a:rPr b="0" lang="en-US" sz="3200" spc="-1" strike="noStrike">
                <a:solidFill>
                  <a:srgbClr val="000000"/>
                </a:solidFill>
                <a:latin typeface="Calibri (Body)"/>
                <a:ea typeface="DejaVu Sans"/>
              </a:rPr>
              <a:t>Cách dùng trong jQuery</a:t>
            </a:r>
            <a:br/>
            <a:r>
              <a:rPr b="0" lang="en-US" sz="3200" spc="-1" strike="noStrike">
                <a:solidFill>
                  <a:srgbClr val="000000"/>
                </a:solidFill>
                <a:latin typeface="Calibri (Body)"/>
              </a:rPr>
              <a:t> </a:t>
            </a:r>
            <a:endParaRPr b="0" lang="en-US" sz="3200" spc="-1" strike="noStrike">
              <a:latin typeface="Arial"/>
            </a:endParaRPr>
          </a:p>
          <a:p>
            <a:pPr marL="399960">
              <a:lnSpc>
                <a:spcPct val="90000"/>
              </a:lnSpc>
              <a:spcBef>
                <a:spcPts val="1134"/>
              </a:spcBef>
            </a:pPr>
            <a:r>
              <a:rPr b="0" lang="en-US" sz="2800" spc="-1" strike="noStrike">
                <a:solidFill>
                  <a:srgbClr val="000000"/>
                </a:solidFill>
                <a:latin typeface="Calibri (Body)"/>
                <a:ea typeface="DejaVu Sans"/>
              </a:rPr>
              <a:t>Ví dụ với hàm click():</a:t>
            </a:r>
            <a:endParaRPr b="0" lang="en-US" sz="2800" spc="-1" strike="noStrike">
              <a:latin typeface="Arial"/>
            </a:endParaRPr>
          </a:p>
          <a:p>
            <a:pPr marL="399960">
              <a:lnSpc>
                <a:spcPct val="90000"/>
              </a:lnSpc>
              <a:spcBef>
                <a:spcPts val="1134"/>
              </a:spcBef>
            </a:pPr>
            <a:r>
              <a:rPr b="0" lang="en-US" sz="2800" spc="-1" strike="noStrike">
                <a:solidFill>
                  <a:srgbClr val="000000"/>
                </a:solidFill>
                <a:latin typeface="Calibri (Body)"/>
                <a:ea typeface="DejaVu Sans"/>
              </a:rPr>
              <a:t>$("p").click(function() {</a:t>
            </a:r>
            <a:endParaRPr b="0" lang="en-US" sz="2800" spc="-1" strike="noStrike">
              <a:latin typeface="Arial"/>
            </a:endParaRPr>
          </a:p>
          <a:p>
            <a:pPr marL="399960">
              <a:lnSpc>
                <a:spcPct val="90000"/>
              </a:lnSpc>
              <a:spcBef>
                <a:spcPts val="1134"/>
              </a:spcBef>
            </a:pPr>
            <a:r>
              <a:rPr b="0" lang="en-US" sz="2800" spc="-1" strike="noStrike">
                <a:solidFill>
                  <a:srgbClr val="000000"/>
                </a:solidFill>
                <a:latin typeface="Calibri (Body)"/>
                <a:ea typeface="DejaVu Sans"/>
              </a:rPr>
              <a:t>$(this).hide();</a:t>
            </a:r>
            <a:endParaRPr b="0" lang="en-US" sz="2800" spc="-1" strike="noStrike">
              <a:latin typeface="Arial"/>
            </a:endParaRPr>
          </a:p>
          <a:p>
            <a:pPr marL="399960">
              <a:lnSpc>
                <a:spcPct val="90000"/>
              </a:lnSpc>
              <a:spcBef>
                <a:spcPts val="1134"/>
              </a:spcBef>
            </a:pPr>
            <a:r>
              <a:rPr b="0" lang="en-US" sz="2800" spc="-1" strike="noStrike">
                <a:solidFill>
                  <a:srgbClr val="000000"/>
                </a:solidFill>
                <a:latin typeface="Calibri (Body)"/>
                <a:ea typeface="DejaVu Sans"/>
              </a:rPr>
              <a:t>});</a:t>
            </a:r>
            <a:endParaRPr b="0" lang="en-US" sz="2800" spc="-1" strike="noStrike">
              <a:latin typeface="Arial"/>
            </a:endParaRPr>
          </a:p>
          <a:p>
            <a:pPr marL="399960">
              <a:lnSpc>
                <a:spcPct val="90000"/>
              </a:lnSpc>
              <a:spcBef>
                <a:spcPts val="1134"/>
              </a:spcBef>
            </a:pPr>
            <a:r>
              <a:rPr b="0" lang="en-US" sz="2800" spc="-1" strike="noStrike">
                <a:solidFill>
                  <a:srgbClr val="000000"/>
                </a:solidFill>
                <a:latin typeface="Calibri (Body)"/>
                <a:ea typeface="DejaVu Sans"/>
              </a:rPr>
              <a:t>Khi click vào thẻ &lt;p&gt; thì ẩn chính nó.</a:t>
            </a:r>
            <a:endParaRPr b="0" lang="en-US" sz="2800" spc="-1" strike="noStrike">
              <a:latin typeface="Arial"/>
            </a:endParaRPr>
          </a:p>
        </p:txBody>
      </p:sp>
      <p:pic>
        <p:nvPicPr>
          <p:cNvPr id="221" name="Picture 2" descr=""/>
          <p:cNvPicPr/>
          <p:nvPr/>
        </p:nvPicPr>
        <p:blipFill>
          <a:blip r:embed="rId1"/>
          <a:stretch/>
        </p:blipFill>
        <p:spPr>
          <a:xfrm>
            <a:off x="627120" y="2438280"/>
            <a:ext cx="7887960" cy="1447560"/>
          </a:xfrm>
          <a:prstGeom prst="rect">
            <a:avLst/>
          </a:prstGeom>
          <a:ln>
            <a:noFill/>
          </a:ln>
        </p:spPr>
      </p:pic>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457200" y="0"/>
            <a:ext cx="8228880" cy="1144440"/>
          </a:xfrm>
          <a:prstGeom prst="rect">
            <a:avLst/>
          </a:prstGeom>
          <a:noFill/>
          <a:ln>
            <a:noFill/>
          </a:ln>
        </p:spPr>
        <p:txBody>
          <a:bodyPr lIns="0" rIns="0" tIns="0" bIns="0" anchor="ctr" anchorCtr="1"/>
          <a:p>
            <a:pPr algn="ctr">
              <a:lnSpc>
                <a:spcPct val="90000"/>
              </a:lnSpc>
            </a:pPr>
            <a:r>
              <a:rPr b="0" lang="en-US" sz="4400" spc="-1" strike="noStrike">
                <a:solidFill>
                  <a:srgbClr val="000000"/>
                </a:solidFill>
                <a:latin typeface="Calibri (Body)"/>
                <a:ea typeface="DejaVu Sans"/>
              </a:rPr>
              <a:t>Các hiệu ứng trong Jquery</a:t>
            </a:r>
            <a:endParaRPr b="0" lang="en-US" sz="4400" spc="-1" strike="noStrike">
              <a:solidFill>
                <a:srgbClr val="000000"/>
              </a:solidFill>
              <a:latin typeface="Calibri"/>
            </a:endParaRPr>
          </a:p>
        </p:txBody>
      </p:sp>
      <p:sp>
        <p:nvSpPr>
          <p:cNvPr id="223" name="TextShape 2"/>
          <p:cNvSpPr txBox="1"/>
          <p:nvPr/>
        </p:nvSpPr>
        <p:spPr>
          <a:xfrm>
            <a:off x="457200" y="1604520"/>
            <a:ext cx="8228880" cy="4719600"/>
          </a:xfrm>
          <a:prstGeom prst="rect">
            <a:avLst/>
          </a:prstGeom>
          <a:noFill/>
          <a:ln>
            <a:noFill/>
          </a:ln>
        </p:spPr>
        <p:txBody>
          <a:bodyPr lIns="0" rIns="0" tIns="0" bIns="0" anchor="ctr" anchorCtr="1">
            <a:normAutofit/>
          </a:bodyPr>
          <a:p>
            <a:pPr marL="432000" indent="-323640">
              <a:lnSpc>
                <a:spcPct val="90000"/>
              </a:lnSpc>
              <a:spcBef>
                <a:spcPts val="1414"/>
              </a:spcBef>
              <a:buClr>
                <a:srgbClr val="000000"/>
              </a:buClr>
              <a:buSzPct val="45000"/>
              <a:buFont typeface="Wingdings" charset="2"/>
              <a:buChar char=""/>
            </a:pPr>
            <a:r>
              <a:rPr b="0" lang="en-US" sz="4600" spc="-1" strike="noStrike">
                <a:solidFill>
                  <a:srgbClr val="000000"/>
                </a:solidFill>
                <a:latin typeface="Calibri (Body)"/>
                <a:ea typeface="DejaVu Sans"/>
              </a:rPr>
              <a:t>Hiệu ứng ẩn hiện</a:t>
            </a:r>
            <a:r>
              <a:rPr b="0" lang="en-US" sz="4600" spc="-1" strike="noStrike">
                <a:solidFill>
                  <a:srgbClr val="ffffff"/>
                </a:solidFill>
                <a:latin typeface="Calibri (Body)"/>
                <a:ea typeface="DejaVu Sans"/>
              </a:rPr>
              <a:t>:</a:t>
            </a:r>
            <a:endParaRPr b="0" lang="en-US" sz="4600" spc="-1" strike="noStrike">
              <a:latin typeface="Arial"/>
            </a:endParaRPr>
          </a:p>
          <a:p>
            <a:pPr marL="399960">
              <a:lnSpc>
                <a:spcPct val="90000"/>
              </a:lnSpc>
              <a:spcBef>
                <a:spcPts val="1134"/>
              </a:spcBef>
            </a:pPr>
            <a:r>
              <a:rPr b="0" lang="en-US" sz="2800" spc="-1" strike="noStrike">
                <a:solidFill>
                  <a:srgbClr val="000000"/>
                </a:solidFill>
                <a:latin typeface="Consolas"/>
                <a:ea typeface="DejaVu Sans"/>
              </a:rPr>
              <a:t>$(</a:t>
            </a:r>
            <a:r>
              <a:rPr b="0" lang="en-US" sz="2800" spc="-1" strike="noStrike">
                <a:solidFill>
                  <a:srgbClr val="a31515"/>
                </a:solidFill>
                <a:latin typeface="Consolas"/>
                <a:ea typeface="DejaVu Sans"/>
              </a:rPr>
              <a:t>"#hide"</a:t>
            </a:r>
            <a:r>
              <a:rPr b="0" lang="en-US" sz="2800" spc="-1" strike="noStrike">
                <a:solidFill>
                  <a:srgbClr val="000000"/>
                </a:solidFill>
                <a:latin typeface="Consolas"/>
                <a:ea typeface="DejaVu Sans"/>
              </a:rPr>
              <a:t>).click(</a:t>
            </a:r>
            <a:r>
              <a:rPr b="0" lang="en-US" sz="2800" spc="-1" strike="noStrike">
                <a:solidFill>
                  <a:srgbClr val="0000ff"/>
                </a:solidFill>
                <a:latin typeface="Consolas"/>
                <a:ea typeface="DejaVu Sans"/>
              </a:rPr>
              <a:t>function</a:t>
            </a:r>
            <a:r>
              <a:rPr b="0" lang="en-US" sz="2800" spc="-1" strike="noStrike">
                <a:solidFill>
                  <a:srgbClr val="000000"/>
                </a:solidFill>
                <a:latin typeface="Consolas"/>
                <a:ea typeface="DejaVu Sans"/>
              </a:rPr>
              <a:t>() {</a:t>
            </a:r>
            <a:endParaRPr b="0" lang="en-US" sz="2800" spc="-1" strike="noStrike">
              <a:latin typeface="Arial"/>
            </a:endParaRPr>
          </a:p>
          <a:p>
            <a:pPr marL="399960">
              <a:lnSpc>
                <a:spcPct val="90000"/>
              </a:lnSpc>
              <a:spcBef>
                <a:spcPts val="1134"/>
              </a:spcBef>
            </a:pPr>
            <a:r>
              <a:rPr b="0" lang="en-US" sz="2800" spc="-1" strike="noStrike">
                <a:solidFill>
                  <a:srgbClr val="000000"/>
                </a:solidFill>
                <a:latin typeface="Consolas"/>
                <a:ea typeface="DejaVu Sans"/>
              </a:rPr>
              <a:t>$(</a:t>
            </a:r>
            <a:r>
              <a:rPr b="0" lang="en-US" sz="2800" spc="-1" strike="noStrike">
                <a:solidFill>
                  <a:srgbClr val="a31515"/>
                </a:solidFill>
                <a:latin typeface="Consolas"/>
                <a:ea typeface="DejaVu Sans"/>
              </a:rPr>
              <a:t>"p"</a:t>
            </a:r>
            <a:r>
              <a:rPr b="0" lang="en-US" sz="2800" spc="-1" strike="noStrike">
                <a:solidFill>
                  <a:srgbClr val="000000"/>
                </a:solidFill>
                <a:latin typeface="Consolas"/>
                <a:ea typeface="DejaVu Sans"/>
              </a:rPr>
              <a:t>).hide();</a:t>
            </a:r>
            <a:endParaRPr b="0" lang="en-US" sz="2800" spc="-1" strike="noStrike">
              <a:latin typeface="Arial"/>
            </a:endParaRPr>
          </a:p>
          <a:p>
            <a:pPr marL="399960">
              <a:lnSpc>
                <a:spcPct val="90000"/>
              </a:lnSpc>
              <a:spcBef>
                <a:spcPts val="1134"/>
              </a:spcBef>
            </a:pPr>
            <a:r>
              <a:rPr b="0" lang="en-US" sz="2800" spc="-1" strike="noStrike">
                <a:solidFill>
                  <a:srgbClr val="000000"/>
                </a:solidFill>
                <a:latin typeface="Consolas"/>
                <a:ea typeface="DejaVu Sans"/>
              </a:rPr>
              <a:t>});</a:t>
            </a:r>
            <a:endParaRPr b="0" lang="en-US" sz="2800" spc="-1" strike="noStrike">
              <a:latin typeface="Arial"/>
            </a:endParaRPr>
          </a:p>
          <a:p>
            <a:pPr marL="399960">
              <a:lnSpc>
                <a:spcPct val="90000"/>
              </a:lnSpc>
              <a:spcBef>
                <a:spcPts val="1134"/>
              </a:spcBef>
            </a:pPr>
            <a:endParaRPr b="0" lang="en-US" sz="2800" spc="-1" strike="noStrike">
              <a:latin typeface="Arial"/>
            </a:endParaRPr>
          </a:p>
          <a:p>
            <a:pPr marL="399960">
              <a:lnSpc>
                <a:spcPct val="90000"/>
              </a:lnSpc>
              <a:spcBef>
                <a:spcPts val="1134"/>
              </a:spcBef>
            </a:pPr>
            <a:r>
              <a:rPr b="0" lang="en-US" sz="2800" spc="-1" strike="noStrike">
                <a:solidFill>
                  <a:srgbClr val="000000"/>
                </a:solidFill>
                <a:latin typeface="Consolas"/>
                <a:ea typeface="DejaVu Sans"/>
              </a:rPr>
              <a:t>$(</a:t>
            </a:r>
            <a:r>
              <a:rPr b="0" lang="en-US" sz="2800" spc="-1" strike="noStrike">
                <a:solidFill>
                  <a:srgbClr val="a31515"/>
                </a:solidFill>
                <a:latin typeface="Consolas"/>
                <a:ea typeface="DejaVu Sans"/>
              </a:rPr>
              <a:t>"#show"</a:t>
            </a:r>
            <a:r>
              <a:rPr b="0" lang="en-US" sz="2800" spc="-1" strike="noStrike">
                <a:solidFill>
                  <a:srgbClr val="000000"/>
                </a:solidFill>
                <a:latin typeface="Consolas"/>
                <a:ea typeface="DejaVu Sans"/>
              </a:rPr>
              <a:t>).click(</a:t>
            </a:r>
            <a:r>
              <a:rPr b="0" lang="en-US" sz="2800" spc="-1" strike="noStrike">
                <a:solidFill>
                  <a:srgbClr val="0000ff"/>
                </a:solidFill>
                <a:latin typeface="Consolas"/>
                <a:ea typeface="DejaVu Sans"/>
              </a:rPr>
              <a:t>function</a:t>
            </a:r>
            <a:r>
              <a:rPr b="0" lang="en-US" sz="2800" spc="-1" strike="noStrike">
                <a:solidFill>
                  <a:srgbClr val="000000"/>
                </a:solidFill>
                <a:latin typeface="Consolas"/>
                <a:ea typeface="DejaVu Sans"/>
              </a:rPr>
              <a:t>() {</a:t>
            </a:r>
            <a:endParaRPr b="0" lang="en-US" sz="2800" spc="-1" strike="noStrike">
              <a:latin typeface="Arial"/>
            </a:endParaRPr>
          </a:p>
          <a:p>
            <a:pPr marL="399960">
              <a:lnSpc>
                <a:spcPct val="90000"/>
              </a:lnSpc>
              <a:spcBef>
                <a:spcPts val="1134"/>
              </a:spcBef>
            </a:pPr>
            <a:r>
              <a:rPr b="0" lang="en-US" sz="2800" spc="-1" strike="noStrike">
                <a:solidFill>
                  <a:srgbClr val="000000"/>
                </a:solidFill>
                <a:latin typeface="Consolas"/>
                <a:ea typeface="DejaVu Sans"/>
              </a:rPr>
              <a:t>$(</a:t>
            </a:r>
            <a:r>
              <a:rPr b="0" lang="en-US" sz="2800" spc="-1" strike="noStrike">
                <a:solidFill>
                  <a:srgbClr val="a31515"/>
                </a:solidFill>
                <a:latin typeface="Consolas"/>
                <a:ea typeface="DejaVu Sans"/>
              </a:rPr>
              <a:t>"p"</a:t>
            </a:r>
            <a:r>
              <a:rPr b="0" lang="en-US" sz="2800" spc="-1" strike="noStrike">
                <a:solidFill>
                  <a:srgbClr val="000000"/>
                </a:solidFill>
                <a:latin typeface="Consolas"/>
                <a:ea typeface="DejaVu Sans"/>
              </a:rPr>
              <a:t>).show();</a:t>
            </a:r>
            <a:endParaRPr b="0" lang="en-US" sz="2800" spc="-1" strike="noStrike">
              <a:latin typeface="Arial"/>
            </a:endParaRPr>
          </a:p>
          <a:p>
            <a:pPr marL="399960">
              <a:lnSpc>
                <a:spcPct val="90000"/>
              </a:lnSpc>
              <a:spcBef>
                <a:spcPts val="1134"/>
              </a:spcBef>
            </a:pPr>
            <a:r>
              <a:rPr b="0" lang="en-US" sz="2800" spc="-1" strike="noStrike">
                <a:solidFill>
                  <a:srgbClr val="000000"/>
                </a:solidFill>
                <a:latin typeface="Consolas"/>
                <a:ea typeface="DejaVu Sans"/>
              </a:rPr>
              <a:t>});</a:t>
            </a:r>
            <a:endParaRPr b="0" lang="en-US" sz="2800" spc="-1" strike="noStrike">
              <a:latin typeface="Arial"/>
            </a:endParaRPr>
          </a:p>
          <a:p>
            <a:pPr algn="ctr">
              <a:lnSpc>
                <a:spcPct val="90000"/>
              </a:lnSpc>
              <a:spcBef>
                <a:spcPts val="1414"/>
              </a:spcBef>
            </a:pPr>
            <a:endParaRPr b="0" lang="en-US" sz="2800" spc="-1" strike="noStrike">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457200" y="273600"/>
            <a:ext cx="8228880" cy="1144440"/>
          </a:xfrm>
          <a:prstGeom prst="rect">
            <a:avLst/>
          </a:prstGeom>
          <a:noFill/>
          <a:ln>
            <a:noFill/>
          </a:ln>
        </p:spPr>
        <p:txBody>
          <a:bodyPr lIns="0" rIns="0" tIns="0" bIns="0" anchor="ctr" anchorCtr="1"/>
          <a:p>
            <a:pPr algn="ctr">
              <a:lnSpc>
                <a:spcPct val="90000"/>
              </a:lnSpc>
            </a:pPr>
            <a:r>
              <a:rPr b="0" lang="en-US" sz="4400" spc="-1" strike="noStrike">
                <a:solidFill>
                  <a:srgbClr val="000000"/>
                </a:solidFill>
                <a:latin typeface="Calibri (Body)"/>
                <a:ea typeface="DejaVu Sans"/>
              </a:rPr>
              <a:t>Các hiệu ứng trong Jquery</a:t>
            </a:r>
            <a:endParaRPr b="0" lang="en-US" sz="4400" spc="-1" strike="noStrike">
              <a:solidFill>
                <a:srgbClr val="000000"/>
              </a:solidFill>
              <a:latin typeface="Calibri"/>
            </a:endParaRPr>
          </a:p>
        </p:txBody>
      </p:sp>
      <p:sp>
        <p:nvSpPr>
          <p:cNvPr id="225" name="TextShape 2"/>
          <p:cNvSpPr txBox="1"/>
          <p:nvPr/>
        </p:nvSpPr>
        <p:spPr>
          <a:xfrm>
            <a:off x="457200" y="1604520"/>
            <a:ext cx="8228880" cy="4719600"/>
          </a:xfrm>
          <a:prstGeom prst="rect">
            <a:avLst/>
          </a:prstGeom>
          <a:noFill/>
          <a:ln>
            <a:noFill/>
          </a:ln>
        </p:spPr>
        <p:txBody>
          <a:bodyPr lIns="0" rIns="0" tIns="0" bIns="0" anchor="ctr" anchorCtr="1">
            <a:normAutofit/>
          </a:bodyPr>
          <a:p>
            <a:pPr marL="432000" indent="-323640">
              <a:lnSpc>
                <a:spcPct val="90000"/>
              </a:lnSpc>
              <a:spcBef>
                <a:spcPts val="1414"/>
              </a:spcBef>
              <a:buClr>
                <a:srgbClr val="000000"/>
              </a:buClr>
              <a:buSzPct val="45000"/>
              <a:buFont typeface="Wingdings" charset="2"/>
              <a:buChar char=""/>
            </a:pPr>
            <a:r>
              <a:rPr b="0" lang="en-US" sz="4600" spc="-1" strike="noStrike">
                <a:solidFill>
                  <a:srgbClr val="000000"/>
                </a:solidFill>
                <a:latin typeface="Calibri (Body)"/>
                <a:ea typeface="DejaVu Sans"/>
              </a:rPr>
              <a:t>Hiệu ứng Fading</a:t>
            </a:r>
            <a:endParaRPr b="0" lang="en-US" sz="4600" spc="-1" strike="noStrike">
              <a:latin typeface="Arial"/>
            </a:endParaRPr>
          </a:p>
          <a:p>
            <a:pPr marL="399960">
              <a:lnSpc>
                <a:spcPct val="90000"/>
              </a:lnSpc>
              <a:spcBef>
                <a:spcPts val="1134"/>
              </a:spcBef>
            </a:pPr>
            <a:r>
              <a:rPr b="0" lang="en-US" sz="2800" spc="-1" strike="noStrike">
                <a:solidFill>
                  <a:srgbClr val="000000"/>
                </a:solidFill>
                <a:latin typeface="Consolas"/>
                <a:ea typeface="DejaVu Sans"/>
              </a:rPr>
              <a:t>$(</a:t>
            </a:r>
            <a:r>
              <a:rPr b="0" lang="en-US" sz="2800" spc="-1" strike="noStrike">
                <a:solidFill>
                  <a:srgbClr val="a31515"/>
                </a:solidFill>
                <a:latin typeface="Consolas"/>
                <a:ea typeface="DejaVu Sans"/>
              </a:rPr>
              <a:t>"button"</a:t>
            </a:r>
            <a:r>
              <a:rPr b="0" lang="en-US" sz="2800" spc="-1" strike="noStrike">
                <a:solidFill>
                  <a:srgbClr val="000000"/>
                </a:solidFill>
                <a:latin typeface="Consolas"/>
                <a:ea typeface="DejaVu Sans"/>
              </a:rPr>
              <a:t>).click(</a:t>
            </a:r>
            <a:r>
              <a:rPr b="0" lang="en-US" sz="2800" spc="-1" strike="noStrike">
                <a:solidFill>
                  <a:srgbClr val="0000ff"/>
                </a:solidFill>
                <a:latin typeface="Consolas"/>
                <a:ea typeface="DejaVu Sans"/>
              </a:rPr>
              <a:t>function</a:t>
            </a:r>
            <a:r>
              <a:rPr b="0" lang="en-US" sz="2800" spc="-1" strike="noStrike">
                <a:solidFill>
                  <a:srgbClr val="000000"/>
                </a:solidFill>
                <a:latin typeface="Consolas"/>
                <a:ea typeface="DejaVu Sans"/>
              </a:rPr>
              <a:t>() {</a:t>
            </a:r>
            <a:endParaRPr b="0" lang="en-US" sz="2800" spc="-1" strike="noStrike">
              <a:latin typeface="Arial"/>
            </a:endParaRPr>
          </a:p>
          <a:p>
            <a:pPr marL="399960">
              <a:lnSpc>
                <a:spcPct val="90000"/>
              </a:lnSpc>
              <a:spcBef>
                <a:spcPts val="1134"/>
              </a:spcBef>
            </a:pPr>
            <a:r>
              <a:rPr b="0" lang="en-US" sz="2800" spc="-1" strike="noStrike">
                <a:solidFill>
                  <a:srgbClr val="000000"/>
                </a:solidFill>
                <a:latin typeface="Consolas"/>
                <a:ea typeface="DejaVu Sans"/>
              </a:rPr>
              <a:t>$(</a:t>
            </a:r>
            <a:r>
              <a:rPr b="0" lang="en-US" sz="2800" spc="-1" strike="noStrike">
                <a:solidFill>
                  <a:srgbClr val="a31515"/>
                </a:solidFill>
                <a:latin typeface="Consolas"/>
                <a:ea typeface="DejaVu Sans"/>
              </a:rPr>
              <a:t>"#div1"</a:t>
            </a:r>
            <a:r>
              <a:rPr b="0" lang="en-US" sz="2800" spc="-1" strike="noStrike">
                <a:solidFill>
                  <a:srgbClr val="000000"/>
                </a:solidFill>
                <a:latin typeface="Consolas"/>
                <a:ea typeface="DejaVu Sans"/>
              </a:rPr>
              <a:t>).fadeIn();</a:t>
            </a:r>
            <a:endParaRPr b="0" lang="en-US" sz="2800" spc="-1" strike="noStrike">
              <a:latin typeface="Arial"/>
            </a:endParaRPr>
          </a:p>
          <a:p>
            <a:pPr marL="399960">
              <a:lnSpc>
                <a:spcPct val="90000"/>
              </a:lnSpc>
              <a:spcBef>
                <a:spcPts val="1134"/>
              </a:spcBef>
            </a:pPr>
            <a:r>
              <a:rPr b="0" lang="en-US" sz="2800" spc="-1" strike="noStrike">
                <a:solidFill>
                  <a:srgbClr val="000000"/>
                </a:solidFill>
                <a:latin typeface="Consolas"/>
                <a:ea typeface="DejaVu Sans"/>
              </a:rPr>
              <a:t>$(</a:t>
            </a:r>
            <a:r>
              <a:rPr b="0" lang="en-US" sz="2800" spc="-1" strike="noStrike">
                <a:solidFill>
                  <a:srgbClr val="a31515"/>
                </a:solidFill>
                <a:latin typeface="Consolas"/>
                <a:ea typeface="DejaVu Sans"/>
              </a:rPr>
              <a:t>"#div2"</a:t>
            </a:r>
            <a:r>
              <a:rPr b="0" lang="en-US" sz="2800" spc="-1" strike="noStrike">
                <a:solidFill>
                  <a:srgbClr val="000000"/>
                </a:solidFill>
                <a:latin typeface="Consolas"/>
                <a:ea typeface="DejaVu Sans"/>
              </a:rPr>
              <a:t>).fadeIn(</a:t>
            </a:r>
            <a:r>
              <a:rPr b="0" lang="en-US" sz="2800" spc="-1" strike="noStrike">
                <a:solidFill>
                  <a:srgbClr val="a31515"/>
                </a:solidFill>
                <a:latin typeface="Consolas"/>
                <a:ea typeface="DejaVu Sans"/>
              </a:rPr>
              <a:t>"slow"</a:t>
            </a:r>
            <a:r>
              <a:rPr b="0" lang="en-US" sz="2800" spc="-1" strike="noStrike">
                <a:solidFill>
                  <a:srgbClr val="000000"/>
                </a:solidFill>
                <a:latin typeface="Consolas"/>
                <a:ea typeface="DejaVu Sans"/>
              </a:rPr>
              <a:t>);</a:t>
            </a:r>
            <a:endParaRPr b="0" lang="en-US" sz="2800" spc="-1" strike="noStrike">
              <a:latin typeface="Arial"/>
            </a:endParaRPr>
          </a:p>
          <a:p>
            <a:pPr marL="399960">
              <a:lnSpc>
                <a:spcPct val="90000"/>
              </a:lnSpc>
              <a:spcBef>
                <a:spcPts val="1134"/>
              </a:spcBef>
            </a:pPr>
            <a:r>
              <a:rPr b="0" lang="en-US" sz="2800" spc="-1" strike="noStrike">
                <a:solidFill>
                  <a:srgbClr val="000000"/>
                </a:solidFill>
                <a:latin typeface="Consolas"/>
                <a:ea typeface="DejaVu Sans"/>
              </a:rPr>
              <a:t>$(</a:t>
            </a:r>
            <a:r>
              <a:rPr b="0" lang="en-US" sz="2800" spc="-1" strike="noStrike">
                <a:solidFill>
                  <a:srgbClr val="a31515"/>
                </a:solidFill>
                <a:latin typeface="Consolas"/>
                <a:ea typeface="DejaVu Sans"/>
              </a:rPr>
              <a:t>"#div3"</a:t>
            </a:r>
            <a:r>
              <a:rPr b="0" lang="en-US" sz="2800" spc="-1" strike="noStrike">
                <a:solidFill>
                  <a:srgbClr val="000000"/>
                </a:solidFill>
                <a:latin typeface="Consolas"/>
                <a:ea typeface="DejaVu Sans"/>
              </a:rPr>
              <a:t>).fadeIn(3000);</a:t>
            </a:r>
            <a:endParaRPr b="0" lang="en-US" sz="2800" spc="-1" strike="noStrike">
              <a:latin typeface="Arial"/>
            </a:endParaRPr>
          </a:p>
          <a:p>
            <a:pPr marL="399960">
              <a:lnSpc>
                <a:spcPct val="90000"/>
              </a:lnSpc>
              <a:spcBef>
                <a:spcPts val="1134"/>
              </a:spcBef>
            </a:pPr>
            <a:r>
              <a:rPr b="0" lang="en-US" sz="2800" spc="-1" strike="noStrike">
                <a:solidFill>
                  <a:srgbClr val="000000"/>
                </a:solidFill>
                <a:latin typeface="Consolas"/>
                <a:ea typeface="DejaVu Sans"/>
              </a:rPr>
              <a:t>});</a:t>
            </a:r>
            <a:endParaRPr b="0" lang="en-US" sz="2800" spc="-1" strike="noStrike">
              <a:latin typeface="Arial"/>
            </a:endParaRPr>
          </a:p>
          <a:p>
            <a:pPr>
              <a:lnSpc>
                <a:spcPct val="90000"/>
              </a:lnSpc>
              <a:spcBef>
                <a:spcPts val="1414"/>
              </a:spcBef>
            </a:pPr>
            <a:endParaRPr b="0" lang="en-US" sz="2800" spc="-1" strike="noStrike">
              <a:latin typeface="Arial"/>
            </a:endParaRPr>
          </a:p>
          <a:p>
            <a:pPr marL="432000" indent="-323640">
              <a:lnSpc>
                <a:spcPct val="90000"/>
              </a:lnSpc>
              <a:spcBef>
                <a:spcPts val="1414"/>
              </a:spcBef>
              <a:buClr>
                <a:srgbClr val="000000"/>
              </a:buClr>
              <a:buSzPct val="45000"/>
              <a:buFont typeface="Wingdings" charset="2"/>
              <a:buChar char=""/>
            </a:pPr>
            <a:r>
              <a:rPr b="0" lang="en-US" sz="4600" spc="-1" strike="noStrike">
                <a:solidFill>
                  <a:srgbClr val="000000"/>
                </a:solidFill>
                <a:latin typeface="Calibri (Body)"/>
                <a:ea typeface="DejaVu Sans"/>
              </a:rPr>
              <a:t>Hiệu ứng slide</a:t>
            </a:r>
            <a:endParaRPr b="0" lang="en-US" sz="4600" spc="-1" strike="noStrike">
              <a:latin typeface="Arial"/>
            </a:endParaRPr>
          </a:p>
          <a:p>
            <a:pPr marL="399960">
              <a:lnSpc>
                <a:spcPct val="90000"/>
              </a:lnSpc>
              <a:spcBef>
                <a:spcPts val="1134"/>
              </a:spcBef>
            </a:pPr>
            <a:r>
              <a:rPr b="0" lang="en-US" sz="2800" spc="-1" strike="noStrike">
                <a:solidFill>
                  <a:srgbClr val="000000"/>
                </a:solidFill>
                <a:latin typeface="Consolas"/>
                <a:ea typeface="DejaVu Sans"/>
              </a:rPr>
              <a:t>$(</a:t>
            </a:r>
            <a:r>
              <a:rPr b="0" lang="en-US" sz="2800" spc="-1" strike="noStrike">
                <a:solidFill>
                  <a:srgbClr val="a31515"/>
                </a:solidFill>
                <a:latin typeface="Consolas"/>
                <a:ea typeface="DejaVu Sans"/>
              </a:rPr>
              <a:t>"#flip"</a:t>
            </a:r>
            <a:r>
              <a:rPr b="0" lang="en-US" sz="2800" spc="-1" strike="noStrike">
                <a:solidFill>
                  <a:srgbClr val="000000"/>
                </a:solidFill>
                <a:latin typeface="Consolas"/>
                <a:ea typeface="DejaVu Sans"/>
              </a:rPr>
              <a:t>).click(</a:t>
            </a:r>
            <a:r>
              <a:rPr b="0" lang="en-US" sz="2800" spc="-1" strike="noStrike">
                <a:solidFill>
                  <a:srgbClr val="0000ff"/>
                </a:solidFill>
                <a:latin typeface="Consolas"/>
                <a:ea typeface="DejaVu Sans"/>
              </a:rPr>
              <a:t>function</a:t>
            </a:r>
            <a:r>
              <a:rPr b="0" lang="en-US" sz="2800" spc="-1" strike="noStrike">
                <a:solidFill>
                  <a:srgbClr val="000000"/>
                </a:solidFill>
                <a:latin typeface="Consolas"/>
                <a:ea typeface="DejaVu Sans"/>
              </a:rPr>
              <a:t>() {</a:t>
            </a:r>
            <a:endParaRPr b="0" lang="en-US" sz="2800" spc="-1" strike="noStrike">
              <a:latin typeface="Arial"/>
            </a:endParaRPr>
          </a:p>
          <a:p>
            <a:pPr marL="399960">
              <a:lnSpc>
                <a:spcPct val="90000"/>
              </a:lnSpc>
              <a:spcBef>
                <a:spcPts val="1134"/>
              </a:spcBef>
            </a:pPr>
            <a:r>
              <a:rPr b="0" lang="en-US" sz="2800" spc="-1" strike="noStrike">
                <a:solidFill>
                  <a:srgbClr val="000000"/>
                </a:solidFill>
                <a:latin typeface="Consolas"/>
                <a:ea typeface="DejaVu Sans"/>
              </a:rPr>
              <a:t>$(</a:t>
            </a:r>
            <a:r>
              <a:rPr b="0" lang="en-US" sz="2800" spc="-1" strike="noStrike">
                <a:solidFill>
                  <a:srgbClr val="a31515"/>
                </a:solidFill>
                <a:latin typeface="Consolas"/>
                <a:ea typeface="DejaVu Sans"/>
              </a:rPr>
              <a:t>"#panel"</a:t>
            </a:r>
            <a:r>
              <a:rPr b="0" lang="en-US" sz="2800" spc="-1" strike="noStrike">
                <a:solidFill>
                  <a:srgbClr val="000000"/>
                </a:solidFill>
                <a:latin typeface="Consolas"/>
                <a:ea typeface="DejaVu Sans"/>
              </a:rPr>
              <a:t>).slideDown();</a:t>
            </a:r>
            <a:endParaRPr b="0" lang="en-US" sz="2800" spc="-1" strike="noStrike">
              <a:latin typeface="Arial"/>
            </a:endParaRPr>
          </a:p>
          <a:p>
            <a:pPr marL="399960">
              <a:lnSpc>
                <a:spcPct val="90000"/>
              </a:lnSpc>
              <a:spcBef>
                <a:spcPts val="1134"/>
              </a:spcBef>
            </a:pPr>
            <a:r>
              <a:rPr b="0" lang="en-US" sz="2800" spc="-1" strike="noStrike">
                <a:solidFill>
                  <a:srgbClr val="000000"/>
                </a:solidFill>
                <a:latin typeface="Consolas"/>
                <a:ea typeface="DejaVu Sans"/>
              </a:rPr>
              <a:t>});</a:t>
            </a:r>
            <a:endParaRPr b="0" lang="en-US" sz="2800" spc="-1" strike="noStrike">
              <a:latin typeface="Arial"/>
            </a:endParaRPr>
          </a:p>
          <a:p>
            <a:pPr marL="432000" indent="-323640">
              <a:lnSpc>
                <a:spcPct val="90000"/>
              </a:lnSpc>
              <a:spcBef>
                <a:spcPts val="1414"/>
              </a:spcBef>
              <a:buClr>
                <a:srgbClr val="000000"/>
              </a:buClr>
              <a:buSzPct val="45000"/>
              <a:buFont typeface="Wingdings" charset="2"/>
              <a:buChar char=""/>
            </a:pPr>
            <a:r>
              <a:rPr b="0" lang="en-US" sz="4600" spc="-1" strike="noStrike">
                <a:solidFill>
                  <a:srgbClr val="000000"/>
                </a:solidFill>
                <a:latin typeface="Calibri (Body)"/>
                <a:ea typeface="DejaVu Sans"/>
              </a:rPr>
              <a:t>Animations (Tự định nghĩa)</a:t>
            </a:r>
            <a:endParaRPr b="0" lang="en-US" sz="4600" spc="-1" strike="noStrike">
              <a:latin typeface="Arial"/>
            </a:endParaRPr>
          </a:p>
          <a:p>
            <a:pPr marL="399960">
              <a:lnSpc>
                <a:spcPct val="90000"/>
              </a:lnSpc>
              <a:spcBef>
                <a:spcPts val="1134"/>
              </a:spcBef>
            </a:pPr>
            <a:r>
              <a:rPr b="0" lang="en-US" sz="2800" spc="-1" strike="noStrike">
                <a:solidFill>
                  <a:srgbClr val="000000"/>
                </a:solidFill>
                <a:latin typeface="Consolas"/>
                <a:ea typeface="DejaVu Sans"/>
              </a:rPr>
              <a:t>$(</a:t>
            </a:r>
            <a:r>
              <a:rPr b="0" lang="en-US" sz="2800" spc="-1" strike="noStrike">
                <a:solidFill>
                  <a:srgbClr val="a31515"/>
                </a:solidFill>
                <a:latin typeface="Consolas"/>
                <a:ea typeface="DejaVu Sans"/>
              </a:rPr>
              <a:t>"button"</a:t>
            </a:r>
            <a:r>
              <a:rPr b="0" lang="en-US" sz="2800" spc="-1" strike="noStrike">
                <a:solidFill>
                  <a:srgbClr val="000000"/>
                </a:solidFill>
                <a:latin typeface="Consolas"/>
                <a:ea typeface="DejaVu Sans"/>
              </a:rPr>
              <a:t>).click(</a:t>
            </a:r>
            <a:r>
              <a:rPr b="0" lang="en-US" sz="2800" spc="-1" strike="noStrike">
                <a:solidFill>
                  <a:srgbClr val="0000ff"/>
                </a:solidFill>
                <a:latin typeface="Consolas"/>
                <a:ea typeface="DejaVu Sans"/>
              </a:rPr>
              <a:t>function</a:t>
            </a:r>
            <a:r>
              <a:rPr b="0" lang="en-US" sz="2800" spc="-1" strike="noStrike">
                <a:solidFill>
                  <a:srgbClr val="000000"/>
                </a:solidFill>
                <a:latin typeface="Consolas"/>
                <a:ea typeface="DejaVu Sans"/>
              </a:rPr>
              <a:t>() {</a:t>
            </a:r>
            <a:endParaRPr b="0" lang="en-US" sz="2800" spc="-1" strike="noStrike">
              <a:latin typeface="Arial"/>
            </a:endParaRPr>
          </a:p>
          <a:p>
            <a:pPr marL="399960">
              <a:lnSpc>
                <a:spcPct val="90000"/>
              </a:lnSpc>
              <a:spcBef>
                <a:spcPts val="1134"/>
              </a:spcBef>
            </a:pPr>
            <a:r>
              <a:rPr b="0" lang="en-US" sz="2800" spc="-1" strike="noStrike">
                <a:solidFill>
                  <a:srgbClr val="000000"/>
                </a:solidFill>
                <a:latin typeface="Consolas"/>
                <a:ea typeface="DejaVu Sans"/>
              </a:rPr>
              <a:t>$(</a:t>
            </a:r>
            <a:r>
              <a:rPr b="0" lang="en-US" sz="2800" spc="-1" strike="noStrike">
                <a:solidFill>
                  <a:srgbClr val="a31515"/>
                </a:solidFill>
                <a:latin typeface="Consolas"/>
                <a:ea typeface="DejaVu Sans"/>
              </a:rPr>
              <a:t>"div"</a:t>
            </a:r>
            <a:r>
              <a:rPr b="0" lang="en-US" sz="2800" spc="-1" strike="noStrike">
                <a:solidFill>
                  <a:srgbClr val="000000"/>
                </a:solidFill>
                <a:latin typeface="Consolas"/>
                <a:ea typeface="DejaVu Sans"/>
              </a:rPr>
              <a:t>).animate({ left:</a:t>
            </a:r>
            <a:r>
              <a:rPr b="0" lang="en-US" sz="2800" spc="-1" strike="noStrike">
                <a:solidFill>
                  <a:srgbClr val="a31515"/>
                </a:solidFill>
                <a:latin typeface="Consolas"/>
                <a:ea typeface="DejaVu Sans"/>
              </a:rPr>
              <a:t>'250px'</a:t>
            </a:r>
            <a:r>
              <a:rPr b="0" lang="en-US" sz="2800" spc="-1" strike="noStrike">
                <a:solidFill>
                  <a:srgbClr val="000000"/>
                </a:solidFill>
                <a:latin typeface="Consolas"/>
                <a:ea typeface="DejaVu Sans"/>
              </a:rPr>
              <a:t>});</a:t>
            </a:r>
            <a:endParaRPr b="0" lang="en-US" sz="2800" spc="-1" strike="noStrike">
              <a:latin typeface="Arial"/>
            </a:endParaRPr>
          </a:p>
          <a:p>
            <a:pPr marL="399960">
              <a:lnSpc>
                <a:spcPct val="90000"/>
              </a:lnSpc>
              <a:spcBef>
                <a:spcPts val="1134"/>
              </a:spcBef>
            </a:pPr>
            <a:r>
              <a:rPr b="0" lang="en-US" sz="2800" spc="-1" strike="noStrike">
                <a:solidFill>
                  <a:srgbClr val="000000"/>
                </a:solidFill>
                <a:latin typeface="Consolas"/>
                <a:ea typeface="DejaVu Sans"/>
              </a:rPr>
              <a:t>});</a:t>
            </a:r>
            <a:endParaRPr b="0" lang="en-US" sz="2800" spc="-1" strike="noStrike">
              <a:latin typeface="Arial"/>
            </a:endParaRPr>
          </a:p>
          <a:p>
            <a:pPr marL="399960">
              <a:lnSpc>
                <a:spcPct val="90000"/>
              </a:lnSpc>
              <a:spcBef>
                <a:spcPts val="1134"/>
              </a:spcBef>
            </a:pPr>
            <a:endParaRPr b="0" lang="en-US" sz="2800" spc="-1" strike="noStrike">
              <a:latin typeface="Arial"/>
            </a:endParaRPr>
          </a:p>
          <a:p>
            <a:pPr>
              <a:lnSpc>
                <a:spcPct val="90000"/>
              </a:lnSpc>
              <a:spcBef>
                <a:spcPts val="1414"/>
              </a:spcBef>
            </a:pPr>
            <a:endParaRPr b="0" lang="en-US" sz="2800" spc="-1" strike="noStrike">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457200" y="273600"/>
            <a:ext cx="8228880" cy="1144440"/>
          </a:xfrm>
          <a:prstGeom prst="rect">
            <a:avLst/>
          </a:prstGeom>
          <a:noFill/>
          <a:ln>
            <a:noFill/>
          </a:ln>
        </p:spPr>
        <p:txBody>
          <a:bodyPr lIns="0" rIns="0" tIns="0" bIns="0" anchor="ctr" anchorCtr="1"/>
          <a:p>
            <a:pPr algn="ctr">
              <a:lnSpc>
                <a:spcPct val="90000"/>
              </a:lnSpc>
            </a:pPr>
            <a:r>
              <a:rPr b="0" lang="en-US" sz="4400" spc="-1" strike="noStrike">
                <a:solidFill>
                  <a:srgbClr val="000000"/>
                </a:solidFill>
                <a:latin typeface="Arial"/>
                <a:ea typeface="DejaVu Sans"/>
              </a:rPr>
              <a:t>Các hàm jQuery hay sử dụng</a:t>
            </a:r>
            <a:endParaRPr b="0" lang="en-US" sz="4400" spc="-1" strike="noStrike">
              <a:solidFill>
                <a:srgbClr val="000000"/>
              </a:solidFill>
              <a:latin typeface="Calibri"/>
            </a:endParaRPr>
          </a:p>
        </p:txBody>
      </p:sp>
      <p:sp>
        <p:nvSpPr>
          <p:cNvPr id="227" name="TextShape 2"/>
          <p:cNvSpPr txBox="1"/>
          <p:nvPr/>
        </p:nvSpPr>
        <p:spPr>
          <a:xfrm>
            <a:off x="457200" y="1604520"/>
            <a:ext cx="8228880" cy="3976920"/>
          </a:xfrm>
          <a:prstGeom prst="rect">
            <a:avLst/>
          </a:prstGeom>
          <a:noFill/>
          <a:ln>
            <a:noFill/>
          </a:ln>
        </p:spPr>
        <p:txBody>
          <a:bodyPr lIns="0" rIns="0" tIns="0" bIns="0" anchor="ctr" anchorCtr="1">
            <a:normAutofit/>
          </a:bodyPr>
          <a:p>
            <a:pPr marL="108000">
              <a:lnSpc>
                <a:spcPct val="90000"/>
              </a:lnSpc>
              <a:spcBef>
                <a:spcPts val="1414"/>
              </a:spcBef>
            </a:pPr>
            <a:r>
              <a:rPr b="1" lang="en-US" sz="3200" spc="-1" strike="noStrike">
                <a:solidFill>
                  <a:srgbClr val="000000"/>
                </a:solidFill>
                <a:latin typeface="Arial"/>
                <a:ea typeface="DejaVu Sans"/>
              </a:rPr>
              <a:t>.val(): </a:t>
            </a:r>
            <a:r>
              <a:rPr b="0" lang="en-US" sz="3200" spc="-1" strike="noStrike">
                <a:solidFill>
                  <a:srgbClr val="000000"/>
                </a:solidFill>
                <a:latin typeface="Arial"/>
                <a:ea typeface="DejaVu Sans"/>
              </a:rPr>
              <a:t>Get hoặc set giá trị cho một element.</a:t>
            </a:r>
            <a:endParaRPr b="0" lang="en-US" sz="3200" spc="-1" strike="noStrike">
              <a:latin typeface="Arial"/>
            </a:endParaRPr>
          </a:p>
          <a:p>
            <a:pPr marL="108000">
              <a:lnSpc>
                <a:spcPct val="90000"/>
              </a:lnSpc>
              <a:spcBef>
                <a:spcPts val="1414"/>
              </a:spcBef>
            </a:pPr>
            <a:r>
              <a:rPr b="1" lang="en-US" sz="3200" spc="-1" strike="noStrike">
                <a:solidFill>
                  <a:srgbClr val="000000"/>
                </a:solidFill>
                <a:latin typeface="Arial"/>
                <a:ea typeface="DejaVu Sans"/>
              </a:rPr>
              <a:t>.attr(): </a:t>
            </a:r>
            <a:r>
              <a:rPr b="0" lang="en-US" sz="3200" spc="-1" strike="noStrike">
                <a:solidFill>
                  <a:srgbClr val="000000"/>
                </a:solidFill>
                <a:latin typeface="Arial"/>
                <a:ea typeface="DejaVu Sans"/>
              </a:rPr>
              <a:t>Get hoặc set giá trị cho một attribute. Nếu chưa có attribute sẽ tự động thêm mới.</a:t>
            </a:r>
            <a:endParaRPr b="0" lang="en-US" sz="3200" spc="-1" strike="noStrike">
              <a:latin typeface="Arial"/>
            </a:endParaRPr>
          </a:p>
          <a:p>
            <a:pPr marL="108000">
              <a:lnSpc>
                <a:spcPct val="90000"/>
              </a:lnSpc>
              <a:spcBef>
                <a:spcPts val="1414"/>
              </a:spcBef>
            </a:pPr>
            <a:r>
              <a:rPr b="0" lang="en-US" sz="3200" spc="-1" strike="noStrike">
                <a:solidFill>
                  <a:srgbClr val="000000"/>
                </a:solidFill>
                <a:latin typeface="Arial"/>
                <a:ea typeface="DejaVu Sans"/>
              </a:rPr>
              <a:t>.</a:t>
            </a:r>
            <a:r>
              <a:rPr b="1" lang="en-US" sz="3200" spc="-1" strike="noStrike">
                <a:solidFill>
                  <a:srgbClr val="000000"/>
                </a:solidFill>
                <a:latin typeface="Arial"/>
                <a:ea typeface="DejaVu Sans"/>
              </a:rPr>
              <a:t>html(): </a:t>
            </a:r>
            <a:r>
              <a:rPr b="0" lang="en-US" sz="3200" spc="-1" strike="noStrike">
                <a:solidFill>
                  <a:srgbClr val="000000"/>
                </a:solidFill>
                <a:latin typeface="Arial"/>
                <a:ea typeface="DejaVu Sans"/>
              </a:rPr>
              <a:t>Get hoặc set html cho element.</a:t>
            </a:r>
            <a:endParaRPr b="0" lang="en-US" sz="3200" spc="-1" strike="noStrike">
              <a:latin typeface="Arial"/>
            </a:endParaRPr>
          </a:p>
          <a:p>
            <a:pPr marL="108000">
              <a:lnSpc>
                <a:spcPct val="90000"/>
              </a:lnSpc>
              <a:spcBef>
                <a:spcPts val="1414"/>
              </a:spcBef>
            </a:pPr>
            <a:r>
              <a:rPr b="1" lang="en-US" sz="3200" spc="-1" strike="noStrike">
                <a:solidFill>
                  <a:srgbClr val="000000"/>
                </a:solidFill>
                <a:latin typeface="Arial"/>
                <a:ea typeface="DejaVu Sans"/>
              </a:rPr>
              <a:t>.text(): </a:t>
            </a:r>
            <a:r>
              <a:rPr b="0" lang="en-US" sz="3200" spc="-1" strike="noStrike">
                <a:solidFill>
                  <a:srgbClr val="000000"/>
                </a:solidFill>
                <a:latin typeface="Arial"/>
                <a:ea typeface="DejaVu Sans"/>
              </a:rPr>
              <a:t>Get hoặc set text cho element.</a:t>
            </a:r>
            <a:endParaRPr b="0" lang="en-US" sz="3200" spc="-1" strike="noStrike">
              <a:latin typeface="Arial"/>
            </a:endParaRPr>
          </a:p>
          <a:p>
            <a:pPr marL="108000">
              <a:lnSpc>
                <a:spcPct val="90000"/>
              </a:lnSpc>
              <a:spcBef>
                <a:spcPts val="1414"/>
              </a:spcBef>
            </a:pPr>
            <a:r>
              <a:rPr b="1" lang="en-US" sz="3200" spc="-1" strike="noStrike">
                <a:solidFill>
                  <a:srgbClr val="000000"/>
                </a:solidFill>
                <a:latin typeface="Arial"/>
                <a:ea typeface="DejaVu Sans"/>
              </a:rPr>
              <a:t>.addClass(): </a:t>
            </a:r>
            <a:r>
              <a:rPr b="0" lang="en-US" sz="3200" spc="-1" strike="noStrike">
                <a:solidFill>
                  <a:srgbClr val="000000"/>
                </a:solidFill>
                <a:latin typeface="Arial"/>
                <a:ea typeface="DejaVu Sans"/>
              </a:rPr>
              <a:t>Add class cho element.</a:t>
            </a:r>
            <a:endParaRPr b="0" lang="en-US" sz="3200" spc="-1" strike="noStrike">
              <a:latin typeface="Arial"/>
            </a:endParaRPr>
          </a:p>
          <a:p>
            <a:pPr marL="108000">
              <a:lnSpc>
                <a:spcPct val="90000"/>
              </a:lnSpc>
              <a:spcBef>
                <a:spcPts val="1414"/>
              </a:spcBef>
            </a:pPr>
            <a:r>
              <a:rPr b="1" lang="en-US" sz="3200" spc="-1" strike="noStrike">
                <a:solidFill>
                  <a:srgbClr val="000000"/>
                </a:solidFill>
                <a:latin typeface="Arial"/>
                <a:ea typeface="DejaVu Sans"/>
              </a:rPr>
              <a:t>.removeClass(): </a:t>
            </a:r>
            <a:r>
              <a:rPr b="0" lang="en-US" sz="3200" spc="-1" strike="noStrike">
                <a:solidFill>
                  <a:srgbClr val="000000"/>
                </a:solidFill>
                <a:latin typeface="Arial"/>
                <a:ea typeface="DejaVu Sans"/>
              </a:rPr>
              <a:t>Remove class cho element.</a:t>
            </a:r>
            <a:endParaRPr b="0" lang="en-US" sz="3200" spc="-1" strike="noStrike">
              <a:latin typeface="Arial"/>
            </a:endParaRPr>
          </a:p>
          <a:p>
            <a:pPr marL="108000">
              <a:lnSpc>
                <a:spcPct val="90000"/>
              </a:lnSpc>
              <a:spcBef>
                <a:spcPts val="1414"/>
              </a:spcBef>
            </a:pPr>
            <a:r>
              <a:rPr b="1" lang="en-US" sz="3200" spc="-1" strike="noStrike">
                <a:solidFill>
                  <a:srgbClr val="000000"/>
                </a:solidFill>
                <a:latin typeface="Arial"/>
                <a:ea typeface="DejaVu Sans"/>
              </a:rPr>
              <a:t>.removeAttr(): </a:t>
            </a:r>
            <a:r>
              <a:rPr b="0" lang="en-US" sz="3200" spc="-1" strike="noStrike">
                <a:solidFill>
                  <a:srgbClr val="000000"/>
                </a:solidFill>
                <a:latin typeface="Arial"/>
                <a:ea typeface="DejaVu Sans"/>
              </a:rPr>
              <a:t>Remove attribute cho element.</a:t>
            </a:r>
            <a:endParaRPr b="0" lang="en-US" sz="3200" spc="-1" strike="noStrike">
              <a:latin typeface="Arial"/>
            </a:endParaRPr>
          </a:p>
          <a:p>
            <a:pPr marL="108000">
              <a:lnSpc>
                <a:spcPct val="90000"/>
              </a:lnSpc>
              <a:spcBef>
                <a:spcPts val="1414"/>
              </a:spcBef>
            </a:pPr>
            <a:r>
              <a:rPr b="1" lang="en-US" sz="3200" spc="-1" strike="noStrike">
                <a:solidFill>
                  <a:srgbClr val="000000"/>
                </a:solidFill>
                <a:latin typeface="Arial"/>
                <a:ea typeface="DejaVu Sans"/>
              </a:rPr>
              <a:t>.remove(): </a:t>
            </a:r>
            <a:r>
              <a:rPr b="0" lang="en-US" sz="3200" spc="-1" strike="noStrike">
                <a:solidFill>
                  <a:srgbClr val="000000"/>
                </a:solidFill>
                <a:latin typeface="Arial"/>
                <a:ea typeface="DejaVu Sans"/>
              </a:rPr>
              <a:t>Remove element.</a:t>
            </a:r>
            <a:endParaRPr b="0" lang="en-US" sz="3200" spc="-1" strike="noStrike">
              <a:latin typeface="Arial"/>
            </a:endParaRPr>
          </a:p>
          <a:p>
            <a:pPr marL="108000">
              <a:lnSpc>
                <a:spcPct val="90000"/>
              </a:lnSpc>
              <a:spcBef>
                <a:spcPts val="1414"/>
              </a:spcBef>
            </a:pPr>
            <a:r>
              <a:rPr b="1" lang="en-US" sz="3200" spc="-1" strike="noStrike">
                <a:solidFill>
                  <a:srgbClr val="000000"/>
                </a:solidFill>
                <a:latin typeface="Arial"/>
                <a:ea typeface="DejaVu Sans"/>
              </a:rPr>
              <a:t>.find(“id, class”): </a:t>
            </a:r>
            <a:r>
              <a:rPr b="0" lang="en-US" sz="3200" spc="-1" strike="noStrike">
                <a:solidFill>
                  <a:srgbClr val="000000"/>
                </a:solidFill>
                <a:latin typeface="Arial"/>
                <a:ea typeface="DejaVu Sans"/>
              </a:rPr>
              <a:t>Tìm element trong element cha.</a:t>
            </a:r>
            <a:endParaRPr b="0" lang="en-US" sz="3200" spc="-1" strike="noStrike">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457200" y="273600"/>
            <a:ext cx="8228880" cy="1144440"/>
          </a:xfrm>
          <a:prstGeom prst="rect">
            <a:avLst/>
          </a:prstGeom>
          <a:noFill/>
          <a:ln>
            <a:noFill/>
          </a:ln>
        </p:spPr>
        <p:txBody>
          <a:bodyPr lIns="0" rIns="0" tIns="0" bIns="0" anchor="ctr" anchorCtr="1"/>
          <a:p>
            <a:pPr algn="ctr">
              <a:lnSpc>
                <a:spcPct val="90000"/>
              </a:lnSpc>
            </a:pPr>
            <a:r>
              <a:rPr b="0" lang="en-US" sz="4400" spc="-1" strike="noStrike">
                <a:solidFill>
                  <a:srgbClr val="000000"/>
                </a:solidFill>
                <a:latin typeface="Arial"/>
                <a:ea typeface="DejaVu Sans"/>
              </a:rPr>
              <a:t>Thực hành</a:t>
            </a:r>
            <a:endParaRPr b="0" lang="en-US" sz="4400" spc="-1" strike="noStrike">
              <a:solidFill>
                <a:srgbClr val="000000"/>
              </a:solidFill>
              <a:latin typeface="Calibri"/>
            </a:endParaRPr>
          </a:p>
        </p:txBody>
      </p:sp>
      <p:sp>
        <p:nvSpPr>
          <p:cNvPr id="229" name="TextShape 2"/>
          <p:cNvSpPr txBox="1"/>
          <p:nvPr/>
        </p:nvSpPr>
        <p:spPr>
          <a:xfrm>
            <a:off x="457200" y="1604520"/>
            <a:ext cx="8228880" cy="3976920"/>
          </a:xfrm>
          <a:prstGeom prst="rect">
            <a:avLst/>
          </a:prstGeom>
          <a:noFill/>
          <a:ln>
            <a:noFill/>
          </a:ln>
        </p:spPr>
        <p:txBody>
          <a:bodyPr lIns="0" rIns="0" tIns="0" bIns="0" anchor="ctr" anchorCtr="1"/>
          <a:p>
            <a:pPr marL="432000" indent="-323640" algn="ctr">
              <a:lnSpc>
                <a:spcPct val="90000"/>
              </a:lnSpc>
              <a:spcBef>
                <a:spcPts val="1414"/>
              </a:spcBef>
              <a:buClr>
                <a:srgbClr val="000000"/>
              </a:buClr>
              <a:buSzPct val="45000"/>
              <a:buFont typeface="Wingdings" charset="2"/>
              <a:buChar char=""/>
            </a:pPr>
            <a:r>
              <a:rPr b="0" lang="en-US" sz="3200" spc="-1" strike="noStrike">
                <a:solidFill>
                  <a:srgbClr val="000000"/>
                </a:solidFill>
                <a:latin typeface="Arial"/>
                <a:ea typeface="DejaVu Sans"/>
              </a:rPr>
              <a:t>Validate form HTML bằng jQuery</a:t>
            </a:r>
            <a:endParaRPr b="0" lang="en-US" sz="3200" spc="-1" strike="noStrike">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0" name="Shape 469" descr=""/>
          <p:cNvPicPr/>
          <p:nvPr/>
        </p:nvPicPr>
        <p:blipFill>
          <a:blip r:embed="rId1"/>
          <a:stretch/>
        </p:blipFill>
        <p:spPr>
          <a:xfrm>
            <a:off x="0" y="492480"/>
            <a:ext cx="9142200" cy="587124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380880" y="-1800"/>
            <a:ext cx="8228880" cy="1144440"/>
          </a:xfrm>
          <a:prstGeom prst="rect">
            <a:avLst/>
          </a:prstGeom>
          <a:noFill/>
          <a:ln>
            <a:noFill/>
          </a:ln>
        </p:spPr>
        <p:txBody>
          <a:bodyPr lIns="0" rIns="0" tIns="0" bIns="0" anchor="ctr" anchorCtr="1">
            <a:normAutofit/>
          </a:bodyPr>
          <a:p>
            <a:pPr algn="ctr">
              <a:lnSpc>
                <a:spcPct val="90000"/>
              </a:lnSpc>
            </a:pPr>
            <a:r>
              <a:rPr b="0" lang="en-US" sz="4400" spc="-1" strike="noStrike">
                <a:solidFill>
                  <a:srgbClr val="000000"/>
                </a:solidFill>
                <a:latin typeface="Arial"/>
                <a:ea typeface="DejaVu Sans"/>
              </a:rPr>
              <a:t>Nội dung chính</a:t>
            </a:r>
            <a:endParaRPr b="0" lang="en-US" sz="4400" spc="-1" strike="noStrike">
              <a:solidFill>
                <a:srgbClr val="000000"/>
              </a:solidFill>
              <a:latin typeface="Calibri"/>
            </a:endParaRPr>
          </a:p>
        </p:txBody>
      </p:sp>
      <p:sp>
        <p:nvSpPr>
          <p:cNvPr id="199" name="TextShape 2"/>
          <p:cNvSpPr txBox="1"/>
          <p:nvPr/>
        </p:nvSpPr>
        <p:spPr>
          <a:xfrm>
            <a:off x="533520" y="990720"/>
            <a:ext cx="8228880" cy="5181120"/>
          </a:xfrm>
          <a:prstGeom prst="rect">
            <a:avLst/>
          </a:prstGeom>
          <a:noFill/>
          <a:ln>
            <a:noFill/>
          </a:ln>
        </p:spPr>
        <p:txBody>
          <a:bodyPr lIns="0" rIns="0" tIns="0" bIns="0"/>
          <a:p>
            <a:pPr marL="432000" indent="-323640">
              <a:lnSpc>
                <a:spcPct val="90000"/>
              </a:lnSpc>
              <a:spcBef>
                <a:spcPts val="1414"/>
              </a:spcBef>
              <a:buClr>
                <a:srgbClr val="000000"/>
              </a:buClr>
              <a:buSzPct val="45000"/>
              <a:buFont typeface="Wingdings" charset="2"/>
              <a:buChar char=""/>
            </a:pPr>
            <a:r>
              <a:rPr b="1" lang="en-US" sz="1800" spc="-1" strike="noStrike">
                <a:solidFill>
                  <a:srgbClr val="000000"/>
                </a:solidFill>
                <a:latin typeface="Calibri (Body)"/>
                <a:ea typeface="DejaVu Sans"/>
              </a:rPr>
              <a:t>Javascript:</a:t>
            </a:r>
            <a:endParaRPr b="0" lang="en-US" sz="1800" spc="-1" strike="noStrike">
              <a:solidFill>
                <a:srgbClr val="000000"/>
              </a:solidFill>
              <a:latin typeface="Arial"/>
            </a:endParaRPr>
          </a:p>
          <a:p>
            <a:pPr lvl="1" marL="864000" indent="-323640">
              <a:lnSpc>
                <a:spcPct val="90000"/>
              </a:lnSpc>
              <a:spcBef>
                <a:spcPts val="1134"/>
              </a:spcBef>
              <a:buClr>
                <a:srgbClr val="000000"/>
              </a:buClr>
              <a:buSzPct val="75000"/>
              <a:buFont typeface="Symbol"/>
              <a:buChar char=""/>
            </a:pPr>
            <a:r>
              <a:rPr b="0" lang="en-US" sz="1400" spc="-1" strike="noStrike">
                <a:solidFill>
                  <a:srgbClr val="000000"/>
                </a:solidFill>
                <a:latin typeface="Calibri (Body)"/>
                <a:ea typeface="DejaVu Sans"/>
              </a:rPr>
              <a:t>Javascript là gì?</a:t>
            </a:r>
            <a:endParaRPr b="0" lang="en-US" sz="1400" spc="-1" strike="noStrike">
              <a:solidFill>
                <a:srgbClr val="000000"/>
              </a:solidFill>
              <a:latin typeface="Arial"/>
            </a:endParaRPr>
          </a:p>
          <a:p>
            <a:pPr lvl="1" marL="864000" indent="-323640">
              <a:lnSpc>
                <a:spcPct val="90000"/>
              </a:lnSpc>
              <a:spcBef>
                <a:spcPts val="1134"/>
              </a:spcBef>
              <a:buClr>
                <a:srgbClr val="000000"/>
              </a:buClr>
              <a:buSzPct val="75000"/>
              <a:buFont typeface="Symbol"/>
              <a:buChar char=""/>
            </a:pPr>
            <a:r>
              <a:rPr b="0" lang="en-US" sz="1400" spc="-1" strike="noStrike">
                <a:solidFill>
                  <a:srgbClr val="000000"/>
                </a:solidFill>
                <a:latin typeface="Calibri (Body)"/>
                <a:ea typeface="DejaVu Sans"/>
              </a:rPr>
              <a:t>Cấu trúc khai báo của js.</a:t>
            </a:r>
            <a:endParaRPr b="0" lang="en-US" sz="1400" spc="-1" strike="noStrike">
              <a:solidFill>
                <a:srgbClr val="000000"/>
              </a:solidFill>
              <a:latin typeface="Arial"/>
            </a:endParaRPr>
          </a:p>
          <a:p>
            <a:pPr lvl="1" marL="864000" indent="-323640">
              <a:lnSpc>
                <a:spcPct val="90000"/>
              </a:lnSpc>
              <a:spcBef>
                <a:spcPts val="1134"/>
              </a:spcBef>
              <a:buClr>
                <a:srgbClr val="000000"/>
              </a:buClr>
              <a:buSzPct val="75000"/>
              <a:buFont typeface="Symbol"/>
              <a:buChar char=""/>
            </a:pPr>
            <a:r>
              <a:rPr b="0" lang="en-US" sz="1400" spc="-1" strike="noStrike">
                <a:solidFill>
                  <a:srgbClr val="000000"/>
                </a:solidFill>
                <a:latin typeface="Calibri (Body)"/>
                <a:ea typeface="DejaVu Sans"/>
              </a:rPr>
              <a:t>Cách sử dụng JS trên trang HTML.</a:t>
            </a:r>
            <a:endParaRPr b="0" lang="en-US" sz="1400" spc="-1" strike="noStrike">
              <a:solidFill>
                <a:srgbClr val="000000"/>
              </a:solidFill>
              <a:latin typeface="Arial"/>
            </a:endParaRPr>
          </a:p>
          <a:p>
            <a:pPr lvl="1" marL="864000" indent="-323640">
              <a:lnSpc>
                <a:spcPct val="90000"/>
              </a:lnSpc>
              <a:spcBef>
                <a:spcPts val="1134"/>
              </a:spcBef>
              <a:buClr>
                <a:srgbClr val="000000"/>
              </a:buClr>
              <a:buSzPct val="75000"/>
              <a:buFont typeface="Symbol"/>
              <a:buChar char=""/>
            </a:pPr>
            <a:r>
              <a:rPr b="0" lang="en-US" sz="1400" spc="-1" strike="noStrike">
                <a:solidFill>
                  <a:srgbClr val="000000"/>
                </a:solidFill>
                <a:latin typeface="Calibri (Body)"/>
                <a:ea typeface="DejaVu Sans"/>
              </a:rPr>
              <a:t>Demo validate form đơn giản, hướng dẫn cách Debug bằng firebug.</a:t>
            </a:r>
            <a:endParaRPr b="0" lang="en-US" sz="1400" spc="-1" strike="noStrike">
              <a:solidFill>
                <a:srgbClr val="000000"/>
              </a:solidFill>
              <a:latin typeface="Arial"/>
            </a:endParaRPr>
          </a:p>
          <a:p>
            <a:pPr marL="432000" indent="-323640">
              <a:lnSpc>
                <a:spcPct val="90000"/>
              </a:lnSpc>
              <a:spcBef>
                <a:spcPts val="1414"/>
              </a:spcBef>
              <a:buClr>
                <a:srgbClr val="000000"/>
              </a:buClr>
              <a:buSzPct val="45000"/>
              <a:buFont typeface="Wingdings" charset="2"/>
              <a:buChar char=""/>
            </a:pPr>
            <a:r>
              <a:rPr b="1" lang="en-US" sz="1800" spc="-1" strike="noStrike">
                <a:solidFill>
                  <a:srgbClr val="000000"/>
                </a:solidFill>
                <a:latin typeface="Calibri (Body)"/>
                <a:ea typeface="DejaVu Sans"/>
              </a:rPr>
              <a:t>Jquery:</a:t>
            </a:r>
            <a:endParaRPr b="0" lang="en-US" sz="1800" spc="-1" strike="noStrike">
              <a:solidFill>
                <a:srgbClr val="000000"/>
              </a:solidFill>
              <a:latin typeface="Arial"/>
            </a:endParaRPr>
          </a:p>
          <a:p>
            <a:pPr lvl="1" marL="864000" indent="-323640">
              <a:lnSpc>
                <a:spcPct val="90000"/>
              </a:lnSpc>
              <a:spcBef>
                <a:spcPts val="1134"/>
              </a:spcBef>
              <a:buClr>
                <a:srgbClr val="000000"/>
              </a:buClr>
              <a:buSzPct val="75000"/>
              <a:buFont typeface="Symbol"/>
              <a:buChar char=""/>
            </a:pPr>
            <a:r>
              <a:rPr b="0" lang="en-US" sz="1400" spc="-1" strike="noStrike">
                <a:solidFill>
                  <a:srgbClr val="000000"/>
                </a:solidFill>
                <a:latin typeface="Calibri (Body)"/>
                <a:ea typeface="DejaVu Sans"/>
              </a:rPr>
              <a:t>jQuery là gì? Điểm mạnh của jQuery?</a:t>
            </a:r>
            <a:endParaRPr b="0" lang="en-US" sz="1400" spc="-1" strike="noStrike">
              <a:solidFill>
                <a:srgbClr val="000000"/>
              </a:solidFill>
              <a:latin typeface="Arial"/>
            </a:endParaRPr>
          </a:p>
          <a:p>
            <a:pPr lvl="1" marL="864000" indent="-323640">
              <a:lnSpc>
                <a:spcPct val="90000"/>
              </a:lnSpc>
              <a:spcBef>
                <a:spcPts val="1134"/>
              </a:spcBef>
              <a:buClr>
                <a:srgbClr val="000000"/>
              </a:buClr>
              <a:buSzPct val="75000"/>
              <a:buFont typeface="Symbol"/>
              <a:buChar char=""/>
            </a:pPr>
            <a:r>
              <a:rPr b="0" lang="en-US" sz="1400" spc="-1" strike="noStrike">
                <a:solidFill>
                  <a:srgbClr val="000000"/>
                </a:solidFill>
                <a:latin typeface="Calibri (Body)"/>
                <a:ea typeface="DejaVu Sans"/>
              </a:rPr>
              <a:t>Cách download sử dụng jQuery.</a:t>
            </a:r>
            <a:endParaRPr b="0" lang="en-US" sz="1400" spc="-1" strike="noStrike">
              <a:solidFill>
                <a:srgbClr val="000000"/>
              </a:solidFill>
              <a:latin typeface="Arial"/>
            </a:endParaRPr>
          </a:p>
          <a:p>
            <a:pPr lvl="1" marL="864000" indent="-323640">
              <a:lnSpc>
                <a:spcPct val="90000"/>
              </a:lnSpc>
              <a:spcBef>
                <a:spcPts val="1134"/>
              </a:spcBef>
              <a:buClr>
                <a:srgbClr val="000000"/>
              </a:buClr>
              <a:buSzPct val="75000"/>
              <a:buFont typeface="Symbol"/>
              <a:buChar char=""/>
            </a:pPr>
            <a:r>
              <a:rPr b="0" lang="en-US" sz="1400" spc="-1" strike="noStrike">
                <a:solidFill>
                  <a:srgbClr val="000000"/>
                </a:solidFill>
                <a:latin typeface="Calibri (Body)"/>
                <a:ea typeface="DejaVu Sans"/>
              </a:rPr>
              <a:t>Cấu trúc khai báo, sử dụng.</a:t>
            </a:r>
            <a:endParaRPr b="0" lang="en-US" sz="1400" spc="-1" strike="noStrike">
              <a:solidFill>
                <a:srgbClr val="000000"/>
              </a:solidFill>
              <a:latin typeface="Arial"/>
            </a:endParaRPr>
          </a:p>
          <a:p>
            <a:pPr lvl="1" marL="864000" indent="-323640">
              <a:lnSpc>
                <a:spcPct val="90000"/>
              </a:lnSpc>
              <a:spcBef>
                <a:spcPts val="1134"/>
              </a:spcBef>
              <a:buClr>
                <a:srgbClr val="000000"/>
              </a:buClr>
              <a:buSzPct val="75000"/>
              <a:buFont typeface="Symbol"/>
              <a:buChar char=""/>
            </a:pPr>
            <a:r>
              <a:rPr b="0" lang="en-US" sz="1400" spc="-1" strike="noStrike">
                <a:solidFill>
                  <a:srgbClr val="000000"/>
                </a:solidFill>
                <a:latin typeface="Calibri (Body)"/>
                <a:ea typeface="DejaVu Sans"/>
              </a:rPr>
              <a:t>jQuery Selectors.</a:t>
            </a:r>
            <a:endParaRPr b="0" lang="en-US" sz="1400" spc="-1" strike="noStrike">
              <a:solidFill>
                <a:srgbClr val="000000"/>
              </a:solidFill>
              <a:latin typeface="Arial"/>
            </a:endParaRPr>
          </a:p>
          <a:p>
            <a:pPr lvl="1" marL="864000" indent="-323640">
              <a:lnSpc>
                <a:spcPct val="90000"/>
              </a:lnSpc>
              <a:spcBef>
                <a:spcPts val="1134"/>
              </a:spcBef>
              <a:buClr>
                <a:srgbClr val="000000"/>
              </a:buClr>
              <a:buSzPct val="75000"/>
              <a:buFont typeface="Symbol"/>
              <a:buChar char=""/>
            </a:pPr>
            <a:r>
              <a:rPr b="0" lang="en-US" sz="1400" spc="-1" strike="noStrike">
                <a:solidFill>
                  <a:srgbClr val="000000"/>
                </a:solidFill>
                <a:latin typeface="Calibri (Body)"/>
                <a:ea typeface="DejaVu Sans"/>
              </a:rPr>
              <a:t>jQuery Events.</a:t>
            </a:r>
            <a:endParaRPr b="0" lang="en-US" sz="1400" spc="-1" strike="noStrike">
              <a:solidFill>
                <a:srgbClr val="000000"/>
              </a:solidFill>
              <a:latin typeface="Arial"/>
            </a:endParaRPr>
          </a:p>
          <a:p>
            <a:pPr lvl="1" marL="864000" indent="-323640">
              <a:lnSpc>
                <a:spcPct val="90000"/>
              </a:lnSpc>
              <a:spcBef>
                <a:spcPts val="1134"/>
              </a:spcBef>
              <a:buClr>
                <a:srgbClr val="000000"/>
              </a:buClr>
              <a:buSzPct val="75000"/>
              <a:buFont typeface="Symbol"/>
              <a:buChar char=""/>
            </a:pPr>
            <a:r>
              <a:rPr b="0" lang="en-US" sz="1400" spc="-1" strike="noStrike">
                <a:solidFill>
                  <a:srgbClr val="000000"/>
                </a:solidFill>
                <a:latin typeface="Calibri (Body)"/>
                <a:ea typeface="DejaVu Sans"/>
              </a:rPr>
              <a:t>Giới thiệu qua các hiệu ứng.</a:t>
            </a:r>
            <a:endParaRPr b="0" lang="en-US" sz="1400" spc="-1" strike="noStrike">
              <a:solidFill>
                <a:srgbClr val="000000"/>
              </a:solidFill>
              <a:latin typeface="Arial"/>
            </a:endParaRPr>
          </a:p>
          <a:p>
            <a:pPr lvl="1" marL="864000" indent="-323640">
              <a:lnSpc>
                <a:spcPct val="90000"/>
              </a:lnSpc>
              <a:spcBef>
                <a:spcPts val="1134"/>
              </a:spcBef>
              <a:buClr>
                <a:srgbClr val="000000"/>
              </a:buClr>
              <a:buSzPct val="75000"/>
              <a:buFont typeface="Symbol"/>
              <a:buChar char=""/>
            </a:pPr>
            <a:r>
              <a:rPr b="0" lang="en-US" sz="1400" spc="-1" strike="noStrike">
                <a:solidFill>
                  <a:srgbClr val="000000"/>
                </a:solidFill>
                <a:latin typeface="Calibri (Body)"/>
                <a:ea typeface="DejaVu Sans"/>
              </a:rPr>
              <a:t>Giới thiệu các hàm hay sử dụng.</a:t>
            </a:r>
            <a:endParaRPr b="0" lang="en-US" sz="1400" spc="-1" strike="noStrike">
              <a:solidFill>
                <a:srgbClr val="000000"/>
              </a:solidFill>
              <a:latin typeface="Arial"/>
            </a:endParaRPr>
          </a:p>
          <a:p>
            <a:pPr lvl="1" marL="864000" indent="-323640">
              <a:lnSpc>
                <a:spcPct val="90000"/>
              </a:lnSpc>
              <a:spcBef>
                <a:spcPts val="1134"/>
              </a:spcBef>
              <a:buClr>
                <a:srgbClr val="000000"/>
              </a:buClr>
              <a:buSzPct val="75000"/>
              <a:buFont typeface="Symbol"/>
              <a:buChar char=""/>
            </a:pPr>
            <a:r>
              <a:rPr b="0" lang="en-US" sz="1400" spc="-1" strike="noStrike">
                <a:solidFill>
                  <a:srgbClr val="000000"/>
                </a:solidFill>
                <a:latin typeface="Calibri (Body)"/>
                <a:ea typeface="DejaVu Sans"/>
              </a:rPr>
              <a:t>Học viên làm thực hành.</a:t>
            </a:r>
            <a:endParaRPr b="0" lang="en-US" sz="1400" spc="-1" strike="noStrike">
              <a:solidFill>
                <a:srgbClr val="000000"/>
              </a:solidFill>
              <a:latin typeface="Arial"/>
            </a:endParaRPr>
          </a:p>
          <a:p>
            <a:pPr>
              <a:lnSpc>
                <a:spcPct val="90000"/>
              </a:lnSpc>
              <a:spcBef>
                <a:spcPts val="1414"/>
              </a:spcBef>
            </a:pPr>
            <a:endParaRPr b="0" lang="en-US" sz="1400" spc="-1" strike="noStrike">
              <a:solidFill>
                <a:srgbClr val="000000"/>
              </a:solidFill>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457200" y="273600"/>
            <a:ext cx="8228880" cy="1144440"/>
          </a:xfrm>
          <a:prstGeom prst="rect">
            <a:avLst/>
          </a:prstGeom>
          <a:noFill/>
          <a:ln>
            <a:noFill/>
          </a:ln>
        </p:spPr>
        <p:txBody>
          <a:bodyPr lIns="0" rIns="0" tIns="0" bIns="0" anchor="ctr" anchorCtr="1">
            <a:normAutofit/>
          </a:bodyPr>
          <a:p>
            <a:pPr algn="ctr">
              <a:lnSpc>
                <a:spcPct val="90000"/>
              </a:lnSpc>
            </a:pPr>
            <a:r>
              <a:rPr b="0" lang="en-US" sz="4400" spc="-1" strike="noStrike">
                <a:solidFill>
                  <a:srgbClr val="000000"/>
                </a:solidFill>
                <a:latin typeface="Calibri (Body)"/>
                <a:ea typeface="DejaVu Sans"/>
              </a:rPr>
              <a:t>Javascript là gì?</a:t>
            </a:r>
            <a:endParaRPr b="0" lang="en-US" sz="4400" spc="-1" strike="noStrike">
              <a:solidFill>
                <a:srgbClr val="000000"/>
              </a:solidFill>
              <a:latin typeface="Calibri"/>
            </a:endParaRPr>
          </a:p>
        </p:txBody>
      </p:sp>
      <p:sp>
        <p:nvSpPr>
          <p:cNvPr id="201" name="TextShape 2"/>
          <p:cNvSpPr txBox="1"/>
          <p:nvPr/>
        </p:nvSpPr>
        <p:spPr>
          <a:xfrm>
            <a:off x="457200" y="1604520"/>
            <a:ext cx="8228880" cy="3976920"/>
          </a:xfrm>
          <a:prstGeom prst="rect">
            <a:avLst/>
          </a:prstGeom>
          <a:noFill/>
          <a:ln>
            <a:noFill/>
          </a:ln>
        </p:spPr>
        <p:txBody>
          <a:bodyPr lIns="0" rIns="0" tIns="0" bIns="0">
            <a:normAutofit/>
          </a:bodyPr>
          <a:p>
            <a:pPr marL="432000" indent="-323640">
              <a:lnSpc>
                <a:spcPct val="90000"/>
              </a:lnSpc>
              <a:spcBef>
                <a:spcPts val="1199"/>
              </a:spcBef>
              <a:buClr>
                <a:srgbClr val="000000"/>
              </a:buClr>
              <a:buSzPct val="45000"/>
              <a:buFont typeface="Wingdings" charset="2"/>
              <a:buChar char=""/>
            </a:pPr>
            <a:r>
              <a:rPr b="0" lang="en-US" sz="2800" spc="-1" strike="noStrike">
                <a:solidFill>
                  <a:srgbClr val="000000"/>
                </a:solidFill>
                <a:latin typeface="Calibri (Body)"/>
                <a:ea typeface="DejaVu Sans"/>
              </a:rPr>
              <a:t>Javascript là một ngôn ngữ lập trình rất phổ biến trên thế giới.</a:t>
            </a:r>
            <a:endParaRPr b="0" lang="en-US" sz="2800" spc="-1" strike="noStrike">
              <a:solidFill>
                <a:srgbClr val="000000"/>
              </a:solidFill>
              <a:latin typeface="Arial"/>
            </a:endParaRPr>
          </a:p>
          <a:p>
            <a:pPr marL="432000" indent="-323640">
              <a:lnSpc>
                <a:spcPct val="90000"/>
              </a:lnSpc>
              <a:spcBef>
                <a:spcPts val="1199"/>
              </a:spcBef>
              <a:buClr>
                <a:srgbClr val="000000"/>
              </a:buClr>
              <a:buSzPct val="45000"/>
              <a:buFont typeface="Wingdings" charset="2"/>
              <a:buChar char=""/>
            </a:pPr>
            <a:r>
              <a:rPr b="0" lang="en-US" sz="2800" spc="-1" strike="noStrike">
                <a:solidFill>
                  <a:srgbClr val="000000"/>
                </a:solidFill>
                <a:latin typeface="Calibri (Body)"/>
                <a:ea typeface="DejaVu Sans"/>
              </a:rPr>
              <a:t>Sử dụng cho  HTML, Web, computers, servers, laptops, tablets, smart phones....</a:t>
            </a:r>
            <a:endParaRPr b="0" lang="en-US" sz="2800" spc="-1" strike="noStrike">
              <a:solidFill>
                <a:srgbClr val="000000"/>
              </a:solidFill>
              <a:latin typeface="Arial"/>
            </a:endParaRPr>
          </a:p>
          <a:p>
            <a:pPr marL="432000" indent="-323640">
              <a:lnSpc>
                <a:spcPct val="90000"/>
              </a:lnSpc>
              <a:spcBef>
                <a:spcPts val="1199"/>
              </a:spcBef>
              <a:buClr>
                <a:srgbClr val="000000"/>
              </a:buClr>
              <a:buSzPct val="45000"/>
              <a:buFont typeface="Wingdings" charset="2"/>
              <a:buChar char=""/>
            </a:pPr>
            <a:r>
              <a:rPr b="0" lang="en-US" sz="2800" spc="-1" strike="noStrike">
                <a:solidFill>
                  <a:srgbClr val="000000"/>
                </a:solidFill>
                <a:latin typeface="Calibri (Body)"/>
                <a:ea typeface="DejaVu Sans"/>
              </a:rPr>
              <a:t>JS có thể thay đổi HTML Elements</a:t>
            </a:r>
            <a:endParaRPr b="0" lang="en-US" sz="2800" spc="-1" strike="noStrike">
              <a:solidFill>
                <a:srgbClr val="000000"/>
              </a:solidFill>
              <a:latin typeface="Arial"/>
            </a:endParaRPr>
          </a:p>
          <a:p>
            <a:pPr marL="432000" indent="-323640">
              <a:lnSpc>
                <a:spcPct val="90000"/>
              </a:lnSpc>
              <a:spcBef>
                <a:spcPts val="1199"/>
              </a:spcBef>
              <a:buClr>
                <a:srgbClr val="000000"/>
              </a:buClr>
              <a:buSzPct val="45000"/>
              <a:buFont typeface="Wingdings" charset="2"/>
              <a:buChar char=""/>
            </a:pPr>
            <a:r>
              <a:rPr b="0" lang="en-US" sz="2800" spc="-1" strike="noStrike">
                <a:solidFill>
                  <a:srgbClr val="000000"/>
                </a:solidFill>
                <a:latin typeface="Calibri (Body)"/>
                <a:ea typeface="DejaVu Sans"/>
              </a:rPr>
              <a:t>Ví dụ: document.getElementById("demo").innerHTML = "Hello JavaScript";</a:t>
            </a:r>
            <a:endParaRPr b="0" lang="en-US" sz="2800" spc="-1" strike="noStrike">
              <a:solidFill>
                <a:srgbClr val="000000"/>
              </a:solidFill>
              <a:latin typeface="Arial"/>
            </a:endParaRPr>
          </a:p>
          <a:p>
            <a:pPr marL="432000" indent="-323640">
              <a:lnSpc>
                <a:spcPct val="90000"/>
              </a:lnSpc>
              <a:spcBef>
                <a:spcPts val="1199"/>
              </a:spcBef>
              <a:buClr>
                <a:srgbClr val="000000"/>
              </a:buClr>
              <a:buSzPct val="45000"/>
              <a:buFont typeface="Wingdings" charset="2"/>
              <a:buChar char=""/>
            </a:pPr>
            <a:r>
              <a:rPr b="0" lang="en-US" sz="2800" spc="-1" strike="noStrike">
                <a:solidFill>
                  <a:srgbClr val="000000"/>
                </a:solidFill>
                <a:latin typeface="Calibri (Body)"/>
                <a:ea typeface="DejaVu Sans"/>
              </a:rPr>
              <a:t>JS có thể thay đổi HTML Attributes</a:t>
            </a:r>
            <a:endParaRPr b="0" lang="en-US" sz="2800" spc="-1" strike="noStrike">
              <a:solidFill>
                <a:srgbClr val="000000"/>
              </a:solidFill>
              <a:latin typeface="Arial"/>
            </a:endParaRPr>
          </a:p>
          <a:p>
            <a:pPr marL="432000" indent="-323640">
              <a:lnSpc>
                <a:spcPct val="90000"/>
              </a:lnSpc>
              <a:spcBef>
                <a:spcPts val="1199"/>
              </a:spcBef>
              <a:buClr>
                <a:srgbClr val="000000"/>
              </a:buClr>
              <a:buSzPct val="45000"/>
              <a:buFont typeface="Wingdings" charset="2"/>
              <a:buChar char=""/>
            </a:pPr>
            <a:r>
              <a:rPr b="0" lang="en-US" sz="2800" spc="-1" strike="noStrike">
                <a:solidFill>
                  <a:srgbClr val="000000"/>
                </a:solidFill>
                <a:latin typeface="Calibri (Body)"/>
                <a:ea typeface="DejaVu Sans"/>
              </a:rPr>
              <a:t>JS có thể thay đổi HTML Styles</a:t>
            </a:r>
            <a:endParaRPr b="0" lang="en-US" sz="2800" spc="-1" strike="noStrike">
              <a:solidFill>
                <a:srgbClr val="000000"/>
              </a:solidFill>
              <a:latin typeface="Arial"/>
            </a:endParaRPr>
          </a:p>
          <a:p>
            <a:pPr marL="432000" indent="-323640">
              <a:lnSpc>
                <a:spcPct val="90000"/>
              </a:lnSpc>
              <a:spcBef>
                <a:spcPts val="1199"/>
              </a:spcBef>
              <a:buClr>
                <a:srgbClr val="000000"/>
              </a:buClr>
              <a:buSzPct val="45000"/>
              <a:buFont typeface="Wingdings" charset="2"/>
              <a:buChar char=""/>
            </a:pPr>
            <a:r>
              <a:rPr b="0" lang="en-US" sz="2800" spc="-1" strike="noStrike">
                <a:solidFill>
                  <a:srgbClr val="000000"/>
                </a:solidFill>
                <a:latin typeface="Calibri (Body)"/>
                <a:ea typeface="DejaVu Sans"/>
              </a:rPr>
              <a:t>Ví dụ: document.getElementById("demo").style.fontSize = "25px";</a:t>
            </a:r>
            <a:endParaRPr b="0" lang="en-US" sz="2800" spc="-1" strike="noStrike">
              <a:solidFill>
                <a:srgbClr val="000000"/>
              </a:solidFill>
              <a:latin typeface="Arial"/>
            </a:endParaRPr>
          </a:p>
          <a:p>
            <a:pPr marL="432000" indent="-323640">
              <a:lnSpc>
                <a:spcPct val="90000"/>
              </a:lnSpc>
              <a:spcBef>
                <a:spcPts val="1199"/>
              </a:spcBef>
              <a:buClr>
                <a:srgbClr val="000000"/>
              </a:buClr>
              <a:buSzPct val="45000"/>
              <a:buFont typeface="Wingdings" charset="2"/>
              <a:buChar char=""/>
            </a:pPr>
            <a:r>
              <a:rPr b="0" lang="en-US" sz="2800" spc="-1" strike="noStrike">
                <a:solidFill>
                  <a:srgbClr val="000000"/>
                </a:solidFill>
                <a:latin typeface="Calibri (Body)"/>
                <a:ea typeface="DejaVu Sans"/>
              </a:rPr>
              <a:t>JS có thể validate dữ liệu</a:t>
            </a:r>
            <a:endParaRPr b="0" lang="en-US" sz="2800" spc="-1" strike="noStrike">
              <a:solidFill>
                <a:srgbClr val="000000"/>
              </a:solidFill>
              <a:latin typeface="Arial"/>
            </a:endParaRPr>
          </a:p>
          <a:p>
            <a:pPr marL="432000" indent="-323640">
              <a:lnSpc>
                <a:spcPct val="90000"/>
              </a:lnSpc>
              <a:spcBef>
                <a:spcPts val="1199"/>
              </a:spcBef>
              <a:buClr>
                <a:srgbClr val="000000"/>
              </a:buClr>
              <a:buSzPct val="45000"/>
              <a:buFont typeface="Wingdings" charset="2"/>
              <a:buChar char=""/>
            </a:pPr>
            <a:r>
              <a:rPr b="0" lang="en-US" sz="2800" spc="-1" strike="noStrike">
                <a:solidFill>
                  <a:srgbClr val="000000"/>
                </a:solidFill>
                <a:latin typeface="Calibri (Body)"/>
                <a:ea typeface="DejaVu Sans"/>
              </a:rPr>
              <a:t>JS chạy trên client nên việc xử lư các thao tác trên client giúp tiết kiệm được tốc độ, băng thông, tốn ít thời gian chờ đợi → dễ chịu cho người dùng.</a:t>
            </a:r>
            <a:endParaRPr b="0" lang="en-US" sz="2800" spc="-1" strike="noStrike">
              <a:solidFill>
                <a:srgbClr val="000000"/>
              </a:solidFill>
              <a:latin typeface="Arial"/>
            </a:endParaRPr>
          </a:p>
          <a:p>
            <a:pPr>
              <a:lnSpc>
                <a:spcPct val="90000"/>
              </a:lnSpc>
              <a:spcBef>
                <a:spcPts val="1414"/>
              </a:spcBef>
            </a:pPr>
            <a:endParaRPr b="0" lang="en-US" sz="2800" spc="-1" strike="noStrike">
              <a:solidFill>
                <a:srgbClr val="000000"/>
              </a:solidFill>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453960" y="-1800"/>
            <a:ext cx="8228880" cy="1144440"/>
          </a:xfrm>
          <a:prstGeom prst="rect">
            <a:avLst/>
          </a:prstGeom>
          <a:noFill/>
          <a:ln>
            <a:noFill/>
          </a:ln>
        </p:spPr>
        <p:txBody>
          <a:bodyPr lIns="0" rIns="0" tIns="0" bIns="0" anchor="ctr" anchorCtr="1">
            <a:normAutofit/>
          </a:bodyPr>
          <a:p>
            <a:pPr algn="ctr">
              <a:lnSpc>
                <a:spcPct val="90000"/>
              </a:lnSpc>
            </a:pPr>
            <a:r>
              <a:rPr b="0" lang="en-US" sz="3600" spc="-1" strike="noStrike">
                <a:solidFill>
                  <a:srgbClr val="000000"/>
                </a:solidFill>
                <a:latin typeface="Calibri (Body)"/>
                <a:ea typeface="DejaVu Sans"/>
              </a:rPr>
              <a:t>Cách sử dụng JS trên trang HTML</a:t>
            </a:r>
            <a:endParaRPr b="0" lang="en-US" sz="3600" spc="-1" strike="noStrike">
              <a:solidFill>
                <a:srgbClr val="000000"/>
              </a:solidFill>
              <a:latin typeface="Calibri"/>
            </a:endParaRPr>
          </a:p>
        </p:txBody>
      </p:sp>
      <p:sp>
        <p:nvSpPr>
          <p:cNvPr id="203" name="TextShape 2"/>
          <p:cNvSpPr txBox="1"/>
          <p:nvPr/>
        </p:nvSpPr>
        <p:spPr>
          <a:xfrm>
            <a:off x="453960" y="914400"/>
            <a:ext cx="8152560" cy="5409720"/>
          </a:xfrm>
          <a:prstGeom prst="rect">
            <a:avLst/>
          </a:prstGeom>
          <a:noFill/>
          <a:ln>
            <a:noFill/>
          </a:ln>
        </p:spPr>
        <p:txBody>
          <a:bodyPr lIns="0" rIns="0" tIns="0" bIns="0">
            <a:normAutofit/>
          </a:bodyPr>
          <a:p>
            <a:pPr marL="432000" indent="-323640">
              <a:lnSpc>
                <a:spcPct val="90000"/>
              </a:lnSpc>
              <a:spcBef>
                <a:spcPts val="1414"/>
              </a:spcBef>
              <a:buClr>
                <a:srgbClr val="000000"/>
              </a:buClr>
              <a:buSzPct val="45000"/>
              <a:buFont typeface="Wingdings" charset="2"/>
              <a:buChar char=""/>
            </a:pPr>
            <a:r>
              <a:rPr b="1" lang="en-US" sz="1600" spc="-1" strike="noStrike">
                <a:solidFill>
                  <a:srgbClr val="000000"/>
                </a:solidFill>
                <a:latin typeface="Arial"/>
                <a:ea typeface="DejaVu Sans"/>
              </a:rPr>
              <a:t>Code Inline (Viết javsascript trực tiếp trên trang):</a:t>
            </a:r>
            <a:endParaRPr b="0" lang="en-US" sz="1600" spc="-1" strike="noStrike">
              <a:solidFill>
                <a:srgbClr val="000000"/>
              </a:solidFill>
              <a:latin typeface="Arial"/>
            </a:endParaRPr>
          </a:p>
          <a:p>
            <a:pPr marL="399960">
              <a:lnSpc>
                <a:spcPct val="90000"/>
              </a:lnSpc>
              <a:spcBef>
                <a:spcPts val="1134"/>
              </a:spcBef>
            </a:pPr>
            <a:r>
              <a:rPr b="0" lang="en-US" sz="1600" spc="-1" strike="noStrike">
                <a:solidFill>
                  <a:srgbClr val="000000"/>
                </a:solidFill>
                <a:latin typeface="Consolas"/>
                <a:ea typeface="DejaVu Sans"/>
              </a:rPr>
              <a:t>&lt;!DOCTYPEhtml&gt;</a:t>
            </a:r>
            <a:endParaRPr b="0" lang="en-US" sz="1600" spc="-1" strike="noStrike">
              <a:solidFill>
                <a:srgbClr val="000000"/>
              </a:solidFill>
              <a:latin typeface="Arial"/>
            </a:endParaRPr>
          </a:p>
          <a:p>
            <a:pPr marL="399960">
              <a:lnSpc>
                <a:spcPct val="90000"/>
              </a:lnSpc>
              <a:spcBef>
                <a:spcPts val="1134"/>
              </a:spcBef>
            </a:pPr>
            <a:r>
              <a:rPr b="0" lang="en-US" sz="1600" spc="-1" strike="noStrike">
                <a:solidFill>
                  <a:srgbClr val="0000ff"/>
                </a:solidFill>
                <a:latin typeface="Consolas"/>
                <a:ea typeface="DejaVu Sans"/>
              </a:rPr>
              <a:t>&lt;</a:t>
            </a:r>
            <a:r>
              <a:rPr b="0" lang="en-US" sz="1600" spc="-1" strike="noStrike">
                <a:solidFill>
                  <a:srgbClr val="800000"/>
                </a:solidFill>
                <a:latin typeface="Consolas"/>
                <a:ea typeface="DejaVu Sans"/>
              </a:rPr>
              <a:t>html</a:t>
            </a:r>
            <a:r>
              <a:rPr b="0" lang="en-US" sz="1600" spc="-1" strike="noStrike">
                <a:solidFill>
                  <a:srgbClr val="0000ff"/>
                </a:solidFill>
                <a:latin typeface="Consolas"/>
                <a:ea typeface="DejaVu Sans"/>
              </a:rPr>
              <a:t>&gt;</a:t>
            </a:r>
            <a:endParaRPr b="0" lang="en-US" sz="1600" spc="-1" strike="noStrike">
              <a:solidFill>
                <a:srgbClr val="000000"/>
              </a:solidFill>
              <a:latin typeface="Arial"/>
            </a:endParaRPr>
          </a:p>
          <a:p>
            <a:pPr marL="399960">
              <a:lnSpc>
                <a:spcPct val="90000"/>
              </a:lnSpc>
              <a:spcBef>
                <a:spcPts val="1134"/>
              </a:spcBef>
            </a:pPr>
            <a:r>
              <a:rPr b="0" lang="en-US" sz="1600" spc="-1" strike="noStrike">
                <a:solidFill>
                  <a:srgbClr val="0000ff"/>
                </a:solidFill>
                <a:latin typeface="Consolas"/>
                <a:ea typeface="DejaVu Sans"/>
              </a:rPr>
              <a:t>&lt;</a:t>
            </a:r>
            <a:r>
              <a:rPr b="0" lang="en-US" sz="1600" spc="-1" strike="noStrike">
                <a:solidFill>
                  <a:srgbClr val="800000"/>
                </a:solidFill>
                <a:latin typeface="Consolas"/>
                <a:ea typeface="DejaVu Sans"/>
              </a:rPr>
              <a:t>head</a:t>
            </a:r>
            <a:r>
              <a:rPr b="0" lang="en-US" sz="1600" spc="-1" strike="noStrike">
                <a:solidFill>
                  <a:srgbClr val="0000ff"/>
                </a:solidFill>
                <a:latin typeface="Consolas"/>
                <a:ea typeface="DejaVu Sans"/>
              </a:rPr>
              <a:t>&gt;</a:t>
            </a:r>
            <a:endParaRPr b="0" lang="en-US" sz="1600" spc="-1" strike="noStrike">
              <a:solidFill>
                <a:srgbClr val="000000"/>
              </a:solidFill>
              <a:latin typeface="Arial"/>
            </a:endParaRPr>
          </a:p>
          <a:p>
            <a:pPr marL="399960">
              <a:lnSpc>
                <a:spcPct val="90000"/>
              </a:lnSpc>
              <a:spcBef>
                <a:spcPts val="1134"/>
              </a:spcBef>
            </a:pPr>
            <a:r>
              <a:rPr b="0" lang="en-US" sz="1600" spc="-1" strike="noStrike">
                <a:solidFill>
                  <a:srgbClr val="000000"/>
                </a:solidFill>
                <a:latin typeface="Consolas"/>
                <a:ea typeface="DejaVu Sans"/>
              </a:rPr>
              <a:t>    </a:t>
            </a:r>
            <a:r>
              <a:rPr b="0" lang="en-US" sz="1600" spc="-1" strike="noStrike">
                <a:solidFill>
                  <a:srgbClr val="0000ff"/>
                </a:solidFill>
                <a:latin typeface="Consolas"/>
                <a:ea typeface="DejaVu Sans"/>
              </a:rPr>
              <a:t>&lt;</a:t>
            </a:r>
            <a:r>
              <a:rPr b="0" lang="en-US" sz="1600" spc="-1" strike="noStrike">
                <a:solidFill>
                  <a:srgbClr val="800000"/>
                </a:solidFill>
                <a:latin typeface="Consolas"/>
                <a:ea typeface="DejaVu Sans"/>
              </a:rPr>
              <a:t>title</a:t>
            </a:r>
            <a:r>
              <a:rPr b="0" lang="en-US" sz="1600" spc="-1" strike="noStrike">
                <a:solidFill>
                  <a:srgbClr val="0000ff"/>
                </a:solidFill>
                <a:latin typeface="Consolas"/>
                <a:ea typeface="DejaVu Sans"/>
              </a:rPr>
              <a:t>&gt;</a:t>
            </a:r>
            <a:r>
              <a:rPr b="0" lang="en-US" sz="1600" spc="-1" strike="noStrike">
                <a:solidFill>
                  <a:srgbClr val="000000"/>
                </a:solidFill>
                <a:latin typeface="Consolas"/>
                <a:ea typeface="DejaVu Sans"/>
              </a:rPr>
              <a:t>Demo combinators</a:t>
            </a:r>
            <a:r>
              <a:rPr b="0" lang="en-US" sz="1600" spc="-1" strike="noStrike">
                <a:solidFill>
                  <a:srgbClr val="0000ff"/>
                </a:solidFill>
                <a:latin typeface="Consolas"/>
                <a:ea typeface="DejaVu Sans"/>
              </a:rPr>
              <a:t>&lt;/</a:t>
            </a:r>
            <a:r>
              <a:rPr b="0" lang="en-US" sz="1600" spc="-1" strike="noStrike">
                <a:solidFill>
                  <a:srgbClr val="800000"/>
                </a:solidFill>
                <a:latin typeface="Consolas"/>
                <a:ea typeface="DejaVu Sans"/>
              </a:rPr>
              <a:t>title</a:t>
            </a:r>
            <a:r>
              <a:rPr b="0" lang="en-US" sz="1600" spc="-1" strike="noStrike">
                <a:solidFill>
                  <a:srgbClr val="0000ff"/>
                </a:solidFill>
                <a:latin typeface="Consolas"/>
                <a:ea typeface="DejaVu Sans"/>
              </a:rPr>
              <a:t>&gt;</a:t>
            </a:r>
            <a:endParaRPr b="0" lang="en-US" sz="1600" spc="-1" strike="noStrike">
              <a:solidFill>
                <a:srgbClr val="000000"/>
              </a:solidFill>
              <a:latin typeface="Arial"/>
            </a:endParaRPr>
          </a:p>
          <a:p>
            <a:pPr marL="399960">
              <a:lnSpc>
                <a:spcPct val="90000"/>
              </a:lnSpc>
              <a:spcBef>
                <a:spcPts val="1134"/>
              </a:spcBef>
            </a:pPr>
            <a:r>
              <a:rPr b="0" lang="en-US" sz="1600" spc="-1" strike="noStrike">
                <a:solidFill>
                  <a:srgbClr val="000000"/>
                </a:solidFill>
                <a:latin typeface="Consolas"/>
                <a:ea typeface="DejaVu Sans"/>
              </a:rPr>
              <a:t>    </a:t>
            </a:r>
            <a:r>
              <a:rPr b="0" lang="en-US" sz="1600" spc="-1" strike="noStrike">
                <a:solidFill>
                  <a:srgbClr val="0000ff"/>
                </a:solidFill>
                <a:latin typeface="Consolas"/>
                <a:ea typeface="DejaVu Sans"/>
              </a:rPr>
              <a:t>&lt;</a:t>
            </a:r>
            <a:r>
              <a:rPr b="0" lang="en-US" sz="1600" spc="-1" strike="noStrike">
                <a:solidFill>
                  <a:srgbClr val="800000"/>
                </a:solidFill>
                <a:latin typeface="Consolas"/>
                <a:ea typeface="DejaVu Sans"/>
              </a:rPr>
              <a:t>script type</a:t>
            </a:r>
            <a:r>
              <a:rPr b="0" lang="en-US" sz="1600" spc="-1" strike="noStrike">
                <a:solidFill>
                  <a:srgbClr val="000000"/>
                </a:solidFill>
                <a:latin typeface="Consolas"/>
                <a:ea typeface="DejaVu Sans"/>
              </a:rPr>
              <a:t> </a:t>
            </a:r>
            <a:r>
              <a:rPr b="0" lang="en-US" sz="1600" spc="-1" strike="noStrike">
                <a:solidFill>
                  <a:srgbClr val="0000ff"/>
                </a:solidFill>
                <a:latin typeface="Consolas"/>
                <a:ea typeface="DejaVu Sans"/>
              </a:rPr>
              <a:t>="text/javascript"&gt;</a:t>
            </a:r>
            <a:endParaRPr b="0" lang="en-US" sz="1600" spc="-1" strike="noStrike">
              <a:solidFill>
                <a:srgbClr val="000000"/>
              </a:solidFill>
              <a:latin typeface="Arial"/>
            </a:endParaRPr>
          </a:p>
          <a:p>
            <a:pPr marL="399960">
              <a:lnSpc>
                <a:spcPct val="90000"/>
              </a:lnSpc>
              <a:spcBef>
                <a:spcPts val="1134"/>
              </a:spcBef>
            </a:pPr>
            <a:r>
              <a:rPr b="0" lang="en-US" sz="1600" spc="-1" strike="noStrike">
                <a:solidFill>
                  <a:srgbClr val="000000"/>
                </a:solidFill>
                <a:latin typeface="Consolas"/>
                <a:ea typeface="DejaVu Sans"/>
              </a:rPr>
              <a:t>        </a:t>
            </a:r>
            <a:r>
              <a:rPr b="0" lang="en-US" sz="1600" spc="-1" strike="noStrike">
                <a:solidFill>
                  <a:srgbClr val="000000"/>
                </a:solidFill>
                <a:latin typeface="Consolas"/>
                <a:ea typeface="DejaVu Sans"/>
              </a:rPr>
              <a:t>function Test() {</a:t>
            </a:r>
            <a:endParaRPr b="0" lang="en-US" sz="1600" spc="-1" strike="noStrike">
              <a:solidFill>
                <a:srgbClr val="000000"/>
              </a:solidFill>
              <a:latin typeface="Arial"/>
            </a:endParaRPr>
          </a:p>
          <a:p>
            <a:pPr marL="399960">
              <a:lnSpc>
                <a:spcPct val="90000"/>
              </a:lnSpc>
              <a:spcBef>
                <a:spcPts val="1134"/>
              </a:spcBef>
            </a:pPr>
            <a:r>
              <a:rPr b="0" lang="en-US" sz="1600" spc="-1" strike="noStrike">
                <a:solidFill>
                  <a:srgbClr val="000000"/>
                </a:solidFill>
                <a:latin typeface="Consolas"/>
                <a:ea typeface="DejaVu Sans"/>
              </a:rPr>
              <a:t>        </a:t>
            </a:r>
            <a:r>
              <a:rPr b="0" lang="en-US" sz="1600" spc="-1" strike="noStrike">
                <a:solidFill>
                  <a:srgbClr val="000000"/>
                </a:solidFill>
                <a:latin typeface="Consolas"/>
                <a:ea typeface="DejaVu Sans"/>
              </a:rPr>
              <a:t>alert('Hello world');</a:t>
            </a:r>
            <a:endParaRPr b="0" lang="en-US" sz="1600" spc="-1" strike="noStrike">
              <a:solidFill>
                <a:srgbClr val="000000"/>
              </a:solidFill>
              <a:latin typeface="Arial"/>
            </a:endParaRPr>
          </a:p>
          <a:p>
            <a:pPr marL="399960">
              <a:lnSpc>
                <a:spcPct val="90000"/>
              </a:lnSpc>
              <a:spcBef>
                <a:spcPts val="1134"/>
              </a:spcBef>
            </a:pPr>
            <a:r>
              <a:rPr b="0" lang="en-US" sz="1600" spc="-1" strike="noStrike">
                <a:solidFill>
                  <a:srgbClr val="000000"/>
                </a:solidFill>
                <a:latin typeface="Consolas"/>
                <a:ea typeface="DejaVu Sans"/>
              </a:rPr>
              <a:t>        </a:t>
            </a:r>
            <a:r>
              <a:rPr b="0" lang="en-US" sz="1600" spc="-1" strike="noStrike">
                <a:solidFill>
                  <a:srgbClr val="000000"/>
                </a:solidFill>
                <a:latin typeface="Consolas"/>
                <a:ea typeface="DejaVu Sans"/>
              </a:rPr>
              <a:t>}</a:t>
            </a:r>
            <a:endParaRPr b="0" lang="en-US" sz="1600" spc="-1" strike="noStrike">
              <a:solidFill>
                <a:srgbClr val="000000"/>
              </a:solidFill>
              <a:latin typeface="Arial"/>
            </a:endParaRPr>
          </a:p>
          <a:p>
            <a:pPr marL="399960">
              <a:lnSpc>
                <a:spcPct val="90000"/>
              </a:lnSpc>
              <a:spcBef>
                <a:spcPts val="1134"/>
              </a:spcBef>
            </a:pPr>
            <a:r>
              <a:rPr b="0" lang="en-US" sz="1600" spc="-1" strike="noStrike">
                <a:solidFill>
                  <a:srgbClr val="000000"/>
                </a:solidFill>
                <a:latin typeface="Consolas"/>
                <a:ea typeface="DejaVu Sans"/>
              </a:rPr>
              <a:t>        </a:t>
            </a:r>
            <a:r>
              <a:rPr b="0" lang="en-US" sz="1600" spc="-1" strike="noStrike">
                <a:solidFill>
                  <a:srgbClr val="0000ff"/>
                </a:solidFill>
                <a:latin typeface="Consolas"/>
                <a:ea typeface="DejaVu Sans"/>
              </a:rPr>
              <a:t>&lt;/</a:t>
            </a:r>
            <a:r>
              <a:rPr b="0" lang="en-US" sz="1600" spc="-1" strike="noStrike">
                <a:solidFill>
                  <a:srgbClr val="800000"/>
                </a:solidFill>
                <a:latin typeface="Consolas"/>
                <a:ea typeface="DejaVu Sans"/>
              </a:rPr>
              <a:t>script</a:t>
            </a:r>
            <a:r>
              <a:rPr b="0" lang="en-US" sz="1600" spc="-1" strike="noStrike">
                <a:solidFill>
                  <a:srgbClr val="0000ff"/>
                </a:solidFill>
                <a:latin typeface="Consolas"/>
                <a:ea typeface="DejaVu Sans"/>
              </a:rPr>
              <a:t>&gt;</a:t>
            </a:r>
            <a:endParaRPr b="0" lang="en-US" sz="1600" spc="-1" strike="noStrike">
              <a:solidFill>
                <a:srgbClr val="000000"/>
              </a:solidFill>
              <a:latin typeface="Arial"/>
            </a:endParaRPr>
          </a:p>
          <a:p>
            <a:pPr marL="399960">
              <a:lnSpc>
                <a:spcPct val="90000"/>
              </a:lnSpc>
              <a:spcBef>
                <a:spcPts val="1134"/>
              </a:spcBef>
            </a:pPr>
            <a:r>
              <a:rPr b="0" lang="en-US" sz="1600" spc="-1" strike="noStrike">
                <a:solidFill>
                  <a:srgbClr val="0000ff"/>
                </a:solidFill>
                <a:latin typeface="Consolas"/>
                <a:ea typeface="DejaVu Sans"/>
              </a:rPr>
              <a:t>&lt;/</a:t>
            </a:r>
            <a:r>
              <a:rPr b="0" lang="en-US" sz="1600" spc="-1" strike="noStrike">
                <a:solidFill>
                  <a:srgbClr val="800000"/>
                </a:solidFill>
                <a:latin typeface="Consolas"/>
                <a:ea typeface="DejaVu Sans"/>
              </a:rPr>
              <a:t>head</a:t>
            </a:r>
            <a:r>
              <a:rPr b="0" lang="en-US" sz="1600" spc="-1" strike="noStrike">
                <a:solidFill>
                  <a:srgbClr val="0000ff"/>
                </a:solidFill>
                <a:latin typeface="Consolas"/>
                <a:ea typeface="DejaVu Sans"/>
              </a:rPr>
              <a:t>&gt;</a:t>
            </a:r>
            <a:endParaRPr b="0" lang="en-US" sz="1600" spc="-1" strike="noStrike">
              <a:solidFill>
                <a:srgbClr val="000000"/>
              </a:solidFill>
              <a:latin typeface="Arial"/>
            </a:endParaRPr>
          </a:p>
          <a:p>
            <a:pPr marL="399960">
              <a:lnSpc>
                <a:spcPct val="90000"/>
              </a:lnSpc>
              <a:spcBef>
                <a:spcPts val="1134"/>
              </a:spcBef>
            </a:pPr>
            <a:r>
              <a:rPr b="0" lang="en-US" sz="1600" spc="-1" strike="noStrike">
                <a:solidFill>
                  <a:srgbClr val="0000ff"/>
                </a:solidFill>
                <a:latin typeface="Consolas"/>
                <a:ea typeface="DejaVu Sans"/>
              </a:rPr>
              <a:t>&lt;</a:t>
            </a:r>
            <a:r>
              <a:rPr b="0" lang="en-US" sz="1600" spc="-1" strike="noStrike">
                <a:solidFill>
                  <a:srgbClr val="800000"/>
                </a:solidFill>
                <a:latin typeface="Consolas"/>
                <a:ea typeface="DejaVu Sans"/>
              </a:rPr>
              <a:t>body</a:t>
            </a:r>
            <a:r>
              <a:rPr b="0" lang="en-US" sz="1600" spc="-1" strike="noStrike">
                <a:solidFill>
                  <a:srgbClr val="0000ff"/>
                </a:solidFill>
                <a:latin typeface="Consolas"/>
                <a:ea typeface="DejaVu Sans"/>
              </a:rPr>
              <a:t>&gt;</a:t>
            </a:r>
            <a:endParaRPr b="0" lang="en-US" sz="1600" spc="-1" strike="noStrike">
              <a:solidFill>
                <a:srgbClr val="000000"/>
              </a:solidFill>
              <a:latin typeface="Arial"/>
            </a:endParaRPr>
          </a:p>
          <a:p>
            <a:pPr marL="399960">
              <a:lnSpc>
                <a:spcPct val="90000"/>
              </a:lnSpc>
              <a:spcBef>
                <a:spcPts val="1134"/>
              </a:spcBef>
            </a:pPr>
            <a:r>
              <a:rPr b="0" lang="en-US" sz="1600" spc="-1" strike="noStrike">
                <a:solidFill>
                  <a:srgbClr val="000000"/>
                </a:solidFill>
                <a:latin typeface="Consolas"/>
                <a:ea typeface="DejaVu Sans"/>
              </a:rPr>
              <a:t>    </a:t>
            </a:r>
            <a:r>
              <a:rPr b="0" lang="en-US" sz="1600" spc="-1" strike="noStrike">
                <a:solidFill>
                  <a:srgbClr val="0000ff"/>
                </a:solidFill>
                <a:latin typeface="Consolas"/>
                <a:ea typeface="DejaVu Sans"/>
              </a:rPr>
              <a:t>&lt;</a:t>
            </a:r>
            <a:r>
              <a:rPr b="0" lang="en-US" sz="1600" spc="-1" strike="noStrike">
                <a:solidFill>
                  <a:srgbClr val="800000"/>
                </a:solidFill>
                <a:latin typeface="Consolas"/>
                <a:ea typeface="DejaVu Sans"/>
              </a:rPr>
              <a:t>input type</a:t>
            </a:r>
            <a:r>
              <a:rPr b="0" lang="en-US" sz="1600" spc="-1" strike="noStrike">
                <a:solidFill>
                  <a:srgbClr val="000000"/>
                </a:solidFill>
                <a:latin typeface="Consolas"/>
                <a:ea typeface="DejaVu Sans"/>
              </a:rPr>
              <a:t> </a:t>
            </a:r>
            <a:r>
              <a:rPr b="0" lang="en-US" sz="1600" spc="-1" strike="noStrike">
                <a:solidFill>
                  <a:srgbClr val="0000ff"/>
                </a:solidFill>
                <a:latin typeface="Consolas"/>
                <a:ea typeface="DejaVu Sans"/>
              </a:rPr>
              <a:t>="button"</a:t>
            </a:r>
            <a:r>
              <a:rPr b="0" lang="en-US" sz="1600" spc="-1" strike="noStrike">
                <a:solidFill>
                  <a:srgbClr val="000000"/>
                </a:solidFill>
                <a:latin typeface="Consolas"/>
                <a:ea typeface="DejaVu Sans"/>
              </a:rPr>
              <a:t> </a:t>
            </a:r>
            <a:r>
              <a:rPr b="0" lang="en-US" sz="1600" spc="-1" strike="noStrike">
                <a:solidFill>
                  <a:srgbClr val="ff0000"/>
                </a:solidFill>
                <a:latin typeface="Consolas"/>
                <a:ea typeface="DejaVu Sans"/>
              </a:rPr>
              <a:t>onclick</a:t>
            </a:r>
            <a:r>
              <a:rPr b="0" lang="en-US" sz="1600" spc="-1" strike="noStrike">
                <a:solidFill>
                  <a:srgbClr val="0000ff"/>
                </a:solidFill>
                <a:latin typeface="Consolas"/>
                <a:ea typeface="DejaVu Sans"/>
              </a:rPr>
              <a:t>="</a:t>
            </a:r>
            <a:r>
              <a:rPr b="0" lang="en-US" sz="1600" spc="-1" strike="noStrike">
                <a:solidFill>
                  <a:srgbClr val="000000"/>
                </a:solidFill>
                <a:latin typeface="Consolas"/>
                <a:ea typeface="DejaVu Sans"/>
              </a:rPr>
              <a:t>Test()</a:t>
            </a:r>
            <a:r>
              <a:rPr b="0" lang="en-US" sz="1600" spc="-1" strike="noStrike">
                <a:solidFill>
                  <a:srgbClr val="0000ff"/>
                </a:solidFill>
                <a:latin typeface="Consolas"/>
                <a:ea typeface="DejaVu Sans"/>
              </a:rPr>
              <a:t>"</a:t>
            </a:r>
            <a:r>
              <a:rPr b="0" lang="en-US" sz="1600" spc="-1" strike="noStrike">
                <a:solidFill>
                  <a:srgbClr val="000000"/>
                </a:solidFill>
                <a:latin typeface="Consolas"/>
                <a:ea typeface="DejaVu Sans"/>
              </a:rPr>
              <a:t> </a:t>
            </a:r>
            <a:r>
              <a:rPr b="0" lang="en-US" sz="1600" spc="-1" strike="noStrike">
                <a:solidFill>
                  <a:srgbClr val="ff0000"/>
                </a:solidFill>
                <a:latin typeface="Consolas"/>
                <a:ea typeface="DejaVu Sans"/>
              </a:rPr>
              <a:t>value</a:t>
            </a:r>
            <a:r>
              <a:rPr b="0" lang="en-US" sz="1600" spc="-1" strike="noStrike">
                <a:solidFill>
                  <a:srgbClr val="0000ff"/>
                </a:solidFill>
                <a:latin typeface="Consolas"/>
                <a:ea typeface="DejaVu Sans"/>
              </a:rPr>
              <a:t>="Test"</a:t>
            </a:r>
            <a:r>
              <a:rPr b="0" lang="en-US" sz="1600" spc="-1" strike="noStrike">
                <a:solidFill>
                  <a:srgbClr val="000000"/>
                </a:solidFill>
                <a:latin typeface="Consolas"/>
                <a:ea typeface="DejaVu Sans"/>
              </a:rPr>
              <a:t> </a:t>
            </a:r>
            <a:r>
              <a:rPr b="0" lang="en-US" sz="1600" spc="-1" strike="noStrike">
                <a:solidFill>
                  <a:srgbClr val="0000ff"/>
                </a:solidFill>
                <a:latin typeface="Consolas"/>
                <a:ea typeface="DejaVu Sans"/>
              </a:rPr>
              <a:t>/&gt;</a:t>
            </a:r>
            <a:endParaRPr b="0" lang="en-US" sz="1600" spc="-1" strike="noStrike">
              <a:solidFill>
                <a:srgbClr val="000000"/>
              </a:solidFill>
              <a:latin typeface="Arial"/>
            </a:endParaRPr>
          </a:p>
          <a:p>
            <a:pPr marL="399960">
              <a:lnSpc>
                <a:spcPct val="90000"/>
              </a:lnSpc>
              <a:spcBef>
                <a:spcPts val="1134"/>
              </a:spcBef>
            </a:pPr>
            <a:r>
              <a:rPr b="0" lang="en-US" sz="1600" spc="-1" strike="noStrike">
                <a:solidFill>
                  <a:srgbClr val="0000ff"/>
                </a:solidFill>
                <a:latin typeface="Consolas"/>
                <a:ea typeface="DejaVu Sans"/>
              </a:rPr>
              <a:t>&lt;/</a:t>
            </a:r>
            <a:r>
              <a:rPr b="0" lang="en-US" sz="1600" spc="-1" strike="noStrike">
                <a:solidFill>
                  <a:srgbClr val="800000"/>
                </a:solidFill>
                <a:latin typeface="Consolas"/>
                <a:ea typeface="DejaVu Sans"/>
              </a:rPr>
              <a:t>body</a:t>
            </a:r>
            <a:r>
              <a:rPr b="0" lang="en-US" sz="1600" spc="-1" strike="noStrike">
                <a:solidFill>
                  <a:srgbClr val="0000ff"/>
                </a:solidFill>
                <a:latin typeface="Consolas"/>
                <a:ea typeface="DejaVu Sans"/>
              </a:rPr>
              <a:t>&gt;</a:t>
            </a:r>
            <a:endParaRPr b="0" lang="en-US" sz="1600" spc="-1" strike="noStrike">
              <a:solidFill>
                <a:srgbClr val="000000"/>
              </a:solidFill>
              <a:latin typeface="Arial"/>
            </a:endParaRPr>
          </a:p>
          <a:p>
            <a:pPr marL="399960">
              <a:lnSpc>
                <a:spcPct val="90000"/>
              </a:lnSpc>
              <a:spcBef>
                <a:spcPts val="1134"/>
              </a:spcBef>
            </a:pPr>
            <a:r>
              <a:rPr b="0" lang="en-US" sz="1600" spc="-1" strike="noStrike">
                <a:solidFill>
                  <a:srgbClr val="0000ff"/>
                </a:solidFill>
                <a:latin typeface="Consolas"/>
                <a:ea typeface="DejaVu Sans"/>
              </a:rPr>
              <a:t>&lt;/</a:t>
            </a:r>
            <a:r>
              <a:rPr b="0" lang="en-US" sz="1600" spc="-1" strike="noStrike">
                <a:solidFill>
                  <a:srgbClr val="800000"/>
                </a:solidFill>
                <a:latin typeface="Consolas"/>
                <a:ea typeface="DejaVu Sans"/>
              </a:rPr>
              <a:t>html</a:t>
            </a:r>
            <a:r>
              <a:rPr b="0" lang="en-US" sz="1600" spc="-1" strike="noStrike">
                <a:solidFill>
                  <a:srgbClr val="0000ff"/>
                </a:solidFill>
                <a:latin typeface="Consolas"/>
                <a:ea typeface="DejaVu Sans"/>
              </a:rPr>
              <a:t>&gt;</a:t>
            </a:r>
            <a:endParaRPr b="0" lang="en-US" sz="1600" spc="-1" strike="noStrike">
              <a:solidFill>
                <a:srgbClr val="000000"/>
              </a:solidFill>
              <a:latin typeface="Arial"/>
            </a:endParaRPr>
          </a:p>
          <a:p>
            <a:pPr>
              <a:lnSpc>
                <a:spcPct val="90000"/>
              </a:lnSpc>
              <a:spcBef>
                <a:spcPts val="1414"/>
              </a:spcBef>
            </a:pPr>
            <a:endParaRPr b="0" lang="en-US" sz="1600" spc="-1" strike="noStrike">
              <a:solidFill>
                <a:srgbClr val="000000"/>
              </a:solidFill>
              <a:latin typeface="Arial"/>
            </a:endParaRPr>
          </a:p>
          <a:p>
            <a:pPr>
              <a:lnSpc>
                <a:spcPct val="90000"/>
              </a:lnSpc>
              <a:spcBef>
                <a:spcPts val="1414"/>
              </a:spcBef>
            </a:pPr>
            <a:endParaRPr b="0" lang="en-US" sz="1600" spc="-1" strike="noStrike">
              <a:solidFill>
                <a:srgbClr val="000000"/>
              </a:solidFill>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457200" y="273600"/>
            <a:ext cx="8228880" cy="1144440"/>
          </a:xfrm>
          <a:prstGeom prst="rect">
            <a:avLst/>
          </a:prstGeom>
          <a:noFill/>
          <a:ln>
            <a:noFill/>
          </a:ln>
        </p:spPr>
        <p:txBody>
          <a:bodyPr lIns="0" rIns="0" tIns="0" bIns="0" anchor="ctr" anchorCtr="1"/>
          <a:p>
            <a:pPr algn="ctr">
              <a:lnSpc>
                <a:spcPct val="90000"/>
              </a:lnSpc>
            </a:pPr>
            <a:r>
              <a:rPr b="0" lang="en-US" sz="4400" spc="-1" strike="noStrike">
                <a:solidFill>
                  <a:srgbClr val="000000"/>
                </a:solidFill>
                <a:latin typeface="Calibri (Body)"/>
                <a:ea typeface="DejaVu Sans"/>
              </a:rPr>
              <a:t>Cách sử dụng JS trên trang HTML</a:t>
            </a:r>
            <a:endParaRPr b="0" lang="en-US" sz="4400" spc="-1" strike="noStrike">
              <a:solidFill>
                <a:srgbClr val="000000"/>
              </a:solidFill>
              <a:latin typeface="Calibri"/>
            </a:endParaRPr>
          </a:p>
        </p:txBody>
      </p:sp>
      <p:sp>
        <p:nvSpPr>
          <p:cNvPr id="205" name="CustomShape 2"/>
          <p:cNvSpPr/>
          <p:nvPr/>
        </p:nvSpPr>
        <p:spPr>
          <a:xfrm>
            <a:off x="457200" y="1418400"/>
            <a:ext cx="8228880" cy="420516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rPr>
              <a:t>Code gọi từ file JS ngoài:</a:t>
            </a:r>
            <a:endParaRPr b="0" lang="en-US" sz="1800" spc="-1" strike="noStrike">
              <a:latin typeface="Arial"/>
            </a:endParaRPr>
          </a:p>
          <a:p>
            <a:pPr>
              <a:lnSpc>
                <a:spcPct val="100000"/>
              </a:lnSpc>
            </a:pPr>
            <a:endParaRPr b="0" lang="en-US" sz="1800" spc="-1" strike="noStrike">
              <a:latin typeface="Arial"/>
            </a:endParaRPr>
          </a:p>
          <a:p>
            <a:pPr marL="399960">
              <a:lnSpc>
                <a:spcPct val="100000"/>
              </a:lnSpc>
            </a:pPr>
            <a:r>
              <a:rPr b="0" lang="en-US" sz="1800" spc="-1" strike="noStrike">
                <a:solidFill>
                  <a:srgbClr val="000000"/>
                </a:solidFill>
                <a:latin typeface="Consolas"/>
              </a:rPr>
              <a:t>&lt;!DOCTYPEhtml&gt;</a:t>
            </a:r>
            <a:endParaRPr b="0" lang="en-US" sz="1800" spc="-1" strike="noStrike">
              <a:latin typeface="Arial"/>
            </a:endParaRPr>
          </a:p>
          <a:p>
            <a:pPr marL="399960">
              <a:lnSpc>
                <a:spcPct val="100000"/>
              </a:lnSpc>
            </a:pPr>
            <a:r>
              <a:rPr b="0" lang="en-US" sz="1800" spc="-1" strike="noStrike">
                <a:solidFill>
                  <a:srgbClr val="0000ff"/>
                </a:solidFill>
                <a:latin typeface="Consolas"/>
              </a:rPr>
              <a:t>&lt;</a:t>
            </a:r>
            <a:r>
              <a:rPr b="0" lang="en-US" sz="1800" spc="-1" strike="noStrike">
                <a:solidFill>
                  <a:srgbClr val="800000"/>
                </a:solidFill>
                <a:latin typeface="Consolas"/>
              </a:rPr>
              <a:t>html</a:t>
            </a:r>
            <a:r>
              <a:rPr b="0" lang="en-US" sz="1800" spc="-1" strike="noStrike">
                <a:solidFill>
                  <a:srgbClr val="0000ff"/>
                </a:solidFill>
                <a:latin typeface="Consolas"/>
              </a:rPr>
              <a:t>&gt;</a:t>
            </a:r>
            <a:endParaRPr b="0" lang="en-US" sz="1800" spc="-1" strike="noStrike">
              <a:latin typeface="Arial"/>
            </a:endParaRPr>
          </a:p>
          <a:p>
            <a:pPr marL="399960">
              <a:lnSpc>
                <a:spcPct val="100000"/>
              </a:lnSpc>
            </a:pPr>
            <a:r>
              <a:rPr b="0" lang="en-US" sz="1800" spc="-1" strike="noStrike">
                <a:solidFill>
                  <a:srgbClr val="0000ff"/>
                </a:solidFill>
                <a:latin typeface="Consolas"/>
              </a:rPr>
              <a:t>&lt;</a:t>
            </a:r>
            <a:r>
              <a:rPr b="0" lang="en-US" sz="1800" spc="-1" strike="noStrike">
                <a:solidFill>
                  <a:srgbClr val="800000"/>
                </a:solidFill>
                <a:latin typeface="Consolas"/>
              </a:rPr>
              <a:t>head</a:t>
            </a:r>
            <a:r>
              <a:rPr b="0" lang="en-US" sz="1800" spc="-1" strike="noStrike">
                <a:solidFill>
                  <a:srgbClr val="0000ff"/>
                </a:solidFill>
                <a:latin typeface="Consolas"/>
              </a:rPr>
              <a:t>&gt;</a:t>
            </a:r>
            <a:endParaRPr b="0" lang="en-US" sz="1800" spc="-1" strike="noStrike">
              <a:latin typeface="Arial"/>
            </a:endParaRPr>
          </a:p>
          <a:p>
            <a:pPr marL="399960">
              <a:lnSpc>
                <a:spcPct val="100000"/>
              </a:lnSpc>
            </a:pPr>
            <a:r>
              <a:rPr b="0" lang="en-US" sz="1800" spc="-1" strike="noStrike">
                <a:solidFill>
                  <a:srgbClr val="000000"/>
                </a:solidFill>
                <a:latin typeface="Consolas"/>
              </a:rPr>
              <a:t>    </a:t>
            </a:r>
            <a:r>
              <a:rPr b="0" lang="en-US" sz="1800" spc="-1" strike="noStrike">
                <a:solidFill>
                  <a:srgbClr val="0000ff"/>
                </a:solidFill>
                <a:latin typeface="Consolas"/>
              </a:rPr>
              <a:t>&lt;</a:t>
            </a:r>
            <a:r>
              <a:rPr b="0" lang="en-US" sz="1800" spc="-1" strike="noStrike">
                <a:solidFill>
                  <a:srgbClr val="800000"/>
                </a:solidFill>
                <a:latin typeface="Consolas"/>
              </a:rPr>
              <a:t>title</a:t>
            </a:r>
            <a:r>
              <a:rPr b="0" lang="en-US" sz="1800" spc="-1" strike="noStrike">
                <a:solidFill>
                  <a:srgbClr val="0000ff"/>
                </a:solidFill>
                <a:latin typeface="Consolas"/>
              </a:rPr>
              <a:t>&gt;</a:t>
            </a:r>
            <a:r>
              <a:rPr b="0" lang="en-US" sz="1800" spc="-1" strike="noStrike">
                <a:solidFill>
                  <a:srgbClr val="000000"/>
                </a:solidFill>
                <a:latin typeface="Consolas"/>
              </a:rPr>
              <a:t>Demo combinators</a:t>
            </a:r>
            <a:r>
              <a:rPr b="0" lang="en-US" sz="1800" spc="-1" strike="noStrike">
                <a:solidFill>
                  <a:srgbClr val="0000ff"/>
                </a:solidFill>
                <a:latin typeface="Consolas"/>
              </a:rPr>
              <a:t>&lt;/</a:t>
            </a:r>
            <a:r>
              <a:rPr b="0" lang="en-US" sz="1800" spc="-1" strike="noStrike">
                <a:solidFill>
                  <a:srgbClr val="800000"/>
                </a:solidFill>
                <a:latin typeface="Consolas"/>
              </a:rPr>
              <a:t>title</a:t>
            </a:r>
            <a:r>
              <a:rPr b="0" lang="en-US" sz="1800" spc="-1" strike="noStrike">
                <a:solidFill>
                  <a:srgbClr val="0000ff"/>
                </a:solidFill>
                <a:latin typeface="Consolas"/>
              </a:rPr>
              <a:t>&gt;</a:t>
            </a:r>
            <a:endParaRPr b="0" lang="en-US" sz="1800" spc="-1" strike="noStrike">
              <a:latin typeface="Arial"/>
            </a:endParaRPr>
          </a:p>
          <a:p>
            <a:pPr marL="399960">
              <a:lnSpc>
                <a:spcPct val="100000"/>
              </a:lnSpc>
            </a:pPr>
            <a:r>
              <a:rPr b="0" lang="en-US" sz="1800" spc="-1" strike="noStrike">
                <a:solidFill>
                  <a:srgbClr val="000000"/>
                </a:solidFill>
                <a:latin typeface="Consolas"/>
              </a:rPr>
              <a:t>    </a:t>
            </a:r>
            <a:r>
              <a:rPr b="0" lang="en-US" sz="1800" spc="-1" strike="noStrike">
                <a:solidFill>
                  <a:srgbClr val="0000ff"/>
                </a:solidFill>
                <a:latin typeface="Consolas"/>
              </a:rPr>
              <a:t>&lt;</a:t>
            </a:r>
            <a:r>
              <a:rPr b="0" lang="en-US" sz="1800" spc="-1" strike="noStrike">
                <a:solidFill>
                  <a:srgbClr val="800000"/>
                </a:solidFill>
                <a:latin typeface="Consolas"/>
              </a:rPr>
              <a:t>script type</a:t>
            </a:r>
            <a:r>
              <a:rPr b="0" lang="en-US" sz="1800" spc="-1" strike="noStrike">
                <a:solidFill>
                  <a:srgbClr val="000000"/>
                </a:solidFill>
                <a:latin typeface="Consolas"/>
              </a:rPr>
              <a:t> </a:t>
            </a:r>
            <a:r>
              <a:rPr b="0" lang="en-US" sz="1800" spc="-1" strike="noStrike">
                <a:solidFill>
                  <a:srgbClr val="0000ff"/>
                </a:solidFill>
                <a:latin typeface="Consolas"/>
              </a:rPr>
              <a:t>="text/javascript"</a:t>
            </a:r>
            <a:r>
              <a:rPr b="0" lang="en-US" sz="1800" spc="-1" strike="noStrike">
                <a:solidFill>
                  <a:srgbClr val="000000"/>
                </a:solidFill>
                <a:latin typeface="Consolas"/>
              </a:rPr>
              <a:t> </a:t>
            </a:r>
            <a:r>
              <a:rPr b="0" lang="en-US" sz="1800" spc="-1" strike="noStrike">
                <a:solidFill>
                  <a:srgbClr val="ff0000"/>
                </a:solidFill>
                <a:latin typeface="Consolas"/>
              </a:rPr>
              <a:t>src</a:t>
            </a:r>
            <a:r>
              <a:rPr b="0" lang="en-US" sz="1800" spc="-1" strike="noStrike">
                <a:solidFill>
                  <a:srgbClr val="0000ff"/>
                </a:solidFill>
                <a:latin typeface="Consolas"/>
              </a:rPr>
              <a:t>="myjs.js"&gt;&lt;/</a:t>
            </a:r>
            <a:r>
              <a:rPr b="0" lang="en-US" sz="1800" spc="-1" strike="noStrike">
                <a:solidFill>
                  <a:srgbClr val="800000"/>
                </a:solidFill>
                <a:latin typeface="Consolas"/>
              </a:rPr>
              <a:t>script</a:t>
            </a:r>
            <a:r>
              <a:rPr b="0" lang="en-US" sz="1800" spc="-1" strike="noStrike">
                <a:solidFill>
                  <a:srgbClr val="0000ff"/>
                </a:solidFill>
                <a:latin typeface="Consolas"/>
              </a:rPr>
              <a:t>&gt;</a:t>
            </a:r>
            <a:r>
              <a:rPr b="0" lang="en-US" sz="1800" spc="-1" strike="noStrike">
                <a:solidFill>
                  <a:srgbClr val="006400"/>
                </a:solidFill>
                <a:latin typeface="Consolas"/>
              </a:rPr>
              <a:t>&lt;!--File javascript gọi từ bên ngoài--&gt;</a:t>
            </a:r>
            <a:endParaRPr b="0" lang="en-US" sz="1800" spc="-1" strike="noStrike">
              <a:latin typeface="Arial"/>
            </a:endParaRPr>
          </a:p>
          <a:p>
            <a:pPr marL="399960">
              <a:lnSpc>
                <a:spcPct val="100000"/>
              </a:lnSpc>
            </a:pPr>
            <a:r>
              <a:rPr b="0" lang="en-US" sz="1800" spc="-1" strike="noStrike">
                <a:solidFill>
                  <a:srgbClr val="0000ff"/>
                </a:solidFill>
                <a:latin typeface="Consolas"/>
              </a:rPr>
              <a:t>&lt;/</a:t>
            </a:r>
            <a:r>
              <a:rPr b="0" lang="en-US" sz="1800" spc="-1" strike="noStrike">
                <a:solidFill>
                  <a:srgbClr val="800000"/>
                </a:solidFill>
                <a:latin typeface="Consolas"/>
              </a:rPr>
              <a:t>head</a:t>
            </a:r>
            <a:r>
              <a:rPr b="0" lang="en-US" sz="1800" spc="-1" strike="noStrike">
                <a:solidFill>
                  <a:srgbClr val="0000ff"/>
                </a:solidFill>
                <a:latin typeface="Consolas"/>
              </a:rPr>
              <a:t>&gt;</a:t>
            </a:r>
            <a:endParaRPr b="0" lang="en-US" sz="1800" spc="-1" strike="noStrike">
              <a:latin typeface="Arial"/>
            </a:endParaRPr>
          </a:p>
          <a:p>
            <a:pPr marL="399960">
              <a:lnSpc>
                <a:spcPct val="100000"/>
              </a:lnSpc>
            </a:pPr>
            <a:r>
              <a:rPr b="0" lang="en-US" sz="1800" spc="-1" strike="noStrike">
                <a:solidFill>
                  <a:srgbClr val="0000ff"/>
                </a:solidFill>
                <a:latin typeface="Consolas"/>
              </a:rPr>
              <a:t>&lt;</a:t>
            </a:r>
            <a:r>
              <a:rPr b="0" lang="en-US" sz="1800" spc="-1" strike="noStrike">
                <a:solidFill>
                  <a:srgbClr val="800000"/>
                </a:solidFill>
                <a:latin typeface="Consolas"/>
              </a:rPr>
              <a:t>body</a:t>
            </a:r>
            <a:r>
              <a:rPr b="0" lang="en-US" sz="1800" spc="-1" strike="noStrike">
                <a:solidFill>
                  <a:srgbClr val="0000ff"/>
                </a:solidFill>
                <a:latin typeface="Consolas"/>
              </a:rPr>
              <a:t>&gt;</a:t>
            </a:r>
            <a:endParaRPr b="0" lang="en-US" sz="1800" spc="-1" strike="noStrike">
              <a:latin typeface="Arial"/>
            </a:endParaRPr>
          </a:p>
          <a:p>
            <a:pPr marL="399960">
              <a:lnSpc>
                <a:spcPct val="100000"/>
              </a:lnSpc>
            </a:pPr>
            <a:r>
              <a:rPr b="0" lang="en-US" sz="1800" spc="-1" strike="noStrike">
                <a:solidFill>
                  <a:srgbClr val="000000"/>
                </a:solidFill>
                <a:latin typeface="Consolas"/>
              </a:rPr>
              <a:t>    </a:t>
            </a:r>
            <a:r>
              <a:rPr b="0" lang="en-US" sz="1800" spc="-1" strike="noStrike">
                <a:solidFill>
                  <a:srgbClr val="0000ff"/>
                </a:solidFill>
                <a:latin typeface="Consolas"/>
              </a:rPr>
              <a:t>&lt;</a:t>
            </a:r>
            <a:r>
              <a:rPr b="0" lang="en-US" sz="1800" spc="-1" strike="noStrike">
                <a:solidFill>
                  <a:srgbClr val="800000"/>
                </a:solidFill>
                <a:latin typeface="Consolas"/>
              </a:rPr>
              <a:t>input type</a:t>
            </a:r>
            <a:r>
              <a:rPr b="0" lang="en-US" sz="1800" spc="-1" strike="noStrike">
                <a:solidFill>
                  <a:srgbClr val="000000"/>
                </a:solidFill>
                <a:latin typeface="Consolas"/>
              </a:rPr>
              <a:t> </a:t>
            </a:r>
            <a:r>
              <a:rPr b="0" lang="en-US" sz="1800" spc="-1" strike="noStrike">
                <a:solidFill>
                  <a:srgbClr val="0000ff"/>
                </a:solidFill>
                <a:latin typeface="Consolas"/>
              </a:rPr>
              <a:t>="button"</a:t>
            </a:r>
            <a:r>
              <a:rPr b="0" lang="en-US" sz="1800" spc="-1" strike="noStrike">
                <a:solidFill>
                  <a:srgbClr val="000000"/>
                </a:solidFill>
                <a:latin typeface="Consolas"/>
              </a:rPr>
              <a:t> </a:t>
            </a:r>
            <a:r>
              <a:rPr b="0" lang="en-US" sz="1800" spc="-1" strike="noStrike">
                <a:solidFill>
                  <a:srgbClr val="ff0000"/>
                </a:solidFill>
                <a:latin typeface="Consolas"/>
              </a:rPr>
              <a:t>onclick</a:t>
            </a:r>
            <a:r>
              <a:rPr b="0" lang="en-US" sz="1800" spc="-1" strike="noStrike">
                <a:solidFill>
                  <a:srgbClr val="0000ff"/>
                </a:solidFill>
                <a:latin typeface="Consolas"/>
              </a:rPr>
              <a:t>="</a:t>
            </a:r>
            <a:r>
              <a:rPr b="0" lang="en-US" sz="1800" spc="-1" strike="noStrike">
                <a:solidFill>
                  <a:srgbClr val="000000"/>
                </a:solidFill>
                <a:latin typeface="Consolas"/>
              </a:rPr>
              <a:t>MyNameSpace.Test()</a:t>
            </a:r>
            <a:r>
              <a:rPr b="0" lang="en-US" sz="1800" spc="-1" strike="noStrike">
                <a:solidFill>
                  <a:srgbClr val="0000ff"/>
                </a:solidFill>
                <a:latin typeface="Consolas"/>
              </a:rPr>
              <a:t>"</a:t>
            </a:r>
            <a:r>
              <a:rPr b="0" lang="en-US" sz="1800" spc="-1" strike="noStrike">
                <a:solidFill>
                  <a:srgbClr val="000000"/>
                </a:solidFill>
                <a:latin typeface="Consolas"/>
              </a:rPr>
              <a:t> </a:t>
            </a:r>
            <a:r>
              <a:rPr b="0" lang="en-US" sz="1800" spc="-1" strike="noStrike">
                <a:solidFill>
                  <a:srgbClr val="ff0000"/>
                </a:solidFill>
                <a:latin typeface="Consolas"/>
              </a:rPr>
              <a:t>value</a:t>
            </a:r>
            <a:r>
              <a:rPr b="0" lang="en-US" sz="1800" spc="-1" strike="noStrike">
                <a:solidFill>
                  <a:srgbClr val="0000ff"/>
                </a:solidFill>
                <a:latin typeface="Consolas"/>
              </a:rPr>
              <a:t>="Test"</a:t>
            </a:r>
            <a:r>
              <a:rPr b="0" lang="en-US" sz="1800" spc="-1" strike="noStrike">
                <a:solidFill>
                  <a:srgbClr val="000000"/>
                </a:solidFill>
                <a:latin typeface="Consolas"/>
              </a:rPr>
              <a:t> </a:t>
            </a:r>
            <a:r>
              <a:rPr b="0" lang="en-US" sz="1800" spc="-1" strike="noStrike">
                <a:solidFill>
                  <a:srgbClr val="0000ff"/>
                </a:solidFill>
                <a:latin typeface="Consolas"/>
              </a:rPr>
              <a:t>/&gt;</a:t>
            </a:r>
            <a:endParaRPr b="0" lang="en-US" sz="1800" spc="-1" strike="noStrike">
              <a:latin typeface="Arial"/>
            </a:endParaRPr>
          </a:p>
          <a:p>
            <a:pPr marL="399960">
              <a:lnSpc>
                <a:spcPct val="100000"/>
              </a:lnSpc>
            </a:pPr>
            <a:r>
              <a:rPr b="0" lang="en-US" sz="1800" spc="-1" strike="noStrike">
                <a:solidFill>
                  <a:srgbClr val="0000ff"/>
                </a:solidFill>
                <a:latin typeface="Consolas"/>
              </a:rPr>
              <a:t>&lt;/</a:t>
            </a:r>
            <a:r>
              <a:rPr b="0" lang="en-US" sz="1800" spc="-1" strike="noStrike">
                <a:solidFill>
                  <a:srgbClr val="800000"/>
                </a:solidFill>
                <a:latin typeface="Consolas"/>
              </a:rPr>
              <a:t>body</a:t>
            </a:r>
            <a:r>
              <a:rPr b="0" lang="en-US" sz="1800" spc="-1" strike="noStrike">
                <a:solidFill>
                  <a:srgbClr val="0000ff"/>
                </a:solidFill>
                <a:latin typeface="Consolas"/>
              </a:rPr>
              <a:t>&gt;</a:t>
            </a:r>
            <a:endParaRPr b="0" lang="en-US" sz="1800" spc="-1" strike="noStrike">
              <a:latin typeface="Arial"/>
            </a:endParaRPr>
          </a:p>
          <a:p>
            <a:pPr marL="399960">
              <a:lnSpc>
                <a:spcPct val="100000"/>
              </a:lnSpc>
            </a:pPr>
            <a:r>
              <a:rPr b="0" lang="en-US" sz="1800" spc="-1" strike="noStrike">
                <a:solidFill>
                  <a:srgbClr val="0000ff"/>
                </a:solidFill>
                <a:latin typeface="Consolas"/>
              </a:rPr>
              <a:t>&lt;/</a:t>
            </a:r>
            <a:r>
              <a:rPr b="0" lang="en-US" sz="1800" spc="-1" strike="noStrike">
                <a:solidFill>
                  <a:srgbClr val="800000"/>
                </a:solidFill>
                <a:latin typeface="Consolas"/>
              </a:rPr>
              <a:t>html</a:t>
            </a:r>
            <a:r>
              <a:rPr b="0" lang="en-US" sz="1800" spc="-1" strike="noStrike">
                <a:solidFill>
                  <a:srgbClr val="0000ff"/>
                </a:solidFill>
                <a:latin typeface="Consolas"/>
              </a:rPr>
              <a:t>&gt;</a:t>
            </a:r>
            <a:endParaRPr b="0" lang="en-US"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457200" y="273600"/>
            <a:ext cx="8228880" cy="1144440"/>
          </a:xfrm>
          <a:prstGeom prst="rect">
            <a:avLst/>
          </a:prstGeom>
          <a:noFill/>
          <a:ln>
            <a:noFill/>
          </a:ln>
        </p:spPr>
        <p:txBody>
          <a:bodyPr lIns="0" rIns="0" tIns="0" bIns="0" anchor="ctr" anchorCtr="1">
            <a:normAutofit/>
          </a:bodyPr>
          <a:p>
            <a:pPr algn="ctr">
              <a:lnSpc>
                <a:spcPct val="90000"/>
              </a:lnSpc>
            </a:pPr>
            <a:r>
              <a:rPr b="0" lang="en-US" sz="4400" spc="-1" strike="noStrike">
                <a:solidFill>
                  <a:srgbClr val="000000"/>
                </a:solidFill>
                <a:latin typeface="Calibri (Body)"/>
                <a:ea typeface="DejaVu Sans"/>
              </a:rPr>
              <a:t>Cấu trúc khai báo của js</a:t>
            </a:r>
            <a:endParaRPr b="0" lang="en-US" sz="4400" spc="-1" strike="noStrike">
              <a:solidFill>
                <a:srgbClr val="000000"/>
              </a:solidFill>
              <a:latin typeface="Calibri"/>
            </a:endParaRPr>
          </a:p>
        </p:txBody>
      </p:sp>
      <p:sp>
        <p:nvSpPr>
          <p:cNvPr id="207" name="TextShape 2"/>
          <p:cNvSpPr txBox="1"/>
          <p:nvPr/>
        </p:nvSpPr>
        <p:spPr>
          <a:xfrm>
            <a:off x="457200" y="1604520"/>
            <a:ext cx="8228880" cy="3976920"/>
          </a:xfrm>
          <a:prstGeom prst="rect">
            <a:avLst/>
          </a:prstGeom>
          <a:noFill/>
          <a:ln>
            <a:noFill/>
          </a:ln>
        </p:spPr>
        <p:txBody>
          <a:bodyPr lIns="0" rIns="0" tIns="0" bIns="0">
            <a:normAutofit/>
          </a:bodyPr>
          <a:p>
            <a:pPr marL="432000" indent="-323640">
              <a:lnSpc>
                <a:spcPct val="90000"/>
              </a:lnSpc>
              <a:spcBef>
                <a:spcPts val="1414"/>
              </a:spcBef>
              <a:buClr>
                <a:srgbClr val="000000"/>
              </a:buClr>
              <a:buSzPct val="45000"/>
              <a:buFont typeface="Wingdings" charset="2"/>
              <a:buChar char=""/>
            </a:pPr>
            <a:r>
              <a:rPr b="1" lang="en-US" sz="3200" spc="-1" strike="noStrike">
                <a:solidFill>
                  <a:srgbClr val="000000"/>
                </a:solidFill>
                <a:latin typeface="Arial"/>
                <a:ea typeface="DejaVu Sans"/>
              </a:rPr>
              <a:t>Khai báo biến</a:t>
            </a:r>
            <a:endParaRPr b="0" lang="en-US" sz="3200" spc="-1" strike="noStrike">
              <a:solidFill>
                <a:srgbClr val="000000"/>
              </a:solidFill>
              <a:latin typeface="Arial"/>
            </a:endParaRPr>
          </a:p>
          <a:p>
            <a:pPr marL="399960">
              <a:lnSpc>
                <a:spcPct val="90000"/>
              </a:lnSpc>
              <a:spcBef>
                <a:spcPts val="1134"/>
              </a:spcBef>
            </a:pPr>
            <a:r>
              <a:rPr b="0" lang="en-US" sz="2800" spc="-1" strike="noStrike">
                <a:solidFill>
                  <a:srgbClr val="000000"/>
                </a:solidFill>
                <a:latin typeface="Arial"/>
                <a:ea typeface="DejaVu Sans"/>
              </a:rPr>
              <a:t>var x = 1;</a:t>
            </a:r>
            <a:endParaRPr b="0" lang="en-US" sz="2800" spc="-1" strike="noStrike">
              <a:solidFill>
                <a:srgbClr val="000000"/>
              </a:solidFill>
              <a:latin typeface="Arial"/>
            </a:endParaRPr>
          </a:p>
          <a:p>
            <a:pPr marL="399960">
              <a:lnSpc>
                <a:spcPct val="90000"/>
              </a:lnSpc>
              <a:spcBef>
                <a:spcPts val="1134"/>
              </a:spcBef>
            </a:pPr>
            <a:r>
              <a:rPr b="0" lang="en-US" sz="2800" spc="-1" strike="noStrike">
                <a:solidFill>
                  <a:srgbClr val="000000"/>
                </a:solidFill>
                <a:latin typeface="Arial"/>
                <a:ea typeface="DejaVu Sans"/>
              </a:rPr>
              <a:t>var str ="hello";</a:t>
            </a:r>
            <a:endParaRPr b="0" lang="en-US" sz="2800" spc="-1" strike="noStrike">
              <a:solidFill>
                <a:srgbClr val="000000"/>
              </a:solidFill>
              <a:latin typeface="Arial"/>
            </a:endParaRPr>
          </a:p>
          <a:p>
            <a:pPr marL="399960">
              <a:lnSpc>
                <a:spcPct val="90000"/>
              </a:lnSpc>
              <a:spcBef>
                <a:spcPts val="1134"/>
              </a:spcBef>
            </a:pPr>
            <a:r>
              <a:rPr b="0" lang="en-US" sz="2800" spc="-1" strike="noStrike">
                <a:solidFill>
                  <a:srgbClr val="000000"/>
                </a:solidFill>
                <a:latin typeface="Arial"/>
                <a:ea typeface="DejaVu Sans"/>
              </a:rPr>
              <a:t>y = 2;</a:t>
            </a:r>
            <a:endParaRPr b="0" lang="en-US" sz="2800" spc="-1" strike="noStrike">
              <a:solidFill>
                <a:srgbClr val="000000"/>
              </a:solidFill>
              <a:latin typeface="Arial"/>
            </a:endParaRPr>
          </a:p>
          <a:p>
            <a:pPr marL="432000" indent="-323640">
              <a:lnSpc>
                <a:spcPct val="90000"/>
              </a:lnSpc>
              <a:spcBef>
                <a:spcPts val="1414"/>
              </a:spcBef>
              <a:buClr>
                <a:srgbClr val="000000"/>
              </a:buClr>
              <a:buSzPct val="45000"/>
              <a:buFont typeface="Wingdings" charset="2"/>
              <a:buChar char=""/>
            </a:pPr>
            <a:r>
              <a:rPr b="1" lang="en-US" sz="3200" spc="-1" strike="noStrike">
                <a:solidFill>
                  <a:srgbClr val="000000"/>
                </a:solidFill>
                <a:latin typeface="Arial"/>
                <a:ea typeface="DejaVu Sans"/>
              </a:rPr>
              <a:t>Comment code:</a:t>
            </a:r>
            <a:r>
              <a:rPr b="0" lang="en-US" sz="3200" spc="-1" strike="noStrike">
                <a:solidFill>
                  <a:srgbClr val="000000"/>
                </a:solidFill>
                <a:latin typeface="Arial"/>
                <a:ea typeface="DejaVu Sans"/>
              </a:rPr>
              <a:t>//Comment code</a:t>
            </a:r>
            <a:endParaRPr b="0" lang="en-US" sz="3200" spc="-1" strike="noStrike">
              <a:solidFill>
                <a:srgbClr val="000000"/>
              </a:solidFill>
              <a:latin typeface="Arial"/>
            </a:endParaRPr>
          </a:p>
          <a:p>
            <a:pPr marL="432000" indent="-323640">
              <a:lnSpc>
                <a:spcPct val="90000"/>
              </a:lnSpc>
              <a:spcBef>
                <a:spcPts val="1414"/>
              </a:spcBef>
              <a:buClr>
                <a:srgbClr val="000000"/>
              </a:buClr>
              <a:buSzPct val="45000"/>
              <a:buFont typeface="Wingdings" charset="2"/>
              <a:buChar char=""/>
            </a:pPr>
            <a:r>
              <a:rPr b="1" lang="en-US" sz="3200" spc="-1" strike="noStrike">
                <a:solidFill>
                  <a:srgbClr val="000000"/>
                </a:solidFill>
                <a:latin typeface="Arial"/>
                <a:ea typeface="DejaVu Sans"/>
              </a:rPr>
              <a:t>Kiểu dữ liệu</a:t>
            </a:r>
            <a:endParaRPr b="0" lang="en-US" sz="3200" spc="-1" strike="noStrike">
              <a:solidFill>
                <a:srgbClr val="000000"/>
              </a:solidFill>
              <a:latin typeface="Arial"/>
            </a:endParaRPr>
          </a:p>
          <a:p>
            <a:pPr marL="399960">
              <a:lnSpc>
                <a:spcPct val="90000"/>
              </a:lnSpc>
              <a:spcBef>
                <a:spcPts val="1134"/>
              </a:spcBef>
            </a:pPr>
            <a:r>
              <a:rPr b="0" lang="en-US" sz="2800" spc="-1" strike="noStrike">
                <a:solidFill>
                  <a:srgbClr val="000000"/>
                </a:solidFill>
                <a:latin typeface="Arial"/>
                <a:ea typeface="DejaVu Sans"/>
              </a:rPr>
              <a:t>var length = 16; // number</a:t>
            </a:r>
            <a:endParaRPr b="0" lang="en-US" sz="2800" spc="-1" strike="noStrike">
              <a:solidFill>
                <a:srgbClr val="000000"/>
              </a:solidFill>
              <a:latin typeface="Arial"/>
            </a:endParaRPr>
          </a:p>
          <a:p>
            <a:pPr marL="399960">
              <a:lnSpc>
                <a:spcPct val="90000"/>
              </a:lnSpc>
              <a:spcBef>
                <a:spcPts val="1134"/>
              </a:spcBef>
            </a:pPr>
            <a:r>
              <a:rPr b="0" lang="en-US" sz="2800" spc="-1" strike="noStrike">
                <a:solidFill>
                  <a:srgbClr val="000000"/>
                </a:solidFill>
                <a:latin typeface="Arial"/>
                <a:ea typeface="DejaVu Sans"/>
              </a:rPr>
              <a:t>var lastName ="Johnson"; // string</a:t>
            </a:r>
            <a:endParaRPr b="0" lang="en-US" sz="2800" spc="-1" strike="noStrike">
              <a:solidFill>
                <a:srgbClr val="000000"/>
              </a:solidFill>
              <a:latin typeface="Arial"/>
            </a:endParaRPr>
          </a:p>
          <a:p>
            <a:pPr marL="399960">
              <a:lnSpc>
                <a:spcPct val="90000"/>
              </a:lnSpc>
              <a:spcBef>
                <a:spcPts val="1134"/>
              </a:spcBef>
            </a:pPr>
            <a:r>
              <a:rPr b="0" lang="en-US" sz="2800" spc="-1" strike="noStrike">
                <a:solidFill>
                  <a:srgbClr val="000000"/>
                </a:solidFill>
                <a:latin typeface="Arial"/>
                <a:ea typeface="DejaVu Sans"/>
              </a:rPr>
              <a:t>var cars = ["Saab","Volvo","BMW"]; // array</a:t>
            </a:r>
            <a:endParaRPr b="0" lang="en-US" sz="2800" spc="-1" strike="noStrike">
              <a:solidFill>
                <a:srgbClr val="000000"/>
              </a:solidFill>
              <a:latin typeface="Arial"/>
            </a:endParaRPr>
          </a:p>
          <a:p>
            <a:pPr marL="399960">
              <a:lnSpc>
                <a:spcPct val="90000"/>
              </a:lnSpc>
              <a:spcBef>
                <a:spcPts val="1134"/>
              </a:spcBef>
            </a:pPr>
            <a:r>
              <a:rPr b="0" lang="en-US" sz="2800" spc="-1" strike="noStrike">
                <a:solidFill>
                  <a:srgbClr val="000000"/>
                </a:solidFill>
                <a:latin typeface="Arial"/>
                <a:ea typeface="DejaVu Sans"/>
              </a:rPr>
              <a:t>var person = { firstName: John, lastName: Doe }; // object</a:t>
            </a:r>
            <a:endParaRPr b="0" lang="en-US" sz="2800" spc="-1" strike="noStrike">
              <a:solidFill>
                <a:srgbClr val="000000"/>
              </a:solidFill>
              <a:latin typeface="Arial"/>
            </a:endParaRPr>
          </a:p>
          <a:p>
            <a:pPr marL="432000" indent="-323640">
              <a:lnSpc>
                <a:spcPct val="90000"/>
              </a:lnSpc>
              <a:spcBef>
                <a:spcPts val="1414"/>
              </a:spcBef>
              <a:buClr>
                <a:srgbClr val="000000"/>
              </a:buClr>
              <a:buSzPct val="45000"/>
              <a:buFont typeface="Wingdings" charset="2"/>
              <a:buChar char=""/>
            </a:pPr>
            <a:r>
              <a:rPr b="1" lang="en-US" sz="3200" spc="-1" strike="noStrike">
                <a:solidFill>
                  <a:srgbClr val="000000"/>
                </a:solidFill>
                <a:latin typeface="Arial"/>
                <a:ea typeface="DejaVu Sans"/>
              </a:rPr>
              <a:t>Khai báo hàm</a:t>
            </a:r>
            <a:endParaRPr b="0" lang="en-US" sz="3200" spc="-1" strike="noStrike">
              <a:solidFill>
                <a:srgbClr val="000000"/>
              </a:solidFill>
              <a:latin typeface="Arial"/>
            </a:endParaRPr>
          </a:p>
          <a:p>
            <a:pPr marL="399960">
              <a:lnSpc>
                <a:spcPct val="90000"/>
              </a:lnSpc>
              <a:spcBef>
                <a:spcPts val="1134"/>
              </a:spcBef>
            </a:pPr>
            <a:r>
              <a:rPr b="0" lang="en-US" sz="2800" spc="-1" strike="noStrike">
                <a:solidFill>
                  <a:srgbClr val="000000"/>
                </a:solidFill>
                <a:latin typeface="Arial"/>
                <a:ea typeface="DejaVu Sans"/>
              </a:rPr>
              <a:t>function myFunction(a, b) {</a:t>
            </a:r>
            <a:endParaRPr b="0" lang="en-US" sz="2800" spc="-1" strike="noStrike">
              <a:solidFill>
                <a:srgbClr val="000000"/>
              </a:solidFill>
              <a:latin typeface="Arial"/>
            </a:endParaRPr>
          </a:p>
          <a:p>
            <a:pPr marL="399960">
              <a:lnSpc>
                <a:spcPct val="90000"/>
              </a:lnSpc>
              <a:spcBef>
                <a:spcPts val="1134"/>
              </a:spcBef>
            </a:pPr>
            <a:r>
              <a:rPr b="0" lang="en-US" sz="2800" spc="-1" strike="noStrike">
                <a:solidFill>
                  <a:srgbClr val="000000"/>
                </a:solidFill>
                <a:latin typeface="Arial"/>
                <a:ea typeface="DejaVu Sans"/>
              </a:rPr>
              <a:t>	</a:t>
            </a:r>
            <a:r>
              <a:rPr b="0" lang="en-US" sz="2800" spc="-1" strike="noStrike">
                <a:solidFill>
                  <a:srgbClr val="000000"/>
                </a:solidFill>
                <a:latin typeface="Arial"/>
                <a:ea typeface="DejaVu Sans"/>
              </a:rPr>
              <a:t>return a * b; // returns the product of a and b</a:t>
            </a:r>
            <a:endParaRPr b="0" lang="en-US" sz="2800" spc="-1" strike="noStrike">
              <a:solidFill>
                <a:srgbClr val="000000"/>
              </a:solidFill>
              <a:latin typeface="Arial"/>
            </a:endParaRPr>
          </a:p>
          <a:p>
            <a:pPr marL="399960">
              <a:lnSpc>
                <a:spcPct val="90000"/>
              </a:lnSpc>
              <a:spcBef>
                <a:spcPts val="1134"/>
              </a:spcBef>
            </a:pPr>
            <a:r>
              <a:rPr b="0" lang="en-US" sz="2800" spc="-1" strike="noStrike">
                <a:solidFill>
                  <a:srgbClr val="000000"/>
                </a:solidFill>
                <a:latin typeface="Arial"/>
                <a:ea typeface="DejaVu Sans"/>
              </a:rPr>
              <a:t>}</a:t>
            </a:r>
            <a:endParaRPr b="0" lang="en-US" sz="2800" spc="-1" strike="noStrike">
              <a:solidFill>
                <a:srgbClr val="000000"/>
              </a:solidFill>
              <a:latin typeface="Arial"/>
            </a:endParaRPr>
          </a:p>
          <a:p>
            <a:pPr>
              <a:lnSpc>
                <a:spcPct val="90000"/>
              </a:lnSpc>
              <a:spcBef>
                <a:spcPts val="1414"/>
              </a:spcBef>
            </a:pPr>
            <a:endParaRPr b="0" lang="en-US" sz="2800" spc="-1" strike="noStrike">
              <a:solidFill>
                <a:srgbClr val="000000"/>
              </a:solidFill>
              <a:latin typeface="Arial"/>
            </a:endParaRPr>
          </a:p>
          <a:p>
            <a:pPr>
              <a:lnSpc>
                <a:spcPct val="90000"/>
              </a:lnSpc>
              <a:spcBef>
                <a:spcPts val="1414"/>
              </a:spcBef>
            </a:pPr>
            <a:endParaRPr b="0" lang="en-US" sz="2800" spc="-1" strike="noStrike">
              <a:solidFill>
                <a:srgbClr val="000000"/>
              </a:solidFill>
              <a:latin typeface="Arial"/>
            </a:endParaRPr>
          </a:p>
          <a:p>
            <a:pPr>
              <a:lnSpc>
                <a:spcPct val="90000"/>
              </a:lnSpc>
              <a:spcBef>
                <a:spcPts val="1414"/>
              </a:spcBef>
            </a:pPr>
            <a:endParaRPr b="0" lang="en-US" sz="2800" spc="-1" strike="noStrike">
              <a:solidFill>
                <a:srgbClr val="000000"/>
              </a:solidFill>
              <a:latin typeface="Arial"/>
            </a:endParaRPr>
          </a:p>
          <a:p>
            <a:pPr>
              <a:lnSpc>
                <a:spcPct val="90000"/>
              </a:lnSpc>
              <a:spcBef>
                <a:spcPts val="1414"/>
              </a:spcBef>
            </a:pPr>
            <a:endParaRPr b="0" lang="en-US" sz="2800" spc="-1" strike="noStrike">
              <a:solidFill>
                <a:srgbClr val="000000"/>
              </a:solidFill>
              <a:latin typeface="Arial"/>
            </a:endParaRPr>
          </a:p>
          <a:p>
            <a:pPr>
              <a:lnSpc>
                <a:spcPct val="90000"/>
              </a:lnSpc>
              <a:spcBef>
                <a:spcPts val="1414"/>
              </a:spcBef>
            </a:pPr>
            <a:endParaRPr b="0" lang="en-US" sz="2800" spc="-1" strike="noStrike">
              <a:solidFill>
                <a:srgbClr val="000000"/>
              </a:solidFill>
              <a:latin typeface="Arial"/>
            </a:endParaRPr>
          </a:p>
          <a:p>
            <a:pPr>
              <a:lnSpc>
                <a:spcPct val="90000"/>
              </a:lnSpc>
              <a:spcBef>
                <a:spcPts val="1414"/>
              </a:spcBef>
            </a:pPr>
            <a:endParaRPr b="0" lang="en-US" sz="2800" spc="-1" strike="noStrike">
              <a:solidFill>
                <a:srgbClr val="000000"/>
              </a:solidFill>
              <a:latin typeface="Arial"/>
            </a:endParaRPr>
          </a:p>
          <a:p>
            <a:pPr>
              <a:lnSpc>
                <a:spcPct val="90000"/>
              </a:lnSpc>
              <a:spcBef>
                <a:spcPts val="1414"/>
              </a:spcBef>
            </a:pPr>
            <a:endParaRPr b="0" lang="en-US" sz="2800" spc="-1" strike="noStrike">
              <a:solidFill>
                <a:srgbClr val="000000"/>
              </a:solidFill>
              <a:latin typeface="Arial"/>
            </a:endParaRPr>
          </a:p>
          <a:p>
            <a:pPr>
              <a:lnSpc>
                <a:spcPct val="90000"/>
              </a:lnSpc>
              <a:spcBef>
                <a:spcPts val="1414"/>
              </a:spcBef>
            </a:pPr>
            <a:endParaRPr b="0" lang="en-US" sz="2800" spc="-1" strike="noStrike">
              <a:solidFill>
                <a:srgbClr val="000000"/>
              </a:solidFill>
              <a:latin typeface="Arial"/>
            </a:endParaRPr>
          </a:p>
          <a:p>
            <a:pPr>
              <a:lnSpc>
                <a:spcPct val="90000"/>
              </a:lnSpc>
              <a:spcBef>
                <a:spcPts val="1414"/>
              </a:spcBef>
            </a:pPr>
            <a:endParaRPr b="0" lang="en-US" sz="2800" spc="-1" strike="noStrike">
              <a:solidFill>
                <a:srgbClr val="000000"/>
              </a:solidFill>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457200" y="273600"/>
            <a:ext cx="8228880" cy="1144440"/>
          </a:xfrm>
          <a:prstGeom prst="rect">
            <a:avLst/>
          </a:prstGeom>
          <a:noFill/>
          <a:ln>
            <a:noFill/>
          </a:ln>
        </p:spPr>
        <p:txBody>
          <a:bodyPr lIns="0" rIns="0" tIns="0" bIns="0" anchor="ctr" anchorCtr="1">
            <a:normAutofit/>
          </a:bodyPr>
          <a:p>
            <a:pPr algn="ctr">
              <a:lnSpc>
                <a:spcPct val="90000"/>
              </a:lnSpc>
            </a:pPr>
            <a:r>
              <a:rPr b="0" lang="en-US" sz="4400" spc="-1" strike="noStrike">
                <a:solidFill>
                  <a:srgbClr val="000000"/>
                </a:solidFill>
                <a:latin typeface="Calibri  (Body)"/>
                <a:ea typeface="DejaVu Sans"/>
              </a:rPr>
              <a:t>Thực hành validate form</a:t>
            </a:r>
            <a:endParaRPr b="0" lang="en-US" sz="4400" spc="-1" strike="noStrike">
              <a:solidFill>
                <a:srgbClr val="000000"/>
              </a:solidFill>
              <a:latin typeface="Calibri"/>
            </a:endParaRPr>
          </a:p>
        </p:txBody>
      </p:sp>
      <p:sp>
        <p:nvSpPr>
          <p:cNvPr id="209" name="TextShape 2"/>
          <p:cNvSpPr txBox="1"/>
          <p:nvPr/>
        </p:nvSpPr>
        <p:spPr>
          <a:xfrm>
            <a:off x="457200" y="1604520"/>
            <a:ext cx="8228880" cy="3976920"/>
          </a:xfrm>
          <a:prstGeom prst="rect">
            <a:avLst/>
          </a:prstGeom>
          <a:noFill/>
          <a:ln>
            <a:noFill/>
          </a:ln>
        </p:spPr>
        <p:txBody>
          <a:bodyPr lIns="0" rIns="0" tIns="0" bIns="0">
            <a:normAutofit/>
          </a:bodyPr>
          <a:p>
            <a:pPr>
              <a:lnSpc>
                <a:spcPct val="90000"/>
              </a:lnSpc>
              <a:spcBef>
                <a:spcPts val="1414"/>
              </a:spcBef>
            </a:pPr>
            <a:r>
              <a:rPr b="0" lang="en-US" sz="3200" spc="-1" strike="noStrike">
                <a:solidFill>
                  <a:srgbClr val="000000"/>
                </a:solidFill>
                <a:latin typeface="Calibri (Body)"/>
                <a:ea typeface="DejaVu Sans"/>
              </a:rPr>
              <a:t>Validate form đã vẽ bài HTML, CSS bằng javascript</a:t>
            </a:r>
            <a:endParaRPr b="0" lang="en-US" sz="3200" spc="-1" strike="noStrike">
              <a:solidFill>
                <a:srgbClr val="000000"/>
              </a:solidFill>
              <a:latin typeface="Arial"/>
            </a:endParaRPr>
          </a:p>
          <a:p>
            <a:pPr>
              <a:lnSpc>
                <a:spcPct val="90000"/>
              </a:lnSpc>
              <a:spcBef>
                <a:spcPts val="1414"/>
              </a:spcBef>
            </a:pPr>
            <a:endParaRPr b="0" lang="en-US" sz="3200" spc="-1" strike="noStrike">
              <a:solidFill>
                <a:srgbClr val="000000"/>
              </a:solidFill>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1828800" y="2895480"/>
            <a:ext cx="5409360" cy="1466280"/>
          </a:xfrm>
          <a:prstGeom prst="rect">
            <a:avLst/>
          </a:prstGeom>
          <a:noFill/>
          <a:ln>
            <a:noFill/>
          </a:ln>
        </p:spPr>
        <p:txBody>
          <a:bodyPr lIns="0" rIns="0" tIns="0" bIns="0" anchor="ctr" anchorCtr="1">
            <a:normAutofit/>
          </a:bodyPr>
          <a:p>
            <a:pPr marL="108000" algn="ctr">
              <a:lnSpc>
                <a:spcPct val="90000"/>
              </a:lnSpc>
              <a:spcBef>
                <a:spcPts val="1414"/>
              </a:spcBef>
            </a:pPr>
            <a:r>
              <a:rPr b="0" lang="en-US" sz="4400" spc="-1" strike="noStrike">
                <a:solidFill>
                  <a:srgbClr val="000000"/>
                </a:solidFill>
                <a:latin typeface="Arial"/>
                <a:ea typeface="DejaVu Sans"/>
              </a:rPr>
              <a:t>JQUERY</a:t>
            </a:r>
            <a:endParaRPr b="0" lang="en-US" sz="44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457200" y="273600"/>
            <a:ext cx="8228880" cy="1144440"/>
          </a:xfrm>
          <a:prstGeom prst="rect">
            <a:avLst/>
          </a:prstGeom>
          <a:noFill/>
          <a:ln>
            <a:noFill/>
          </a:ln>
        </p:spPr>
        <p:txBody>
          <a:bodyPr lIns="0" rIns="0" tIns="0" bIns="0" anchor="ctr" anchorCtr="1">
            <a:normAutofit/>
          </a:bodyPr>
          <a:p>
            <a:pPr algn="ctr">
              <a:lnSpc>
                <a:spcPct val="90000"/>
              </a:lnSpc>
            </a:pPr>
            <a:r>
              <a:rPr b="0" lang="en-US" sz="3600" spc="-1" strike="noStrike">
                <a:solidFill>
                  <a:srgbClr val="000000"/>
                </a:solidFill>
                <a:latin typeface="Calibri (Body)"/>
                <a:ea typeface="DejaVu Sans"/>
              </a:rPr>
              <a:t>jQuery là gì? Điểm mạnh của jQuery?</a:t>
            </a:r>
            <a:endParaRPr b="0" lang="en-US" sz="3600" spc="-1" strike="noStrike">
              <a:solidFill>
                <a:srgbClr val="000000"/>
              </a:solidFill>
              <a:latin typeface="Calibri"/>
            </a:endParaRPr>
          </a:p>
        </p:txBody>
      </p:sp>
      <p:sp>
        <p:nvSpPr>
          <p:cNvPr id="212" name="TextShape 2"/>
          <p:cNvSpPr txBox="1"/>
          <p:nvPr/>
        </p:nvSpPr>
        <p:spPr>
          <a:xfrm>
            <a:off x="457200" y="1604520"/>
            <a:ext cx="8228880" cy="3976920"/>
          </a:xfrm>
          <a:prstGeom prst="rect">
            <a:avLst/>
          </a:prstGeom>
          <a:noFill/>
          <a:ln>
            <a:noFill/>
          </a:ln>
        </p:spPr>
        <p:txBody>
          <a:bodyPr lIns="0" rIns="0" tIns="0" bIns="0" anchor="ctr" anchorCtr="1">
            <a:normAutofit/>
          </a:bodyPr>
          <a:p>
            <a:pPr marL="432000" indent="-323640">
              <a:lnSpc>
                <a:spcPct val="90000"/>
              </a:lnSpc>
              <a:spcBef>
                <a:spcPts val="1199"/>
              </a:spcBef>
              <a:buClr>
                <a:srgbClr val="000000"/>
              </a:buClr>
              <a:buSzPct val="45000"/>
              <a:buFont typeface="Wingdings" charset="2"/>
              <a:buChar char=""/>
            </a:pPr>
            <a:r>
              <a:rPr b="0" lang="en-US" sz="2400" spc="-1" strike="noStrike">
                <a:solidFill>
                  <a:srgbClr val="000000"/>
                </a:solidFill>
                <a:latin typeface="Calibri (Body)"/>
                <a:ea typeface="DejaVu Sans"/>
              </a:rPr>
              <a:t>jQuery là một bộ thư viện, thực chất là javascript đã được viết sẵn các hàm để lập trình viên làm việc dễ dàng hơn với javascript.</a:t>
            </a:r>
            <a:endParaRPr b="0" lang="en-US" sz="2400" spc="-1" strike="noStrike">
              <a:latin typeface="Arial"/>
            </a:endParaRPr>
          </a:p>
          <a:p>
            <a:pPr marL="432000" indent="-323640">
              <a:lnSpc>
                <a:spcPct val="90000"/>
              </a:lnSpc>
              <a:spcBef>
                <a:spcPts val="1199"/>
              </a:spcBef>
              <a:buClr>
                <a:srgbClr val="000000"/>
              </a:buClr>
              <a:buSzPct val="45000"/>
              <a:buFont typeface="Wingdings" charset="2"/>
              <a:buChar char=""/>
            </a:pPr>
            <a:r>
              <a:rPr b="0" lang="en-US" sz="2400" spc="-1" strike="noStrike">
                <a:solidFill>
                  <a:srgbClr val="000000"/>
                </a:solidFill>
                <a:latin typeface="Calibri (Body)"/>
                <a:ea typeface="DejaVu Sans"/>
              </a:rPr>
              <a:t>Ví dụ: Tìm một HTML Element theo ID của javascript thuần với jQuery.</a:t>
            </a:r>
            <a:endParaRPr b="0" lang="en-US" sz="2400" spc="-1" strike="noStrike">
              <a:latin typeface="Arial"/>
            </a:endParaRPr>
          </a:p>
          <a:p>
            <a:pPr marL="399960">
              <a:lnSpc>
                <a:spcPct val="90000"/>
              </a:lnSpc>
              <a:spcBef>
                <a:spcPts val="1199"/>
              </a:spcBef>
            </a:pPr>
            <a:r>
              <a:rPr b="0" lang="en-US" sz="1600" spc="-1" strike="noStrike">
                <a:solidFill>
                  <a:srgbClr val="0000ff"/>
                </a:solidFill>
                <a:latin typeface="Consolas"/>
                <a:ea typeface="DejaVu Sans"/>
              </a:rPr>
              <a:t>var</a:t>
            </a:r>
            <a:r>
              <a:rPr b="0" lang="en-US" sz="1600" spc="-1" strike="noStrike">
                <a:solidFill>
                  <a:srgbClr val="000000"/>
                </a:solidFill>
                <a:latin typeface="Consolas"/>
                <a:ea typeface="DejaVu Sans"/>
              </a:rPr>
              <a:t> myElement = document.getElementById(</a:t>
            </a:r>
            <a:r>
              <a:rPr b="0" lang="en-US" sz="1600" spc="-1" strike="noStrike">
                <a:solidFill>
                  <a:srgbClr val="a31515"/>
                </a:solidFill>
                <a:latin typeface="Consolas"/>
                <a:ea typeface="DejaVu Sans"/>
              </a:rPr>
              <a:t>"myId"</a:t>
            </a:r>
            <a:r>
              <a:rPr b="0" lang="en-US" sz="1600" spc="-1" strike="noStrike">
                <a:solidFill>
                  <a:srgbClr val="000000"/>
                </a:solidFill>
                <a:latin typeface="Consolas"/>
                <a:ea typeface="DejaVu Sans"/>
              </a:rPr>
              <a:t>); </a:t>
            </a:r>
            <a:r>
              <a:rPr b="0" lang="en-US" sz="1600" spc="-1" strike="noStrike">
                <a:solidFill>
                  <a:srgbClr val="008000"/>
                </a:solidFill>
                <a:latin typeface="Consolas"/>
                <a:ea typeface="DejaVu Sans"/>
              </a:rPr>
              <a:t>//Javascript </a:t>
            </a:r>
            <a:endParaRPr b="0" lang="en-US" sz="1600" spc="-1" strike="noStrike">
              <a:latin typeface="Arial"/>
            </a:endParaRPr>
          </a:p>
          <a:p>
            <a:pPr marL="399960">
              <a:lnSpc>
                <a:spcPct val="90000"/>
              </a:lnSpc>
              <a:spcBef>
                <a:spcPts val="1199"/>
              </a:spcBef>
            </a:pPr>
            <a:r>
              <a:rPr b="0" lang="en-US" sz="2000" spc="-1" strike="noStrike">
                <a:solidFill>
                  <a:srgbClr val="0000ff"/>
                </a:solidFill>
                <a:latin typeface="Consolas"/>
                <a:ea typeface="DejaVu Sans"/>
              </a:rPr>
              <a:t>var</a:t>
            </a:r>
            <a:r>
              <a:rPr b="0" lang="en-US" sz="2000" spc="-1" strike="noStrike">
                <a:solidFill>
                  <a:srgbClr val="000000"/>
                </a:solidFill>
                <a:latin typeface="Consolas"/>
                <a:ea typeface="DejaVu Sans"/>
              </a:rPr>
              <a:t> myElement = $(</a:t>
            </a:r>
            <a:r>
              <a:rPr b="0" lang="en-US" sz="2000" spc="-1" strike="noStrike">
                <a:solidFill>
                  <a:srgbClr val="a31515"/>
                </a:solidFill>
                <a:latin typeface="Consolas"/>
                <a:ea typeface="DejaVu Sans"/>
              </a:rPr>
              <a:t>"#myId"</a:t>
            </a:r>
            <a:r>
              <a:rPr b="0" lang="en-US" sz="2000" spc="-1" strike="noStrike">
                <a:solidFill>
                  <a:srgbClr val="000000"/>
                </a:solidFill>
                <a:latin typeface="Consolas"/>
                <a:ea typeface="DejaVu Sans"/>
              </a:rPr>
              <a:t>); </a:t>
            </a:r>
            <a:r>
              <a:rPr b="0" lang="en-US" sz="2000" spc="-1" strike="noStrike">
                <a:solidFill>
                  <a:srgbClr val="008000"/>
                </a:solidFill>
                <a:latin typeface="Consolas"/>
                <a:ea typeface="DejaVu Sans"/>
              </a:rPr>
              <a:t>//jQuery</a:t>
            </a:r>
            <a:endParaRPr b="0" lang="en-US" sz="2000" spc="-1" strike="noStrike">
              <a:latin typeface="Arial"/>
            </a:endParaRPr>
          </a:p>
          <a:p>
            <a:pPr marL="432000" indent="-323640">
              <a:lnSpc>
                <a:spcPct val="90000"/>
              </a:lnSpc>
              <a:spcBef>
                <a:spcPts val="1199"/>
              </a:spcBef>
              <a:buClr>
                <a:srgbClr val="000000"/>
              </a:buClr>
              <a:buSzPct val="45000"/>
              <a:buFont typeface="Wingdings" charset="2"/>
              <a:buChar char=""/>
            </a:pPr>
            <a:r>
              <a:rPr b="1" lang="en-US" sz="2400" spc="-1" strike="noStrike">
                <a:solidFill>
                  <a:srgbClr val="000000"/>
                </a:solidFill>
                <a:latin typeface="Calibri (Body)"/>
                <a:ea typeface="DejaVu Sans"/>
              </a:rPr>
              <a:t>Điểm mạnh:</a:t>
            </a:r>
            <a:endParaRPr b="0" lang="en-US" sz="2400" spc="-1" strike="noStrike">
              <a:latin typeface="Arial"/>
            </a:endParaRPr>
          </a:p>
          <a:p>
            <a:pPr marL="399960">
              <a:lnSpc>
                <a:spcPct val="90000"/>
              </a:lnSpc>
              <a:spcBef>
                <a:spcPts val="1199"/>
              </a:spcBef>
            </a:pPr>
            <a:r>
              <a:rPr b="0" lang="en-US" sz="1900" spc="-1" strike="noStrike">
                <a:solidFill>
                  <a:srgbClr val="000000"/>
                </a:solidFill>
                <a:latin typeface="Calibri (Body)"/>
                <a:ea typeface="DejaVu Sans"/>
              </a:rPr>
              <a:t>+ Làm việc với javascript nhanh, dễ sử dụng.</a:t>
            </a:r>
            <a:endParaRPr b="0" lang="en-US" sz="1900" spc="-1" strike="noStrike">
              <a:latin typeface="Arial"/>
            </a:endParaRPr>
          </a:p>
          <a:p>
            <a:pPr marL="399960">
              <a:lnSpc>
                <a:spcPct val="90000"/>
              </a:lnSpc>
              <a:spcBef>
                <a:spcPts val="1199"/>
              </a:spcBef>
            </a:pPr>
            <a:r>
              <a:rPr b="0" lang="en-US" sz="1900" spc="-1" strike="noStrike">
                <a:solidFill>
                  <a:srgbClr val="000000"/>
                </a:solidFill>
                <a:latin typeface="Calibri (Body)"/>
                <a:ea typeface="DejaVu Sans"/>
              </a:rPr>
              <a:t>+ Dễ dàng mở rộng.</a:t>
            </a:r>
            <a:endParaRPr b="0" lang="en-US" sz="1900" spc="-1" strike="noStrike">
              <a:latin typeface="Arial"/>
            </a:endParaRPr>
          </a:p>
          <a:p>
            <a:pPr marL="399960">
              <a:lnSpc>
                <a:spcPct val="90000"/>
              </a:lnSpc>
              <a:spcBef>
                <a:spcPts val="1199"/>
              </a:spcBef>
            </a:pPr>
            <a:r>
              <a:rPr b="0" lang="en-US" sz="1900" spc="-1" strike="noStrike">
                <a:solidFill>
                  <a:srgbClr val="000000"/>
                </a:solidFill>
                <a:latin typeface="Calibri (Body)"/>
                <a:ea typeface="DejaVu Sans"/>
              </a:rPr>
              <a:t>+ Cộng đồng mạnh, nhiều các hiệu ứng, các module viết sẵn. Ví dụ: Slide show ảnh...</a:t>
            </a:r>
            <a:endParaRPr b="0" lang="en-US" sz="1900" spc="-1" strike="noStrike">
              <a:latin typeface="Arial"/>
            </a:endParaRPr>
          </a:p>
          <a:p>
            <a:pPr algn="ctr">
              <a:lnSpc>
                <a:spcPct val="90000"/>
              </a:lnSpc>
              <a:spcBef>
                <a:spcPts val="1199"/>
              </a:spcBef>
            </a:pPr>
            <a:endParaRPr b="0" lang="en-US" sz="19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Theme2</Template>
  <TotalTime>347</TotalTime>
  <Application>LibreOffice/6.0.4.2$Windows_X86_64 LibreOffice_project/9b0d9b32d5dcda91d2f1a96dc04c645c450872bf</Application>
  <Words>1513</Words>
  <Paragraphs>211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2014-05-06T13:43:28Z</dcterms:created>
  <dc:creator>EVNSoft</dc:creator>
  <dc:description/>
  <dc:language>en-US</dc:language>
  <cp:lastModifiedBy/>
  <dcterms:modified xsi:type="dcterms:W3CDTF">2018-11-07T10:13:37Z</dcterms:modified>
  <cp:revision>74</cp:revision>
  <dc:subject/>
  <dc:title>Giáo trình đào tạo HTML</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11</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18</vt:i4>
  </property>
</Properties>
</file>