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</p:sldMasterIdLst>
  <p:notesMasterIdLst>
    <p:notesMasterId r:id="rId29"/>
  </p:notesMasterIdLst>
  <p:sldIdLst>
    <p:sldId id="256" r:id="rId4"/>
    <p:sldId id="257" r:id="rId5"/>
    <p:sldId id="258" r:id="rId6"/>
    <p:sldId id="262" r:id="rId7"/>
    <p:sldId id="261" r:id="rId8"/>
    <p:sldId id="263" r:id="rId9"/>
    <p:sldId id="26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5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22" autoAdjust="0"/>
  </p:normalViewPr>
  <p:slideViewPr>
    <p:cSldViewPr snapToGrid="0">
      <p:cViewPr varScale="1">
        <p:scale>
          <a:sx n="98" d="100"/>
          <a:sy n="98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9811D-24ED-4A64-AEFC-B6238A682D7A}" type="datetimeFigureOut">
              <a:rPr lang="en-GB" smtClean="0"/>
              <a:t>08/05/2018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143D3-5647-48EA-A497-FD9CB8810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51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GB" b="1" dirty="0" err="1"/>
              <a:t>Trong</a:t>
            </a:r>
            <a:r>
              <a:rPr lang="en-GB" b="1" dirty="0"/>
              <a:t> JavaScript, </a:t>
            </a:r>
            <a:r>
              <a:rPr lang="en-GB" b="1" dirty="0" err="1"/>
              <a:t>hầu</a:t>
            </a:r>
            <a:r>
              <a:rPr lang="en-GB" b="1" dirty="0"/>
              <a:t> </a:t>
            </a:r>
            <a:r>
              <a:rPr lang="en-GB" b="1" dirty="0" err="1"/>
              <a:t>hết</a:t>
            </a:r>
            <a:r>
              <a:rPr lang="en-GB" b="1" dirty="0"/>
              <a:t> </a:t>
            </a:r>
            <a:r>
              <a:rPr lang="en-GB" b="1" dirty="0" err="1"/>
              <a:t>mọi</a:t>
            </a:r>
            <a:r>
              <a:rPr lang="en-GB" b="1" dirty="0"/>
              <a:t> </a:t>
            </a:r>
            <a:r>
              <a:rPr lang="en-GB" b="1" dirty="0" err="1"/>
              <a:t>thứ</a:t>
            </a:r>
            <a:r>
              <a:rPr lang="en-GB" b="1" dirty="0"/>
              <a:t> </a:t>
            </a:r>
            <a:r>
              <a:rPr lang="en-GB" b="1" dirty="0" err="1"/>
              <a:t>đều</a:t>
            </a:r>
            <a:r>
              <a:rPr lang="en-GB" b="1" dirty="0"/>
              <a:t> </a:t>
            </a:r>
            <a:r>
              <a:rPr lang="en-GB" b="1" dirty="0" err="1"/>
              <a:t>là</a:t>
            </a:r>
            <a:r>
              <a:rPr lang="en-GB" b="1" dirty="0"/>
              <a:t> object.</a:t>
            </a:r>
          </a:p>
          <a:p>
            <a:pPr algn="l"/>
            <a:r>
              <a:rPr lang="en-GB" dirty="0"/>
              <a:t>Booleans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object(</a:t>
            </a:r>
            <a:r>
              <a:rPr lang="en-GB" dirty="0" err="1"/>
              <a:t>Nếu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nghĩa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khóa</a:t>
            </a:r>
            <a:r>
              <a:rPr lang="en-GB" dirty="0"/>
              <a:t> </a:t>
            </a:r>
            <a:r>
              <a:rPr lang="en-GB" b="1" dirty="0"/>
              <a:t>new</a:t>
            </a:r>
            <a:r>
              <a:rPr lang="en-GB" dirty="0"/>
              <a:t>)</a:t>
            </a:r>
          </a:p>
          <a:p>
            <a:pPr algn="l"/>
            <a:r>
              <a:rPr lang="en-GB" dirty="0"/>
              <a:t>Numbers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object (</a:t>
            </a:r>
            <a:r>
              <a:rPr lang="en-GB" dirty="0" err="1"/>
              <a:t>nếu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nghĩa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khóa</a:t>
            </a:r>
            <a:r>
              <a:rPr lang="en-GB" dirty="0"/>
              <a:t> </a:t>
            </a:r>
            <a:r>
              <a:rPr lang="en-GB" b="1" dirty="0"/>
              <a:t>new</a:t>
            </a:r>
            <a:r>
              <a:rPr lang="en-GB" dirty="0"/>
              <a:t>)</a:t>
            </a:r>
          </a:p>
          <a:p>
            <a:pPr algn="l"/>
            <a:r>
              <a:rPr lang="en-GB" dirty="0"/>
              <a:t>Strings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object (</a:t>
            </a:r>
            <a:r>
              <a:rPr lang="en-GB" dirty="0" err="1"/>
              <a:t>nếu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nghĩa</a:t>
            </a:r>
            <a:r>
              <a:rPr lang="en-GB" dirty="0"/>
              <a:t> </a:t>
            </a:r>
            <a:r>
              <a:rPr lang="en-GB" dirty="0" err="1"/>
              <a:t>bằng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khóa</a:t>
            </a:r>
            <a:r>
              <a:rPr lang="en-GB" dirty="0"/>
              <a:t> </a:t>
            </a:r>
            <a:r>
              <a:rPr lang="en-GB" b="1" dirty="0"/>
              <a:t>new</a:t>
            </a:r>
            <a:r>
              <a:rPr lang="en-GB" dirty="0"/>
              <a:t>)</a:t>
            </a:r>
          </a:p>
          <a:p>
            <a:pPr algn="l"/>
            <a:r>
              <a:rPr lang="en-GB" dirty="0"/>
              <a:t>Dates </a:t>
            </a:r>
            <a:r>
              <a:rPr lang="en-GB" dirty="0" err="1"/>
              <a:t>luôn</a:t>
            </a:r>
            <a:r>
              <a:rPr lang="en-GB" dirty="0"/>
              <a:t> objects</a:t>
            </a:r>
          </a:p>
          <a:p>
            <a:pPr algn="l"/>
            <a:r>
              <a:rPr lang="en-GB" dirty="0"/>
              <a:t>Maths </a:t>
            </a:r>
            <a:r>
              <a:rPr lang="en-GB" dirty="0" err="1"/>
              <a:t>luôn</a:t>
            </a:r>
            <a:r>
              <a:rPr lang="en-GB" dirty="0"/>
              <a:t> objects</a:t>
            </a:r>
          </a:p>
          <a:p>
            <a:pPr algn="l"/>
            <a:r>
              <a:rPr lang="en-GB" dirty="0"/>
              <a:t>Regular expressions </a:t>
            </a:r>
            <a:r>
              <a:rPr lang="en-GB" dirty="0" err="1"/>
              <a:t>là</a:t>
            </a:r>
            <a:r>
              <a:rPr lang="en-GB" dirty="0"/>
              <a:t> objects</a:t>
            </a:r>
          </a:p>
          <a:p>
            <a:pPr algn="l"/>
            <a:r>
              <a:rPr lang="en-GB" dirty="0"/>
              <a:t>Arrays </a:t>
            </a:r>
            <a:r>
              <a:rPr lang="en-GB" dirty="0" err="1"/>
              <a:t>luôn</a:t>
            </a:r>
            <a:r>
              <a:rPr lang="en-GB" dirty="0"/>
              <a:t> objects</a:t>
            </a:r>
          </a:p>
          <a:p>
            <a:pPr algn="l"/>
            <a:r>
              <a:rPr lang="en-GB" dirty="0"/>
              <a:t>Functions </a:t>
            </a:r>
            <a:r>
              <a:rPr lang="en-GB" dirty="0" err="1"/>
              <a:t>luôn</a:t>
            </a:r>
            <a:r>
              <a:rPr lang="en-GB" dirty="0"/>
              <a:t> objects</a:t>
            </a:r>
          </a:p>
          <a:p>
            <a:pPr algn="l"/>
            <a:r>
              <a:rPr lang="en-GB" dirty="0"/>
              <a:t>Objects </a:t>
            </a:r>
            <a:r>
              <a:rPr lang="en-GB" dirty="0" err="1"/>
              <a:t>luôn</a:t>
            </a:r>
            <a:r>
              <a:rPr lang="en-GB" dirty="0"/>
              <a:t> objects</a:t>
            </a:r>
          </a:p>
          <a:p>
            <a:pPr marL="0" indent="0" algn="l">
              <a:buNone/>
            </a:pPr>
            <a:r>
              <a:rPr lang="en-GB" dirty="0" err="1"/>
              <a:t>Tất</a:t>
            </a:r>
            <a:r>
              <a:rPr lang="en-GB" dirty="0"/>
              <a:t> </a:t>
            </a:r>
            <a:r>
              <a:rPr lang="en-GB" dirty="0" err="1"/>
              <a:t>cả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, </a:t>
            </a:r>
            <a:r>
              <a:rPr lang="en-GB" dirty="0" err="1"/>
              <a:t>ngoại</a:t>
            </a:r>
            <a:r>
              <a:rPr lang="en-GB" dirty="0"/>
              <a:t> </a:t>
            </a:r>
            <a:r>
              <a:rPr lang="en-GB" dirty="0" err="1"/>
              <a:t>trừ</a:t>
            </a:r>
            <a:r>
              <a:rPr lang="en-GB" dirty="0"/>
              <a:t> </a:t>
            </a:r>
            <a:r>
              <a:rPr lang="en-GB" dirty="0" err="1"/>
              <a:t>nguyên</a:t>
            </a:r>
            <a:r>
              <a:rPr lang="en-GB" dirty="0"/>
              <a:t> </a:t>
            </a:r>
            <a:r>
              <a:rPr lang="en-GB" dirty="0" err="1"/>
              <a:t>thủy</a:t>
            </a:r>
            <a:r>
              <a:rPr lang="en-GB" dirty="0"/>
              <a:t> </a:t>
            </a:r>
            <a:r>
              <a:rPr lang="en-GB" dirty="0" err="1"/>
              <a:t>đều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object.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143D3-5647-48EA-A497-FD9CB881038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58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143D3-5647-48EA-A497-FD9CB881038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9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22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609605" y="1604521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609605" y="3682080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032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609605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308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609605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4319524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8029444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8029444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4319524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09605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886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299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432001" indent="-324003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4565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0429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3206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4834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609605" y="273603"/>
            <a:ext cx="10972318" cy="5307837"/>
          </a:xfrm>
        </p:spPr>
        <p:txBody>
          <a:bodyPr anchor="ctr" anchorCtr="1"/>
          <a:lstStyle>
            <a:lvl1pPr marL="432001" indent="-324003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33355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09605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159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432001" indent="-324003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7329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4030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609605" y="3682080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021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609605" y="1604521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609605" y="3682080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3614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609605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156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609605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4319524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8029444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8029444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4319524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09605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3585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585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432001" indent="-324003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1670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94319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20675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469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8449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609605" y="273603"/>
            <a:ext cx="10972318" cy="5307837"/>
          </a:xfrm>
        </p:spPr>
        <p:txBody>
          <a:bodyPr anchor="ctr" anchorCtr="1"/>
          <a:lstStyle>
            <a:lvl1pPr marL="432001" indent="-324003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9779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09605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07985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6297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609605" y="3682080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53476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609605" y="1604521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609605" y="3682080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1527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609605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3439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609605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4319524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8029444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8029444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4319524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09605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914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643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001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609605" y="273603"/>
            <a:ext cx="10972318" cy="5307837"/>
          </a:xfrm>
        </p:spPr>
        <p:txBody>
          <a:bodyPr anchor="ctr" anchorCtr="1"/>
          <a:lstStyle>
            <a:lvl1pPr marL="432001" indent="-324003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388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09605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17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466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609605" y="3682080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26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609605" y="273603"/>
            <a:ext cx="10972318" cy="114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609605" y="1604521"/>
            <a:ext cx="10972318" cy="39772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23920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marL="0" marR="0" lvl="0" indent="0" algn="ctr" defTabSz="914406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391909" marR="0" lvl="0" indent="-293932" algn="l" defTabSz="914406" rtl="0" eaLnBrk="1" fontAlgn="auto" hangingPunct="1">
        <a:lnSpc>
          <a:spcPct val="90000"/>
        </a:lnSpc>
        <a:spcBef>
          <a:spcPts val="1284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32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4003" marR="0" lvl="1" indent="-324003" algn="l" defTabSz="914406" rtl="0" eaLnBrk="1" fontAlgn="auto" hangingPunct="1">
        <a:lnSpc>
          <a:spcPct val="90000"/>
        </a:lnSpc>
        <a:spcBef>
          <a:spcPts val="1134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6012" marR="0" lvl="2" indent="-288001" algn="l" defTabSz="914406" rtl="0" eaLnBrk="1" fontAlgn="auto" hangingPunct="1">
        <a:lnSpc>
          <a:spcPct val="90000"/>
        </a:lnSpc>
        <a:spcBef>
          <a:spcPts val="848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8014" marR="0" lvl="3" indent="-216004" algn="l" defTabSz="914406" rtl="0" eaLnBrk="1" fontAlgn="auto" hangingPunct="1">
        <a:lnSpc>
          <a:spcPct val="90000"/>
        </a:lnSpc>
        <a:spcBef>
          <a:spcPts val="567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60015" marR="0" lvl="4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2016" marR="0" lvl="5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4018" marR="0" lvl="6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609605" y="273603"/>
            <a:ext cx="10972318" cy="114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609605" y="1604521"/>
            <a:ext cx="10972318" cy="39772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47330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marL="0" marR="0" lvl="0" indent="0" algn="ctr" defTabSz="914406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391909" marR="0" lvl="0" indent="-293932" algn="l" defTabSz="914406" rtl="0" eaLnBrk="1" fontAlgn="auto" hangingPunct="1">
        <a:lnSpc>
          <a:spcPct val="90000"/>
        </a:lnSpc>
        <a:spcBef>
          <a:spcPts val="1284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32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4003" marR="0" lvl="1" indent="-324003" algn="l" defTabSz="914406" rtl="0" eaLnBrk="1" fontAlgn="auto" hangingPunct="1">
        <a:lnSpc>
          <a:spcPct val="90000"/>
        </a:lnSpc>
        <a:spcBef>
          <a:spcPts val="1134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6012" marR="0" lvl="2" indent="-288001" algn="l" defTabSz="914406" rtl="0" eaLnBrk="1" fontAlgn="auto" hangingPunct="1">
        <a:lnSpc>
          <a:spcPct val="90000"/>
        </a:lnSpc>
        <a:spcBef>
          <a:spcPts val="848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8014" marR="0" lvl="3" indent="-216004" algn="l" defTabSz="914406" rtl="0" eaLnBrk="1" fontAlgn="auto" hangingPunct="1">
        <a:lnSpc>
          <a:spcPct val="90000"/>
        </a:lnSpc>
        <a:spcBef>
          <a:spcPts val="567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60015" marR="0" lvl="4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2016" marR="0" lvl="5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4018" marR="0" lvl="6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609605" y="273603"/>
            <a:ext cx="10972318" cy="114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609605" y="1604521"/>
            <a:ext cx="10972318" cy="39772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17030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marL="0" marR="0" lvl="0" indent="0" algn="ctr" defTabSz="914406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391909" marR="0" lvl="0" indent="-293932" algn="l" defTabSz="914406" rtl="0" eaLnBrk="1" fontAlgn="auto" hangingPunct="1">
        <a:lnSpc>
          <a:spcPct val="90000"/>
        </a:lnSpc>
        <a:spcBef>
          <a:spcPts val="1284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32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4003" marR="0" lvl="1" indent="-324003" algn="l" defTabSz="914406" rtl="0" eaLnBrk="1" fontAlgn="auto" hangingPunct="1">
        <a:lnSpc>
          <a:spcPct val="90000"/>
        </a:lnSpc>
        <a:spcBef>
          <a:spcPts val="1134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6012" marR="0" lvl="2" indent="-288001" algn="l" defTabSz="914406" rtl="0" eaLnBrk="1" fontAlgn="auto" hangingPunct="1">
        <a:lnSpc>
          <a:spcPct val="90000"/>
        </a:lnSpc>
        <a:spcBef>
          <a:spcPts val="848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8014" marR="0" lvl="3" indent="-216004" algn="l" defTabSz="914406" rtl="0" eaLnBrk="1" fontAlgn="auto" hangingPunct="1">
        <a:lnSpc>
          <a:spcPct val="90000"/>
        </a:lnSpc>
        <a:spcBef>
          <a:spcPts val="567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60015" marR="0" lvl="4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2016" marR="0" lvl="5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4018" marR="0" lvl="6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1988FB-9BD5-46FA-94A3-C0F2BF27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333"/>
            <a:ext cx="12192000" cy="1144796"/>
          </a:xfrm>
        </p:spPr>
        <p:txBody>
          <a:bodyPr/>
          <a:lstStyle/>
          <a:p>
            <a:r>
              <a:rPr lang="en-GB" sz="7200" dirty="0" err="1"/>
              <a:t>Javascript</a:t>
            </a:r>
            <a:r>
              <a:rPr lang="en-GB" sz="7200" dirty="0"/>
              <a:t> </a:t>
            </a:r>
            <a:r>
              <a:rPr lang="en-GB" sz="7200" dirty="0" err="1"/>
              <a:t>nâng</a:t>
            </a:r>
            <a:r>
              <a:rPr lang="en-GB" sz="7200" dirty="0"/>
              <a:t> </a:t>
            </a:r>
            <a:r>
              <a:rPr lang="en-GB" sz="7200" dirty="0" err="1"/>
              <a:t>cao</a:t>
            </a:r>
            <a:br>
              <a:rPr lang="en-GB" dirty="0"/>
            </a:b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2A1276-ACA2-4AFB-8F03-5AC640A8B68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604567" y="5289631"/>
            <a:ext cx="4587433" cy="743586"/>
          </a:xfrm>
        </p:spPr>
        <p:txBody>
          <a:bodyPr>
            <a:normAutofit/>
          </a:bodyPr>
          <a:lstStyle/>
          <a:p>
            <a:pPr marL="107998" indent="0">
              <a:buNone/>
            </a:pPr>
            <a:r>
              <a:rPr lang="en-GB" sz="4000" dirty="0" err="1"/>
              <a:t>Nguyễn</a:t>
            </a:r>
            <a:r>
              <a:rPr lang="en-GB" sz="4000" dirty="0"/>
              <a:t> </a:t>
            </a:r>
            <a:r>
              <a:rPr lang="en-GB" sz="4000" dirty="0" err="1"/>
              <a:t>Văn</a:t>
            </a:r>
            <a:r>
              <a:rPr lang="en-GB" sz="4000" dirty="0"/>
              <a:t> </a:t>
            </a:r>
            <a:r>
              <a:rPr lang="en-GB" sz="4000" dirty="0" err="1"/>
              <a:t>Mạnh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993043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210F-570F-4E20-9256-8B34B148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nghĩa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(function)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5CC7AB-F369-47B4-BAD9-96DF9A2FB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208" y="2316146"/>
            <a:ext cx="9492158" cy="288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6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FA4D-B683-4E04-BA8F-218153DD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function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C7EA8F-7E22-4353-A8B0-A25D581B9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783" y="1096959"/>
            <a:ext cx="9597962" cy="2614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996F17-C5A6-4BC6-9640-8FA6DDCB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783" y="3711274"/>
            <a:ext cx="9597962" cy="242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8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F142-F54B-4663-8120-B6F31794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Function đệ quy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53D4C-F649-4B5D-B17D-8A6D51041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13" y="2062264"/>
            <a:ext cx="10803710" cy="3072068"/>
          </a:xfrm>
        </p:spPr>
        <p:txBody>
          <a:bodyPr/>
          <a:lstStyle/>
          <a:p>
            <a:pPr marL="107998" indent="0">
              <a:buNone/>
            </a:pPr>
            <a:r>
              <a:rPr lang="en-US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>
                <a:latin typeface="Consolas"/>
              </a:rPr>
              <a:t> yell(n) {</a:t>
            </a:r>
          </a:p>
          <a:p>
            <a:pPr marL="107998" indent="0">
              <a:buNone/>
            </a:pPr>
            <a:r>
              <a:rPr lang="pt-BR">
                <a:solidFill>
                  <a:srgbClr val="0000FF"/>
                </a:solidFill>
                <a:latin typeface="Consolas"/>
              </a:rPr>
              <a:t>	return</a:t>
            </a:r>
            <a:r>
              <a:rPr lang="pt-BR">
                <a:latin typeface="Consolas"/>
              </a:rPr>
              <a:t> n &gt; 0 ? yell(n - 1) + </a:t>
            </a:r>
            <a:r>
              <a:rPr lang="pt-BR">
                <a:solidFill>
                  <a:srgbClr val="A31515"/>
                </a:solidFill>
                <a:latin typeface="Consolas"/>
              </a:rPr>
              <a:t>"a"</a:t>
            </a:r>
            <a:r>
              <a:rPr lang="pt-BR">
                <a:latin typeface="Consolas"/>
              </a:rPr>
              <a:t> : </a:t>
            </a:r>
            <a:r>
              <a:rPr lang="pt-BR">
                <a:solidFill>
                  <a:srgbClr val="A31515"/>
                </a:solidFill>
                <a:latin typeface="Consolas"/>
              </a:rPr>
              <a:t>"hiy"</a:t>
            </a:r>
            <a:r>
              <a:rPr lang="pt-BR">
                <a:latin typeface="Consolas"/>
              </a:rPr>
              <a:t>;</a:t>
            </a:r>
          </a:p>
          <a:p>
            <a:pPr marL="107998" indent="0">
              <a:buNone/>
            </a:pPr>
            <a:r>
              <a:rPr lang="en-US">
                <a:latin typeface="Consolas"/>
              </a:rPr>
              <a:t>}</a:t>
            </a:r>
          </a:p>
          <a:p>
            <a:pPr marL="107998" indent="0">
              <a:buNone/>
            </a:pPr>
            <a:r>
              <a:rPr lang="en-US">
                <a:latin typeface="Consolas"/>
              </a:rPr>
              <a:t>alert(yell(4));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403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78B8-65F4-48EB-AA83-806C1A70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Function đệ quy trong một đối t</a:t>
            </a:r>
            <a:r>
              <a:rPr lang="vi-VN"/>
              <a:t>ư</a:t>
            </a:r>
            <a:r>
              <a:rPr lang="en-GB"/>
              <a:t>ợng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2CBADC-A5D6-46B6-A125-D25F1AF65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251" y="1597042"/>
            <a:ext cx="8637758" cy="272203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AE248-D3C0-4DAC-B60C-F688D6892386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2954103" y="4407834"/>
            <a:ext cx="5354399" cy="189683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Tìm hiểu thêm</a:t>
            </a:r>
          </a:p>
          <a:p>
            <a:pPr lvl="1"/>
            <a:r>
              <a:rPr lang="en-US"/>
              <a:t>Các s</a:t>
            </a:r>
            <a:r>
              <a:rPr lang="en-GB"/>
              <a:t>ử dụng</a:t>
            </a:r>
            <a:r>
              <a:rPr lang="en-US"/>
              <a:t> ‘this’</a:t>
            </a:r>
          </a:p>
          <a:p>
            <a:pPr lvl="1"/>
            <a:r>
              <a:rPr lang="en-US"/>
              <a:t>Cách s</a:t>
            </a:r>
            <a:r>
              <a:rPr lang="en-GB"/>
              <a:t>ử dụng </a:t>
            </a:r>
            <a:r>
              <a:rPr lang="en-US"/>
              <a:t>hàm ẩn danh.</a:t>
            </a:r>
          </a:p>
          <a:p>
            <a:pPr lvl="1"/>
            <a:r>
              <a:rPr lang="en-US"/>
              <a:t>arguments.callee</a:t>
            </a:r>
          </a:p>
          <a:p>
            <a:endParaRPr lang="en-GB"/>
          </a:p>
        </p:txBody>
      </p:sp>
      <p:sp>
        <p:nvSpPr>
          <p:cNvPr id="5" name="Right Arrow 8">
            <a:extLst>
              <a:ext uri="{FF2B5EF4-FFF2-40B4-BE49-F238E27FC236}">
                <a16:creationId xmlns:a16="http://schemas.microsoft.com/office/drawing/2014/main" id="{8095CD20-57C9-400F-8B9A-097CA76C3DB9}"/>
              </a:ext>
            </a:extLst>
          </p:cNvPr>
          <p:cNvSpPr/>
          <p:nvPr/>
        </p:nvSpPr>
        <p:spPr>
          <a:xfrm>
            <a:off x="1150713" y="4319081"/>
            <a:ext cx="1292551" cy="1905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8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FFF5-6B40-4CEF-B333-A9878D79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5" y="0"/>
            <a:ext cx="10972318" cy="1144796"/>
          </a:xfrm>
        </p:spPr>
        <p:txBody>
          <a:bodyPr/>
          <a:lstStyle/>
          <a:p>
            <a:r>
              <a:rPr lang="en-US"/>
              <a:t>Functions as Objects</a:t>
            </a:r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61901-41CC-4D1C-AA48-E1E1C06EE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1293779"/>
            <a:ext cx="10972318" cy="5136204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70000"/>
              </a:lnSpc>
            </a:pPr>
            <a:r>
              <a:rPr lang="en-GB"/>
              <a:t>Trong JavaScript các hàm (function) hoạt động giống nh</a:t>
            </a:r>
            <a:r>
              <a:rPr lang="vi-VN"/>
              <a:t>ư</a:t>
            </a:r>
            <a:r>
              <a:rPr lang="en-GB"/>
              <a:t> một đối t</a:t>
            </a:r>
            <a:r>
              <a:rPr lang="vi-VN"/>
              <a:t>ư</a:t>
            </a:r>
            <a:r>
              <a:rPr lang="en-GB"/>
              <a:t>ợng (object)</a:t>
            </a:r>
          </a:p>
          <a:p>
            <a:pPr lvl="1" algn="just">
              <a:lnSpc>
                <a:spcPct val="70000"/>
              </a:lnSpc>
            </a:pPr>
            <a:r>
              <a:rPr lang="en-GB"/>
              <a:t>Có thể gán thuộc tính (property) cho một hàm (function) </a:t>
            </a:r>
          </a:p>
          <a:p>
            <a:pPr marL="107998" indent="0" algn="just">
              <a:lnSpc>
                <a:spcPct val="70000"/>
              </a:lnSpc>
              <a:buNone/>
            </a:pPr>
            <a:r>
              <a:rPr lang="en-US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>
                <a:latin typeface="Consolas"/>
              </a:rPr>
              <a:t> isPrime(num) {</a:t>
            </a:r>
          </a:p>
          <a:p>
            <a:pPr marL="107998" indent="0" algn="just">
              <a:lnSpc>
                <a:spcPct val="70000"/>
              </a:lnSpc>
              <a:buNone/>
            </a:pPr>
            <a:r>
              <a:rPr lang="en-US">
                <a:latin typeface="Consolas"/>
              </a:rPr>
              <a:t>       </a:t>
            </a:r>
            <a:r>
              <a:rPr lang="en-US">
                <a:solidFill>
                  <a:srgbClr val="0000FF"/>
                </a:solidFill>
                <a:latin typeface="Consolas"/>
              </a:rPr>
              <a:t>if</a:t>
            </a:r>
            <a:r>
              <a:rPr lang="en-US">
                <a:latin typeface="Consolas"/>
              </a:rPr>
              <a:t> (isPrime.answers[num] != </a:t>
            </a:r>
            <a:r>
              <a:rPr lang="en-US">
                <a:solidFill>
                  <a:srgbClr val="0000FF"/>
                </a:solidFill>
                <a:latin typeface="Consolas"/>
              </a:rPr>
              <a:t>null</a:t>
            </a:r>
            <a:r>
              <a:rPr lang="en-US">
                <a:latin typeface="Consolas"/>
              </a:rPr>
              <a:t>)</a:t>
            </a:r>
          </a:p>
          <a:p>
            <a:pPr marL="107998" indent="0" algn="just">
              <a:lnSpc>
                <a:spcPct val="70000"/>
              </a:lnSpc>
              <a:buNone/>
            </a:pPr>
            <a:r>
              <a:rPr lang="en-US">
                <a:latin typeface="Consolas"/>
              </a:rPr>
              <a:t>       		</a:t>
            </a:r>
            <a:r>
              <a:rPr lang="en-US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>
                <a:latin typeface="Consolas"/>
              </a:rPr>
              <a:t> isPrime.answers[num];</a:t>
            </a:r>
          </a:p>
          <a:p>
            <a:pPr marL="107998" indent="0" algn="just">
              <a:lnSpc>
                <a:spcPct val="70000"/>
              </a:lnSpc>
              <a:buNone/>
            </a:pPr>
            <a:r>
              <a:rPr lang="en-US">
                <a:latin typeface="Consolas"/>
              </a:rPr>
              <a:t>       </a:t>
            </a:r>
            <a:r>
              <a:rPr lang="en-US">
                <a:solidFill>
                  <a:srgbClr val="0000FF"/>
                </a:solidFill>
                <a:latin typeface="Consolas"/>
              </a:rPr>
              <a:t>var</a:t>
            </a:r>
            <a:r>
              <a:rPr lang="en-US">
                <a:latin typeface="Consolas"/>
              </a:rPr>
              <a:t> prime = num != 1;</a:t>
            </a:r>
          </a:p>
          <a:p>
            <a:pPr marL="107998" indent="0" algn="just">
              <a:lnSpc>
                <a:spcPct val="70000"/>
              </a:lnSpc>
              <a:buNone/>
            </a:pPr>
            <a:r>
              <a:rPr lang="nn-NO">
                <a:solidFill>
                  <a:srgbClr val="0000FF"/>
                </a:solidFill>
                <a:latin typeface="Consolas"/>
              </a:rPr>
              <a:t>	for</a:t>
            </a:r>
            <a:r>
              <a:rPr lang="nn-NO">
                <a:latin typeface="Consolas"/>
              </a:rPr>
              <a:t> (</a:t>
            </a:r>
            <a:r>
              <a:rPr lang="nn-NO">
                <a:solidFill>
                  <a:srgbClr val="0000FF"/>
                </a:solidFill>
                <a:latin typeface="Consolas"/>
              </a:rPr>
              <a:t>var</a:t>
            </a:r>
            <a:r>
              <a:rPr lang="nn-NO">
                <a:latin typeface="Consolas"/>
              </a:rPr>
              <a:t> i = 2; i &lt; num; i++) {</a:t>
            </a:r>
          </a:p>
          <a:p>
            <a:pPr marL="107998" indent="0" algn="just">
              <a:lnSpc>
                <a:spcPct val="70000"/>
              </a:lnSpc>
              <a:buNone/>
            </a:pPr>
            <a:r>
              <a:rPr lang="en-US">
                <a:solidFill>
                  <a:srgbClr val="0000FF"/>
                </a:solidFill>
                <a:latin typeface="Consolas"/>
              </a:rPr>
              <a:t>		if</a:t>
            </a:r>
            <a:r>
              <a:rPr lang="en-US">
                <a:latin typeface="Consolas"/>
              </a:rPr>
              <a:t> (num % i == 0) {</a:t>
            </a:r>
          </a:p>
          <a:p>
            <a:pPr marL="107998" indent="0" algn="just">
              <a:lnSpc>
                <a:spcPct val="70000"/>
              </a:lnSpc>
              <a:buNone/>
            </a:pPr>
            <a:r>
              <a:rPr lang="en-US">
                <a:latin typeface="Consolas"/>
              </a:rPr>
              <a:t>                    prime = </a:t>
            </a:r>
            <a:r>
              <a:rPr lang="en-US">
                <a:solidFill>
                  <a:srgbClr val="0000FF"/>
                </a:solidFill>
                <a:latin typeface="Consolas"/>
              </a:rPr>
              <a:t>false</a:t>
            </a:r>
            <a:r>
              <a:rPr lang="en-US">
                <a:latin typeface="Consolas"/>
              </a:rPr>
              <a:t>;</a:t>
            </a:r>
          </a:p>
          <a:p>
            <a:pPr marL="107998" indent="0" algn="just">
              <a:lnSpc>
                <a:spcPct val="70000"/>
              </a:lnSpc>
              <a:buNone/>
            </a:pPr>
            <a:r>
              <a:rPr lang="en-US">
                <a:latin typeface="Consolas"/>
              </a:rPr>
              <a:t>                    </a:t>
            </a:r>
            <a:r>
              <a:rPr lang="en-US">
                <a:solidFill>
                  <a:srgbClr val="0000FF"/>
                </a:solidFill>
                <a:latin typeface="Consolas"/>
              </a:rPr>
              <a:t>break</a:t>
            </a:r>
            <a:r>
              <a:rPr lang="en-US">
                <a:latin typeface="Consolas"/>
              </a:rPr>
              <a:t>;</a:t>
            </a:r>
          </a:p>
          <a:p>
            <a:pPr marL="107998" indent="0" algn="just">
              <a:lnSpc>
                <a:spcPct val="70000"/>
              </a:lnSpc>
              <a:buNone/>
            </a:pPr>
            <a:r>
              <a:rPr lang="en-US">
                <a:latin typeface="Consolas"/>
              </a:rPr>
              <a:t>               }</a:t>
            </a:r>
          </a:p>
          <a:p>
            <a:pPr marL="107998" indent="0" algn="just">
              <a:lnSpc>
                <a:spcPct val="70000"/>
              </a:lnSpc>
              <a:buNone/>
            </a:pPr>
            <a:r>
              <a:rPr lang="en-US">
                <a:latin typeface="Consolas"/>
              </a:rPr>
              <a:t>       }</a:t>
            </a:r>
          </a:p>
          <a:p>
            <a:pPr marL="107998" indent="0" algn="just">
              <a:lnSpc>
                <a:spcPct val="70000"/>
              </a:lnSpc>
              <a:buNone/>
            </a:pPr>
            <a:r>
              <a:rPr lang="en-US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>
                <a:latin typeface="Consolas"/>
              </a:rPr>
              <a:t> isPrime.answers[num] = prime;</a:t>
            </a:r>
          </a:p>
          <a:p>
            <a:pPr marL="107998" indent="0" algn="just">
              <a:lnSpc>
                <a:spcPct val="70000"/>
              </a:lnSpc>
              <a:buNone/>
            </a:pPr>
            <a:r>
              <a:rPr lang="en-US">
                <a:latin typeface="Consolas"/>
              </a:rPr>
              <a:t>}</a:t>
            </a:r>
          </a:p>
          <a:p>
            <a:pPr marL="107998" indent="0" algn="just">
              <a:lnSpc>
                <a:spcPct val="70000"/>
              </a:lnSpc>
              <a:buNone/>
            </a:pPr>
            <a:r>
              <a:rPr lang="en-US">
                <a:latin typeface="Consolas"/>
              </a:rPr>
              <a:t>isPrime.answers = {};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98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C5EA-1238-4C82-A560-64BD300E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.call() vs .apply()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679B-38BB-4F45-840E-58C17DBDB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Đều nằm trong function prototype nên chỉ có function mới có thể gọi đ</a:t>
            </a:r>
            <a:r>
              <a:rPr lang="vi-VN"/>
              <a:t>ư</a:t>
            </a:r>
            <a:r>
              <a:rPr lang="en-GB"/>
              <a:t>ợc:</a:t>
            </a:r>
          </a:p>
          <a:p>
            <a:pPr lvl="1"/>
            <a:r>
              <a:rPr lang="en-GB" b="1"/>
              <a:t>.call(): </a:t>
            </a:r>
            <a:r>
              <a:rPr lang="en-GB"/>
              <a:t>truyền lần l</a:t>
            </a:r>
            <a:r>
              <a:rPr lang="vi-VN"/>
              <a:t>ư</a:t>
            </a:r>
            <a:r>
              <a:rPr lang="en-GB"/>
              <a:t>ợt các tham số.</a:t>
            </a:r>
          </a:p>
          <a:p>
            <a:pPr lvl="1"/>
            <a:r>
              <a:rPr lang="en-GB" b="1"/>
              <a:t>.apply(): </a:t>
            </a:r>
            <a:r>
              <a:rPr lang="en-GB"/>
              <a:t>truyền một mảng tham số.</a:t>
            </a:r>
          </a:p>
          <a:p>
            <a:r>
              <a:rPr lang="en-GB"/>
              <a:t>Cú pháp:</a:t>
            </a:r>
          </a:p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C0C11-58B7-465A-9AB1-EDF82F471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709" y="4165570"/>
            <a:ext cx="5551637" cy="141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13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C5E2-2F29-45A3-BF9A-6FC4160B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Arguments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B7358-283F-4E45-BFA1-1FAE025A6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1604521"/>
            <a:ext cx="10972318" cy="4796279"/>
          </a:xfrm>
        </p:spPr>
        <p:txBody>
          <a:bodyPr/>
          <a:lstStyle/>
          <a:p>
            <a:r>
              <a:rPr lang="en-GB"/>
              <a:t>Function trong JS có thể chấp nhận bất kỳ một số l</a:t>
            </a:r>
            <a:r>
              <a:rPr lang="vi-VN"/>
              <a:t>ư</a:t>
            </a:r>
            <a:r>
              <a:rPr lang="en-GB"/>
              <a:t>ợng đối số nào.</a:t>
            </a:r>
          </a:p>
          <a:p>
            <a:r>
              <a:rPr lang="en-GB"/>
              <a:t>Luôn truy cập đ</a:t>
            </a:r>
            <a:r>
              <a:rPr lang="vi-VN"/>
              <a:t>ư</a:t>
            </a:r>
            <a:r>
              <a:rPr lang="en-GB"/>
              <a:t>ợc tất cả các đối số thông qua biến </a:t>
            </a:r>
            <a:r>
              <a:rPr lang="en-US"/>
              <a:t>“</a:t>
            </a:r>
            <a:r>
              <a:rPr lang="en-US" i="1"/>
              <a:t>arguments</a:t>
            </a:r>
            <a:r>
              <a:rPr lang="en-US"/>
              <a:t>” 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8A62C-61F8-4D00-A468-DBCCBD047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754" y="3175168"/>
            <a:ext cx="73533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91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3DDE-9EA5-4AA3-8497-7B7AD5C4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5" y="119800"/>
            <a:ext cx="10972318" cy="1144796"/>
          </a:xfrm>
        </p:spPr>
        <p:txBody>
          <a:bodyPr/>
          <a:lstStyle/>
          <a:p>
            <a:r>
              <a:rPr lang="en-US"/>
              <a:t>Function overloading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DBB1-9C42-4374-9030-A8879D319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79" y="1264596"/>
            <a:ext cx="11361906" cy="5155659"/>
          </a:xfrm>
        </p:spPr>
        <p:txBody>
          <a:bodyPr>
            <a:normAutofit fontScale="77500" lnSpcReduction="20000"/>
          </a:bodyPr>
          <a:lstStyle/>
          <a:p>
            <a:r>
              <a:rPr lang="en-GB"/>
              <a:t>Thuộc tính “</a:t>
            </a:r>
            <a:r>
              <a:rPr lang="en-GB" b="1"/>
              <a:t>length</a:t>
            </a:r>
            <a:r>
              <a:rPr lang="en-GB"/>
              <a:t>” của function t</a:t>
            </a:r>
            <a:r>
              <a:rPr lang="vi-VN"/>
              <a:t>ư</a:t>
            </a:r>
            <a:r>
              <a:rPr lang="en-GB"/>
              <a:t>ơng ứng với số l</a:t>
            </a:r>
            <a:r>
              <a:rPr lang="vi-VN"/>
              <a:t>ư</a:t>
            </a:r>
            <a:r>
              <a:rPr lang="en-GB"/>
              <a:t>ợng đối số của hàm đó:</a:t>
            </a:r>
          </a:p>
          <a:p>
            <a:pPr marL="540000" lvl="1" indent="0">
              <a:buNone/>
            </a:pPr>
            <a:r>
              <a:rPr lang="en-US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>
                <a:latin typeface="Consolas"/>
              </a:rPr>
              <a:t> Ninjas(){</a:t>
            </a:r>
          </a:p>
          <a:p>
            <a:pPr marL="540000" lvl="1" indent="0">
              <a:buNone/>
            </a:pPr>
            <a:r>
              <a:rPr lang="en-US">
                <a:latin typeface="Consolas"/>
              </a:rPr>
              <a:t>  addMethod(</a:t>
            </a:r>
            <a:r>
              <a:rPr lang="en-US">
                <a:solidFill>
                  <a:srgbClr val="0000FF"/>
                </a:solidFill>
                <a:latin typeface="Consolas"/>
              </a:rPr>
              <a:t>this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A31515"/>
                </a:solidFill>
                <a:latin typeface="Consolas"/>
              </a:rPr>
              <a:t>"find"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>
                <a:latin typeface="Consolas"/>
              </a:rPr>
              <a:t>(name){});</a:t>
            </a:r>
          </a:p>
          <a:p>
            <a:pPr marL="540000" lvl="1" indent="0">
              <a:buNone/>
            </a:pPr>
            <a:r>
              <a:rPr lang="en-US">
                <a:latin typeface="Consolas"/>
              </a:rPr>
              <a:t>  addMethod(</a:t>
            </a:r>
            <a:r>
              <a:rPr lang="en-US">
                <a:solidFill>
                  <a:srgbClr val="0000FF"/>
                </a:solidFill>
                <a:latin typeface="Consolas"/>
              </a:rPr>
              <a:t>this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A31515"/>
                </a:solidFill>
                <a:latin typeface="Consolas"/>
              </a:rPr>
              <a:t>"find"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>
                <a:latin typeface="Consolas"/>
              </a:rPr>
              <a:t>(first, last){});</a:t>
            </a:r>
          </a:p>
          <a:p>
            <a:pPr marL="540000" lvl="1" indent="0">
              <a:buNone/>
            </a:pPr>
            <a:r>
              <a:rPr lang="en-US">
                <a:latin typeface="Consolas"/>
              </a:rPr>
              <a:t>}</a:t>
            </a:r>
          </a:p>
          <a:p>
            <a:pPr marL="540000" lvl="1" indent="0">
              <a:buNone/>
            </a:pPr>
            <a:r>
              <a:rPr lang="en-US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>
                <a:latin typeface="Consolas"/>
              </a:rPr>
              <a:t> addMethod(object, name, fn) {</a:t>
            </a:r>
          </a:p>
          <a:p>
            <a:pPr marL="540000" lvl="1" indent="0">
              <a:buNone/>
            </a:pPr>
            <a:r>
              <a:rPr lang="en-US">
                <a:latin typeface="Consolas"/>
              </a:rPr>
              <a:t>  </a:t>
            </a:r>
            <a:r>
              <a:rPr lang="en-US">
                <a:solidFill>
                  <a:srgbClr val="0000FF"/>
                </a:solidFill>
                <a:latin typeface="Consolas"/>
              </a:rPr>
              <a:t>var</a:t>
            </a:r>
            <a:r>
              <a:rPr lang="en-US">
                <a:latin typeface="Consolas"/>
              </a:rPr>
              <a:t> old = object[name];</a:t>
            </a:r>
          </a:p>
          <a:p>
            <a:pPr marL="540000" lvl="1" indent="0">
              <a:buNone/>
            </a:pPr>
            <a:r>
              <a:rPr lang="en-US">
                <a:latin typeface="Consolas"/>
              </a:rPr>
              <a:t>  object[name] = </a:t>
            </a:r>
            <a:r>
              <a:rPr lang="en-US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>
                <a:latin typeface="Consolas"/>
              </a:rPr>
              <a:t> () {</a:t>
            </a:r>
          </a:p>
          <a:p>
            <a:pPr marL="540000" lvl="1" indent="0">
              <a:buNone/>
            </a:pPr>
            <a:r>
              <a:rPr lang="en-US">
                <a:latin typeface="Consolas"/>
              </a:rPr>
              <a:t>   </a:t>
            </a:r>
            <a:r>
              <a:rPr lang="en-US">
                <a:solidFill>
                  <a:srgbClr val="0000FF"/>
                </a:solidFill>
                <a:latin typeface="Consolas"/>
              </a:rPr>
              <a:t>if</a:t>
            </a:r>
            <a:r>
              <a:rPr lang="en-US">
                <a:latin typeface="Consolas"/>
              </a:rPr>
              <a:t> (fn.length == arguments.length)</a:t>
            </a:r>
          </a:p>
          <a:p>
            <a:pPr marL="540000" lvl="1" indent="0">
              <a:buNone/>
            </a:pPr>
            <a:r>
              <a:rPr lang="en-US">
                <a:latin typeface="Consolas"/>
              </a:rPr>
              <a:t>     </a:t>
            </a:r>
            <a:r>
              <a:rPr lang="en-US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>
                <a:latin typeface="Consolas"/>
              </a:rPr>
              <a:t> fn.apply(</a:t>
            </a:r>
            <a:r>
              <a:rPr lang="en-US">
                <a:solidFill>
                  <a:srgbClr val="0000FF"/>
                </a:solidFill>
                <a:latin typeface="Consolas"/>
              </a:rPr>
              <a:t>this</a:t>
            </a:r>
            <a:r>
              <a:rPr lang="en-US">
                <a:latin typeface="Consolas"/>
              </a:rPr>
              <a:t>, arguments)</a:t>
            </a:r>
          </a:p>
          <a:p>
            <a:pPr marL="540000" lvl="1" indent="0">
              <a:buNone/>
            </a:pPr>
            <a:r>
              <a:rPr lang="en-US">
                <a:solidFill>
                  <a:srgbClr val="0000FF"/>
                </a:solidFill>
                <a:latin typeface="Consolas"/>
              </a:rPr>
              <a:t>   else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</a:rPr>
              <a:t>if</a:t>
            </a:r>
            <a:r>
              <a:rPr lang="en-US">
                <a:latin typeface="Consolas"/>
              </a:rPr>
              <a:t> (</a:t>
            </a:r>
            <a:r>
              <a:rPr lang="en-US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>
                <a:latin typeface="Consolas"/>
              </a:rPr>
              <a:t> old == </a:t>
            </a:r>
            <a:r>
              <a:rPr lang="en-US">
                <a:solidFill>
                  <a:srgbClr val="A31515"/>
                </a:solidFill>
                <a:latin typeface="Consolas"/>
              </a:rPr>
              <a:t>'function'</a:t>
            </a:r>
            <a:r>
              <a:rPr lang="en-US">
                <a:latin typeface="Consolas"/>
              </a:rPr>
              <a:t>)</a:t>
            </a:r>
          </a:p>
          <a:p>
            <a:pPr marL="540000" lvl="1" indent="0">
              <a:buNone/>
            </a:pPr>
            <a:r>
              <a:rPr lang="en-US">
                <a:solidFill>
                  <a:srgbClr val="0000FF"/>
                </a:solidFill>
                <a:latin typeface="Consolas"/>
              </a:rPr>
              <a:t>     return</a:t>
            </a:r>
            <a:r>
              <a:rPr lang="en-US">
                <a:latin typeface="Consolas"/>
              </a:rPr>
              <a:t> old.apply(</a:t>
            </a:r>
            <a:r>
              <a:rPr lang="en-US">
                <a:solidFill>
                  <a:srgbClr val="0000FF"/>
                </a:solidFill>
                <a:latin typeface="Consolas"/>
              </a:rPr>
              <a:t>this</a:t>
            </a:r>
            <a:r>
              <a:rPr lang="en-US">
                <a:latin typeface="Consolas"/>
              </a:rPr>
              <a:t>, arguments);</a:t>
            </a:r>
          </a:p>
          <a:p>
            <a:pPr marL="540000" lvl="1" indent="0">
              <a:buNone/>
            </a:pPr>
            <a:r>
              <a:rPr lang="en-US">
                <a:latin typeface="Consolas"/>
              </a:rPr>
              <a:t>  };</a:t>
            </a:r>
          </a:p>
          <a:p>
            <a:pPr marL="540000" lvl="1" indent="0">
              <a:buNone/>
            </a:pPr>
            <a:r>
              <a:rPr lang="en-US">
                <a:latin typeface="Consolas"/>
              </a:rPr>
              <a:t>}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68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4D0F-3DD6-4F84-8E13-2DA9D48D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Closures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2F58-85D9-4151-B404-A21BF6D40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Closure là hàm đi kèm với môi tr</a:t>
            </a:r>
            <a:r>
              <a:rPr lang="vi-VN"/>
              <a:t>ư</a:t>
            </a:r>
            <a:r>
              <a:rPr lang="en-GB"/>
              <a:t>ờng mà nó tham chiếu đến.</a:t>
            </a:r>
          </a:p>
          <a:p>
            <a:pPr lvl="1"/>
            <a:r>
              <a:rPr lang="en-GB"/>
              <a:t>Nó có thể truy cập tới scope (phạm vi) riêng của chính nó.</a:t>
            </a:r>
          </a:p>
          <a:p>
            <a:pPr lvl="1"/>
            <a:r>
              <a:rPr lang="en-GB"/>
              <a:t>Nó có thể truy cập tới các biến bên ngoài hàm.</a:t>
            </a:r>
          </a:p>
          <a:p>
            <a:pPr lvl="1"/>
            <a:r>
              <a:rPr lang="en-GB"/>
              <a:t>Nó có thể truy cập tới biến toàn cục.</a:t>
            </a:r>
          </a:p>
          <a:p>
            <a:pPr lvl="1"/>
            <a:r>
              <a:rPr lang="en-GB"/>
              <a:t>Hàm bên trong cũng có thể truy cập tới các tham số của hàm bên ngoài. (but “arguments”).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910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86E3-D728-46DF-ADE6-631EE8E0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Ví dụ về </a:t>
            </a:r>
            <a:r>
              <a:rPr lang="en-US"/>
              <a:t>Closures</a:t>
            </a:r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C0DE42-5348-4487-9D69-B31E6D520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681" y="1517414"/>
            <a:ext cx="8689083" cy="459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0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A2721A-32F0-4587-86F7-55251460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Nội</a:t>
            </a:r>
            <a:r>
              <a:rPr lang="en-GB" dirty="0"/>
              <a:t> dung </a:t>
            </a:r>
            <a:r>
              <a:rPr lang="en-GB" dirty="0" err="1"/>
              <a:t>ch</a:t>
            </a:r>
            <a:r>
              <a:rPr lang="vi-VN" dirty="0"/>
              <a:t>ư</a:t>
            </a:r>
            <a:r>
              <a:rPr lang="en-GB" dirty="0" err="1"/>
              <a:t>ơng</a:t>
            </a:r>
            <a:r>
              <a:rPr lang="en-GB" dirty="0"/>
              <a:t> </a:t>
            </a:r>
            <a:r>
              <a:rPr lang="en-GB" dirty="0" err="1"/>
              <a:t>trình</a:t>
            </a:r>
            <a:endParaRPr lang="en-GB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D3EC441-7DD5-4F63-8465-AE6CD4AB7C8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 algn="l"/>
            <a:r>
              <a:rPr lang="en-US" dirty="0" err="1"/>
              <a:t>Javascrip</a:t>
            </a:r>
            <a:r>
              <a:rPr lang="en-US" dirty="0"/>
              <a:t> Object</a:t>
            </a:r>
          </a:p>
          <a:p>
            <a:pPr algn="l"/>
            <a:r>
              <a:rPr lang="en-US" dirty="0"/>
              <a:t>Function</a:t>
            </a:r>
          </a:p>
          <a:p>
            <a:pPr algn="l"/>
            <a:r>
              <a:rPr lang="en-US" dirty="0"/>
              <a:t>Closures</a:t>
            </a:r>
          </a:p>
          <a:p>
            <a:pPr algn="l"/>
            <a:r>
              <a:rPr lang="en-US" dirty="0"/>
              <a:t>Inheritance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893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A0EB-FC21-470A-A2A0-532A5D95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Javscript Closures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1B7D-D6AA-4757-A233-A4E0B3894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1604521"/>
            <a:ext cx="10972318" cy="4854645"/>
          </a:xfrm>
        </p:spPr>
        <p:txBody>
          <a:bodyPr/>
          <a:lstStyle/>
          <a:p>
            <a:r>
              <a:rPr lang="en-US"/>
              <a:t>Closures có thể truy cập các biến ngoài hàm ngay sau khi hàm ngoài trả về.</a:t>
            </a:r>
          </a:p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B55BB-2D7C-4C7E-8195-78E831417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689" y="2492206"/>
            <a:ext cx="65341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50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BB23-68E8-4D42-9C11-F7C341CC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issue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810F-D24F-4FFB-8DE7-357E6E8E4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7998" indent="0">
              <a:buNone/>
            </a:pPr>
            <a:r>
              <a:rPr lang="en-US">
                <a:latin typeface="Consolas"/>
              </a:rPr>
              <a:t>$(document).ready(</a:t>
            </a:r>
            <a:r>
              <a:rPr lang="en-US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>
                <a:latin typeface="Consolas"/>
              </a:rPr>
              <a:t> () {</a:t>
            </a:r>
          </a:p>
          <a:p>
            <a:pPr marL="107998" indent="0">
              <a:buNone/>
            </a:pPr>
            <a:r>
              <a:rPr lang="nn-NO">
                <a:latin typeface="Consolas"/>
              </a:rPr>
              <a:t>    </a:t>
            </a:r>
            <a:r>
              <a:rPr lang="nn-NO">
                <a:solidFill>
                  <a:srgbClr val="0000FF"/>
                </a:solidFill>
                <a:latin typeface="Consolas"/>
              </a:rPr>
              <a:t>for</a:t>
            </a:r>
            <a:r>
              <a:rPr lang="nn-NO">
                <a:latin typeface="Consolas"/>
              </a:rPr>
              <a:t> (</a:t>
            </a:r>
            <a:r>
              <a:rPr lang="nn-NO">
                <a:solidFill>
                  <a:srgbClr val="0000FF"/>
                </a:solidFill>
                <a:latin typeface="Consolas"/>
              </a:rPr>
              <a:t>var</a:t>
            </a:r>
            <a:r>
              <a:rPr lang="nn-NO">
                <a:latin typeface="Consolas"/>
              </a:rPr>
              <a:t> i = 1; i &lt;= 3; i++) {</a:t>
            </a:r>
          </a:p>
          <a:p>
            <a:pPr marL="107998" indent="0">
              <a:buNone/>
            </a:pPr>
            <a:r>
              <a:rPr lang="en-US">
                <a:latin typeface="Consolas"/>
              </a:rPr>
              <a:t>        $(</a:t>
            </a:r>
            <a:r>
              <a:rPr lang="en-US">
                <a:solidFill>
                  <a:srgbClr val="A31515"/>
                </a:solidFill>
                <a:latin typeface="Consolas"/>
              </a:rPr>
              <a:t>"#btn"</a:t>
            </a:r>
            <a:r>
              <a:rPr lang="en-US">
                <a:latin typeface="Consolas"/>
              </a:rPr>
              <a:t> + i).click(</a:t>
            </a:r>
            <a:r>
              <a:rPr lang="en-US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>
                <a:latin typeface="Consolas"/>
              </a:rPr>
              <a:t> () {</a:t>
            </a:r>
          </a:p>
          <a:p>
            <a:pPr marL="107998" indent="0">
              <a:buNone/>
            </a:pPr>
            <a:r>
              <a:rPr lang="en-US">
                <a:latin typeface="Consolas"/>
              </a:rPr>
              <a:t>            alert(</a:t>
            </a:r>
            <a:r>
              <a:rPr lang="en-US">
                <a:solidFill>
                  <a:srgbClr val="A31515"/>
                </a:solidFill>
                <a:latin typeface="Consolas"/>
              </a:rPr>
              <a:t>"Button "</a:t>
            </a:r>
            <a:r>
              <a:rPr lang="en-US">
                <a:latin typeface="Consolas"/>
              </a:rPr>
              <a:t> + i + </a:t>
            </a:r>
            <a:r>
              <a:rPr lang="en-US">
                <a:solidFill>
                  <a:srgbClr val="A31515"/>
                </a:solidFill>
                <a:latin typeface="Consolas"/>
              </a:rPr>
              <a:t>" was clicked"</a:t>
            </a:r>
            <a:r>
              <a:rPr lang="en-US">
                <a:latin typeface="Consolas"/>
              </a:rPr>
              <a:t>);</a:t>
            </a:r>
          </a:p>
          <a:p>
            <a:pPr marL="107998" indent="0">
              <a:buNone/>
            </a:pPr>
            <a:r>
              <a:rPr lang="en-US">
                <a:latin typeface="Consolas"/>
              </a:rPr>
              <a:t>        });</a:t>
            </a:r>
          </a:p>
          <a:p>
            <a:pPr marL="107998" indent="0">
              <a:buNone/>
            </a:pPr>
            <a:r>
              <a:rPr lang="en-US">
                <a:latin typeface="Consolas"/>
              </a:rPr>
              <a:t>    }</a:t>
            </a:r>
          </a:p>
          <a:p>
            <a:pPr marL="107998" indent="0">
              <a:buNone/>
            </a:pPr>
            <a:r>
              <a:rPr lang="en-US">
                <a:latin typeface="Consolas"/>
              </a:rPr>
              <a:t>});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30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AB5B-DE78-4D4F-9132-59ADE2CE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(function(){})()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B29B4-8BB8-4A7E-8E1A-6433A6D62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1604521"/>
            <a:ext cx="10972318" cy="4757368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Temporary Scope</a:t>
            </a:r>
          </a:p>
          <a:p>
            <a:r>
              <a:rPr lang="en-US"/>
              <a:t>Immediately invoke function expression</a:t>
            </a:r>
          </a:p>
          <a:p>
            <a:r>
              <a:rPr lang="en-US"/>
              <a:t>Khắc phục đ</a:t>
            </a:r>
            <a:r>
              <a:rPr lang="vi-VN"/>
              <a:t>ư</a:t>
            </a:r>
            <a:r>
              <a:rPr lang="en-GB"/>
              <a:t>ợc điểm yếu của</a:t>
            </a:r>
            <a:r>
              <a:rPr lang="en-US"/>
              <a:t> closure (Closure issue) </a:t>
            </a:r>
          </a:p>
          <a:p>
            <a:pPr marL="540000" lvl="1" indent="0">
              <a:buNone/>
            </a:pPr>
            <a:r>
              <a:rPr lang="en-US">
                <a:latin typeface="Consolas"/>
              </a:rPr>
              <a:t>$(document).ready(</a:t>
            </a:r>
            <a:r>
              <a:rPr lang="en-US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>
                <a:latin typeface="Consolas"/>
              </a:rPr>
              <a:t> () {</a:t>
            </a:r>
          </a:p>
          <a:p>
            <a:pPr marL="540000" lvl="1" indent="0">
              <a:buNone/>
            </a:pPr>
            <a:r>
              <a:rPr lang="nn-NO">
                <a:latin typeface="Consolas"/>
              </a:rPr>
              <a:t>    </a:t>
            </a:r>
            <a:r>
              <a:rPr lang="nn-NO">
                <a:solidFill>
                  <a:srgbClr val="0000FF"/>
                </a:solidFill>
                <a:latin typeface="Consolas"/>
              </a:rPr>
              <a:t>for</a:t>
            </a:r>
            <a:r>
              <a:rPr lang="nn-NO">
                <a:latin typeface="Consolas"/>
              </a:rPr>
              <a:t> (</a:t>
            </a:r>
            <a:r>
              <a:rPr lang="nn-NO">
                <a:solidFill>
                  <a:srgbClr val="0000FF"/>
                </a:solidFill>
                <a:latin typeface="Consolas"/>
              </a:rPr>
              <a:t>var</a:t>
            </a:r>
            <a:r>
              <a:rPr lang="nn-NO">
                <a:latin typeface="Consolas"/>
              </a:rPr>
              <a:t> i = 1; i &lt;= 3; i++) {</a:t>
            </a:r>
          </a:p>
          <a:p>
            <a:pPr marL="540000" lvl="1" indent="0">
              <a:buNone/>
            </a:pPr>
            <a:r>
              <a:rPr lang="en-US">
                <a:latin typeface="Consolas"/>
              </a:rPr>
              <a:t>        (</a:t>
            </a:r>
            <a:r>
              <a:rPr lang="en-US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>
                <a:latin typeface="Consolas"/>
              </a:rPr>
              <a:t> (i) {</a:t>
            </a:r>
          </a:p>
          <a:p>
            <a:pPr marL="540000" lvl="1" indent="0">
              <a:buNone/>
            </a:pPr>
            <a:r>
              <a:rPr lang="en-US">
                <a:latin typeface="Consolas"/>
              </a:rPr>
              <a:t>            $(</a:t>
            </a:r>
            <a:r>
              <a:rPr lang="en-US">
                <a:solidFill>
                  <a:srgbClr val="A31515"/>
                </a:solidFill>
                <a:latin typeface="Consolas"/>
              </a:rPr>
              <a:t>"#btn"</a:t>
            </a:r>
            <a:r>
              <a:rPr lang="en-US">
                <a:latin typeface="Consolas"/>
              </a:rPr>
              <a:t> + i).click(</a:t>
            </a:r>
            <a:r>
              <a:rPr lang="en-US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>
                <a:latin typeface="Consolas"/>
              </a:rPr>
              <a:t> () {</a:t>
            </a:r>
          </a:p>
          <a:p>
            <a:pPr marL="540000" lvl="1" indent="0">
              <a:buNone/>
            </a:pPr>
            <a:r>
              <a:rPr lang="en-US">
                <a:latin typeface="Consolas"/>
              </a:rPr>
              <a:t>                alert(</a:t>
            </a:r>
            <a:r>
              <a:rPr lang="en-US">
                <a:solidFill>
                  <a:srgbClr val="A31515"/>
                </a:solidFill>
                <a:latin typeface="Consolas"/>
              </a:rPr>
              <a:t>"Button "</a:t>
            </a:r>
            <a:r>
              <a:rPr lang="en-US">
                <a:latin typeface="Consolas"/>
              </a:rPr>
              <a:t> + i + </a:t>
            </a:r>
            <a:r>
              <a:rPr lang="en-US">
                <a:solidFill>
                  <a:srgbClr val="A31515"/>
                </a:solidFill>
                <a:latin typeface="Consolas"/>
              </a:rPr>
              <a:t>" was clicked"</a:t>
            </a:r>
            <a:r>
              <a:rPr lang="en-US">
                <a:latin typeface="Consolas"/>
              </a:rPr>
              <a:t>);</a:t>
            </a:r>
          </a:p>
          <a:p>
            <a:pPr marL="540000" lvl="1" indent="0">
              <a:buNone/>
            </a:pPr>
            <a:r>
              <a:rPr lang="en-US">
                <a:latin typeface="Consolas"/>
              </a:rPr>
              <a:t>            });</a:t>
            </a:r>
          </a:p>
          <a:p>
            <a:pPr marL="540000" lvl="1" indent="0">
              <a:buNone/>
            </a:pPr>
            <a:r>
              <a:rPr lang="en-US">
                <a:latin typeface="Consolas"/>
              </a:rPr>
              <a:t>        })(i);</a:t>
            </a:r>
          </a:p>
          <a:p>
            <a:pPr marL="540000" lvl="1" indent="0">
              <a:buNone/>
            </a:pPr>
            <a:r>
              <a:rPr lang="en-US">
                <a:latin typeface="Consolas"/>
              </a:rPr>
              <a:t>    }</a:t>
            </a:r>
          </a:p>
          <a:p>
            <a:pPr marL="540000" lvl="1" indent="0">
              <a:buNone/>
            </a:pPr>
            <a:r>
              <a:rPr lang="en-US">
                <a:latin typeface="Consolas"/>
              </a:rPr>
              <a:t>});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396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C1F3-A90B-49FC-B262-D9D54E32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prototype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B896-2380-41D6-B9B7-42500CB6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1147864"/>
            <a:ext cx="10972318" cy="5272391"/>
          </a:xfrm>
        </p:spPr>
        <p:txBody>
          <a:bodyPr/>
          <a:lstStyle/>
          <a:p>
            <a:r>
              <a:rPr lang="en-GB"/>
              <a:t>Mọi function trong JS đều có một thuộc tính “prototype”</a:t>
            </a:r>
          </a:p>
          <a:p>
            <a:r>
              <a:rPr lang="en-GB"/>
              <a:t>Thêm các ph</a:t>
            </a:r>
            <a:r>
              <a:rPr lang="vi-VN"/>
              <a:t>ư</a:t>
            </a:r>
            <a:r>
              <a:rPr lang="en-GB"/>
              <a:t>ơng thức hoặc thuộc tính vào thuộc tính “prototype” để các ph</a:t>
            </a:r>
            <a:r>
              <a:rPr lang="vi-VN"/>
              <a:t>ư</a:t>
            </a:r>
            <a:r>
              <a:rPr lang="en-GB"/>
              <a:t>ơng thức hoặc thuộc tính đó có thể có trong thể hiện của  hàm đó.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58658-FBBC-467D-A129-6E128E34F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77" y="3159261"/>
            <a:ext cx="47529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4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BE90-B885-456B-9DFC-B75A88BB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(kế th</a:t>
            </a:r>
            <a:r>
              <a:rPr lang="en-GB"/>
              <a:t>ừa</a:t>
            </a:r>
            <a:r>
              <a:rPr lang="en-US"/>
              <a:t>)</a:t>
            </a:r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127609-33B1-42F8-9C69-A7D121F90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273" y="1604963"/>
            <a:ext cx="8091453" cy="39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76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BCC9B28B-EA16-4F9E-93BD-C83EB51E500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55643" y="463297"/>
            <a:ext cx="11887200" cy="5871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103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B094-191B-4393-8C9E-29A7929F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Object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E95D3-DF8D-46BD-A62A-98FB8242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1556426"/>
            <a:ext cx="10972318" cy="4873557"/>
          </a:xfrm>
        </p:spPr>
        <p:txBody>
          <a:bodyPr>
            <a:normAutofit/>
          </a:bodyPr>
          <a:lstStyle/>
          <a:p>
            <a:pPr marL="457200" indent="-457200" algn="l"/>
            <a:r>
              <a:rPr lang="en-GB" sz="2400" dirty="0" err="1"/>
              <a:t>Là</a:t>
            </a:r>
            <a:r>
              <a:rPr lang="en-GB" sz="2400" dirty="0"/>
              <a:t> </a:t>
            </a:r>
            <a:r>
              <a:rPr lang="en-GB" sz="2400" dirty="0" err="1"/>
              <a:t>một</a:t>
            </a:r>
            <a:r>
              <a:rPr lang="en-GB" sz="2400" dirty="0"/>
              <a:t> </a:t>
            </a:r>
            <a:r>
              <a:rPr lang="en-GB" sz="2400" dirty="0" err="1"/>
              <a:t>danh</a:t>
            </a:r>
            <a:r>
              <a:rPr lang="en-GB" sz="2400" dirty="0"/>
              <a:t> </a:t>
            </a:r>
            <a:r>
              <a:rPr lang="en-GB" sz="2400" dirty="0" err="1"/>
              <a:t>sách</a:t>
            </a:r>
            <a:r>
              <a:rPr lang="en-GB" sz="2400" dirty="0"/>
              <a:t> </a:t>
            </a:r>
            <a:r>
              <a:rPr lang="en-GB" sz="2400" dirty="0" err="1"/>
              <a:t>các</a:t>
            </a:r>
            <a:r>
              <a:rPr lang="en-GB" sz="2400" dirty="0"/>
              <a:t> </a:t>
            </a:r>
            <a:r>
              <a:rPr lang="en-GB" sz="2400" dirty="0" err="1"/>
              <a:t>dữ</a:t>
            </a:r>
            <a:r>
              <a:rPr lang="en-GB" sz="2400" dirty="0"/>
              <a:t> </a:t>
            </a:r>
            <a:r>
              <a:rPr lang="en-GB" sz="2400" dirty="0" err="1"/>
              <a:t>liệu</a:t>
            </a:r>
            <a:r>
              <a:rPr lang="en-GB" sz="2400" dirty="0"/>
              <a:t> </a:t>
            </a:r>
            <a:r>
              <a:rPr lang="en-GB" sz="2400" dirty="0" err="1"/>
              <a:t>nguyên</a:t>
            </a:r>
            <a:r>
              <a:rPr lang="en-GB" sz="2400" dirty="0"/>
              <a:t> </a:t>
            </a:r>
            <a:r>
              <a:rPr lang="en-GB" sz="2400" dirty="0" err="1"/>
              <a:t>thủy</a:t>
            </a:r>
            <a:r>
              <a:rPr lang="en-GB" sz="2400" dirty="0"/>
              <a:t>, </a:t>
            </a:r>
            <a:r>
              <a:rPr lang="en-GB" sz="2400" dirty="0" err="1"/>
              <a:t>không</a:t>
            </a:r>
            <a:r>
              <a:rPr lang="en-GB" sz="2400" dirty="0"/>
              <a:t> </a:t>
            </a:r>
            <a:r>
              <a:rPr lang="en-GB" sz="2400" dirty="0" err="1"/>
              <a:t>theo</a:t>
            </a:r>
            <a:r>
              <a:rPr lang="en-GB" sz="2400" dirty="0"/>
              <a:t> </a:t>
            </a:r>
            <a:r>
              <a:rPr lang="en-GB" sz="2400" dirty="0" err="1"/>
              <a:t>thứ</a:t>
            </a:r>
            <a:r>
              <a:rPr lang="en-GB" sz="2400" dirty="0"/>
              <a:t> </a:t>
            </a:r>
            <a:r>
              <a:rPr lang="en-GB" sz="2400" dirty="0" err="1"/>
              <a:t>tự</a:t>
            </a:r>
            <a:r>
              <a:rPr lang="en-GB" sz="2400" dirty="0"/>
              <a:t>.</a:t>
            </a:r>
          </a:p>
          <a:p>
            <a:pPr marL="457200" indent="-457200" algn="l"/>
            <a:r>
              <a:rPr lang="en-GB" sz="2400" dirty="0"/>
              <a:t>Đ</a:t>
            </a:r>
            <a:r>
              <a:rPr lang="vi-VN" sz="2400" dirty="0"/>
              <a:t>ư</a:t>
            </a:r>
            <a:r>
              <a:rPr lang="en-GB" sz="2400" dirty="0" err="1"/>
              <a:t>ợc</a:t>
            </a:r>
            <a:r>
              <a:rPr lang="en-GB" sz="2400" dirty="0"/>
              <a:t> </a:t>
            </a:r>
            <a:r>
              <a:rPr lang="en-GB" sz="2400" dirty="0" err="1"/>
              <a:t>lưu</a:t>
            </a:r>
            <a:r>
              <a:rPr lang="en-GB" sz="2400" dirty="0"/>
              <a:t> </a:t>
            </a:r>
            <a:r>
              <a:rPr lang="en-GB" sz="2400" dirty="0" err="1"/>
              <a:t>trữ</a:t>
            </a:r>
            <a:r>
              <a:rPr lang="en-GB" sz="2400" dirty="0"/>
              <a:t> </a:t>
            </a:r>
            <a:r>
              <a:rPr lang="en-GB" sz="2400" dirty="0" err="1"/>
              <a:t>theo</a:t>
            </a:r>
            <a:r>
              <a:rPr lang="en-GB" sz="2400" dirty="0"/>
              <a:t> </a:t>
            </a:r>
            <a:r>
              <a:rPr lang="en-GB" sz="2400" dirty="0" err="1"/>
              <a:t>từng</a:t>
            </a:r>
            <a:r>
              <a:rPr lang="en-GB" sz="2400" dirty="0"/>
              <a:t> </a:t>
            </a:r>
            <a:r>
              <a:rPr lang="en-GB" sz="2400" dirty="0" err="1"/>
              <a:t>cặp</a:t>
            </a:r>
            <a:r>
              <a:rPr lang="en-GB" sz="2400" dirty="0"/>
              <a:t> name-value</a:t>
            </a:r>
          </a:p>
          <a:p>
            <a:pPr marL="457200" indent="-457200" algn="l"/>
            <a:r>
              <a:rPr lang="en-GB" sz="2400" dirty="0" err="1"/>
              <a:t>Các</a:t>
            </a:r>
            <a:r>
              <a:rPr lang="en-GB" sz="2400" dirty="0"/>
              <a:t> </a:t>
            </a:r>
            <a:r>
              <a:rPr lang="en-GB" sz="2400" dirty="0" err="1"/>
              <a:t>hàm</a:t>
            </a:r>
            <a:r>
              <a:rPr lang="en-GB" sz="2400" dirty="0"/>
              <a:t> (function) đ</a:t>
            </a:r>
            <a:r>
              <a:rPr lang="vi-VN" sz="2400" dirty="0"/>
              <a:t>ư</a:t>
            </a:r>
            <a:r>
              <a:rPr lang="en-GB" sz="2400" dirty="0" err="1"/>
              <a:t>ợc</a:t>
            </a:r>
            <a:r>
              <a:rPr lang="en-GB" sz="2400" dirty="0"/>
              <a:t> </a:t>
            </a:r>
            <a:r>
              <a:rPr lang="en-GB" sz="2400" dirty="0" err="1"/>
              <a:t>gọi</a:t>
            </a:r>
            <a:r>
              <a:rPr lang="en-GB" sz="2400" dirty="0"/>
              <a:t> </a:t>
            </a:r>
            <a:r>
              <a:rPr lang="en-GB" sz="2400" dirty="0" err="1"/>
              <a:t>là</a:t>
            </a:r>
            <a:r>
              <a:rPr lang="en-GB" sz="2400" dirty="0"/>
              <a:t> </a:t>
            </a:r>
            <a:r>
              <a:rPr lang="en-GB" sz="2400" dirty="0" err="1"/>
              <a:t>các</a:t>
            </a:r>
            <a:r>
              <a:rPr lang="en-GB" sz="2400" dirty="0"/>
              <a:t> </a:t>
            </a:r>
            <a:r>
              <a:rPr lang="en-GB" sz="2400" dirty="0" err="1"/>
              <a:t>ph</a:t>
            </a:r>
            <a:r>
              <a:rPr lang="vi-VN" sz="2400" dirty="0"/>
              <a:t>ư</a:t>
            </a:r>
            <a:r>
              <a:rPr lang="en-GB" sz="2400" dirty="0" err="1"/>
              <a:t>ơng</a:t>
            </a:r>
            <a:r>
              <a:rPr lang="en-GB" sz="2400" dirty="0"/>
              <a:t> </a:t>
            </a:r>
            <a:r>
              <a:rPr lang="en-GB" sz="2400" dirty="0" err="1"/>
              <a:t>thức</a:t>
            </a:r>
            <a:r>
              <a:rPr lang="en-GB" sz="2400" dirty="0"/>
              <a:t> (methods)</a:t>
            </a:r>
          </a:p>
          <a:p>
            <a:pPr marL="457200" indent="-457200" algn="l"/>
            <a:r>
              <a:rPr lang="en-GB" sz="2400" dirty="0" err="1"/>
              <a:t>Tên</a:t>
            </a:r>
            <a:r>
              <a:rPr lang="en-GB" sz="2400" dirty="0"/>
              <a:t> </a:t>
            </a:r>
            <a:r>
              <a:rPr lang="en-GB" sz="2400" dirty="0" err="1"/>
              <a:t>thuộc</a:t>
            </a:r>
            <a:r>
              <a:rPr lang="en-GB" sz="2400" dirty="0"/>
              <a:t> </a:t>
            </a:r>
            <a:r>
              <a:rPr lang="en-GB" sz="2400" dirty="0" err="1"/>
              <a:t>tính</a:t>
            </a:r>
            <a:r>
              <a:rPr lang="en-GB" sz="2400" dirty="0"/>
              <a:t> (Property) </a:t>
            </a:r>
            <a:r>
              <a:rPr lang="en-GB" sz="2400" dirty="0" err="1"/>
              <a:t>có</a:t>
            </a:r>
            <a:r>
              <a:rPr lang="en-GB" sz="2400" dirty="0"/>
              <a:t> </a:t>
            </a:r>
            <a:r>
              <a:rPr lang="en-GB" sz="2400" dirty="0" err="1"/>
              <a:t>thể</a:t>
            </a:r>
            <a:r>
              <a:rPr lang="en-GB" sz="2400" dirty="0"/>
              <a:t> </a:t>
            </a:r>
            <a:r>
              <a:rPr lang="en-GB" sz="2400" dirty="0" err="1"/>
              <a:t>là</a:t>
            </a:r>
            <a:r>
              <a:rPr lang="en-GB" sz="2400" dirty="0"/>
              <a:t> string </a:t>
            </a:r>
            <a:r>
              <a:rPr lang="en-GB" sz="2400" dirty="0" err="1"/>
              <a:t>hoặc</a:t>
            </a:r>
            <a:r>
              <a:rPr lang="en-GB" sz="2400" dirty="0"/>
              <a:t> number.</a:t>
            </a:r>
          </a:p>
          <a:p>
            <a:pPr marL="107998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ED6042-A169-4F3E-AF18-BDB60849B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81" y="4129611"/>
            <a:ext cx="8153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5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t</a:t>
            </a:r>
            <a:r>
              <a:rPr lang="vi-VN" dirty="0"/>
              <a:t>ư</a:t>
            </a:r>
            <a:r>
              <a:rPr lang="en-GB" dirty="0" err="1"/>
              <a:t>ợng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JavaScript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3054" y="2033081"/>
            <a:ext cx="7487055" cy="1770436"/>
          </a:xfrm>
        </p:spPr>
        <p:txBody>
          <a:bodyPr/>
          <a:lstStyle/>
          <a:p>
            <a:r>
              <a:rPr lang="en-GB" dirty="0" err="1"/>
              <a:t>Tạo</a:t>
            </a:r>
            <a:r>
              <a:rPr lang="en-GB" dirty="0"/>
              <a:t> object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b="1" dirty="0"/>
              <a:t>object literal</a:t>
            </a:r>
            <a:r>
              <a:rPr lang="en-GB" dirty="0"/>
              <a:t>.</a:t>
            </a:r>
          </a:p>
          <a:p>
            <a:r>
              <a:rPr lang="en-GB" dirty="0" err="1"/>
              <a:t>Tạo</a:t>
            </a:r>
            <a:r>
              <a:rPr lang="en-GB" dirty="0"/>
              <a:t> object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khóa</a:t>
            </a:r>
            <a:r>
              <a:rPr lang="en-GB" dirty="0"/>
              <a:t> </a:t>
            </a:r>
            <a:r>
              <a:rPr lang="en-GB" b="1" dirty="0"/>
              <a:t>new</a:t>
            </a:r>
            <a:r>
              <a:rPr lang="en-GB" dirty="0"/>
              <a:t>.</a:t>
            </a:r>
          </a:p>
          <a:p>
            <a:r>
              <a:rPr lang="en-GB" dirty="0" err="1"/>
              <a:t>Tạo</a:t>
            </a:r>
            <a:r>
              <a:rPr lang="en-GB" dirty="0"/>
              <a:t> object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b="1" dirty="0"/>
              <a:t>function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30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Object Literal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phương</a:t>
            </a:r>
            <a:r>
              <a:rPr lang="en-GB" dirty="0"/>
              <a:t> </a:t>
            </a:r>
            <a:r>
              <a:rPr lang="en-GB" dirty="0" err="1"/>
              <a:t>thức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Object </a:t>
            </a:r>
            <a:r>
              <a:rPr lang="en-GB" dirty="0" err="1"/>
              <a:t>trong</a:t>
            </a:r>
            <a:r>
              <a:rPr lang="en-GB" dirty="0"/>
              <a:t> 1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hoặc</a:t>
            </a:r>
            <a:r>
              <a:rPr lang="en-GB" dirty="0"/>
              <a:t> </a:t>
            </a:r>
            <a:r>
              <a:rPr lang="en-GB" dirty="0" err="1"/>
              <a:t>nhiều</a:t>
            </a:r>
            <a:r>
              <a:rPr lang="en-GB" dirty="0"/>
              <a:t> </a:t>
            </a:r>
            <a:r>
              <a:rPr lang="en-GB" dirty="0" err="1"/>
              <a:t>dòng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5" y="3803145"/>
            <a:ext cx="2257425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2797753"/>
            <a:ext cx="67151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khóa</a:t>
            </a:r>
            <a:r>
              <a:rPr lang="en-GB" dirty="0"/>
              <a:t> new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t</a:t>
            </a:r>
            <a:r>
              <a:rPr lang="vi-VN" dirty="0"/>
              <a:t>ư</a:t>
            </a:r>
            <a:r>
              <a:rPr lang="en-GB" dirty="0" err="1"/>
              <a:t>ợng</a:t>
            </a:r>
            <a:br>
              <a:rPr lang="en-GB" dirty="0"/>
            </a:b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khởi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tượng</a:t>
            </a:r>
            <a:r>
              <a:rPr lang="en-GB" dirty="0"/>
              <a:t> </a:t>
            </a:r>
            <a:r>
              <a:rPr lang="en-GB" dirty="0" err="1"/>
              <a:t>với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khóa</a:t>
            </a:r>
            <a:r>
              <a:rPr lang="en-GB" dirty="0"/>
              <a:t> new:</a:t>
            </a:r>
          </a:p>
          <a:p>
            <a:endParaRPr lang="en-GB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639" y="2416608"/>
            <a:ext cx="4470903" cy="235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7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A167-6936-4526-871C-A4A07D4C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function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t</a:t>
            </a:r>
            <a:r>
              <a:rPr lang="vi-VN" dirty="0"/>
              <a:t>ư</a:t>
            </a:r>
            <a:r>
              <a:rPr lang="en-GB" dirty="0" err="1"/>
              <a:t>ợng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B003-AE55-4B8B-AFA3-FB6D2267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98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latin typeface="Consolas"/>
              </a:rPr>
              <a:t> Employee(name, age) {</a:t>
            </a:r>
          </a:p>
          <a:p>
            <a:pPr marL="107998" indent="0">
              <a:buNone/>
            </a:pPr>
            <a:r>
              <a:rPr lang="en-US" dirty="0"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latin typeface="Consolas"/>
              </a:rPr>
              <a:t>.name</a:t>
            </a:r>
            <a:r>
              <a:rPr lang="en-US" dirty="0">
                <a:latin typeface="Consolas"/>
              </a:rPr>
              <a:t> = name;</a:t>
            </a:r>
          </a:p>
          <a:p>
            <a:pPr marL="107998" indent="0">
              <a:buNone/>
            </a:pPr>
            <a:r>
              <a:rPr lang="en-US" dirty="0"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latin typeface="Consolas"/>
              </a:rPr>
              <a:t>.age</a:t>
            </a:r>
            <a:r>
              <a:rPr lang="en-US" dirty="0">
                <a:latin typeface="Consolas"/>
              </a:rPr>
              <a:t> = age;</a:t>
            </a:r>
          </a:p>
          <a:p>
            <a:pPr marL="107998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err="1">
                <a:latin typeface="Consolas"/>
              </a:rPr>
              <a:t>.go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dirty="0">
                <a:latin typeface="Consolas"/>
              </a:rPr>
              <a:t> () {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/*Go action*/</a:t>
            </a:r>
            <a:r>
              <a:rPr lang="en-US" dirty="0">
                <a:latin typeface="Consolas"/>
              </a:rPr>
              <a:t> };</a:t>
            </a:r>
          </a:p>
          <a:p>
            <a:pPr marL="107998" indent="0">
              <a:buNone/>
            </a:pPr>
            <a:r>
              <a:rPr lang="en-US" dirty="0">
                <a:latin typeface="Consolas"/>
              </a:rPr>
              <a:t>};</a:t>
            </a:r>
          </a:p>
          <a:p>
            <a:pPr marL="107998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latin typeface="Consolas"/>
              </a:rPr>
              <a:t> employee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latin typeface="Consolas"/>
              </a:rPr>
              <a:t> Employee();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2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3CE5-8ED1-47C4-978F-B497E88B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GB" dirty="0" err="1"/>
              <a:t>ợng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D2A0-9DE3-48B3-995F-8EDBBF141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1604521"/>
            <a:ext cx="10972318" cy="4533632"/>
          </a:xfrm>
        </p:spPr>
        <p:txBody>
          <a:bodyPr/>
          <a:lstStyle/>
          <a:p>
            <a:r>
              <a:rPr lang="en-US" dirty="0"/>
              <a:t>Dot notation</a:t>
            </a:r>
          </a:p>
          <a:p>
            <a:pPr lvl="1"/>
            <a:r>
              <a:rPr lang="en-US" dirty="0" err="1">
                <a:latin typeface="Consolas"/>
              </a:rPr>
              <a:t>obj.lastName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"Smith"</a:t>
            </a:r>
            <a:r>
              <a:rPr lang="en-US" dirty="0">
                <a:latin typeface="Consolas"/>
              </a:rPr>
              <a:t>;</a:t>
            </a:r>
            <a:endParaRPr lang="en-US" dirty="0"/>
          </a:p>
          <a:p>
            <a:r>
              <a:rPr lang="en-US" dirty="0">
                <a:latin typeface="Consolas"/>
              </a:rPr>
              <a:t>Bracket notation</a:t>
            </a:r>
          </a:p>
          <a:p>
            <a:pPr lvl="1"/>
            <a:r>
              <a:rPr lang="en-US" dirty="0" err="1">
                <a:latin typeface="Consolas"/>
              </a:rPr>
              <a:t>obj</a:t>
            </a:r>
            <a:r>
              <a:rPr lang="en-US" dirty="0">
                <a:latin typeface="Consolas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lastName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latin typeface="Consolas"/>
              </a:rPr>
              <a:t>]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"Smith"</a:t>
            </a:r>
            <a:r>
              <a:rPr lang="en-US" dirty="0">
                <a:latin typeface="Consolas"/>
              </a:rPr>
              <a:t>;</a:t>
            </a:r>
          </a:p>
          <a:p>
            <a:r>
              <a:rPr lang="en-US" dirty="0">
                <a:latin typeface="Consolas"/>
              </a:rPr>
              <a:t>Enumerating properties</a:t>
            </a:r>
          </a:p>
          <a:p>
            <a:r>
              <a:rPr lang="en-US" dirty="0">
                <a:latin typeface="Consolas"/>
              </a:rPr>
              <a:t>:</a:t>
            </a:r>
          </a:p>
          <a:p>
            <a:endParaRPr lang="en-US" dirty="0">
              <a:latin typeface="Consolas"/>
            </a:endParaRP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3E7E14-AE2B-4C83-98E3-CD8CE92A0528}"/>
              </a:ext>
            </a:extLst>
          </p:cNvPr>
          <p:cNvSpPr/>
          <p:nvPr/>
        </p:nvSpPr>
        <p:spPr>
          <a:xfrm>
            <a:off x="898237" y="4343400"/>
            <a:ext cx="7391400" cy="9906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(prop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alert(prop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[prop]);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6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325A-3DCB-434F-9090-769494AF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11FE-DC11-4CD7-BF40-B051189CE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1604521"/>
            <a:ext cx="10972318" cy="4776824"/>
          </a:xfrm>
        </p:spPr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function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javascript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first-class: </a:t>
            </a:r>
            <a:r>
              <a:rPr lang="en-GB" dirty="0" err="1"/>
              <a:t>tức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bị</a:t>
            </a:r>
            <a:r>
              <a:rPr lang="en-GB" dirty="0"/>
              <a:t> </a:t>
            </a:r>
            <a:r>
              <a:rPr lang="en-GB" dirty="0" err="1"/>
              <a:t>giới</a:t>
            </a:r>
            <a:r>
              <a:rPr lang="en-GB" dirty="0"/>
              <a:t> </a:t>
            </a:r>
            <a:r>
              <a:rPr lang="en-GB" dirty="0" err="1"/>
              <a:t>hạn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cách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Đặc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first-class:</a:t>
            </a:r>
          </a:p>
          <a:p>
            <a:pPr lvl="2"/>
            <a:r>
              <a:rPr lang="en-GB" dirty="0"/>
              <a:t>Đ</a:t>
            </a:r>
            <a:r>
              <a:rPr lang="vi-VN" dirty="0"/>
              <a:t>ư</a:t>
            </a:r>
            <a:r>
              <a:rPr lang="en-GB" dirty="0" err="1"/>
              <a:t>ợc</a:t>
            </a:r>
            <a:r>
              <a:rPr lang="en-GB" dirty="0"/>
              <a:t> </a:t>
            </a:r>
            <a:r>
              <a:rPr lang="en-GB" dirty="0" err="1"/>
              <a:t>lưu</a:t>
            </a:r>
            <a:r>
              <a:rPr lang="en-GB" dirty="0"/>
              <a:t> </a:t>
            </a:r>
            <a:r>
              <a:rPr lang="en-GB" dirty="0" err="1"/>
              <a:t>trữ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biến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Đ</a:t>
            </a:r>
            <a:r>
              <a:rPr lang="vi-VN" dirty="0"/>
              <a:t>ư</a:t>
            </a:r>
            <a:r>
              <a:rPr lang="en-GB" dirty="0" err="1"/>
              <a:t>ợc</a:t>
            </a:r>
            <a:r>
              <a:rPr lang="en-GB" dirty="0"/>
              <a:t> </a:t>
            </a:r>
            <a:r>
              <a:rPr lang="en-GB" dirty="0" err="1"/>
              <a:t>chuyển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Đ</a:t>
            </a:r>
            <a:r>
              <a:rPr lang="vi-VN" dirty="0"/>
              <a:t>ư</a:t>
            </a:r>
            <a:r>
              <a:rPr lang="en-GB" dirty="0" err="1"/>
              <a:t>ợc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trả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.</a:t>
            </a:r>
          </a:p>
          <a:p>
            <a:r>
              <a:rPr lang="en-GB" dirty="0" err="1"/>
              <a:t>Các</a:t>
            </a:r>
            <a:r>
              <a:rPr lang="en-GB" dirty="0"/>
              <a:t> function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đ</a:t>
            </a:r>
            <a:r>
              <a:rPr lang="vi-VN" dirty="0"/>
              <a:t>ư</a:t>
            </a:r>
            <a:r>
              <a:rPr lang="en-GB" dirty="0" err="1"/>
              <a:t>ợc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ẩn</a:t>
            </a:r>
            <a:r>
              <a:rPr lang="en-GB" dirty="0"/>
              <a:t> </a:t>
            </a:r>
            <a:r>
              <a:rPr lang="en-GB" dirty="0" err="1"/>
              <a:t>danh</a:t>
            </a:r>
            <a:r>
              <a:rPr lang="en-GB" dirty="0"/>
              <a:t> </a:t>
            </a:r>
            <a:r>
              <a:rPr lang="en-GB" dirty="0" err="1"/>
              <a:t>bất</a:t>
            </a:r>
            <a:r>
              <a:rPr lang="en-GB" dirty="0"/>
              <a:t> </a:t>
            </a:r>
            <a:r>
              <a:rPr lang="en-GB" dirty="0" err="1"/>
              <a:t>cứ</a:t>
            </a:r>
            <a:r>
              <a:rPr lang="en-GB" dirty="0"/>
              <a:t> </a:t>
            </a:r>
            <a:r>
              <a:rPr lang="en-GB" dirty="0" err="1"/>
              <a:t>lúc</a:t>
            </a:r>
            <a:r>
              <a:rPr lang="en-GB" dirty="0"/>
              <a:t> </a:t>
            </a:r>
            <a:r>
              <a:rPr lang="en-GB" dirty="0" err="1"/>
              <a:t>nào</a:t>
            </a:r>
            <a:endParaRPr lang="en-GB" dirty="0"/>
          </a:p>
          <a:p>
            <a:r>
              <a:rPr lang="en-GB" dirty="0" err="1"/>
              <a:t>Các</a:t>
            </a:r>
            <a:r>
              <a:rPr lang="en-GB" dirty="0"/>
              <a:t> function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đ</a:t>
            </a:r>
            <a:r>
              <a:rPr lang="vi-VN" dirty="0"/>
              <a:t>ư</a:t>
            </a:r>
            <a:r>
              <a:rPr lang="en-GB" dirty="0" err="1"/>
              <a:t>ợc</a:t>
            </a:r>
            <a:r>
              <a:rPr lang="en-GB" dirty="0"/>
              <a:t> </a:t>
            </a:r>
            <a:r>
              <a:rPr lang="en-GB" dirty="0" err="1"/>
              <a:t>truyền</a:t>
            </a:r>
            <a:r>
              <a:rPr lang="en-GB" dirty="0"/>
              <a:t> d</a:t>
            </a:r>
            <a:r>
              <a:rPr lang="vi-VN" dirty="0"/>
              <a:t>ư</a:t>
            </a:r>
            <a:r>
              <a:rPr lang="en-GB" dirty="0" err="1"/>
              <a:t>ới</a:t>
            </a:r>
            <a:r>
              <a:rPr lang="en-GB" dirty="0"/>
              <a:t> </a:t>
            </a:r>
            <a:r>
              <a:rPr lang="en-GB" dirty="0" err="1"/>
              <a:t>dạng</a:t>
            </a:r>
            <a:r>
              <a:rPr lang="en-GB" dirty="0"/>
              <a:t> </a:t>
            </a:r>
            <a:r>
              <a:rPr lang="en-GB" dirty="0" err="1"/>
              <a:t>tham</a:t>
            </a:r>
            <a:r>
              <a:rPr lang="en-GB" dirty="0"/>
              <a:t> </a:t>
            </a:r>
            <a:r>
              <a:rPr lang="en-GB" dirty="0" err="1"/>
              <a:t>số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20223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977ED81D-4001-4727-9F94-3178D2857836}" vid="{3329268D-15E9-4E2D-BBBC-FF8011321B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133</TotalTime>
  <Words>1038</Words>
  <Application>Microsoft Office PowerPoint</Application>
  <PresentationFormat>Widescreen</PresentationFormat>
  <Paragraphs>143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Consolas</vt:lpstr>
      <vt:lpstr>DejaVu Sans</vt:lpstr>
      <vt:lpstr>Symbol</vt:lpstr>
      <vt:lpstr>Wingdings</vt:lpstr>
      <vt:lpstr>Theme2</vt:lpstr>
      <vt:lpstr>Office Theme</vt:lpstr>
      <vt:lpstr>1_Office Theme</vt:lpstr>
      <vt:lpstr>Javascript nâng cao </vt:lpstr>
      <vt:lpstr>Nội dung chương trình</vt:lpstr>
      <vt:lpstr>Javascript Object</vt:lpstr>
      <vt:lpstr>Tạo đối tượng trong JavaScript </vt:lpstr>
      <vt:lpstr>Sử dụng Object Literal </vt:lpstr>
      <vt:lpstr>Sử dụng từ khóa new để tạo đối tượng </vt:lpstr>
      <vt:lpstr>Sử dụng function tạo đối tượng</vt:lpstr>
      <vt:lpstr>Các thuộc tính của đối tượng</vt:lpstr>
      <vt:lpstr>Functions</vt:lpstr>
      <vt:lpstr>Định nghĩa một hàm (function)</vt:lpstr>
      <vt:lpstr>Location of function</vt:lpstr>
      <vt:lpstr>Function đệ quy</vt:lpstr>
      <vt:lpstr>Function đệ quy trong một đối tượng</vt:lpstr>
      <vt:lpstr>Functions as Objects</vt:lpstr>
      <vt:lpstr>.call() vs .apply()</vt:lpstr>
      <vt:lpstr>Variable Arguments</vt:lpstr>
      <vt:lpstr>Function overloading</vt:lpstr>
      <vt:lpstr>JavaScript Closures</vt:lpstr>
      <vt:lpstr>Ví dụ về Closures</vt:lpstr>
      <vt:lpstr>Javscript Closures</vt:lpstr>
      <vt:lpstr>Closure issue</vt:lpstr>
      <vt:lpstr>(function(){})()</vt:lpstr>
      <vt:lpstr>Function prototype</vt:lpstr>
      <vt:lpstr>Inheritance (kế thừa)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MANH</dc:creator>
  <cp:lastModifiedBy>NGUYEN VAN MANH</cp:lastModifiedBy>
  <cp:revision>57</cp:revision>
  <dcterms:created xsi:type="dcterms:W3CDTF">2018-05-08T02:00:07Z</dcterms:created>
  <dcterms:modified xsi:type="dcterms:W3CDTF">2018-05-08T04:13:46Z</dcterms:modified>
</cp:coreProperties>
</file>