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</p:sldMasterIdLst>
  <p:notesMasterIdLst>
    <p:notesMasterId r:id="rId3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79" r:id="rId28"/>
    <p:sldId id="281" r:id="rId29"/>
    <p:sldId id="282" r:id="rId30"/>
    <p:sldId id="286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50425-A605-4D8F-91F7-ABD547155C11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FE180-3270-4219-B959-E905E0755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5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Mobile-first: 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 một quy trình thực hiện thiết kế đi từ giao diện cho mobile đầu tiên sau đó mới tới những thiết bị khác như ipad, laptop, desktop …</a:t>
            </a:r>
            <a:endParaRPr lang="en-GB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Responsive features: là tính chất có thể t</a:t>
            </a:r>
            <a:r>
              <a:rPr lang="vi-VN"/>
              <a:t>ư</a:t>
            </a:r>
            <a:r>
              <a:rPr lang="en-GB"/>
              <a:t>ơng thích với mọi kích th</a:t>
            </a:r>
            <a:r>
              <a:rPr lang="vi-VN"/>
              <a:t>ư</a:t>
            </a:r>
            <a:r>
              <a:rPr lang="en-GB"/>
              <a:t>ớc của trình duyệt Web</a:t>
            </a:r>
            <a:endParaRPr lang="en-US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FE180-3270-4219-B959-E905E0755EE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66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15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609605" y="1604521"/>
            <a:ext cx="10972318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609605" y="3682080"/>
            <a:ext cx="10972318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13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232324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6232324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609605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6520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609605" y="1604521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4319524" y="1604521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8029444" y="1604521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8029444" y="3682080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4319524" y="3682080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09605" y="3682080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3084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2080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432001" indent="-324003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11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883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232324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928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9040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609605" y="273603"/>
            <a:ext cx="10972318" cy="5307837"/>
          </a:xfrm>
        </p:spPr>
        <p:txBody>
          <a:bodyPr anchor="ctr" anchorCtr="1"/>
          <a:lstStyle>
            <a:lvl1pPr marL="432001" indent="-324003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78355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09605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6232324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834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432001" indent="-324003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860672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232324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6232324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1381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609605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6232324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609605" y="3682080"/>
            <a:ext cx="10972318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5565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609605" y="1604521"/>
            <a:ext cx="10972318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609605" y="3682080"/>
            <a:ext cx="10972318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921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232324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6232324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609605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2077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609605" y="1604521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4319524" y="1604521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8029444" y="1604521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8029444" y="3682080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4319524" y="3682080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09605" y="3682080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24767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4342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432001" indent="-324003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913784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6919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232324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58614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00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29205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609605" y="273603"/>
            <a:ext cx="10972318" cy="5307837"/>
          </a:xfrm>
        </p:spPr>
        <p:txBody>
          <a:bodyPr anchor="ctr" anchorCtr="1"/>
          <a:lstStyle>
            <a:lvl1pPr marL="432001" indent="-324003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488910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09605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6232324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89470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232324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6232324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41937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609605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6232324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609605" y="3682080"/>
            <a:ext cx="10972318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13099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609605" y="1604521"/>
            <a:ext cx="10972318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609605" y="3682080"/>
            <a:ext cx="10972318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8191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232324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6232324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609605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02125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609605" y="1604521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4319524" y="1604521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8029444" y="1604521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8029444" y="3682080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4319524" y="3682080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09605" y="3682080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339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232324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642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670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609605" y="273603"/>
            <a:ext cx="10972318" cy="5307837"/>
          </a:xfrm>
        </p:spPr>
        <p:txBody>
          <a:bodyPr anchor="ctr" anchorCtr="1"/>
          <a:lstStyle>
            <a:lvl1pPr marL="432001" indent="-324003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1367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09605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6232324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598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232324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6232324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774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609605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6232324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609605" y="3682080"/>
            <a:ext cx="10972318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547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609605" y="273603"/>
            <a:ext cx="10972318" cy="114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609605" y="1604521"/>
            <a:ext cx="10972318" cy="39772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94436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marL="0" marR="0" lvl="0" indent="0" algn="ctr" defTabSz="914406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391909" marR="0" lvl="0" indent="-293932" algn="l" defTabSz="914406" rtl="0" eaLnBrk="1" fontAlgn="auto" hangingPunct="1">
        <a:lnSpc>
          <a:spcPct val="90000"/>
        </a:lnSpc>
        <a:spcBef>
          <a:spcPts val="1284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32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864003" marR="0" lvl="1" indent="-324003" algn="l" defTabSz="914406" rtl="0" eaLnBrk="1" fontAlgn="auto" hangingPunct="1">
        <a:lnSpc>
          <a:spcPct val="90000"/>
        </a:lnSpc>
        <a:spcBef>
          <a:spcPts val="1134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1296012" marR="0" lvl="2" indent="-288001" algn="l" defTabSz="914406" rtl="0" eaLnBrk="1" fontAlgn="auto" hangingPunct="1">
        <a:lnSpc>
          <a:spcPct val="90000"/>
        </a:lnSpc>
        <a:spcBef>
          <a:spcPts val="848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728014" marR="0" lvl="3" indent="-216004" algn="l" defTabSz="914406" rtl="0" eaLnBrk="1" fontAlgn="auto" hangingPunct="1">
        <a:lnSpc>
          <a:spcPct val="90000"/>
        </a:lnSpc>
        <a:spcBef>
          <a:spcPts val="567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2160015" marR="0" lvl="4" indent="-216004" algn="l" defTabSz="914406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2592016" marR="0" lvl="5" indent="-216004" algn="l" defTabSz="914406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3024018" marR="0" lvl="6" indent="-216004" algn="l" defTabSz="914406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609605" y="273603"/>
            <a:ext cx="10972318" cy="114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609605" y="1604521"/>
            <a:ext cx="10972318" cy="39772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98550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marL="0" marR="0" lvl="0" indent="0" algn="ctr" defTabSz="914406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391909" marR="0" lvl="0" indent="-293932" algn="l" defTabSz="914406" rtl="0" eaLnBrk="1" fontAlgn="auto" hangingPunct="1">
        <a:lnSpc>
          <a:spcPct val="90000"/>
        </a:lnSpc>
        <a:spcBef>
          <a:spcPts val="1284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32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864003" marR="0" lvl="1" indent="-324003" algn="l" defTabSz="914406" rtl="0" eaLnBrk="1" fontAlgn="auto" hangingPunct="1">
        <a:lnSpc>
          <a:spcPct val="90000"/>
        </a:lnSpc>
        <a:spcBef>
          <a:spcPts val="1134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1296012" marR="0" lvl="2" indent="-288001" algn="l" defTabSz="914406" rtl="0" eaLnBrk="1" fontAlgn="auto" hangingPunct="1">
        <a:lnSpc>
          <a:spcPct val="90000"/>
        </a:lnSpc>
        <a:spcBef>
          <a:spcPts val="848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728014" marR="0" lvl="3" indent="-216004" algn="l" defTabSz="914406" rtl="0" eaLnBrk="1" fontAlgn="auto" hangingPunct="1">
        <a:lnSpc>
          <a:spcPct val="90000"/>
        </a:lnSpc>
        <a:spcBef>
          <a:spcPts val="567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2160015" marR="0" lvl="4" indent="-216004" algn="l" defTabSz="914406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2592016" marR="0" lvl="5" indent="-216004" algn="l" defTabSz="914406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3024018" marR="0" lvl="6" indent="-216004" algn="l" defTabSz="914406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609605" y="273603"/>
            <a:ext cx="10972318" cy="114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609605" y="1604521"/>
            <a:ext cx="10972318" cy="39772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426887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marL="0" marR="0" lvl="0" indent="0" algn="ctr" defTabSz="914406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391909" marR="0" lvl="0" indent="-293932" algn="l" defTabSz="914406" rtl="0" eaLnBrk="1" fontAlgn="auto" hangingPunct="1">
        <a:lnSpc>
          <a:spcPct val="90000"/>
        </a:lnSpc>
        <a:spcBef>
          <a:spcPts val="1284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32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864003" marR="0" lvl="1" indent="-324003" algn="l" defTabSz="914406" rtl="0" eaLnBrk="1" fontAlgn="auto" hangingPunct="1">
        <a:lnSpc>
          <a:spcPct val="90000"/>
        </a:lnSpc>
        <a:spcBef>
          <a:spcPts val="1134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1296012" marR="0" lvl="2" indent="-288001" algn="l" defTabSz="914406" rtl="0" eaLnBrk="1" fontAlgn="auto" hangingPunct="1">
        <a:lnSpc>
          <a:spcPct val="90000"/>
        </a:lnSpc>
        <a:spcBef>
          <a:spcPts val="848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728014" marR="0" lvl="3" indent="-216004" algn="l" defTabSz="914406" rtl="0" eaLnBrk="1" fontAlgn="auto" hangingPunct="1">
        <a:lnSpc>
          <a:spcPct val="90000"/>
        </a:lnSpc>
        <a:spcBef>
          <a:spcPts val="567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2160015" marR="0" lvl="4" indent="-216004" algn="l" defTabSz="914406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2592016" marR="0" lvl="5" indent="-216004" algn="l" defTabSz="914406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3024018" marR="0" lvl="6" indent="-216004" algn="l" defTabSz="914406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" TargetMode="Externa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3B96FF-0850-4D91-97E7-1470EB3A4AF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5" y="1870741"/>
            <a:ext cx="10972318" cy="1161828"/>
          </a:xfrm>
        </p:spPr>
        <p:txBody>
          <a:bodyPr/>
          <a:lstStyle/>
          <a:p>
            <a:pPr marL="107998" indent="0">
              <a:buNone/>
            </a:pPr>
            <a:r>
              <a:rPr lang="en-GB" b="1"/>
              <a:t>Giới thiệu Bootstrap, cách sử dụng Bootstrap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CA62A9-86BF-47D5-95AE-EB475DF5C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68" y="1870741"/>
            <a:ext cx="5827613" cy="38850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2EAF7F-1E58-46A6-8370-0349B32FC3AC}"/>
              </a:ext>
            </a:extLst>
          </p:cNvPr>
          <p:cNvSpPr txBox="1"/>
          <p:nvPr/>
        </p:nvSpPr>
        <p:spPr>
          <a:xfrm>
            <a:off x="8765893" y="5944212"/>
            <a:ext cx="3426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/>
              <a:t>GV: Nguyễn Văn Mạnh</a:t>
            </a:r>
          </a:p>
        </p:txBody>
      </p:sp>
    </p:spTree>
    <p:extLst>
      <p:ext uri="{BB962C8B-B14F-4D97-AF65-F5344CB8AC3E}">
        <p14:creationId xmlns:p14="http://schemas.microsoft.com/office/powerpoint/2010/main" val="155249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0643-F311-4AC8-9E51-A89CA0F4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D50B8-22A8-4780-8461-64DD4A8CB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Bao gồm các tệp css và js đã đ</a:t>
            </a:r>
            <a:r>
              <a:rPr lang="vi-VN"/>
              <a:t>ư</a:t>
            </a:r>
            <a:r>
              <a:rPr lang="en-GB"/>
              <a:t>ợc biên dịch đi kèm với bộ mã nguồn less và tài liệu h</a:t>
            </a:r>
            <a:r>
              <a:rPr lang="vi-VN"/>
              <a:t>ư</a:t>
            </a:r>
            <a:r>
              <a:rPr lang="en-GB"/>
              <a:t>ớng dẫn sử dụng</a:t>
            </a:r>
          </a:p>
          <a:p>
            <a:r>
              <a:rPr lang="en-GB"/>
              <a:t>Cấu trúc nh</a:t>
            </a:r>
            <a:r>
              <a:rPr lang="vi-VN"/>
              <a:t>ư</a:t>
            </a:r>
            <a:r>
              <a:rPr lang="en-GB"/>
              <a:t> hình: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8A6E6-6A97-410F-85DD-CFE363A35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146" y="2573110"/>
            <a:ext cx="3543615" cy="356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7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287A-A4FE-41DB-89A9-7862235E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Tạo một trang Web sử dụng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DE43A-CAF4-4C3D-91CA-1CDB045DD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Thêm một trang Web</a:t>
            </a:r>
          </a:p>
          <a:p>
            <a:r>
              <a:rPr lang="en-GB"/>
              <a:t>Thiết lập Mobile-first:</a:t>
            </a:r>
          </a:p>
          <a:p>
            <a:pPr marL="107998" indent="0">
              <a:buNone/>
            </a:pP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0708E-95CE-44F0-A8B1-34F3C4722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01" y="2707832"/>
            <a:ext cx="10220325" cy="5429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194836-A629-4DE4-B5F6-E72BFDD87754}"/>
              </a:ext>
            </a:extLst>
          </p:cNvPr>
          <p:cNvSpPr/>
          <p:nvPr/>
        </p:nvSpPr>
        <p:spPr>
          <a:xfrm>
            <a:off x="985601" y="3972393"/>
            <a:ext cx="4425848" cy="124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/>
              <a:t>Độ rộng của trang Web sẽ tự tộng thay đổi theo thiết bị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1391BC-42EB-4DD2-B85C-319B1CE9C115}"/>
              </a:ext>
            </a:extLst>
          </p:cNvPr>
          <p:cNvCxnSpPr/>
          <p:nvPr/>
        </p:nvCxnSpPr>
        <p:spPr>
          <a:xfrm flipV="1">
            <a:off x="4109013" y="3113590"/>
            <a:ext cx="1551007" cy="127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5030378-B703-4C0A-B28A-47C6F7D4B28B}"/>
              </a:ext>
            </a:extLst>
          </p:cNvPr>
          <p:cNvSpPr/>
          <p:nvPr/>
        </p:nvSpPr>
        <p:spPr>
          <a:xfrm>
            <a:off x="6946504" y="3796465"/>
            <a:ext cx="4425848" cy="124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/>
              <a:t>Tự động phóng trang vừa màn hình ngay lần đầu tiên load trang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CC5DFF-FBEA-4540-87FA-B5C1CD32A6BC}"/>
              </a:ext>
            </a:extLst>
          </p:cNvPr>
          <p:cNvCxnSpPr/>
          <p:nvPr/>
        </p:nvCxnSpPr>
        <p:spPr>
          <a:xfrm flipV="1">
            <a:off x="8738886" y="3113590"/>
            <a:ext cx="856527" cy="858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99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4FA7-1E1B-44B2-B954-61C4B3B6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Tạo một trang Web sử dụng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9539-869F-4696-A9C3-A9044CAF4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5" y="1604521"/>
            <a:ext cx="10972318" cy="4692107"/>
          </a:xfrm>
        </p:spPr>
        <p:txBody>
          <a:bodyPr/>
          <a:lstStyle/>
          <a:p>
            <a:r>
              <a:rPr lang="en-GB"/>
              <a:t>Containers</a:t>
            </a:r>
          </a:p>
          <a:p>
            <a:pPr lvl="1"/>
            <a:r>
              <a:rPr lang="en-GB"/>
              <a:t>Có 2 cách để wrap nội dung trang:</a:t>
            </a:r>
          </a:p>
          <a:p>
            <a:pPr lvl="2"/>
            <a:r>
              <a:rPr lang="en-GB"/>
              <a:t> Sử dụng class </a:t>
            </a:r>
            <a:r>
              <a:rPr lang="en-GB" b="1">
                <a:solidFill>
                  <a:srgbClr val="FF0000"/>
                </a:solidFill>
              </a:rPr>
              <a:t>.container </a:t>
            </a:r>
            <a:r>
              <a:rPr lang="en-GB"/>
              <a:t>cho một container Responsive có chiều rộng cố định.</a:t>
            </a:r>
          </a:p>
          <a:p>
            <a:pPr lvl="2"/>
            <a:endParaRPr lang="en-GB"/>
          </a:p>
          <a:p>
            <a:pPr lvl="2"/>
            <a:endParaRPr lang="en-GB"/>
          </a:p>
          <a:p>
            <a:pPr lvl="2"/>
            <a:r>
              <a:rPr lang="en-GB"/>
              <a:t>Sử dụng class </a:t>
            </a:r>
            <a:r>
              <a:rPr lang="en-GB" b="1">
                <a:solidFill>
                  <a:srgbClr val="FF0000"/>
                </a:solidFill>
              </a:rPr>
              <a:t>.container-fluid </a:t>
            </a:r>
            <a:r>
              <a:rPr lang="en-GB"/>
              <a:t>cho container có chiều rộng tối đa, bằng chiều rộng khung nhìn.</a:t>
            </a:r>
            <a:br>
              <a:rPr lang="en-GB"/>
            </a:br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4EFD0D-6990-4177-9A94-CC5821A57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416"/>
          <a:stretch/>
        </p:blipFill>
        <p:spPr>
          <a:xfrm>
            <a:off x="3002015" y="2991048"/>
            <a:ext cx="3408128" cy="1233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232547-FE44-49CF-BA8E-016C6139E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676" y="5007119"/>
            <a:ext cx="4481546" cy="147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4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0496-2D2D-40B1-8B1E-5BB9DF90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Hệ thống Grid</a:t>
            </a:r>
            <a:br>
              <a:rPr lang="en-GB"/>
            </a:b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05B79-C102-40FD-8232-E67DE25C1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5" y="925975"/>
            <a:ext cx="10972318" cy="5428526"/>
          </a:xfrm>
        </p:spPr>
        <p:txBody>
          <a:bodyPr>
            <a:normAutofit/>
          </a:bodyPr>
          <a:lstStyle/>
          <a:p>
            <a:r>
              <a:rPr lang="en-GB" sz="2000"/>
              <a:t>T</a:t>
            </a:r>
            <a:r>
              <a:rPr lang="vi-VN" sz="2000"/>
              <a:t>ư</a:t>
            </a:r>
            <a:r>
              <a:rPr lang="en-GB" sz="2000"/>
              <a:t>ơng thích với hầu hết các thiết bị</a:t>
            </a:r>
          </a:p>
          <a:p>
            <a:r>
              <a:rPr lang="en-GB" sz="2000"/>
              <a:t>Đ</a:t>
            </a:r>
            <a:r>
              <a:rPr lang="vi-VN" sz="2000"/>
              <a:t>ư</a:t>
            </a:r>
            <a:r>
              <a:rPr lang="en-GB" sz="2000"/>
              <a:t>ợc chia thành 12 cột t</a:t>
            </a:r>
            <a:r>
              <a:rPr lang="vi-VN" sz="2000"/>
              <a:t>ư</a:t>
            </a:r>
            <a:r>
              <a:rPr lang="en-GB" sz="2000"/>
              <a:t>ơng thích với mọi loại thiết bị.</a:t>
            </a:r>
          </a:p>
          <a:p>
            <a:r>
              <a:rPr lang="en-GB" sz="2000"/>
              <a:t>Bao gồm các class đ</a:t>
            </a:r>
            <a:r>
              <a:rPr lang="vi-VN" sz="2000"/>
              <a:t>ư</a:t>
            </a:r>
            <a:r>
              <a:rPr lang="en-GB" sz="2000"/>
              <a:t>ợc định nghĩa sẵn.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/>
              <a:t>Các hàng đ</a:t>
            </a:r>
            <a:r>
              <a:rPr lang="vi-VN" sz="2000"/>
              <a:t>ư</a:t>
            </a:r>
            <a:r>
              <a:rPr lang="en-GB" sz="2000"/>
              <a:t>ợc đặt bên trong class </a:t>
            </a:r>
            <a:r>
              <a:rPr lang="en-GB" sz="2000">
                <a:solidFill>
                  <a:srgbClr val="FF0000"/>
                </a:solidFill>
              </a:rPr>
              <a:t>.container </a:t>
            </a:r>
            <a:r>
              <a:rPr lang="en-GB" sz="2000"/>
              <a:t>hoặc </a:t>
            </a:r>
            <a:r>
              <a:rPr lang="en-GB" sz="2000">
                <a:solidFill>
                  <a:srgbClr val="FF0000"/>
                </a:solidFill>
              </a:rPr>
              <a:t>.container-fluid</a:t>
            </a:r>
            <a:r>
              <a:rPr lang="en-GB" sz="2000"/>
              <a:t> để căn chỉnh. (sử dụng class </a:t>
            </a:r>
            <a:r>
              <a:rPr lang="en-GB" sz="2000">
                <a:solidFill>
                  <a:srgbClr val="FF0000"/>
                </a:solidFill>
              </a:rPr>
              <a:t>.row</a:t>
            </a:r>
            <a:r>
              <a:rPr lang="en-GB" sz="200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/>
              <a:t>Sử dụng các hàng (</a:t>
            </a:r>
            <a:r>
              <a:rPr lang="en-GB" sz="2000">
                <a:solidFill>
                  <a:srgbClr val="FF0000"/>
                </a:solidFill>
              </a:rPr>
              <a:t>.row</a:t>
            </a:r>
            <a:r>
              <a:rPr lang="en-GB" sz="2000"/>
              <a:t>) để tạo ra một nhóm các cột (</a:t>
            </a:r>
            <a:r>
              <a:rPr lang="en-GB" sz="2000">
                <a:solidFill>
                  <a:srgbClr val="FF0000"/>
                </a:solidFill>
              </a:rPr>
              <a:t>col</a:t>
            </a:r>
            <a:r>
              <a:rPr lang="en-GB" sz="2000"/>
              <a:t>) theo hàng ngang.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/>
              <a:t>Nội dung đặt trực tiếp trong các cột.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/>
              <a:t>Các cột tạo các gutter (khoảng trắng nằm giữa nội dung các cột) bằng </a:t>
            </a:r>
            <a:r>
              <a:rPr lang="en-GB" sz="2000">
                <a:solidFill>
                  <a:srgbClr val="FF0000"/>
                </a:solidFill>
              </a:rPr>
              <a:t>padding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>
                <a:solidFill>
                  <a:schemeClr val="tx1"/>
                </a:solidFill>
              </a:rPr>
              <a:t>Các cột đ</a:t>
            </a:r>
            <a:r>
              <a:rPr lang="vi-VN" sz="2000">
                <a:solidFill>
                  <a:schemeClr val="tx1"/>
                </a:solidFill>
              </a:rPr>
              <a:t>ư</a:t>
            </a:r>
            <a:r>
              <a:rPr lang="en-GB" sz="2000">
                <a:solidFill>
                  <a:schemeClr val="tx1"/>
                </a:solidFill>
              </a:rPr>
              <a:t>ợc tạo ra bằng cách đặt chỉ số là số l</a:t>
            </a:r>
            <a:r>
              <a:rPr lang="vi-VN" sz="2000">
                <a:solidFill>
                  <a:schemeClr val="tx1"/>
                </a:solidFill>
              </a:rPr>
              <a:t>ư</a:t>
            </a:r>
            <a:r>
              <a:rPr lang="en-GB" sz="2000">
                <a:solidFill>
                  <a:schemeClr val="tx1"/>
                </a:solidFill>
              </a:rPr>
              <a:t>ợng cột muốn chia trong tổng số 12 cột. (VD: muốn tạo bố cụ với 3 cột bằng nhau thì ta sử dụng 3 class </a:t>
            </a:r>
            <a:r>
              <a:rPr lang="en-GB" sz="2000">
                <a:solidFill>
                  <a:srgbClr val="FF0000"/>
                </a:solidFill>
              </a:rPr>
              <a:t>.col-xs-4</a:t>
            </a:r>
            <a:r>
              <a:rPr lang="en-GB" sz="200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1BAE4-41D1-4B5D-9FEB-ED51A0EFA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89" y="4876326"/>
            <a:ext cx="3270857" cy="147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3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90F9-1C61-4BA1-AF75-FD7F42FA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Các tùy chọn của l</a:t>
            </a:r>
            <a:r>
              <a:rPr lang="vi-VN"/>
              <a:t>ư</a:t>
            </a:r>
            <a:r>
              <a:rPr lang="en-GB"/>
              <a:t>ới (Grid)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721C77-B1B5-4CAE-91B5-ECD0ED3A8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871" y="1325044"/>
            <a:ext cx="9158925" cy="51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31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3990-205E-419D-8AB5-0B0E0B17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/>
              <a:t>VD: sử dụng hệ thống chồng hàng ngang trên các màn hình cỡ trung bình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3F11C-D76A-42D5-8E95-29DE60A4D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443" y="1418399"/>
            <a:ext cx="2743200" cy="4657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Left Bracket 10">
            <a:extLst>
              <a:ext uri="{FF2B5EF4-FFF2-40B4-BE49-F238E27FC236}">
                <a16:creationId xmlns:a16="http://schemas.microsoft.com/office/drawing/2014/main" id="{17D7EB20-A892-412F-9B35-315374097D9A}"/>
              </a:ext>
            </a:extLst>
          </p:cNvPr>
          <p:cNvSpPr/>
          <p:nvPr/>
        </p:nvSpPr>
        <p:spPr>
          <a:xfrm>
            <a:off x="9023443" y="1418399"/>
            <a:ext cx="85388" cy="2415047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D71101A0-B472-4E6E-ADCF-087B667E4EC7}"/>
              </a:ext>
            </a:extLst>
          </p:cNvPr>
          <p:cNvSpPr/>
          <p:nvPr/>
        </p:nvSpPr>
        <p:spPr>
          <a:xfrm>
            <a:off x="8963915" y="3880564"/>
            <a:ext cx="85388" cy="668216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BBFDD1A1-C25D-4F0D-BA32-440B7741D9BD}"/>
              </a:ext>
            </a:extLst>
          </p:cNvPr>
          <p:cNvSpPr/>
          <p:nvPr/>
        </p:nvSpPr>
        <p:spPr>
          <a:xfrm>
            <a:off x="8963915" y="4571080"/>
            <a:ext cx="115152" cy="767410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A9EF75D2-837A-498F-87CE-56C21D82EB55}"/>
              </a:ext>
            </a:extLst>
          </p:cNvPr>
          <p:cNvSpPr/>
          <p:nvPr/>
        </p:nvSpPr>
        <p:spPr>
          <a:xfrm>
            <a:off x="8968753" y="5393480"/>
            <a:ext cx="85388" cy="668216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19FD6789-027C-418B-BABD-4D9948990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290" y="2149533"/>
            <a:ext cx="8429625" cy="666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08B5C2-7946-4000-B438-0914709AC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48" y="4000359"/>
            <a:ext cx="8382000" cy="4286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0E78399-0021-4C6B-BE62-571AC8DED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73" y="4726185"/>
            <a:ext cx="8439150" cy="457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30F4B7D-26F8-429A-B169-A157B0A1B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290" y="5513275"/>
            <a:ext cx="8401050" cy="428625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F59B233A-05BD-4C6B-9752-A8AC969E2FDE}"/>
              </a:ext>
            </a:extLst>
          </p:cNvPr>
          <p:cNvCxnSpPr/>
          <p:nvPr/>
        </p:nvCxnSpPr>
        <p:spPr>
          <a:xfrm rot="5400000">
            <a:off x="8472791" y="1846868"/>
            <a:ext cx="812728" cy="4593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B5E13A5-6A8B-451C-A162-BE4092BDAFBE}"/>
              </a:ext>
            </a:extLst>
          </p:cNvPr>
          <p:cNvSpPr/>
          <p:nvPr/>
        </p:nvSpPr>
        <p:spPr>
          <a:xfrm>
            <a:off x="902309" y="1535138"/>
            <a:ext cx="3540250" cy="479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Sử dụng tập hợp các class </a:t>
            </a:r>
            <a:r>
              <a:rPr lang="en-GB">
                <a:solidFill>
                  <a:srgbClr val="FF0000"/>
                </a:solidFill>
              </a:rPr>
              <a:t>.col-md-* </a:t>
            </a:r>
          </a:p>
        </p:txBody>
      </p:sp>
    </p:spTree>
    <p:extLst>
      <p:ext uri="{BB962C8B-B14F-4D97-AF65-F5344CB8AC3E}">
        <p14:creationId xmlns:p14="http://schemas.microsoft.com/office/powerpoint/2010/main" val="1071087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A10D-1D41-48C9-9E1B-DF1BF599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5" y="273603"/>
            <a:ext cx="10890733" cy="984513"/>
          </a:xfrm>
        </p:spPr>
        <p:txBody>
          <a:bodyPr/>
          <a:lstStyle/>
          <a:p>
            <a:r>
              <a:rPr lang="en-GB" sz="3200"/>
              <a:t>VD: Sử dụng cho các thiết bị có màn hình có kích th</a:t>
            </a:r>
            <a:r>
              <a:rPr lang="vi-VN" sz="3200"/>
              <a:t>ư</a:t>
            </a:r>
            <a:r>
              <a:rPr lang="en-GB" sz="3200"/>
              <a:t>ớc siêu nhỏ và trung bình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9AD2F8-653F-4540-8B99-22AF08583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327" y="1418399"/>
            <a:ext cx="8266921" cy="49582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A9CB0B-80D9-4649-BE67-0E30584DA7FC}"/>
              </a:ext>
            </a:extLst>
          </p:cNvPr>
          <p:cNvSpPr/>
          <p:nvPr/>
        </p:nvSpPr>
        <p:spPr>
          <a:xfrm>
            <a:off x="584328" y="3418185"/>
            <a:ext cx="2245337" cy="18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tập hợp các class </a:t>
            </a:r>
            <a:r>
              <a:rPr lang="en-GB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.col-xs-* </a:t>
            </a:r>
            <a:r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(siêu nhỏ)</a:t>
            </a:r>
            <a:r>
              <a:rPr lang="en-GB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GB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.col-md-* </a:t>
            </a:r>
            <a:r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(trung bình)</a:t>
            </a:r>
            <a:r>
              <a:rPr lang="en-GB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các màn hình có kích th</a:t>
            </a:r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 siêu nhỏ và trung bình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832E97B-A17A-4A24-8B88-5CD04D6C8CA6}"/>
              </a:ext>
            </a:extLst>
          </p:cNvPr>
          <p:cNvCxnSpPr/>
          <p:nvPr/>
        </p:nvCxnSpPr>
        <p:spPr>
          <a:xfrm>
            <a:off x="2831123" y="3578469"/>
            <a:ext cx="1723292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E431757D-83AA-44A1-A605-58277B26A986}"/>
              </a:ext>
            </a:extLst>
          </p:cNvPr>
          <p:cNvCxnSpPr/>
          <p:nvPr/>
        </p:nvCxnSpPr>
        <p:spPr>
          <a:xfrm flipV="1">
            <a:off x="2831123" y="2734408"/>
            <a:ext cx="764931" cy="6837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FA327C4-221C-4718-BFA7-D3AF0FB582BB}"/>
              </a:ext>
            </a:extLst>
          </p:cNvPr>
          <p:cNvCxnSpPr>
            <a:cxnSpLocks/>
          </p:cNvCxnSpPr>
          <p:nvPr/>
        </p:nvCxnSpPr>
        <p:spPr>
          <a:xfrm flipV="1">
            <a:off x="2376794" y="2233246"/>
            <a:ext cx="1219260" cy="11849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0B1707F-3E7E-4D57-8744-EB50DCA5B896}"/>
              </a:ext>
            </a:extLst>
          </p:cNvPr>
          <p:cNvCxnSpPr>
            <a:cxnSpLocks/>
          </p:cNvCxnSpPr>
          <p:nvPr/>
        </p:nvCxnSpPr>
        <p:spPr>
          <a:xfrm flipV="1">
            <a:off x="1706997" y="1661746"/>
            <a:ext cx="1889057" cy="17564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694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1C87-2579-4FF1-96A8-8EA5E169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5" y="273603"/>
            <a:ext cx="10972318" cy="761046"/>
          </a:xfrm>
        </p:spPr>
        <p:txBody>
          <a:bodyPr/>
          <a:lstStyle/>
          <a:p>
            <a:r>
              <a:rPr lang="en-GB" sz="2800"/>
              <a:t>VD: bố cục cho cả điện thoại, máy tính bảng, máy tính để bàn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7E0595-9C68-48E7-BC3A-033CDD67B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277" y="2347546"/>
            <a:ext cx="10716616" cy="41292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1701E5-74BF-4D05-A6C8-A063C648CBA1}"/>
              </a:ext>
            </a:extLst>
          </p:cNvPr>
          <p:cNvSpPr/>
          <p:nvPr/>
        </p:nvSpPr>
        <p:spPr>
          <a:xfrm>
            <a:off x="4973095" y="1195337"/>
            <a:ext cx="2245337" cy="1446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tập hợp các class </a:t>
            </a:r>
            <a:r>
              <a:rPr lang="en-GB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.col-sm-* </a:t>
            </a:r>
            <a:r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các màn hình của máy tính bảng</a:t>
            </a:r>
          </a:p>
        </p:txBody>
      </p:sp>
    </p:spTree>
    <p:extLst>
      <p:ext uri="{BB962C8B-B14F-4D97-AF65-F5344CB8AC3E}">
        <p14:creationId xmlns:p14="http://schemas.microsoft.com/office/powerpoint/2010/main" val="3968813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A3D6-CA07-40DD-B89B-C6F6B109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Một số class đặc biệt khác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A348-3E31-452A-BDCD-F35E0F166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315272"/>
            <a:ext cx="11040747" cy="5122849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rgbClr val="FF0000"/>
                </a:solidFill>
              </a:rPr>
              <a:t>.clearfix</a:t>
            </a:r>
            <a:r>
              <a:rPr lang="en-GB" sz="2000"/>
              <a:t>: sửa lỗi khi một cột trong 1 hàng (</a:t>
            </a:r>
            <a:r>
              <a:rPr lang="en-GB" sz="2000">
                <a:solidFill>
                  <a:srgbClr val="FF0000"/>
                </a:solidFill>
              </a:rPr>
              <a:t>.row</a:t>
            </a:r>
            <a:r>
              <a:rPr lang="en-GB" sz="2000"/>
              <a:t>) có chiều cao lớn hơn các cột khác</a:t>
            </a:r>
          </a:p>
          <a:p>
            <a:r>
              <a:rPr lang="en-GB" sz="2000">
                <a:solidFill>
                  <a:srgbClr val="FF0000"/>
                </a:solidFill>
              </a:rPr>
              <a:t>.col-md-offset-*</a:t>
            </a:r>
            <a:r>
              <a:rPr lang="en-GB" sz="2000"/>
              <a:t>: di chuyển cột</a:t>
            </a:r>
          </a:p>
          <a:p>
            <a:endParaRPr lang="en-GB"/>
          </a:p>
          <a:p>
            <a:pPr marL="107998" indent="0">
              <a:buNone/>
            </a:pPr>
            <a:endParaRPr lang="en-GB"/>
          </a:p>
          <a:p>
            <a:r>
              <a:rPr lang="en-GB">
                <a:solidFill>
                  <a:srgbClr val="FF0000"/>
                </a:solidFill>
              </a:rPr>
              <a:t>.</a:t>
            </a:r>
            <a:r>
              <a:rPr lang="en-GB" sz="2000">
                <a:solidFill>
                  <a:srgbClr val="FF0000"/>
                </a:solidFill>
              </a:rPr>
              <a:t>col-md-push-*</a:t>
            </a:r>
            <a:r>
              <a:rPr lang="en-GB" sz="2000"/>
              <a:t> và </a:t>
            </a:r>
            <a:r>
              <a:rPr lang="en-GB" sz="2000">
                <a:solidFill>
                  <a:srgbClr val="FF0000"/>
                </a:solidFill>
              </a:rPr>
              <a:t>col-md-pull-*</a:t>
            </a:r>
            <a:r>
              <a:rPr lang="en-GB" sz="2000"/>
              <a:t>: thay đổi thứ tự cột</a:t>
            </a:r>
          </a:p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5F253-67CB-4EBE-8461-966D92089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741" y="3923446"/>
            <a:ext cx="5400065" cy="2514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91D772-40BC-4F30-ADB5-C13C46240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86" y="2042254"/>
            <a:ext cx="7701986" cy="14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18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AF28-B8D0-4BDA-9B34-70369B16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5" y="-16859"/>
            <a:ext cx="10972318" cy="1144796"/>
          </a:xfrm>
        </p:spPr>
        <p:txBody>
          <a:bodyPr/>
          <a:lstStyle/>
          <a:p>
            <a:r>
              <a:rPr lang="en-GB" b="1"/>
              <a:t>Responsive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ABFD1-46DD-4069-9D42-200C471CF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5" y="1327638"/>
            <a:ext cx="10972318" cy="5099539"/>
          </a:xfrm>
        </p:spPr>
        <p:txBody>
          <a:bodyPr>
            <a:normAutofit/>
          </a:bodyPr>
          <a:lstStyle/>
          <a:p>
            <a:r>
              <a:rPr lang="en-GB" sz="2800">
                <a:solidFill>
                  <a:srgbClr val="FF0000"/>
                </a:solidFill>
              </a:rPr>
              <a:t>.table</a:t>
            </a:r>
            <a:r>
              <a:rPr lang="en-GB" sz="2800"/>
              <a:t>: bảng thông th</a:t>
            </a:r>
            <a:r>
              <a:rPr lang="vi-VN" sz="2800"/>
              <a:t>ư</a:t>
            </a:r>
            <a:r>
              <a:rPr lang="en-GB" sz="2800"/>
              <a:t>ờng</a:t>
            </a:r>
          </a:p>
          <a:p>
            <a:endParaRPr lang="en-GB" sz="2800"/>
          </a:p>
          <a:p>
            <a:r>
              <a:rPr lang="en-GB" sz="2800">
                <a:solidFill>
                  <a:srgbClr val="FF0000"/>
                </a:solidFill>
              </a:rPr>
              <a:t>.table-striped</a:t>
            </a:r>
            <a:r>
              <a:rPr lang="en-GB" sz="2800"/>
              <a:t>: bảng có kẻ sọc</a:t>
            </a:r>
          </a:p>
          <a:p>
            <a:endParaRPr lang="en-GB" sz="2800"/>
          </a:p>
          <a:p>
            <a:r>
              <a:rPr lang="en-GB" sz="2800">
                <a:solidFill>
                  <a:srgbClr val="FF0000"/>
                </a:solidFill>
              </a:rPr>
              <a:t>.table-border</a:t>
            </a:r>
            <a:r>
              <a:rPr lang="en-GB" sz="2800"/>
              <a:t>: bảng có đ</a:t>
            </a:r>
            <a:r>
              <a:rPr lang="vi-VN" sz="2800"/>
              <a:t>ư</a:t>
            </a:r>
            <a:r>
              <a:rPr lang="en-GB" sz="2800"/>
              <a:t>ờng viền</a:t>
            </a:r>
          </a:p>
          <a:p>
            <a:endParaRPr lang="en-GB" sz="2800"/>
          </a:p>
          <a:p>
            <a:r>
              <a:rPr lang="en-GB" sz="2800">
                <a:solidFill>
                  <a:srgbClr val="FF0000"/>
                </a:solidFill>
              </a:rPr>
              <a:t>.table-hover</a:t>
            </a:r>
            <a:r>
              <a:rPr lang="en-GB" sz="2800"/>
              <a:t>: có dòng đổi màu khi hover</a:t>
            </a:r>
          </a:p>
          <a:p>
            <a:endParaRPr lang="en-GB" sz="2800"/>
          </a:p>
          <a:p>
            <a:r>
              <a:rPr lang="en-GB" sz="2800">
                <a:solidFill>
                  <a:srgbClr val="FF0000"/>
                </a:solidFill>
              </a:rPr>
              <a:t>.table-condensed</a:t>
            </a:r>
            <a:r>
              <a:rPr lang="en-GB" sz="2800"/>
              <a:t>: bảng bó chặt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111A74-03CF-4C48-8A45-002FE58A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387" y="988898"/>
            <a:ext cx="2348882" cy="1063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D5B9D7-7CEE-4DDC-A4DA-B403BFE1A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859" y="2157475"/>
            <a:ext cx="3301479" cy="1138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46C73C-8066-4B81-9662-5FF557E00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661" y="3218741"/>
            <a:ext cx="3745938" cy="1281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5F2918-8C69-4C5E-A936-B7A5C40C6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558" y="5338138"/>
            <a:ext cx="3757186" cy="1089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3A54FF-6824-4B8D-9700-461F4FC1C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2598" y="4259474"/>
            <a:ext cx="3744891" cy="120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3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78B1EC-ADEC-481D-84B3-6F468CF5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Nội dung bài học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A43F40-D2FE-4A9A-80EE-B20078838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Giới thiệu về </a:t>
            </a:r>
            <a:r>
              <a:rPr lang="en-GB" b="1"/>
              <a:t>Bootstrap</a:t>
            </a:r>
          </a:p>
          <a:p>
            <a:r>
              <a:rPr lang="en-GB"/>
              <a:t>Cách tạo một Website sử dụng </a:t>
            </a:r>
            <a:r>
              <a:rPr lang="en-GB" b="1"/>
              <a:t>Bootstrap</a:t>
            </a:r>
          </a:p>
          <a:p>
            <a:r>
              <a:rPr lang="en-GB"/>
              <a:t>Cách sử dụng </a:t>
            </a:r>
            <a:r>
              <a:rPr lang="en-GB" b="1"/>
              <a:t>Bootstrap 4</a:t>
            </a:r>
          </a:p>
        </p:txBody>
      </p:sp>
    </p:spTree>
    <p:extLst>
      <p:ext uri="{BB962C8B-B14F-4D97-AF65-F5344CB8AC3E}">
        <p14:creationId xmlns:p14="http://schemas.microsoft.com/office/powerpoint/2010/main" val="2101811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18A98-CFED-4834-A36A-64270925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Bootstrap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90C8-EDAC-4EC2-A2D7-0E5294CEB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Images responsive:</a:t>
            </a:r>
          </a:p>
          <a:p>
            <a:endParaRPr lang="en-GB"/>
          </a:p>
          <a:p>
            <a:r>
              <a:rPr lang="en-GB"/>
              <a:t>Image Shapes: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9F339-4B53-4A81-AD4C-DF868C4ED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19" y="2150413"/>
            <a:ext cx="10528882" cy="620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79E59E-9771-446D-A4CC-3E1A582E0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5" y="3317083"/>
            <a:ext cx="52673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88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4EF8-8919-4E8C-A2F5-974A98DE5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5" y="273603"/>
            <a:ext cx="10972318" cy="869397"/>
          </a:xfrm>
        </p:spPr>
        <p:txBody>
          <a:bodyPr/>
          <a:lstStyle/>
          <a:p>
            <a:r>
              <a:rPr lang="en-GB" b="1"/>
              <a:t>Navigation Bars</a:t>
            </a:r>
            <a:r>
              <a:rPr lang="en-GB"/>
              <a:t> </a:t>
            </a:r>
            <a:br>
              <a:rPr lang="en-GB"/>
            </a:b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F3C9E-DABE-4808-8809-5D4C0BECC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5" y="1180772"/>
            <a:ext cx="10972318" cy="1978434"/>
          </a:xfrm>
        </p:spPr>
        <p:txBody>
          <a:bodyPr/>
          <a:lstStyle/>
          <a:p>
            <a:r>
              <a:rPr lang="en-GB" sz="2800"/>
              <a:t>Class chuẩn sử dụng để định dạng thanh điều h</a:t>
            </a:r>
            <a:r>
              <a:rPr lang="vi-VN" sz="2800"/>
              <a:t>ư</a:t>
            </a:r>
            <a:r>
              <a:rPr lang="en-GB" sz="2800"/>
              <a:t>ớng:</a:t>
            </a:r>
          </a:p>
          <a:p>
            <a:endParaRPr lang="en-GB" sz="2800"/>
          </a:p>
          <a:p>
            <a:endParaRPr lang="en-GB"/>
          </a:p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15159-4EE4-4D50-9E51-2150160B1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26" y="2496852"/>
            <a:ext cx="5648325" cy="53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BD93E0-8295-4E71-9DD8-C4AA5C571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926" y="1619497"/>
            <a:ext cx="4524375" cy="7334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209DCD-830D-4840-B924-C04815437EA3}"/>
              </a:ext>
            </a:extLst>
          </p:cNvPr>
          <p:cNvSpPr txBox="1">
            <a:spLocks/>
          </p:cNvSpPr>
          <p:nvPr/>
        </p:nvSpPr>
        <p:spPr>
          <a:xfrm>
            <a:off x="609605" y="3303136"/>
            <a:ext cx="10972318" cy="156027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>
            <a:lvl1pPr marL="432001" marR="0" lvl="0" indent="-324003" algn="l" defTabSz="914406" rtl="0" eaLnBrk="1" fontAlgn="auto" hangingPunct="1">
              <a:lnSpc>
                <a:spcPct val="90000"/>
              </a:lnSpc>
              <a:spcBef>
                <a:spcPts val="1415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lang="en-US" sz="3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  <a:lvl2pPr marL="864003" marR="0" lvl="1" indent="-324003" algn="l" defTabSz="914406" rtl="0" eaLnBrk="1" fontAlgn="auto" hangingPunct="1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Symbol"/>
              <a:buChar char=""/>
              <a:tabLst/>
              <a:defRPr lang="en-US" sz="28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2pPr>
            <a:lvl3pPr marL="1296012" marR="0" lvl="2" indent="-288001" algn="l" defTabSz="914406" rtl="0" eaLnBrk="1" fontAlgn="auto" hangingPunct="1">
              <a:lnSpc>
                <a:spcPct val="90000"/>
              </a:lnSpc>
              <a:spcBef>
                <a:spcPts val="84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lang="en-US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3pPr>
            <a:lvl4pPr marL="1728014" marR="0" lvl="3" indent="-216004" algn="l" defTabSz="914406" rtl="0" eaLnBrk="1" fontAlgn="auto" hangingPunct="1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Symbol"/>
              <a:buChar char=""/>
              <a:tabLst/>
              <a:defRPr lang="en-US" sz="20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4pPr>
            <a:lvl5pPr marL="2160015" marR="0" lvl="4" indent="-216004" algn="l" defTabSz="914406" rtl="0" eaLnBrk="1" fontAlgn="auto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lang="en-US" sz="20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5pPr>
            <a:lvl6pPr marL="2592016" marR="0" lvl="5" indent="-216004" algn="l" defTabSz="914406" rtl="0" eaLnBrk="1" fontAlgn="auto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lang="en-US" sz="20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6pPr>
            <a:lvl7pPr marL="3024018" marR="0" lvl="6" indent="-216004" algn="l" defTabSz="914406" rtl="0" eaLnBrk="1" fontAlgn="auto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lang="en-US" sz="20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7pPr>
            <a:lvl8pPr marL="3110789" indent="-207386" algn="l" defTabSz="829544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sz="16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25561" indent="-207386" algn="l" defTabSz="829544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sz="16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/>
              <a:t>Có thể thay đổi sang style khác bằng cách đổi class mặc định </a:t>
            </a:r>
            <a:r>
              <a:rPr lang="en-GB" sz="2800">
                <a:solidFill>
                  <a:srgbClr val="FF0000"/>
                </a:solidFill>
              </a:rPr>
              <a:t>.navbar-default</a:t>
            </a:r>
            <a:r>
              <a:rPr lang="en-GB" sz="2800"/>
              <a:t> (VD chuyển thành </a:t>
            </a:r>
            <a:r>
              <a:rPr lang="en-GB" sz="2800">
                <a:solidFill>
                  <a:srgbClr val="FF0000"/>
                </a:solidFill>
              </a:rPr>
              <a:t>.nvarbar-inverse</a:t>
            </a:r>
            <a:r>
              <a:rPr lang="en-GB" sz="2800"/>
              <a:t>):</a:t>
            </a:r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8642A1-0E1E-408C-980D-E107B7AEA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976" y="4184773"/>
            <a:ext cx="5629275" cy="5810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5C13A5-70CA-4CB1-9318-BF9230A13749}"/>
              </a:ext>
            </a:extLst>
          </p:cNvPr>
          <p:cNvSpPr txBox="1">
            <a:spLocks/>
          </p:cNvSpPr>
          <p:nvPr/>
        </p:nvSpPr>
        <p:spPr>
          <a:xfrm>
            <a:off x="609605" y="5410987"/>
            <a:ext cx="10972318" cy="9521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>
            <a:lvl1pPr marL="432001" marR="0" lvl="0" indent="-324003" algn="l" defTabSz="914406" rtl="0" eaLnBrk="1" fontAlgn="auto" hangingPunct="1">
              <a:lnSpc>
                <a:spcPct val="90000"/>
              </a:lnSpc>
              <a:spcBef>
                <a:spcPts val="1415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lang="en-US" sz="3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  <a:lvl2pPr marL="864003" marR="0" lvl="1" indent="-324003" algn="l" defTabSz="914406" rtl="0" eaLnBrk="1" fontAlgn="auto" hangingPunct="1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Symbol"/>
              <a:buChar char=""/>
              <a:tabLst/>
              <a:defRPr lang="en-US" sz="28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2pPr>
            <a:lvl3pPr marL="1296012" marR="0" lvl="2" indent="-288001" algn="l" defTabSz="914406" rtl="0" eaLnBrk="1" fontAlgn="auto" hangingPunct="1">
              <a:lnSpc>
                <a:spcPct val="90000"/>
              </a:lnSpc>
              <a:spcBef>
                <a:spcPts val="84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lang="en-US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3pPr>
            <a:lvl4pPr marL="1728014" marR="0" lvl="3" indent="-216004" algn="l" defTabSz="914406" rtl="0" eaLnBrk="1" fontAlgn="auto" hangingPunct="1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Symbol"/>
              <a:buChar char=""/>
              <a:tabLst/>
              <a:defRPr lang="en-US" sz="20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4pPr>
            <a:lvl5pPr marL="2160015" marR="0" lvl="4" indent="-216004" algn="l" defTabSz="914406" rtl="0" eaLnBrk="1" fontAlgn="auto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lang="en-US" sz="20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5pPr>
            <a:lvl6pPr marL="2592016" marR="0" lvl="5" indent="-216004" algn="l" defTabSz="914406" rtl="0" eaLnBrk="1" fontAlgn="auto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lang="en-US" sz="20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6pPr>
            <a:lvl7pPr marL="3024018" marR="0" lvl="6" indent="-216004" algn="l" defTabSz="914406" rtl="0" eaLnBrk="1" fontAlgn="auto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lang="en-US" sz="20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7pPr>
            <a:lvl8pPr marL="3110789" indent="-207386" algn="l" defTabSz="829544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sz="16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25561" indent="-207386" algn="l" defTabSz="829544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sz="16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/>
              <a:t>Để fix thanh điều h</a:t>
            </a:r>
            <a:r>
              <a:rPr lang="vi-VN" sz="2800"/>
              <a:t>ư</a:t>
            </a:r>
            <a:r>
              <a:rPr lang="en-GB" sz="2800"/>
              <a:t>ớng trên top của trang, sử dụng class </a:t>
            </a:r>
            <a:r>
              <a:rPr lang="en-GB" sz="2800">
                <a:solidFill>
                  <a:srgbClr val="FF0000"/>
                </a:solidFill>
              </a:rPr>
              <a:t>.navbar-fixed-top</a:t>
            </a:r>
          </a:p>
          <a:p>
            <a:endParaRPr lang="en-GB"/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8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E91C-230C-46E6-B2A0-4AF33994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5" y="87923"/>
            <a:ext cx="10972318" cy="729762"/>
          </a:xfrm>
        </p:spPr>
        <p:txBody>
          <a:bodyPr/>
          <a:lstStyle/>
          <a:p>
            <a:r>
              <a:rPr lang="en-GB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DEA33-6642-4A21-A8EB-DB503A0E6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5" y="975947"/>
            <a:ext cx="10972318" cy="5324062"/>
          </a:xfrm>
        </p:spPr>
        <p:txBody>
          <a:bodyPr>
            <a:normAutofit/>
          </a:bodyPr>
          <a:lstStyle/>
          <a:p>
            <a:r>
              <a:rPr lang="en-GB" sz="1800"/>
              <a:t>3 yêu cầu chuẩn khi thực hiện tạo layout cho form trong bootstrap:</a:t>
            </a:r>
          </a:p>
          <a:p>
            <a:pPr marL="1054350" lvl="1" indent="-514350">
              <a:buFont typeface="+mj-lt"/>
              <a:buAutoNum type="arabicPeriod"/>
            </a:pPr>
            <a:r>
              <a:rPr lang="en-GB" sz="1800"/>
              <a:t>Luôn luôn dùng thẻ </a:t>
            </a:r>
            <a:r>
              <a:rPr lang="en-GB" sz="1800">
                <a:solidFill>
                  <a:srgbClr val="FF0000"/>
                </a:solidFill>
              </a:rPr>
              <a:t>&lt;form role=“form”&gt;</a:t>
            </a:r>
            <a:r>
              <a:rPr lang="en-GB" sz="1800"/>
              <a:t> (cho phép ng</a:t>
            </a:r>
            <a:r>
              <a:rPr lang="vi-VN" sz="1800"/>
              <a:t>ư</a:t>
            </a:r>
            <a:r>
              <a:rPr lang="en-GB" sz="1800"/>
              <a:t>ời dùng có thể truy cập đ</a:t>
            </a:r>
            <a:r>
              <a:rPr lang="vi-VN" sz="1800"/>
              <a:t>ư</a:t>
            </a:r>
            <a:r>
              <a:rPr lang="en-GB" sz="1800"/>
              <a:t>ợc các thông tin)</a:t>
            </a:r>
          </a:p>
          <a:p>
            <a:pPr marL="1054350" lvl="1" indent="-514350">
              <a:buFont typeface="+mj-lt"/>
              <a:buAutoNum type="arabicPeriod"/>
            </a:pPr>
            <a:r>
              <a:rPr lang="en-GB" sz="1800"/>
              <a:t>Wrap tất cả các control  và label trong </a:t>
            </a:r>
            <a:r>
              <a:rPr lang="en-GB" sz="1800">
                <a:solidFill>
                  <a:srgbClr val="FF0000"/>
                </a:solidFill>
              </a:rPr>
              <a:t>&lt;div class=“form-control”&gt;</a:t>
            </a:r>
            <a:r>
              <a:rPr lang="en-GB" sz="1800"/>
              <a:t> (để tối </a:t>
            </a:r>
            <a:r>
              <a:rPr lang="vi-VN" sz="1800"/>
              <a:t>ư</a:t>
            </a:r>
            <a:r>
              <a:rPr lang="en-GB" sz="1800"/>
              <a:t>u khoảng cách)</a:t>
            </a:r>
          </a:p>
          <a:p>
            <a:pPr marL="1054350" lvl="1" indent="-514350">
              <a:buFont typeface="+mj-lt"/>
              <a:buAutoNum type="arabicPeriod"/>
            </a:pPr>
            <a:r>
              <a:rPr lang="en-GB" sz="1800"/>
              <a:t>Thêm class </a:t>
            </a:r>
            <a:r>
              <a:rPr lang="en-GB" sz="1800">
                <a:solidFill>
                  <a:srgbClr val="FF0000"/>
                </a:solidFill>
              </a:rPr>
              <a:t>.form-control</a:t>
            </a:r>
            <a:r>
              <a:rPr lang="en-GB" sz="1800"/>
              <a:t> cho tất cả các textual nh</a:t>
            </a:r>
            <a:r>
              <a:rPr lang="vi-VN" sz="1800"/>
              <a:t>ư</a:t>
            </a:r>
            <a:r>
              <a:rPr lang="en-GB" sz="1800"/>
              <a:t> </a:t>
            </a:r>
            <a:r>
              <a:rPr lang="en-GB" sz="1800">
                <a:solidFill>
                  <a:srgbClr val="FF0000"/>
                </a:solidFill>
              </a:rPr>
              <a:t>&lt;input&gt;</a:t>
            </a:r>
            <a:r>
              <a:rPr lang="en-GB" sz="1800"/>
              <a:t>, </a:t>
            </a:r>
            <a:r>
              <a:rPr lang="en-GB" sz="1800">
                <a:solidFill>
                  <a:srgbClr val="FF0000"/>
                </a:solidFill>
              </a:rPr>
              <a:t>&lt;textarea&gt;</a:t>
            </a:r>
            <a:r>
              <a:rPr lang="en-GB" sz="1800"/>
              <a:t>, </a:t>
            </a:r>
            <a:r>
              <a:rPr lang="en-GB" sz="1800">
                <a:solidFill>
                  <a:srgbClr val="FF0000"/>
                </a:solidFill>
              </a:rPr>
              <a:t>&lt;select&gt;</a:t>
            </a:r>
            <a:r>
              <a:rPr lang="en-GB" sz="1800"/>
              <a:t>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7D335-13A2-448C-8D88-D10689F36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286" y="2461434"/>
            <a:ext cx="6962775" cy="3838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5051D9-2C47-4A82-97F9-4E10C2D1B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710" y="4062662"/>
            <a:ext cx="4613210" cy="197860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D405FD4-1B28-45C3-8856-AC7FD96866BB}"/>
              </a:ext>
            </a:extLst>
          </p:cNvPr>
          <p:cNvSpPr/>
          <p:nvPr/>
        </p:nvSpPr>
        <p:spPr>
          <a:xfrm>
            <a:off x="6404925" y="4755715"/>
            <a:ext cx="699796" cy="592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521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0CC8-3F83-4C91-9409-0D6FF28B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5" y="273603"/>
            <a:ext cx="10972318" cy="1062828"/>
          </a:xfrm>
        </p:spPr>
        <p:txBody>
          <a:bodyPr/>
          <a:lstStyle/>
          <a:p>
            <a:br>
              <a:rPr lang="en-GB"/>
            </a:br>
            <a:r>
              <a:rPr lang="en-GB" b="1"/>
              <a:t>Components - Glyphicons</a:t>
            </a:r>
            <a:br>
              <a:rPr lang="en-GB"/>
            </a:b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AF8C6-F62C-4227-AC3F-D54C601C8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4" y="1406769"/>
            <a:ext cx="11090983" cy="4727819"/>
          </a:xfrm>
        </p:spPr>
        <p:txBody>
          <a:bodyPr/>
          <a:lstStyle/>
          <a:p>
            <a:r>
              <a:rPr lang="en-GB"/>
              <a:t>Hỗ trợ hơn 200 glyph dạng font: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13CED-D3AB-4ED1-A30A-B60C63877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65" y="1944389"/>
            <a:ext cx="3881145" cy="4190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8C251E-12A5-445B-9C00-55205C564FCD}"/>
              </a:ext>
            </a:extLst>
          </p:cNvPr>
          <p:cNvSpPr txBox="1"/>
          <p:nvPr/>
        </p:nvSpPr>
        <p:spPr>
          <a:xfrm>
            <a:off x="5449078" y="3393157"/>
            <a:ext cx="86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Ví dụ:</a:t>
            </a:r>
          </a:p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8BF906-4BA0-4513-9DAB-65F2415D6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673" y="3799463"/>
            <a:ext cx="4210050" cy="2314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0EA8DC-F4C2-4241-B3DD-6910B0E1DE5A}"/>
              </a:ext>
            </a:extLst>
          </p:cNvPr>
          <p:cNvSpPr txBox="1"/>
          <p:nvPr/>
        </p:nvSpPr>
        <p:spPr>
          <a:xfrm>
            <a:off x="5449078" y="2002229"/>
            <a:ext cx="6251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/>
              <a:t>Cách sử dụng</a:t>
            </a:r>
            <a:r>
              <a:rPr lang="en-GB"/>
              <a:t>: thêm class sau vào (t</a:t>
            </a:r>
            <a:r>
              <a:rPr lang="vi-VN"/>
              <a:t>ư</a:t>
            </a:r>
            <a:r>
              <a:rPr lang="en-GB"/>
              <a:t>ơng ứng với class của glyph cần dùng). Nên xen vào giữa text và icons một khoảng trắng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EE4514-1590-4FAB-A430-0AC3A093C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173" y="2643671"/>
            <a:ext cx="35814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04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31E0-E67D-481C-B44F-6EE44F0C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Breadcrumbs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31A8-8C31-4823-91F8-4FA4096D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5" y="1604521"/>
            <a:ext cx="10972318" cy="4813864"/>
          </a:xfrm>
        </p:spPr>
        <p:txBody>
          <a:bodyPr/>
          <a:lstStyle/>
          <a:p>
            <a:r>
              <a:rPr lang="en-GB"/>
              <a:t>Chỉ rõ vị trí hiện tại bên trong một cấu trúc điều h</a:t>
            </a:r>
            <a:r>
              <a:rPr lang="vi-VN"/>
              <a:t>ư</a:t>
            </a:r>
            <a:r>
              <a:rPr lang="en-GB"/>
              <a:t>ớng theo cấp. Các dấu phân cách sẽ đ</a:t>
            </a:r>
            <a:r>
              <a:rPr lang="vi-VN"/>
              <a:t>ư</a:t>
            </a:r>
            <a:r>
              <a:rPr lang="en-GB"/>
              <a:t>ợc tự động thêm vào mã CSS thông qua </a:t>
            </a:r>
            <a:r>
              <a:rPr lang="en-GB">
                <a:solidFill>
                  <a:srgbClr val="FF0000"/>
                </a:solidFill>
              </a:rPr>
              <a:t>:before </a:t>
            </a:r>
            <a:r>
              <a:rPr lang="en-GB"/>
              <a:t>và </a:t>
            </a:r>
            <a:r>
              <a:rPr lang="en-GB">
                <a:solidFill>
                  <a:srgbClr val="FF0000"/>
                </a:solidFill>
              </a:rPr>
              <a:t>content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1D0FE-A5F0-4934-B6ED-268B7B3D3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31" y="2915913"/>
            <a:ext cx="82391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41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8448-261F-4F32-B96A-E9791B3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84" y="89084"/>
            <a:ext cx="10972318" cy="1144796"/>
          </a:xfrm>
        </p:spPr>
        <p:txBody>
          <a:bodyPr/>
          <a:lstStyle/>
          <a:p>
            <a:r>
              <a:rPr lang="en-GB" b="1"/>
              <a:t>Tùy biến 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ED79E-7E71-4C3E-B7E5-736904774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5" y="1418399"/>
            <a:ext cx="5072738" cy="4163406"/>
          </a:xfrm>
        </p:spPr>
        <p:txBody>
          <a:bodyPr/>
          <a:lstStyle/>
          <a:p>
            <a:r>
              <a:rPr lang="en-GB"/>
              <a:t>Thêm bất kỳ nội dung nào dạng HTML nh</a:t>
            </a:r>
            <a:r>
              <a:rPr lang="vi-VN"/>
              <a:t>ư</a:t>
            </a:r>
            <a:r>
              <a:rPr lang="en-GB"/>
              <a:t> tiêu đề, đoạn văn, button,… vào trong thumbnail bằng cách bổ sung các nội dung đó theo ý muốn.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80928D-766D-49D5-A9BB-4EFAA8486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589" y="1233880"/>
            <a:ext cx="5769334" cy="521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04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3F5A-A110-482A-91B2-E6853A2B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Using the framework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358931-DE49-4728-868C-2B2615801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827" y="1604963"/>
            <a:ext cx="10064346" cy="39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14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810B-7B16-4BA1-A0F3-0621F9F3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Using the framework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61B83-C889-4955-9AD8-2414555EC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5" y="1892560"/>
            <a:ext cx="111918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27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96A6-E997-48AA-8296-061861CB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Các kiến thức khác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8118C-3DC1-44FF-B62D-9CAFF2E6E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/>
              <a:t>CSS:</a:t>
            </a:r>
            <a:r>
              <a:rPr lang="en-GB"/>
              <a:t> Print media style, </a:t>
            </a:r>
            <a:r>
              <a:rPr lang="en-GB" b="1"/>
              <a:t>Buttons</a:t>
            </a:r>
            <a:r>
              <a:rPr lang="en-GB"/>
              <a:t>, Typography, Code, Reponsive utilities</a:t>
            </a:r>
          </a:p>
          <a:p>
            <a:r>
              <a:rPr lang="en-GB" b="1" u="sng"/>
              <a:t>Components</a:t>
            </a:r>
            <a:r>
              <a:rPr lang="en-GB"/>
              <a:t>: Button Group, Input Group, Pagination, Panels, </a:t>
            </a:r>
            <a:r>
              <a:rPr lang="en-GB" b="1"/>
              <a:t>Media Items</a:t>
            </a:r>
            <a:r>
              <a:rPr lang="en-GB"/>
              <a:t>, List Groups, </a:t>
            </a:r>
            <a:r>
              <a:rPr lang="en-GB" b="1"/>
              <a:t>Jumbotron</a:t>
            </a:r>
            <a:r>
              <a:rPr lang="en-GB"/>
              <a:t>, Progress Bar…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/>
              <a:t>Tham khảo thêm tại: </a:t>
            </a:r>
            <a:r>
              <a:rPr lang="en-GB">
                <a:hlinkClick r:id="rId2"/>
              </a:rPr>
              <a:t>https://getbootstrap.com/docs/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040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B0F0-E627-4569-AE95-DD0390BF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Bài tập thực hành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D7F9-6908-441B-9AC6-060F4EBE0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Vẽ một trang Web có sử dụng Bootstrap tuân thủ nguyên tắc thiết kế Website trong vòng 60 phút.</a:t>
            </a:r>
          </a:p>
        </p:txBody>
      </p:sp>
    </p:spTree>
    <p:extLst>
      <p:ext uri="{BB962C8B-B14F-4D97-AF65-F5344CB8AC3E}">
        <p14:creationId xmlns:p14="http://schemas.microsoft.com/office/powerpoint/2010/main" val="13668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2076-56A4-448A-85DE-01936498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Bootstrap là gì?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FC67-A34A-4047-88F3-AB02A1309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5" y="1418399"/>
            <a:ext cx="10972318" cy="2419083"/>
          </a:xfrm>
        </p:spPr>
        <p:txBody>
          <a:bodyPr>
            <a:normAutofit/>
          </a:bodyPr>
          <a:lstStyle/>
          <a:p>
            <a:r>
              <a:rPr lang="en-GB" sz="2800" b="1"/>
              <a:t>Bootstrap</a:t>
            </a:r>
            <a:r>
              <a:rPr lang="en-GB" sz="2800"/>
              <a:t> là một bộ công cụ mã nguồn mở sử dụng để phát triển cùng với HTML, CSS, JS.</a:t>
            </a:r>
          </a:p>
          <a:p>
            <a:r>
              <a:rPr lang="en-GB" sz="2800"/>
              <a:t>Hỗ trợ thiết kế giao diện Web đáp ứng chuẩn RWD (Responsive Web Design) nhanh chóng nhờ các CSS Class, JS đ</a:t>
            </a:r>
            <a:r>
              <a:rPr lang="vi-VN" sz="2800"/>
              <a:t>ư</a:t>
            </a:r>
            <a:r>
              <a:rPr lang="en-GB" sz="2800"/>
              <a:t>ợc xây dựng sẵn.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F6DD8-4632-4EFB-B16D-A6A1F46C3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8" y="3596390"/>
            <a:ext cx="108966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64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22A37C55-BF97-4321-8F9C-737E1AE33D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463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45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92AE8-1CF0-41A1-B817-4D22180A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Boostrap là gì?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1942-7451-458D-ABDA-E27BEBBD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226" y="1801291"/>
            <a:ext cx="10972318" cy="2666537"/>
          </a:xfrm>
        </p:spPr>
        <p:txBody>
          <a:bodyPr>
            <a:normAutofit lnSpcReduction="10000"/>
          </a:bodyPr>
          <a:lstStyle/>
          <a:p>
            <a:r>
              <a:rPr lang="en-GB"/>
              <a:t>Scaffolding – grid system</a:t>
            </a:r>
          </a:p>
          <a:p>
            <a:r>
              <a:rPr lang="en-GB"/>
              <a:t>Base CSS – typography, tables, forms, images</a:t>
            </a:r>
          </a:p>
          <a:p>
            <a:r>
              <a:rPr lang="en-GB"/>
              <a:t>Components – navigation, breadcrumbs, pagination</a:t>
            </a:r>
          </a:p>
          <a:p>
            <a:r>
              <a:rPr lang="en-GB"/>
              <a:t>JavaScript – jQuery plugins </a:t>
            </a:r>
            <a:br>
              <a:rPr lang="en-GB"/>
            </a:b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80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1445-69D5-40FA-9302-1EAD2403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Tại sao lại sử dụng Boostrap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EB61F-DD43-4596-A52E-35F52D5B6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5" y="1766566"/>
            <a:ext cx="10972318" cy="397728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/>
              <a:t>Dễ s</a:t>
            </a:r>
            <a:r>
              <a:rPr lang="en-GB"/>
              <a:t>ử dụng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Responsive features (t</a:t>
            </a:r>
            <a:r>
              <a:rPr lang="vi-VN"/>
              <a:t>ư</a:t>
            </a:r>
            <a:r>
              <a:rPr lang="en-GB"/>
              <a:t>ơng thích với </a:t>
            </a:r>
            <a:r>
              <a:rPr lang="en-GB" b="1"/>
              <a:t>mọi kích th</a:t>
            </a:r>
            <a:r>
              <a:rPr lang="vi-VN" b="1"/>
              <a:t>ư</a:t>
            </a:r>
            <a:r>
              <a:rPr lang="en-GB" b="1"/>
              <a:t>ớc trình duyệt</a:t>
            </a:r>
            <a:r>
              <a:rPr lang="en-US"/>
              <a:t>)</a:t>
            </a:r>
          </a:p>
          <a:p>
            <a:pPr>
              <a:lnSpc>
                <a:spcPct val="110000"/>
              </a:lnSpc>
            </a:pPr>
            <a:r>
              <a:rPr lang="en-US"/>
              <a:t>Mobile-first approach (thiết kế đi t</a:t>
            </a:r>
            <a:r>
              <a:rPr lang="en-GB"/>
              <a:t>ừ giao diện Mobile tr</a:t>
            </a:r>
            <a:r>
              <a:rPr lang="vi-VN"/>
              <a:t>ư</a:t>
            </a:r>
            <a:r>
              <a:rPr lang="en-GB"/>
              <a:t>ớc tiên, sau đó mới tới các thiết bị nh</a:t>
            </a:r>
            <a:r>
              <a:rPr lang="vi-VN"/>
              <a:t>ư</a:t>
            </a:r>
            <a:r>
              <a:rPr lang="en-GB"/>
              <a:t> Ipad, máy tính bảng…</a:t>
            </a:r>
            <a:r>
              <a:rPr lang="en-US"/>
              <a:t>)</a:t>
            </a:r>
          </a:p>
          <a:p>
            <a:pPr>
              <a:lnSpc>
                <a:spcPct val="110000"/>
              </a:lnSpc>
            </a:pPr>
            <a:r>
              <a:rPr lang="en-US"/>
              <a:t>T</a:t>
            </a:r>
            <a:r>
              <a:rPr lang="vi-VN"/>
              <a:t>ư</a:t>
            </a:r>
            <a:r>
              <a:rPr lang="en-GB"/>
              <a:t>ơng thích với các trình duyệt Web</a:t>
            </a:r>
            <a:br>
              <a:rPr lang="en-US"/>
            </a:b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04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540D-1BFD-4B7F-AB99-7F7E394A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Sử dụng Boostrap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48B4B-7E0B-4396-8049-C8119A517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5" y="1673969"/>
            <a:ext cx="10972318" cy="3977283"/>
          </a:xfrm>
        </p:spPr>
        <p:txBody>
          <a:bodyPr/>
          <a:lstStyle/>
          <a:p>
            <a:r>
              <a:rPr lang="en-GB"/>
              <a:t>Tải </a:t>
            </a:r>
            <a:r>
              <a:rPr lang="en-GB" b="1"/>
              <a:t>Bootstrap</a:t>
            </a:r>
            <a:r>
              <a:rPr lang="en-GB"/>
              <a:t> </a:t>
            </a:r>
            <a:r>
              <a:rPr lang="en-GB" b="1"/>
              <a:t>4</a:t>
            </a:r>
            <a:r>
              <a:rPr lang="en-GB"/>
              <a:t> từ trang: </a:t>
            </a:r>
            <a:r>
              <a:rPr lang="en-GB">
                <a:solidFill>
                  <a:schemeClr val="accent1"/>
                </a:solidFill>
                <a:hlinkClick r:id="rId2"/>
              </a:rPr>
              <a:t>http://getbootstrap.com</a:t>
            </a:r>
            <a:endParaRPr lang="en-GB">
              <a:solidFill>
                <a:schemeClr val="accent1"/>
              </a:solidFill>
            </a:endParaRPr>
          </a:p>
          <a:p>
            <a:r>
              <a:rPr lang="en-GB"/>
              <a:t>Tích hợp Bootstrap từ một CDN (Google. Twitter)</a:t>
            </a:r>
            <a:br>
              <a:rPr lang="en-GB"/>
            </a:b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75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2D26-C81E-4AB1-9168-FB17FF63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Bootstrap CDN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99A85-DE4A-492F-ADDB-F1857A9CC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Tải về từ CDN (yêu cầu kết nối Internet)</a:t>
            </a:r>
          </a:p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48F184-4430-438C-B59A-5C42AA912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39" y="2145337"/>
            <a:ext cx="8116433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1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5207-A246-46DF-B105-B81CBCB1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Download Bootstrap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9382A-B605-434D-BFAB-14E1A8839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Chọn phiên bản Boostrap t</a:t>
            </a:r>
            <a:r>
              <a:rPr lang="vi-VN"/>
              <a:t>ư</a:t>
            </a:r>
            <a:r>
              <a:rPr lang="en-GB"/>
              <a:t>ơng ứng với nhu cầu sử dụng:</a:t>
            </a:r>
          </a:p>
          <a:p>
            <a:pPr marL="1054350" lvl="1" indent="-514350">
              <a:buFont typeface="+mj-lt"/>
              <a:buAutoNum type="arabicPeriod"/>
            </a:pPr>
            <a:r>
              <a:rPr lang="en-GB" b="1"/>
              <a:t>Compiled CSS and JS</a:t>
            </a:r>
          </a:p>
          <a:p>
            <a:pPr marL="1054350" lvl="1" indent="-514350">
              <a:buFont typeface="+mj-lt"/>
              <a:buAutoNum type="arabicPeriod"/>
            </a:pPr>
            <a:r>
              <a:rPr lang="en-GB" b="1"/>
              <a:t>Source files</a:t>
            </a:r>
          </a:p>
        </p:txBody>
      </p:sp>
    </p:spTree>
    <p:extLst>
      <p:ext uri="{BB962C8B-B14F-4D97-AF65-F5344CB8AC3E}">
        <p14:creationId xmlns:p14="http://schemas.microsoft.com/office/powerpoint/2010/main" val="407955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EA97-C7F9-4F6A-98AC-E8AC3BB7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Compiled CSS and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565A1-049B-47BF-8A19-F1AA5904D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5" y="1244757"/>
            <a:ext cx="10972318" cy="3977283"/>
          </a:xfrm>
        </p:spPr>
        <p:txBody>
          <a:bodyPr/>
          <a:lstStyle/>
          <a:p>
            <a:r>
              <a:rPr lang="en-GB"/>
              <a:t>Bao gồm các tệp css và js đã đ</a:t>
            </a:r>
            <a:r>
              <a:rPr lang="vi-VN"/>
              <a:t>ư</a:t>
            </a:r>
            <a:r>
              <a:rPr lang="en-GB"/>
              <a:t>ợc biên dịch (bootstrap.*) và nén lại (bootstrap.min.*).</a:t>
            </a:r>
          </a:p>
          <a:p>
            <a:r>
              <a:rPr lang="en-GB"/>
              <a:t>Cấu trúc và file nh</a:t>
            </a:r>
            <a:r>
              <a:rPr lang="vi-VN"/>
              <a:t>ư</a:t>
            </a:r>
            <a:r>
              <a:rPr lang="en-GB"/>
              <a:t> hình:</a:t>
            </a:r>
          </a:p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C2518-74CC-4217-B1BF-F82484509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515" y="1879306"/>
            <a:ext cx="32194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0844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977ED81D-4001-4727-9F94-3178D2857836}" vid="{3329268D-15E9-4E2D-BBBC-FF8011321B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533</TotalTime>
  <Words>1188</Words>
  <Application>Microsoft Office PowerPoint</Application>
  <PresentationFormat>Widescreen</PresentationFormat>
  <Paragraphs>113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DejaVu Sans</vt:lpstr>
      <vt:lpstr>Symbol</vt:lpstr>
      <vt:lpstr>Wingdings</vt:lpstr>
      <vt:lpstr>Theme2</vt:lpstr>
      <vt:lpstr>Office Theme</vt:lpstr>
      <vt:lpstr>1_Office Theme</vt:lpstr>
      <vt:lpstr>PowerPoint Presentation</vt:lpstr>
      <vt:lpstr>Nội dung bài học</vt:lpstr>
      <vt:lpstr>Bootstrap là gì?</vt:lpstr>
      <vt:lpstr>Boostrap là gì?</vt:lpstr>
      <vt:lpstr>Tại sao lại sử dụng Boostrap</vt:lpstr>
      <vt:lpstr>Sử dụng Boostrap</vt:lpstr>
      <vt:lpstr>Bootstrap CDN</vt:lpstr>
      <vt:lpstr>Download Bootstrap</vt:lpstr>
      <vt:lpstr>Compiled CSS and JS</vt:lpstr>
      <vt:lpstr>Source files</vt:lpstr>
      <vt:lpstr>Tạo một trang Web sử dụng Bootstrap</vt:lpstr>
      <vt:lpstr>Tạo một trang Web sử dụng Bootstrap</vt:lpstr>
      <vt:lpstr>Hệ thống Grid </vt:lpstr>
      <vt:lpstr>Các tùy chọn của lưới (Grid)</vt:lpstr>
      <vt:lpstr>VD: sử dụng hệ thống chồng hàng ngang trên các màn hình cỡ trung bình</vt:lpstr>
      <vt:lpstr>VD: Sử dụng cho các thiết bị có màn hình có kích thước siêu nhỏ và trung bình</vt:lpstr>
      <vt:lpstr>VD: bố cục cho cả điện thoại, máy tính bảng, máy tính để bàn</vt:lpstr>
      <vt:lpstr>Một số class đặc biệt khác</vt:lpstr>
      <vt:lpstr>Responsive tables</vt:lpstr>
      <vt:lpstr>Bootstrap Images</vt:lpstr>
      <vt:lpstr>Navigation Bars  </vt:lpstr>
      <vt:lpstr>Forms</vt:lpstr>
      <vt:lpstr> Components - Glyphicons </vt:lpstr>
      <vt:lpstr>Breadcrumbs</vt:lpstr>
      <vt:lpstr>Tùy biến nội dung</vt:lpstr>
      <vt:lpstr>Using the framework</vt:lpstr>
      <vt:lpstr>Using the framework</vt:lpstr>
      <vt:lpstr>Các kiến thức khác</vt:lpstr>
      <vt:lpstr>Bài tập thực hành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MANH</dc:creator>
  <cp:lastModifiedBy>NGUYEN VAN MANH</cp:lastModifiedBy>
  <cp:revision>104</cp:revision>
  <dcterms:created xsi:type="dcterms:W3CDTF">2018-05-09T06:30:25Z</dcterms:created>
  <dcterms:modified xsi:type="dcterms:W3CDTF">2018-05-10T05:49:19Z</dcterms:modified>
</cp:coreProperties>
</file>