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42" autoAdjust="0"/>
  </p:normalViewPr>
  <p:slideViewPr>
    <p:cSldViewPr>
      <p:cViewPr>
        <p:scale>
          <a:sx n="75" d="100"/>
          <a:sy n="75" d="100"/>
        </p:scale>
        <p:origin x="-36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4ACF8-B751-498B-9A33-F12A51DD4A78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97A75-3B5D-4F9C-A951-89ED820FD5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115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189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Tại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phải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dùng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CSS?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Demo: demo_no_style.html, demo_style.html</a:t>
            </a:r>
            <a:endParaRPr lang="vi-V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783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2726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 smtClean="0"/>
              <a:t>Start tags : Thẻ</a:t>
            </a:r>
            <a:r>
              <a:rPr lang="en-US" b="0" baseline="0" dirty="0" smtClean="0"/>
              <a:t>  bắt đầu.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End tags: Thẻ kết thúc.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Có mở đầu thì có kết thúc, tuy nhiên có một số thẻ không cần đóng và đi theo cặp. Ví dụ: &lt;/br&gt; hoặc có thể khai báo ngắn gọn. Ví dụ: &lt;img src=“../images/1.jpg” /&gt;.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7161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style:</a:t>
            </a:r>
          </a:p>
          <a:p>
            <a:r>
              <a:rPr lang="vi-V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Phương pháp hay được dùng nhất v́ có có thể sử dụng ở nhiều page html khác nhau → viết code ít hơn.</a:t>
            </a:r>
          </a:p>
          <a:p>
            <a:r>
              <a:rPr lang="vi-V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Tŕnh duyệt sẽ cache lại file .css lại khi load style về, c̣n các phương pháp kia không cache được → không tối ưu.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252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Khoảng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cách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từ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border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bên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ngoài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Margin.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Khoảng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từ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border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padding.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nằm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cùng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Dùng firebug Minh họa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064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common_css.html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2932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combinator.html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7465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smtClean="0"/>
              <a:t>: CSS3.html</a:t>
            </a:r>
          </a:p>
          <a:p>
            <a:r>
              <a:rPr lang="en-US" smtClean="0"/>
              <a:t>- Không</a:t>
            </a:r>
            <a:r>
              <a:rPr lang="en-US" baseline="0" smtClean="0"/>
              <a:t> có thì phải làm thế nào?...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865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9D2A-703F-4260-B6B5-3F351502EC7A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8A17-379E-40F2-9AD6-802D31F23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850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9D2A-703F-4260-B6B5-3F351502EC7A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8A17-379E-40F2-9AD6-802D31F23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398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9D2A-703F-4260-B6B5-3F351502EC7A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8A17-379E-40F2-9AD6-802D31F23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435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9D2A-703F-4260-B6B5-3F351502EC7A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8A17-379E-40F2-9AD6-802D31F23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132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9D2A-703F-4260-B6B5-3F351502EC7A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8A17-379E-40F2-9AD6-802D31F23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517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9D2A-703F-4260-B6B5-3F351502EC7A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8A17-379E-40F2-9AD6-802D31F23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39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9D2A-703F-4260-B6B5-3F351502EC7A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8A17-379E-40F2-9AD6-802D31F23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964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9D2A-703F-4260-B6B5-3F351502EC7A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8A17-379E-40F2-9AD6-802D31F23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702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9D2A-703F-4260-B6B5-3F351502EC7A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8A17-379E-40F2-9AD6-802D31F23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873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9D2A-703F-4260-B6B5-3F351502EC7A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8A17-379E-40F2-9AD6-802D31F23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544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9D2A-703F-4260-B6B5-3F351502EC7A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8A17-379E-40F2-9AD6-802D31F23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085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B9D2A-703F-4260-B6B5-3F351502EC7A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8A17-379E-40F2-9AD6-802D31F23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614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Giáo trình đào </a:t>
            </a:r>
            <a:r>
              <a:rPr lang="en-US" sz="4800" dirty="0" err="1" smtClean="0">
                <a:solidFill>
                  <a:schemeClr val="bg1"/>
                </a:solidFill>
              </a:rPr>
              <a:t>tạo</a:t>
            </a:r>
            <a:r>
              <a:rPr lang="en-US" sz="4800" dirty="0" smtClean="0">
                <a:solidFill>
                  <a:schemeClr val="bg1"/>
                </a:solidFill>
              </a:rPr>
              <a:t> CSS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352800"/>
            <a:ext cx="6400800" cy="838200"/>
          </a:xfrm>
        </p:spPr>
        <p:txBody>
          <a:bodyPr>
            <a:normAutofit/>
          </a:bodyPr>
          <a:lstStyle/>
          <a:p>
            <a:pPr algn="r"/>
            <a:r>
              <a:rPr lang="en-US" sz="2800" dirty="0" err="1" smtClean="0">
                <a:solidFill>
                  <a:schemeClr val="bg1"/>
                </a:solidFill>
              </a:rPr>
              <a:t>Trình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smtClean="0">
                <a:solidFill>
                  <a:schemeClr val="bg1"/>
                </a:solidFill>
              </a:rPr>
              <a:t>bày: </a:t>
            </a:r>
            <a:r>
              <a:rPr lang="en-US" sz="2800" dirty="0" smtClean="0">
                <a:solidFill>
                  <a:schemeClr val="bg1"/>
                </a:solidFill>
              </a:rPr>
              <a:t>Đoàn Văn Việt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672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&lt;table&gt;</a:t>
            </a:r>
          </a:p>
          <a:p>
            <a:r>
              <a:rPr lang="en-US" dirty="0" smtClean="0"/>
              <a:t>&lt;tr&gt;</a:t>
            </a:r>
          </a:p>
          <a:p>
            <a:r>
              <a:rPr lang="en-US" dirty="0" smtClean="0"/>
              <a:t>&lt;</a:t>
            </a:r>
            <a:r>
              <a:rPr lang="en-US" dirty="0" smtClean="0"/>
              <a:t>td&gt;&lt;/</a:t>
            </a:r>
            <a:r>
              <a:rPr lang="en-US" dirty="0" smtClean="0"/>
              <a:t>td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&lt;td colspan=“2”&gt;&lt;/td&gt;</a:t>
            </a:r>
          </a:p>
          <a:p>
            <a:r>
              <a:rPr lang="en-US" dirty="0" smtClean="0"/>
              <a:t>&lt;/tr&gt;</a:t>
            </a:r>
          </a:p>
          <a:p>
            <a:r>
              <a:rPr lang="en-US" dirty="0" smtClean="0"/>
              <a:t>&lt;tr&gt;</a:t>
            </a:r>
          </a:p>
          <a:p>
            <a:r>
              <a:rPr lang="en-US" dirty="0" smtClean="0"/>
              <a:t>&lt;</a:t>
            </a:r>
            <a:r>
              <a:rPr lang="en-US" dirty="0" smtClean="0"/>
              <a:t>td&gt;&lt;/</a:t>
            </a:r>
            <a:r>
              <a:rPr lang="en-US" dirty="0" smtClean="0"/>
              <a:t>td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&lt;td&gt;&lt;/td&gt;</a:t>
            </a:r>
          </a:p>
          <a:p>
            <a:r>
              <a:rPr lang="en-US" dirty="0" smtClean="0"/>
              <a:t>&lt;td&gt;&lt;/td</a:t>
            </a:r>
            <a:r>
              <a:rPr lang="en-US" dirty="0" smtClean="0"/>
              <a:t>&gt;</a:t>
            </a:r>
            <a:endParaRPr lang="en-US" dirty="0" smtClean="0"/>
          </a:p>
          <a:p>
            <a:r>
              <a:rPr lang="en-US" dirty="0" smtClean="0"/>
              <a:t>&lt;/tr</a:t>
            </a:r>
            <a:r>
              <a:rPr lang="en-US" dirty="0" smtClean="0"/>
              <a:t>&gt;</a:t>
            </a:r>
            <a:endParaRPr lang="en-US" dirty="0" smtClean="0"/>
          </a:p>
          <a:p>
            <a:r>
              <a:rPr lang="en-US" dirty="0" smtClean="0"/>
              <a:t>&lt;/table&gt;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500" dirty="0" smtClean="0">
              <a:latin typeface="Calibri (Body)"/>
            </a:endParaRPr>
          </a:p>
          <a:p>
            <a:endParaRPr lang="en-US" sz="2500" dirty="0">
              <a:latin typeface="Calibri (Body)"/>
            </a:endParaRPr>
          </a:p>
          <a:p>
            <a:endParaRPr lang="en-US" sz="2500" dirty="0" smtClean="0">
              <a:latin typeface="Calibri (Body)"/>
            </a:endParaRPr>
          </a:p>
          <a:p>
            <a:pPr>
              <a:spcBef>
                <a:spcPts val="1200"/>
              </a:spcBef>
            </a:pPr>
            <a:r>
              <a:rPr lang="vi-VN" sz="2500" dirty="0" smtClean="0">
                <a:latin typeface="Calibri (Body)"/>
              </a:rPr>
              <a:t>CSS3 </a:t>
            </a:r>
            <a:r>
              <a:rPr lang="en-US" sz="2500" dirty="0" err="1" smtClean="0">
                <a:latin typeface="Calibri (Body)"/>
              </a:rPr>
              <a:t>chứa</a:t>
            </a:r>
            <a:r>
              <a:rPr lang="en-US" sz="2500" dirty="0" smtClean="0">
                <a:latin typeface="Calibri (Body)"/>
              </a:rPr>
              <a:t> </a:t>
            </a:r>
            <a:r>
              <a:rPr lang="vi-VN" sz="2500" dirty="0" smtClean="0">
                <a:latin typeface="Calibri (Body)"/>
              </a:rPr>
              <a:t>đựng </a:t>
            </a:r>
            <a:r>
              <a:rPr lang="vi-VN" sz="2500" dirty="0">
                <a:latin typeface="Calibri (Body)"/>
              </a:rPr>
              <a:t>CSS2 và mở rộng thêm các thuộc tính mới tiện dụng hơn cho lập </a:t>
            </a:r>
            <a:r>
              <a:rPr lang="en-US" sz="2500" dirty="0" err="1" smtClean="0">
                <a:latin typeface="Calibri (Body)"/>
              </a:rPr>
              <a:t>trình</a:t>
            </a:r>
            <a:r>
              <a:rPr lang="en-US" sz="2500" dirty="0" smtClean="0">
                <a:latin typeface="Calibri (Body)"/>
              </a:rPr>
              <a:t> </a:t>
            </a:r>
            <a:r>
              <a:rPr lang="vi-VN" sz="2500" dirty="0" smtClean="0">
                <a:latin typeface="Calibri (Body)"/>
              </a:rPr>
              <a:t>viên </a:t>
            </a:r>
            <a:r>
              <a:rPr lang="vi-VN" sz="2500" dirty="0">
                <a:latin typeface="Calibri (Body)"/>
              </a:rPr>
              <a:t>web.</a:t>
            </a:r>
          </a:p>
          <a:p>
            <a:pPr>
              <a:spcBef>
                <a:spcPts val="1200"/>
              </a:spcBef>
            </a:pPr>
            <a:r>
              <a:rPr lang="en-US" sz="2500" dirty="0" err="1">
                <a:latin typeface="Calibri (Body)"/>
              </a:rPr>
              <a:t>Ví</a:t>
            </a:r>
            <a:r>
              <a:rPr lang="en-US" sz="2500" dirty="0">
                <a:latin typeface="Calibri (Body)"/>
              </a:rPr>
              <a:t> </a:t>
            </a:r>
            <a:r>
              <a:rPr lang="en-US" sz="2500" dirty="0" err="1">
                <a:latin typeface="Calibri (Body)"/>
              </a:rPr>
              <a:t>dụ</a:t>
            </a:r>
            <a:r>
              <a:rPr lang="en-US" sz="2500" dirty="0">
                <a:latin typeface="Calibri (Body)"/>
              </a:rPr>
              <a:t>: border-radius (Bo </a:t>
            </a:r>
            <a:r>
              <a:rPr lang="en-US" sz="2500" dirty="0" err="1">
                <a:latin typeface="Calibri (Body)"/>
              </a:rPr>
              <a:t>góc</a:t>
            </a:r>
            <a:r>
              <a:rPr lang="en-US" sz="2500" dirty="0">
                <a:latin typeface="Calibri (Body)"/>
              </a:rPr>
              <a:t> </a:t>
            </a:r>
            <a:r>
              <a:rPr lang="en-US" sz="2500" dirty="0" err="1">
                <a:latin typeface="Calibri (Body)"/>
              </a:rPr>
              <a:t>ảnh</a:t>
            </a:r>
            <a:r>
              <a:rPr lang="en-US" sz="2500" dirty="0">
                <a:latin typeface="Calibri (Body)"/>
              </a:rPr>
              <a:t>, div), gradient, shadow, text-shadow...</a:t>
            </a:r>
          </a:p>
          <a:p>
            <a:pPr>
              <a:spcBef>
                <a:spcPts val="1200"/>
              </a:spcBef>
            </a:pPr>
            <a:r>
              <a:rPr lang="vi-VN" sz="2500" dirty="0" smtClean="0">
                <a:latin typeface="Calibri (Body)"/>
              </a:rPr>
              <a:t>CSS3 </a:t>
            </a:r>
            <a:r>
              <a:rPr lang="vi-VN" sz="2500" dirty="0">
                <a:latin typeface="Calibri (Body)"/>
              </a:rPr>
              <a:t>vẫn đang phát triển bởi W3C.</a:t>
            </a:r>
          </a:p>
          <a:p>
            <a:pPr>
              <a:spcBef>
                <a:spcPts val="1200"/>
              </a:spcBef>
            </a:pPr>
            <a:r>
              <a:rPr lang="vi-VN" sz="2500" dirty="0" smtClean="0">
                <a:latin typeface="Calibri (Body)"/>
              </a:rPr>
              <a:t>Chỉ </a:t>
            </a:r>
            <a:r>
              <a:rPr lang="vi-VN" sz="2500" dirty="0">
                <a:latin typeface="Calibri (Body)"/>
              </a:rPr>
              <a:t>chạy được trên các </a:t>
            </a:r>
            <a:r>
              <a:rPr lang="en-US" sz="2500" dirty="0" err="1" smtClean="0">
                <a:latin typeface="Calibri (Body)"/>
              </a:rPr>
              <a:t>trình</a:t>
            </a:r>
            <a:r>
              <a:rPr lang="en-US" sz="2500" dirty="0" smtClean="0">
                <a:latin typeface="Calibri (Body)"/>
              </a:rPr>
              <a:t> </a:t>
            </a:r>
            <a:r>
              <a:rPr lang="vi-VN" sz="2500" dirty="0" smtClean="0">
                <a:latin typeface="Calibri (Body)"/>
              </a:rPr>
              <a:t>duyệt </a:t>
            </a:r>
            <a:r>
              <a:rPr lang="vi-VN" sz="2500" dirty="0">
                <a:latin typeface="Calibri (Body)"/>
              </a:rPr>
              <a:t>mới có hỗ trợ CSS3. Ví dụ IE6 không chạy được.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0483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4227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tập thực hành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Yêu cầu đề bài:</a:t>
            </a:r>
          </a:p>
          <a:p>
            <a:r>
              <a:rPr lang="en-US" dirty="0" err="1" smtClean="0"/>
              <a:t>Vẽ</a:t>
            </a:r>
            <a:r>
              <a:rPr lang="en-US" dirty="0" smtClean="0"/>
              <a:t> form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file </a:t>
            </a:r>
            <a:r>
              <a:rPr lang="en-US" dirty="0" err="1" smtClean="0"/>
              <a:t>visio</a:t>
            </a:r>
            <a:r>
              <a:rPr lang="en-US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71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Nội dung chính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>
                <a:latin typeface="Calibri  (Body)"/>
              </a:rPr>
              <a:t>CSS </a:t>
            </a:r>
            <a:r>
              <a:rPr lang="en-US" sz="2200" dirty="0" err="1" smtClean="0">
                <a:latin typeface="Calibri  (Body)"/>
              </a:rPr>
              <a:t>là</a:t>
            </a:r>
            <a:r>
              <a:rPr lang="en-US" sz="2200" dirty="0" smtClean="0">
                <a:latin typeface="Calibri  (Body)"/>
              </a:rPr>
              <a:t> </a:t>
            </a:r>
            <a:r>
              <a:rPr lang="en-US" sz="2200" dirty="0" err="1" smtClean="0">
                <a:latin typeface="Calibri  (Body)"/>
              </a:rPr>
              <a:t>gì</a:t>
            </a:r>
            <a:r>
              <a:rPr lang="en-US" sz="2200" dirty="0" smtClean="0">
                <a:latin typeface="Calibri  (Body)"/>
              </a:rPr>
              <a:t>? </a:t>
            </a:r>
            <a:r>
              <a:rPr lang="en-US" sz="2200" dirty="0" err="1" smtClean="0">
                <a:latin typeface="Calibri  (Body)"/>
              </a:rPr>
              <a:t>Tại</a:t>
            </a:r>
            <a:r>
              <a:rPr lang="en-US" sz="2200" dirty="0" smtClean="0">
                <a:latin typeface="Calibri  (Body)"/>
              </a:rPr>
              <a:t> </a:t>
            </a:r>
            <a:r>
              <a:rPr lang="en-US" sz="2200" dirty="0" err="1" smtClean="0">
                <a:latin typeface="Calibri  (Body)"/>
              </a:rPr>
              <a:t>sao</a:t>
            </a:r>
            <a:r>
              <a:rPr lang="en-US" sz="2200" dirty="0" smtClean="0">
                <a:latin typeface="Calibri  (Body)"/>
              </a:rPr>
              <a:t> </a:t>
            </a:r>
            <a:r>
              <a:rPr lang="en-US" sz="2200" dirty="0" err="1" smtClean="0">
                <a:latin typeface="Calibri  (Body)"/>
              </a:rPr>
              <a:t>cần</a:t>
            </a:r>
            <a:r>
              <a:rPr lang="en-US" sz="2200" dirty="0" smtClean="0">
                <a:latin typeface="Calibri  (Body)"/>
              </a:rPr>
              <a:t> </a:t>
            </a:r>
            <a:r>
              <a:rPr lang="en-US" sz="2200" dirty="0" err="1" smtClean="0">
                <a:latin typeface="Calibri  (Body)"/>
              </a:rPr>
              <a:t>dùng</a:t>
            </a:r>
            <a:r>
              <a:rPr lang="en-US" sz="2200" dirty="0" smtClean="0">
                <a:latin typeface="Calibri  (Body)"/>
              </a:rPr>
              <a:t> CSS.</a:t>
            </a:r>
            <a:endParaRPr lang="vi-VN" sz="2200" dirty="0">
              <a:latin typeface="Calibri  (Body)"/>
            </a:endParaRPr>
          </a:p>
          <a:p>
            <a:r>
              <a:rPr lang="en-US" sz="2200" dirty="0" err="1" smtClean="0">
                <a:latin typeface="Calibri  (Body)"/>
              </a:rPr>
              <a:t>Cấu</a:t>
            </a:r>
            <a:r>
              <a:rPr lang="en-US" sz="2200" dirty="0" smtClean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trúc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khai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báo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của</a:t>
            </a:r>
            <a:r>
              <a:rPr lang="en-US" sz="2200" dirty="0">
                <a:latin typeface="Calibri  (Body)"/>
              </a:rPr>
              <a:t> CSS</a:t>
            </a:r>
            <a:r>
              <a:rPr lang="en-US" sz="2200" dirty="0" smtClean="0">
                <a:latin typeface="Calibri  (Body)"/>
              </a:rPr>
              <a:t>.</a:t>
            </a:r>
            <a:endParaRPr lang="en-US" sz="2200" dirty="0">
              <a:latin typeface="Calibri  (Body)"/>
            </a:endParaRPr>
          </a:p>
          <a:p>
            <a:r>
              <a:rPr lang="en-US" sz="2200" dirty="0" smtClean="0">
                <a:latin typeface="Calibri  (Body)"/>
              </a:rPr>
              <a:t>CSS Selector </a:t>
            </a:r>
            <a:r>
              <a:rPr lang="en-US" sz="2200" dirty="0" err="1" smtClean="0">
                <a:latin typeface="Calibri  (Body)"/>
              </a:rPr>
              <a:t>là</a:t>
            </a:r>
            <a:r>
              <a:rPr lang="en-US" sz="2200" dirty="0" smtClean="0">
                <a:latin typeface="Calibri  (Body)"/>
              </a:rPr>
              <a:t> </a:t>
            </a:r>
            <a:r>
              <a:rPr lang="en-US" sz="2200" dirty="0" err="1" smtClean="0">
                <a:latin typeface="Calibri  (Body)"/>
              </a:rPr>
              <a:t>gì</a:t>
            </a:r>
            <a:r>
              <a:rPr lang="en-US" sz="2200" dirty="0" smtClean="0">
                <a:latin typeface="Calibri  (Body)"/>
              </a:rPr>
              <a:t>?</a:t>
            </a:r>
          </a:p>
          <a:p>
            <a:r>
              <a:rPr lang="en-US" sz="2200" dirty="0" err="1">
                <a:latin typeface="Calibri  (Body)"/>
              </a:rPr>
              <a:t>Cách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áp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dụng</a:t>
            </a:r>
            <a:r>
              <a:rPr lang="en-US" sz="2200" dirty="0">
                <a:latin typeface="Calibri  (Body)"/>
              </a:rPr>
              <a:t> style </a:t>
            </a:r>
            <a:r>
              <a:rPr lang="en-US" sz="2200" dirty="0" err="1">
                <a:latin typeface="Calibri  (Body)"/>
              </a:rPr>
              <a:t>cho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trang</a:t>
            </a:r>
            <a:r>
              <a:rPr lang="en-US" sz="2200" dirty="0">
                <a:latin typeface="Calibri  (Body)"/>
              </a:rPr>
              <a:t> HTML: External style sheet, Internal, Inline.</a:t>
            </a:r>
          </a:p>
          <a:p>
            <a:r>
              <a:rPr lang="vi-VN" sz="2200" dirty="0">
                <a:latin typeface="Calibri  (Body)"/>
              </a:rPr>
              <a:t>Box Model là </a:t>
            </a:r>
            <a:r>
              <a:rPr lang="en-US" sz="2200" dirty="0" err="1" smtClean="0">
                <a:latin typeface="Calibri  (Body)"/>
              </a:rPr>
              <a:t>gì</a:t>
            </a:r>
            <a:r>
              <a:rPr lang="vi-VN" sz="2200" dirty="0" smtClean="0">
                <a:latin typeface="Calibri  (Body)"/>
              </a:rPr>
              <a:t>?</a:t>
            </a:r>
            <a:endParaRPr lang="en-US" sz="2200" dirty="0" smtClean="0">
              <a:latin typeface="Calibri  (Body)"/>
            </a:endParaRPr>
          </a:p>
          <a:p>
            <a:r>
              <a:rPr lang="en-US" sz="2200" dirty="0" err="1">
                <a:latin typeface="Calibri  (Body)"/>
              </a:rPr>
              <a:t>Giới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thiệu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các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thuộc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tính</a:t>
            </a:r>
            <a:r>
              <a:rPr lang="en-US" sz="2200" dirty="0">
                <a:latin typeface="Calibri  (Body)"/>
              </a:rPr>
              <a:t> hay </a:t>
            </a:r>
            <a:r>
              <a:rPr lang="en-US" sz="2200" dirty="0" err="1">
                <a:latin typeface="Calibri  (Body)"/>
              </a:rPr>
              <a:t>dùng</a:t>
            </a:r>
            <a:r>
              <a:rPr lang="en-US" sz="2200" dirty="0">
                <a:latin typeface="Calibri  (Body)"/>
              </a:rPr>
              <a:t>: background, text-align, border, margin, padding, height, width, float, clear, font-size, color...</a:t>
            </a:r>
          </a:p>
          <a:p>
            <a:r>
              <a:rPr lang="vi-VN" sz="2200" dirty="0">
                <a:latin typeface="Calibri  (Body)"/>
              </a:rPr>
              <a:t>CSS Combinators là </a:t>
            </a:r>
            <a:r>
              <a:rPr lang="en-US" sz="2200" dirty="0" err="1" smtClean="0">
                <a:latin typeface="Calibri  (Body)"/>
              </a:rPr>
              <a:t>gì</a:t>
            </a:r>
            <a:r>
              <a:rPr lang="vi-VN" sz="2200" dirty="0" smtClean="0">
                <a:latin typeface="Calibri  (Body)"/>
              </a:rPr>
              <a:t>?</a:t>
            </a:r>
            <a:endParaRPr lang="en-US" sz="2200" dirty="0" smtClean="0">
              <a:latin typeface="Calibri  (Body)"/>
            </a:endParaRPr>
          </a:p>
          <a:p>
            <a:r>
              <a:rPr lang="en-US" sz="2200" dirty="0" err="1">
                <a:latin typeface="Calibri  (Body)"/>
              </a:rPr>
              <a:t>Giới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thiệu</a:t>
            </a:r>
            <a:r>
              <a:rPr lang="en-US" sz="2200" dirty="0">
                <a:latin typeface="Calibri  (Body)"/>
              </a:rPr>
              <a:t> qua </a:t>
            </a:r>
            <a:r>
              <a:rPr lang="en-US" sz="2200" dirty="0" err="1">
                <a:latin typeface="Calibri  (Body)"/>
              </a:rPr>
              <a:t>về</a:t>
            </a:r>
            <a:r>
              <a:rPr lang="en-US" sz="2200" dirty="0">
                <a:latin typeface="Calibri  (Body)"/>
              </a:rPr>
              <a:t> CSS3.</a:t>
            </a:r>
          </a:p>
          <a:p>
            <a:r>
              <a:rPr lang="en-US" sz="2200" dirty="0" err="1" smtClean="0">
                <a:latin typeface="Calibri  (Body)"/>
              </a:rPr>
              <a:t>Thực</a:t>
            </a:r>
            <a:r>
              <a:rPr lang="en-US" sz="2200" dirty="0" smtClean="0">
                <a:latin typeface="Calibri  (Body)"/>
              </a:rPr>
              <a:t> </a:t>
            </a:r>
            <a:r>
              <a:rPr lang="en-US" sz="2200" dirty="0" err="1" smtClean="0">
                <a:latin typeface="Calibri  (Body)"/>
              </a:rPr>
              <a:t>hành</a:t>
            </a:r>
            <a:r>
              <a:rPr lang="en-US" sz="2200" dirty="0" smtClean="0">
                <a:latin typeface="Calibri  (Body)"/>
              </a:rPr>
              <a:t> </a:t>
            </a:r>
            <a:r>
              <a:rPr lang="en-US" sz="2200" dirty="0" err="1" smtClean="0">
                <a:latin typeface="Calibri  (Body)"/>
              </a:rPr>
              <a:t>kết</a:t>
            </a:r>
            <a:r>
              <a:rPr lang="en-US" sz="2200" dirty="0" smtClean="0">
                <a:latin typeface="Calibri  (Body)"/>
              </a:rPr>
              <a:t> </a:t>
            </a:r>
            <a:r>
              <a:rPr lang="en-US" sz="2200" dirty="0" err="1" smtClean="0">
                <a:latin typeface="Calibri  (Body)"/>
              </a:rPr>
              <a:t>hợp</a:t>
            </a:r>
            <a:r>
              <a:rPr lang="en-US" sz="2200" dirty="0" smtClean="0">
                <a:latin typeface="Calibri  (Body)"/>
              </a:rPr>
              <a:t> </a:t>
            </a:r>
            <a:r>
              <a:rPr lang="en-US" sz="2200" dirty="0" err="1" smtClean="0">
                <a:latin typeface="Calibri  (Body)"/>
              </a:rPr>
              <a:t>với</a:t>
            </a:r>
            <a:r>
              <a:rPr lang="en-US" sz="2200" dirty="0" smtClean="0">
                <a:latin typeface="Calibri  (Body)"/>
              </a:rPr>
              <a:t> </a:t>
            </a:r>
            <a:r>
              <a:rPr lang="en-US" sz="2200" dirty="0" err="1" smtClean="0">
                <a:latin typeface="Calibri  (Body)"/>
              </a:rPr>
              <a:t>khung</a:t>
            </a:r>
            <a:r>
              <a:rPr lang="en-US" sz="2200" dirty="0" smtClean="0">
                <a:latin typeface="Calibri  (Body)"/>
              </a:rPr>
              <a:t> HTML </a:t>
            </a:r>
            <a:r>
              <a:rPr lang="en-US" sz="2200" dirty="0" err="1" smtClean="0">
                <a:latin typeface="Calibri  (Body)"/>
              </a:rPr>
              <a:t>đã</a:t>
            </a:r>
            <a:r>
              <a:rPr lang="en-US" sz="2200" dirty="0" smtClean="0">
                <a:latin typeface="Calibri  (Body)"/>
              </a:rPr>
              <a:t> </a:t>
            </a:r>
            <a:r>
              <a:rPr lang="en-US" sz="2200" dirty="0" err="1" smtClean="0">
                <a:latin typeface="Calibri  (Body)"/>
              </a:rPr>
              <a:t>học</a:t>
            </a:r>
            <a:r>
              <a:rPr lang="en-US" sz="2200" dirty="0" smtClean="0">
                <a:latin typeface="Calibri  (Body)"/>
              </a:rPr>
              <a:t> ở </a:t>
            </a:r>
            <a:r>
              <a:rPr lang="en-US" sz="2200" dirty="0" err="1" smtClean="0">
                <a:latin typeface="Calibri  (Body)"/>
              </a:rPr>
              <a:t>bài</a:t>
            </a:r>
            <a:r>
              <a:rPr lang="en-US" sz="2200" dirty="0" smtClean="0">
                <a:latin typeface="Calibri  (Body)"/>
              </a:rPr>
              <a:t> </a:t>
            </a:r>
            <a:r>
              <a:rPr lang="en-US" sz="2200" dirty="0" err="1" smtClean="0">
                <a:latin typeface="Calibri  (Body)"/>
              </a:rPr>
              <a:t>trước</a:t>
            </a:r>
            <a:r>
              <a:rPr lang="en-US" sz="2200" dirty="0" smtClean="0">
                <a:latin typeface="Calibri  (Body)"/>
              </a:rPr>
              <a:t>.</a:t>
            </a:r>
            <a:endParaRPr lang="vi-VN" sz="2200" dirty="0">
              <a:latin typeface="Calibri  (Body)"/>
            </a:endParaRPr>
          </a:p>
          <a:p>
            <a:endParaRPr lang="vi-VN" sz="2200" dirty="0">
              <a:latin typeface="Calibri  (Body)"/>
            </a:endParaRPr>
          </a:p>
          <a:p>
            <a:endParaRPr lang="vi-VN" sz="2200" dirty="0">
              <a:latin typeface="Calibri  (Body)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04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  (Body)"/>
              </a:rPr>
              <a:t>CSS </a:t>
            </a:r>
            <a:r>
              <a:rPr lang="en-US" dirty="0" err="1">
                <a:latin typeface="Calibri  (Body)"/>
              </a:rPr>
              <a:t>là</a:t>
            </a:r>
            <a:r>
              <a:rPr lang="en-US" dirty="0">
                <a:latin typeface="Calibri  (Body)"/>
              </a:rPr>
              <a:t> </a:t>
            </a:r>
            <a:r>
              <a:rPr lang="en-US" dirty="0" err="1">
                <a:latin typeface="Calibri  (Body)"/>
              </a:rPr>
              <a:t>gì</a:t>
            </a:r>
            <a:r>
              <a:rPr lang="en-US" dirty="0">
                <a:latin typeface="Calibri  (Body)"/>
              </a:rPr>
              <a:t>? </a:t>
            </a:r>
            <a:r>
              <a:rPr lang="en-US" dirty="0" err="1">
                <a:latin typeface="Calibri  (Body)"/>
              </a:rPr>
              <a:t>Tại</a:t>
            </a:r>
            <a:r>
              <a:rPr lang="en-US" dirty="0">
                <a:latin typeface="Calibri  (Body)"/>
              </a:rPr>
              <a:t> </a:t>
            </a:r>
            <a:r>
              <a:rPr lang="en-US" dirty="0" err="1">
                <a:latin typeface="Calibri  (Body)"/>
              </a:rPr>
              <a:t>sao</a:t>
            </a:r>
            <a:r>
              <a:rPr lang="en-US" dirty="0">
                <a:latin typeface="Calibri  (Body)"/>
              </a:rPr>
              <a:t> </a:t>
            </a:r>
            <a:r>
              <a:rPr lang="en-US" dirty="0" err="1">
                <a:latin typeface="Calibri  (Body)"/>
              </a:rPr>
              <a:t>cần</a:t>
            </a:r>
            <a:r>
              <a:rPr lang="en-US" dirty="0">
                <a:latin typeface="Calibri  (Body)"/>
              </a:rPr>
              <a:t> </a:t>
            </a:r>
            <a:r>
              <a:rPr lang="en-US" dirty="0" err="1">
                <a:latin typeface="Calibri  (Body)"/>
              </a:rPr>
              <a:t>dùng</a:t>
            </a:r>
            <a:r>
              <a:rPr lang="en-US" dirty="0">
                <a:latin typeface="Calibri  (Body)"/>
              </a:rPr>
              <a:t> CSS.</a:t>
            </a:r>
            <a:endParaRPr lang="vi-VN" dirty="0">
              <a:latin typeface="Calibri  (Body)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Calibri (Body)"/>
              </a:rPr>
              <a:t>CSS </a:t>
            </a:r>
            <a:r>
              <a:rPr lang="en-US" sz="2600" dirty="0" err="1">
                <a:latin typeface="Calibri (Body)"/>
              </a:rPr>
              <a:t>viết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tắt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của</a:t>
            </a:r>
            <a:r>
              <a:rPr lang="en-US" sz="2600" dirty="0">
                <a:latin typeface="Calibri (Body)"/>
              </a:rPr>
              <a:t> Cascading Style Sheets</a:t>
            </a:r>
          </a:p>
          <a:p>
            <a:r>
              <a:rPr lang="en-US" sz="2600" dirty="0" err="1">
                <a:latin typeface="Calibri (Body)"/>
              </a:rPr>
              <a:t>Định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nghĩa</a:t>
            </a:r>
            <a:r>
              <a:rPr lang="en-US" sz="2600" dirty="0">
                <a:latin typeface="Calibri (Body)"/>
              </a:rPr>
              <a:t> style </a:t>
            </a:r>
            <a:r>
              <a:rPr lang="en-US" sz="2600" dirty="0" err="1">
                <a:latin typeface="Calibri (Body)"/>
              </a:rPr>
              <a:t>cho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các</a:t>
            </a:r>
            <a:r>
              <a:rPr lang="en-US" sz="2600" dirty="0">
                <a:latin typeface="Calibri (Body)"/>
              </a:rPr>
              <a:t> HTML Elements.</a:t>
            </a:r>
          </a:p>
          <a:p>
            <a:r>
              <a:rPr lang="vi-VN" sz="2600" dirty="0">
                <a:latin typeface="Calibri (Body)"/>
              </a:rPr>
              <a:t>Style được đưa vào HTML từ phiên bản HTML 4.0</a:t>
            </a:r>
            <a:r>
              <a:rPr lang="vi-VN" sz="2600" dirty="0" smtClean="0">
                <a:latin typeface="Calibri (Body)"/>
              </a:rPr>
              <a:t>.</a:t>
            </a:r>
            <a:endParaRPr lang="en-US" sz="2600" dirty="0" smtClean="0">
              <a:latin typeface="Calibri (Body)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29000"/>
            <a:ext cx="755173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7130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CSS.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>
              <a:latin typeface="Calibri (Body)"/>
            </a:endParaRPr>
          </a:p>
          <a:p>
            <a:r>
              <a:rPr lang="vi-VN" sz="2800" dirty="0" smtClean="0">
                <a:latin typeface="Calibri (Body)"/>
              </a:rPr>
              <a:t>H1 </a:t>
            </a:r>
            <a:r>
              <a:rPr lang="vi-VN" sz="2800" dirty="0">
                <a:latin typeface="Calibri (Body)"/>
              </a:rPr>
              <a:t>chỉ định style sẽ ảnh hưởng cho thẻ h1</a:t>
            </a:r>
          </a:p>
          <a:p>
            <a:r>
              <a:rPr lang="en-US" sz="2800" dirty="0" err="1" smtClean="0">
                <a:latin typeface="Calibri (Body)"/>
              </a:rPr>
              <a:t>Mỗi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khai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báo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sẽ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có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cấu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trúc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property:value</a:t>
            </a:r>
            <a:r>
              <a:rPr lang="en-US" sz="2800" dirty="0">
                <a:latin typeface="Calibri (Body)"/>
              </a:rPr>
              <a:t>, </a:t>
            </a:r>
            <a:r>
              <a:rPr lang="en-US" sz="2800" dirty="0" err="1">
                <a:latin typeface="Calibri (Body)"/>
              </a:rPr>
              <a:t>các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khai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báo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khác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nhau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cách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nhau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bởi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dấu</a:t>
            </a:r>
            <a:r>
              <a:rPr lang="en-US" sz="2800" dirty="0">
                <a:latin typeface="Calibri (Body)"/>
              </a:rPr>
              <a:t> ;.</a:t>
            </a:r>
          </a:p>
          <a:p>
            <a:r>
              <a:rPr lang="en-US" sz="2800" dirty="0" smtClean="0">
                <a:latin typeface="Calibri (Body)"/>
              </a:rPr>
              <a:t>Comment </a:t>
            </a:r>
            <a:r>
              <a:rPr lang="en-US" sz="2800" dirty="0" err="1">
                <a:latin typeface="Calibri (Body)"/>
              </a:rPr>
              <a:t>trong</a:t>
            </a:r>
            <a:r>
              <a:rPr lang="en-US" sz="2800" dirty="0">
                <a:latin typeface="Calibri (Body)"/>
              </a:rPr>
              <a:t> CSS: /*This is a multiple lines comment*/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5487166" cy="136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304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>
                <a:latin typeface="Calibri (Body)"/>
              </a:rPr>
              <a:t>CSS Selector </a:t>
            </a:r>
            <a:r>
              <a:rPr lang="en-US" dirty="0" err="1">
                <a:latin typeface="Calibri (Body)"/>
              </a:rPr>
              <a:t>cho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phép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lựa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chọn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và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thao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tác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với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HTML Elements.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vi-VN" dirty="0" smtClean="0">
                <a:latin typeface="Calibri (Body)"/>
              </a:rPr>
              <a:t>CSS </a:t>
            </a:r>
            <a:r>
              <a:rPr lang="vi-VN" dirty="0">
                <a:latin typeface="Calibri (Body)"/>
              </a:rPr>
              <a:t>Selector </a:t>
            </a:r>
            <a:r>
              <a:rPr lang="en-US" dirty="0" err="1" smtClean="0">
                <a:latin typeface="Calibri (Body)"/>
              </a:rPr>
              <a:t>tìm</a:t>
            </a:r>
            <a:r>
              <a:rPr lang="en-US" dirty="0" smtClean="0">
                <a:latin typeface="Calibri (Body)"/>
              </a:rPr>
              <a:t> </a:t>
            </a:r>
            <a:r>
              <a:rPr lang="vi-VN" dirty="0" smtClean="0">
                <a:latin typeface="Calibri (Body)"/>
              </a:rPr>
              <a:t>được </a:t>
            </a:r>
            <a:r>
              <a:rPr lang="vi-VN" dirty="0">
                <a:latin typeface="Calibri (Body)"/>
              </a:rPr>
              <a:t>các HTML Elements dựa vào id, class, type, attributes, giá trị của attributes...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>
                <a:latin typeface="Calibri (Body)"/>
              </a:rPr>
              <a:t>Element </a:t>
            </a:r>
            <a:r>
              <a:rPr lang="en-US" dirty="0">
                <a:latin typeface="Calibri (Body)"/>
              </a:rPr>
              <a:t>selector: p { </a:t>
            </a:r>
            <a:r>
              <a:rPr lang="en-US" dirty="0" err="1">
                <a:latin typeface="Calibri (Body)"/>
              </a:rPr>
              <a:t>text-align:center;color:red</a:t>
            </a:r>
            <a:r>
              <a:rPr lang="en-US" dirty="0">
                <a:latin typeface="Calibri (Body)"/>
              </a:rPr>
              <a:t>; }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>
                <a:latin typeface="Calibri (Body)"/>
              </a:rPr>
              <a:t>ID </a:t>
            </a:r>
            <a:r>
              <a:rPr lang="en-US" dirty="0">
                <a:latin typeface="Calibri (Body)"/>
              </a:rPr>
              <a:t>Selector: #para1{ </a:t>
            </a:r>
            <a:r>
              <a:rPr lang="en-US" dirty="0" err="1">
                <a:latin typeface="Calibri (Body)"/>
              </a:rPr>
              <a:t>text-align:center;color:red</a:t>
            </a:r>
            <a:r>
              <a:rPr lang="en-US" dirty="0">
                <a:latin typeface="Calibri (Body)"/>
              </a:rPr>
              <a:t>; }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>
                <a:latin typeface="Calibri (Body)"/>
              </a:rPr>
              <a:t>Class </a:t>
            </a:r>
            <a:r>
              <a:rPr lang="en-US" dirty="0">
                <a:latin typeface="Calibri (Body)"/>
              </a:rPr>
              <a:t>selector: .center{ </a:t>
            </a:r>
            <a:r>
              <a:rPr lang="en-US" dirty="0" err="1">
                <a:latin typeface="Calibri (Body)"/>
              </a:rPr>
              <a:t>text-align:center;color:red</a:t>
            </a:r>
            <a:r>
              <a:rPr lang="en-US" dirty="0">
                <a:latin typeface="Calibri (Body)"/>
              </a:rPr>
              <a:t>; }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>
                <a:latin typeface="Calibri (Body)"/>
              </a:rPr>
              <a:t>Group </a:t>
            </a:r>
            <a:r>
              <a:rPr lang="en-US" dirty="0">
                <a:latin typeface="Calibri (Body)"/>
              </a:rPr>
              <a:t>selector: h1,h2,p{ </a:t>
            </a:r>
            <a:r>
              <a:rPr lang="en-US" dirty="0" err="1">
                <a:latin typeface="Calibri (Body)"/>
              </a:rPr>
              <a:t>text-align:center;color:red</a:t>
            </a:r>
            <a:r>
              <a:rPr lang="en-US" dirty="0">
                <a:latin typeface="Calibri (Body)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xmlns="" val="35123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alibri  (Body)"/>
              </a:rPr>
              <a:t>Áp</a:t>
            </a:r>
            <a:r>
              <a:rPr lang="en-US" dirty="0" smtClean="0">
                <a:latin typeface="Calibri  (Body)"/>
              </a:rPr>
              <a:t> </a:t>
            </a:r>
            <a:r>
              <a:rPr lang="en-US" dirty="0" err="1" smtClean="0">
                <a:latin typeface="Calibri  (Body)"/>
              </a:rPr>
              <a:t>dụng</a:t>
            </a:r>
            <a:r>
              <a:rPr lang="en-US" dirty="0" smtClean="0">
                <a:latin typeface="Calibri  (Body)"/>
              </a:rPr>
              <a:t> CSS </a:t>
            </a:r>
            <a:r>
              <a:rPr lang="en-US" dirty="0" err="1" smtClean="0">
                <a:latin typeface="Calibri  (Body)"/>
              </a:rPr>
              <a:t>trong</a:t>
            </a:r>
            <a:r>
              <a:rPr lang="en-US" dirty="0" smtClean="0">
                <a:latin typeface="Calibri  (Body)"/>
              </a:rPr>
              <a:t> </a:t>
            </a:r>
            <a:r>
              <a:rPr lang="en-US" dirty="0" err="1" smtClean="0">
                <a:latin typeface="Calibri  (Body)"/>
              </a:rPr>
              <a:t>trang</a:t>
            </a:r>
            <a:r>
              <a:rPr lang="en-US" dirty="0" smtClean="0">
                <a:latin typeface="Calibri  (Body)"/>
              </a:rPr>
              <a:t> HTML</a:t>
            </a:r>
            <a:endParaRPr lang="en-US" dirty="0">
              <a:latin typeface="Calibri  (Body)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alibri (Body)"/>
              </a:rPr>
              <a:t>Có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>
                <a:latin typeface="Calibri (Body)"/>
              </a:rPr>
              <a:t>3 </a:t>
            </a:r>
            <a:r>
              <a:rPr lang="en-US" dirty="0" err="1">
                <a:latin typeface="Calibri (Body)"/>
              </a:rPr>
              <a:t>cách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áp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dụng</a:t>
            </a:r>
            <a:r>
              <a:rPr lang="en-US" dirty="0">
                <a:latin typeface="Calibri (Body)"/>
              </a:rPr>
              <a:t> style </a:t>
            </a:r>
            <a:r>
              <a:rPr lang="en-US" dirty="0" err="1">
                <a:latin typeface="Calibri (Body)"/>
              </a:rPr>
              <a:t>cho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một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trang</a:t>
            </a:r>
            <a:r>
              <a:rPr lang="en-US" dirty="0">
                <a:latin typeface="Calibri (Body)"/>
              </a:rPr>
              <a:t> HTML</a:t>
            </a:r>
          </a:p>
          <a:p>
            <a:endParaRPr lang="en-US" dirty="0">
              <a:latin typeface="Calibri (Body)"/>
            </a:endParaRPr>
          </a:p>
          <a:p>
            <a:pPr marL="0" indent="0">
              <a:buNone/>
            </a:pPr>
            <a:r>
              <a:rPr lang="en-US" b="1" dirty="0">
                <a:latin typeface="Calibri (Body)"/>
              </a:rPr>
              <a:t>1. External </a:t>
            </a:r>
            <a:r>
              <a:rPr lang="en-US" b="1" dirty="0" smtClean="0">
                <a:latin typeface="Calibri (Body)"/>
              </a:rPr>
              <a:t>style (</a:t>
            </a:r>
            <a:r>
              <a:rPr lang="en-US" b="1" dirty="0" err="1" smtClean="0">
                <a:latin typeface="Calibri (Body)"/>
              </a:rPr>
              <a:t>Nên</a:t>
            </a:r>
            <a:r>
              <a:rPr lang="en-US" b="1" dirty="0" smtClean="0">
                <a:latin typeface="Calibri (Body)"/>
              </a:rPr>
              <a:t> </a:t>
            </a:r>
            <a:r>
              <a:rPr lang="en-US" b="1" dirty="0" err="1" smtClean="0">
                <a:latin typeface="Calibri (Body)"/>
              </a:rPr>
              <a:t>dùng</a:t>
            </a:r>
            <a:r>
              <a:rPr lang="en-US" b="1" dirty="0" smtClean="0">
                <a:latin typeface="Calibri (Body)"/>
              </a:rPr>
              <a:t>)</a:t>
            </a:r>
            <a:endParaRPr lang="en-US" dirty="0">
              <a:latin typeface="Calibri (Body)"/>
            </a:endParaRPr>
          </a:p>
          <a:p>
            <a:pPr marL="0" indent="0">
              <a:buNone/>
            </a:pPr>
            <a:r>
              <a:rPr lang="vi-VN" dirty="0" smtClean="0">
                <a:latin typeface="Calibri (Body)"/>
              </a:rPr>
              <a:t>Tạo </a:t>
            </a:r>
            <a:r>
              <a:rPr lang="vi-VN" dirty="0">
                <a:latin typeface="Calibri (Body)"/>
              </a:rPr>
              <a:t>file .css từ bên ngoài sau đó gọi link vào để sử dụng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link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stylesheet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href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="mystyle.css"&gt;</a:t>
            </a:r>
            <a:endParaRPr lang="en-US" dirty="0">
              <a:latin typeface="Calibri (Body)"/>
            </a:endParaRPr>
          </a:p>
          <a:p>
            <a:pPr marL="0" indent="0">
              <a:buNone/>
            </a:pPr>
            <a:endParaRPr lang="en-US" b="1" dirty="0" smtClean="0">
              <a:latin typeface="Calibri (Body)"/>
            </a:endParaRPr>
          </a:p>
          <a:p>
            <a:pPr marL="0" indent="0">
              <a:buNone/>
            </a:pPr>
            <a:r>
              <a:rPr lang="en-US" b="1" dirty="0" smtClean="0">
                <a:latin typeface="Calibri (Body)"/>
              </a:rPr>
              <a:t>2</a:t>
            </a:r>
            <a:r>
              <a:rPr lang="en-US" b="1" dirty="0">
                <a:latin typeface="Calibri (Body)"/>
              </a:rPr>
              <a:t>. Internal style</a:t>
            </a:r>
            <a:endParaRPr lang="en-US" dirty="0">
              <a:latin typeface="Calibri (Body)"/>
            </a:endParaRPr>
          </a:p>
          <a:p>
            <a:pPr marL="0" indent="0">
              <a:buNone/>
            </a:pPr>
            <a:r>
              <a:rPr lang="en-US" dirty="0" smtClean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Khai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báo</a:t>
            </a:r>
            <a:r>
              <a:rPr lang="en-US" dirty="0">
                <a:latin typeface="Calibri (Body)"/>
              </a:rPr>
              <a:t> style </a:t>
            </a:r>
            <a:r>
              <a:rPr lang="en-US" dirty="0" err="1">
                <a:latin typeface="Calibri (Body)"/>
              </a:rPr>
              <a:t>và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viết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trực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tiếp</a:t>
            </a:r>
            <a:r>
              <a:rPr lang="en-US" dirty="0">
                <a:latin typeface="Calibri (Body)"/>
              </a:rPr>
              <a:t> code </a:t>
            </a:r>
            <a:r>
              <a:rPr lang="en-US" dirty="0" err="1">
                <a:latin typeface="Calibri (Body)"/>
              </a:rPr>
              <a:t>trong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trang</a:t>
            </a:r>
            <a:r>
              <a:rPr lang="en-US" dirty="0">
                <a:latin typeface="Calibri (Body)"/>
              </a:rPr>
              <a:t> html</a:t>
            </a:r>
            <a:r>
              <a:rPr lang="en-US" dirty="0" smtClean="0">
                <a:latin typeface="Calibri (Body)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style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sienna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margin-left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20px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background-image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url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("images/background.gif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style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latin typeface="Calibri (Body)"/>
            </a:endParaRPr>
          </a:p>
          <a:p>
            <a:pPr marL="0" indent="0">
              <a:buNone/>
            </a:pPr>
            <a:r>
              <a:rPr lang="en-US" b="1" dirty="0" smtClean="0">
                <a:latin typeface="Calibri (Body)"/>
              </a:rPr>
              <a:t>3</a:t>
            </a:r>
            <a:r>
              <a:rPr lang="en-US" b="1" dirty="0">
                <a:latin typeface="Calibri (Body)"/>
              </a:rPr>
              <a:t>. Inline style</a:t>
            </a:r>
            <a:endParaRPr lang="en-US" dirty="0">
              <a:latin typeface="Calibri (Body)"/>
            </a:endParaRPr>
          </a:p>
          <a:p>
            <a:pPr marL="0" indent="0">
              <a:buNone/>
            </a:pPr>
            <a:r>
              <a:rPr lang="en-US" dirty="0" err="1" smtClean="0">
                <a:latin typeface="Calibri (Body)"/>
              </a:rPr>
              <a:t>Viết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trực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tiếp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css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trong</a:t>
            </a:r>
            <a:r>
              <a:rPr lang="en-US" dirty="0">
                <a:latin typeface="Calibri (Body)"/>
              </a:rPr>
              <a:t> start tags html </a:t>
            </a:r>
            <a:r>
              <a:rPr lang="en-US" dirty="0" err="1">
                <a:latin typeface="Calibri (Body)"/>
              </a:rPr>
              <a:t>thông</a:t>
            </a:r>
            <a:r>
              <a:rPr lang="en-US" dirty="0">
                <a:latin typeface="Calibri (Body)"/>
              </a:rPr>
              <a:t> qua attribute style</a:t>
            </a:r>
            <a:r>
              <a:rPr lang="en-US" dirty="0" smtClean="0">
                <a:latin typeface="Calibri (Body)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style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sienna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margin-left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20px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 is a paragraph.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60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  (Body)"/>
              </a:rPr>
              <a:t>Box Model là </a:t>
            </a:r>
            <a:r>
              <a:rPr lang="en-US" dirty="0" err="1">
                <a:latin typeface="Calibri  (Body)"/>
              </a:rPr>
              <a:t>gì</a:t>
            </a:r>
            <a:r>
              <a:rPr lang="vi-VN" dirty="0">
                <a:latin typeface="Calibri  (Body)"/>
              </a:rPr>
              <a:t>?</a:t>
            </a:r>
            <a:endParaRPr lang="en-US" dirty="0">
              <a:latin typeface="Calibri  (Body)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200" dirty="0" smtClean="0">
                <a:latin typeface="Calibri (Body)"/>
              </a:rPr>
              <a:t>Tất cả HTML Element được coi như là các boxes (hộp)</a:t>
            </a:r>
          </a:p>
          <a:p>
            <a:r>
              <a:rPr lang="vi-VN" sz="2200" dirty="0" smtClean="0">
                <a:latin typeface="Calibri (Body)"/>
              </a:rPr>
              <a:t>Box Model trong CSS là nói đến thiết kế và khung layout</a:t>
            </a:r>
            <a:r>
              <a:rPr lang="en-US" sz="2200" dirty="0" smtClean="0">
                <a:latin typeface="Calibri (Body)"/>
              </a:rPr>
              <a:t>.</a:t>
            </a:r>
            <a:endParaRPr lang="vi-VN" sz="2200" dirty="0">
              <a:latin typeface="Calibri (Body)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38349" y="2728912"/>
            <a:ext cx="52673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772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hay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81328"/>
            <a:ext cx="8610600" cy="4525963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 smtClean="0">
                <a:latin typeface="Calibri (Body)"/>
              </a:rPr>
              <a:t>Background: </a:t>
            </a:r>
            <a:r>
              <a:rPr lang="en-US" dirty="0" err="1" smtClean="0">
                <a:latin typeface="Calibri (Body)"/>
              </a:rPr>
              <a:t>Dùng</a:t>
            </a:r>
            <a:r>
              <a:rPr lang="en-US" dirty="0" smtClean="0">
                <a:latin typeface="Calibri (Body)"/>
              </a:rPr>
              <a:t> set </a:t>
            </a:r>
            <a:r>
              <a:rPr lang="en-US" dirty="0" err="1" smtClean="0">
                <a:latin typeface="Calibri (Body)"/>
              </a:rPr>
              <a:t>nền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cho</a:t>
            </a:r>
            <a:r>
              <a:rPr lang="en-US" dirty="0" smtClean="0">
                <a:latin typeface="Calibri (Body)"/>
              </a:rPr>
              <a:t> HTML Element</a:t>
            </a:r>
          </a:p>
          <a:p>
            <a:pPr>
              <a:spcBef>
                <a:spcPts val="1200"/>
              </a:spcBef>
            </a:pPr>
            <a:r>
              <a:rPr lang="vi-VN" dirty="0" smtClean="0">
                <a:latin typeface="Calibri (Body)"/>
              </a:rPr>
              <a:t>Text-align: Căn chỉnh chữ trong HTML, căn trái, căn phải, giữa...tương tự như word.</a:t>
            </a:r>
          </a:p>
          <a:p>
            <a:pPr>
              <a:spcBef>
                <a:spcPts val="1200"/>
              </a:spcBef>
            </a:pPr>
            <a:r>
              <a:rPr lang="vi-VN" dirty="0" smtClean="0">
                <a:latin typeface="Calibri (Body)"/>
              </a:rPr>
              <a:t>Border: Set đường viền cho HTML Element.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latin typeface="Calibri (Body)"/>
              </a:rPr>
              <a:t>Margin: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Khoảng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cách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lề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cho</a:t>
            </a:r>
            <a:r>
              <a:rPr lang="en-US" dirty="0" smtClean="0">
                <a:latin typeface="Calibri (Body)"/>
              </a:rPr>
              <a:t> HTML Element.</a:t>
            </a:r>
          </a:p>
          <a:p>
            <a:pPr>
              <a:spcBef>
                <a:spcPts val="1200"/>
              </a:spcBef>
            </a:pPr>
            <a:r>
              <a:rPr lang="vi-VN" b="1" dirty="0" smtClean="0">
                <a:latin typeface="Calibri (Body)"/>
              </a:rPr>
              <a:t>Padding:</a:t>
            </a:r>
            <a:r>
              <a:rPr lang="vi-VN" dirty="0" smtClean="0">
                <a:latin typeface="Calibri (Body)"/>
              </a:rPr>
              <a:t> Thêm khoảng trống từ đường viền tới nội dung cho HTML Element.</a:t>
            </a:r>
          </a:p>
          <a:p>
            <a:pPr>
              <a:spcBef>
                <a:spcPts val="1200"/>
              </a:spcBef>
            </a:pPr>
            <a:r>
              <a:rPr lang="vi-VN" b="1" dirty="0" smtClean="0">
                <a:latin typeface="Calibri (Body)"/>
              </a:rPr>
              <a:t>Float:</a:t>
            </a:r>
            <a:r>
              <a:rPr lang="vi-VN" dirty="0" smtClean="0">
                <a:latin typeface="Calibri (Body)"/>
              </a:rPr>
              <a:t> Dùng căn một HTML Element sang trái, hoặc sang phải. Có 2 giá trị: float:left, float:right;</a:t>
            </a:r>
          </a:p>
          <a:p>
            <a:pPr>
              <a:spcBef>
                <a:spcPts val="1200"/>
              </a:spcBef>
            </a:pPr>
            <a:r>
              <a:rPr lang="vi-VN" dirty="0" smtClean="0">
                <a:latin typeface="Calibri (Body)"/>
              </a:rPr>
              <a:t>Width: Set độ rộng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Calibri (Body)"/>
              </a:rPr>
              <a:t>Height: Set </a:t>
            </a:r>
            <a:r>
              <a:rPr lang="en-US" dirty="0" err="1" smtClean="0">
                <a:latin typeface="Calibri (Body)"/>
              </a:rPr>
              <a:t>chiều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cao</a:t>
            </a:r>
            <a:endParaRPr lang="en-US" dirty="0" smtClean="0">
              <a:latin typeface="Calibri (Body)"/>
            </a:endParaRPr>
          </a:p>
          <a:p>
            <a:pPr>
              <a:spcBef>
                <a:spcPts val="1200"/>
              </a:spcBef>
            </a:pPr>
            <a:r>
              <a:rPr lang="fr-FR" dirty="0" smtClean="0">
                <a:latin typeface="Calibri (Body)"/>
              </a:rPr>
              <a:t>Font: </a:t>
            </a:r>
            <a:r>
              <a:rPr lang="fr-FR" dirty="0" err="1" smtClean="0">
                <a:latin typeface="Calibri (Body)"/>
              </a:rPr>
              <a:t>Định</a:t>
            </a:r>
            <a:r>
              <a:rPr lang="fr-FR" dirty="0" smtClean="0">
                <a:latin typeface="Calibri (Body)"/>
              </a:rPr>
              <a:t> </a:t>
            </a:r>
            <a:r>
              <a:rPr lang="fr-FR" dirty="0" err="1" smtClean="0">
                <a:latin typeface="Calibri (Body)"/>
              </a:rPr>
              <a:t>dạng</a:t>
            </a:r>
            <a:r>
              <a:rPr lang="fr-FR" dirty="0" smtClean="0">
                <a:latin typeface="Calibri (Body)"/>
              </a:rPr>
              <a:t> </a:t>
            </a:r>
            <a:r>
              <a:rPr lang="fr-FR" dirty="0" err="1" smtClean="0">
                <a:latin typeface="Calibri (Body)"/>
              </a:rPr>
              <a:t>cho</a:t>
            </a:r>
            <a:r>
              <a:rPr lang="fr-FR" dirty="0" smtClean="0">
                <a:latin typeface="Calibri (Body)"/>
              </a:rPr>
              <a:t> font </a:t>
            </a:r>
            <a:r>
              <a:rPr lang="fr-FR" dirty="0" err="1" smtClean="0">
                <a:latin typeface="Calibri (Body)"/>
              </a:rPr>
              <a:t>chữ</a:t>
            </a:r>
            <a:endParaRPr lang="fr-FR" dirty="0" smtClean="0">
              <a:latin typeface="Calibri (Body)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latin typeface="Calibri (Body)"/>
              </a:rPr>
              <a:t>Color: </a:t>
            </a:r>
            <a:r>
              <a:rPr lang="en-US" dirty="0" err="1" smtClean="0">
                <a:latin typeface="Calibri (Body)"/>
              </a:rPr>
              <a:t>Định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dạng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màu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chữ</a:t>
            </a:r>
            <a:endParaRPr lang="en-US" dirty="0" smtClean="0">
              <a:latin typeface="Calibri (Body)"/>
            </a:endParaRPr>
          </a:p>
          <a:p>
            <a:pPr>
              <a:spcBef>
                <a:spcPts val="1200"/>
              </a:spcBef>
            </a:pPr>
            <a:r>
              <a:rPr lang="vi-VN" b="1" dirty="0" smtClean="0">
                <a:latin typeface="Calibri (Body)"/>
              </a:rPr>
              <a:t>Position:</a:t>
            </a:r>
            <a:r>
              <a:rPr lang="vi-VN" dirty="0" smtClean="0">
                <a:latin typeface="Calibri (Body)"/>
              </a:rPr>
              <a:t> Căn chỉnh vị trí</a:t>
            </a:r>
            <a:endParaRPr lang="vi-VN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950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Combinatiors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 smtClean="0">
                <a:latin typeface="Calibri (Body)"/>
              </a:rPr>
              <a:t>CSS </a:t>
            </a:r>
            <a:r>
              <a:rPr lang="en-US" dirty="0" err="1">
                <a:latin typeface="Calibri (Body)"/>
              </a:rPr>
              <a:t>Combinators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là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thể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hiện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mối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quan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hệ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giữa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selector.</a:t>
            </a:r>
          </a:p>
          <a:p>
            <a:pPr>
              <a:spcBef>
                <a:spcPts val="1200"/>
              </a:spcBef>
            </a:pPr>
            <a:r>
              <a:rPr lang="en-US" b="1" dirty="0" err="1" smtClean="0">
                <a:latin typeface="Calibri (Body)"/>
              </a:rPr>
              <a:t>Có</a:t>
            </a:r>
            <a:r>
              <a:rPr lang="en-US" b="1" dirty="0" smtClean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4 </a:t>
            </a:r>
            <a:r>
              <a:rPr lang="en-US" b="1" dirty="0" err="1">
                <a:latin typeface="Calibri (Body)"/>
              </a:rPr>
              <a:t>loại</a:t>
            </a:r>
            <a:r>
              <a:rPr lang="en-US" b="1" dirty="0">
                <a:latin typeface="Calibri (Body)"/>
              </a:rPr>
              <a:t> </a:t>
            </a:r>
            <a:r>
              <a:rPr lang="en-US" b="1" dirty="0" err="1">
                <a:latin typeface="Calibri (Body)"/>
              </a:rPr>
              <a:t>combinator</a:t>
            </a:r>
            <a:r>
              <a:rPr lang="en-US" b="1" dirty="0">
                <a:latin typeface="Calibri (Body)"/>
              </a:rPr>
              <a:t>: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Calibri (Body)"/>
              </a:rPr>
              <a:t>1. Descendant Selector (</a:t>
            </a:r>
            <a:r>
              <a:rPr lang="en-US" dirty="0" err="1">
                <a:latin typeface="Calibri (Body)"/>
              </a:rPr>
              <a:t>Tất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cả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con </a:t>
            </a:r>
            <a:r>
              <a:rPr lang="en-US" dirty="0" err="1">
                <a:latin typeface="Calibri (Body)"/>
              </a:rPr>
              <a:t>và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cháu</a:t>
            </a:r>
            <a:r>
              <a:rPr lang="en-US" dirty="0">
                <a:latin typeface="Calibri (Body)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dirty="0" err="1">
                <a:latin typeface="Calibri (Body)"/>
              </a:rPr>
              <a:t>Ví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dụ</a:t>
            </a:r>
            <a:r>
              <a:rPr lang="en-US" dirty="0">
                <a:latin typeface="Calibri (Body)"/>
              </a:rPr>
              <a:t>: div p { </a:t>
            </a:r>
            <a:r>
              <a:rPr lang="en-US" dirty="0" err="1">
                <a:latin typeface="Calibri (Body)"/>
              </a:rPr>
              <a:t>background-color:yellow</a:t>
            </a:r>
            <a:r>
              <a:rPr lang="en-US" dirty="0">
                <a:latin typeface="Calibri (Body)"/>
              </a:rPr>
              <a:t>;}. </a:t>
            </a:r>
            <a:r>
              <a:rPr lang="en-US" dirty="0" err="1">
                <a:latin typeface="Calibri (Body)"/>
              </a:rPr>
              <a:t>Tất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cả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thẻ</a:t>
            </a:r>
            <a:r>
              <a:rPr lang="en-US" dirty="0">
                <a:latin typeface="Calibri (Body)"/>
              </a:rPr>
              <a:t> p </a:t>
            </a:r>
            <a:r>
              <a:rPr lang="en-US" dirty="0" err="1">
                <a:latin typeface="Calibri (Body)"/>
              </a:rPr>
              <a:t>nằm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trong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thẻ</a:t>
            </a:r>
            <a:r>
              <a:rPr lang="en-US" dirty="0">
                <a:latin typeface="Calibri (Body)"/>
              </a:rPr>
              <a:t> div </a:t>
            </a:r>
            <a:r>
              <a:rPr lang="en-US" dirty="0" err="1">
                <a:latin typeface="Calibri (Body)"/>
              </a:rPr>
              <a:t>sẽ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có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nền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màu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vàng</a:t>
            </a:r>
            <a:r>
              <a:rPr lang="en-US" dirty="0">
                <a:latin typeface="Calibri (Body)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Calibri (Body)"/>
              </a:rPr>
              <a:t>2. Child selector (</a:t>
            </a:r>
            <a:r>
              <a:rPr lang="en-US" dirty="0" err="1">
                <a:latin typeface="Calibri (Body)"/>
              </a:rPr>
              <a:t>Chỉ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có</a:t>
            </a:r>
            <a:r>
              <a:rPr lang="en-US" dirty="0">
                <a:latin typeface="Calibri (Body)"/>
              </a:rPr>
              <a:t> con </a:t>
            </a:r>
            <a:r>
              <a:rPr lang="en-US" dirty="0" err="1">
                <a:latin typeface="Calibri (Body)"/>
              </a:rPr>
              <a:t>của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nó</a:t>
            </a:r>
            <a:r>
              <a:rPr lang="en-US" dirty="0">
                <a:latin typeface="Calibri (Body)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vi-VN" dirty="0">
                <a:latin typeface="Calibri (Body)"/>
              </a:rPr>
              <a:t>Ví dụ: div&gt;p {background-color:yellow;}. Chỉ những thẻ p là con của div đổi màu nền vàng, các cháu không bị ảnh hưởng.</a:t>
            </a:r>
          </a:p>
          <a:p>
            <a:pPr>
              <a:spcBef>
                <a:spcPts val="1200"/>
              </a:spcBef>
            </a:pPr>
            <a:r>
              <a:rPr lang="vi-VN" dirty="0">
                <a:latin typeface="Calibri (Body)"/>
              </a:rPr>
              <a:t>3. Adjacent Sibling Selector (Phần tử liền kề ngay đằng sau)</a:t>
            </a:r>
          </a:p>
          <a:p>
            <a:pPr>
              <a:spcBef>
                <a:spcPts val="1200"/>
              </a:spcBef>
            </a:pPr>
            <a:r>
              <a:rPr lang="vi-VN" dirty="0">
                <a:latin typeface="Calibri (Body)"/>
              </a:rPr>
              <a:t>Ví dụ: div+p { background-color:yellow;}. Thẻ p đầu tiên nằm sau thẻ div sẽ bị ảnh hưởng nền vàng.</a:t>
            </a:r>
          </a:p>
          <a:p>
            <a:pPr>
              <a:spcBef>
                <a:spcPts val="1200"/>
              </a:spcBef>
            </a:pPr>
            <a:r>
              <a:rPr lang="vi-VN" dirty="0">
                <a:latin typeface="Calibri (Body)"/>
              </a:rPr>
              <a:t>4. General Sibling Selector (Tất các phần tử liền kề ngay đằng sau)</a:t>
            </a:r>
          </a:p>
          <a:p>
            <a:pPr>
              <a:spcBef>
                <a:spcPts val="1200"/>
              </a:spcBef>
            </a:pPr>
            <a:r>
              <a:rPr lang="vi-VN" dirty="0">
                <a:latin typeface="Calibri (Body)"/>
              </a:rPr>
              <a:t>Ví dụ: div~p { background-color:yellow;}. Tất cả những thẻ p nằm sau thẻ div sẽ bị ảnh hưởng nền vàng</a:t>
            </a:r>
            <a:r>
              <a:rPr lang="vi-VN" dirty="0" smtClean="0">
                <a:latin typeface="Calibri (Body)"/>
              </a:rPr>
              <a:t>.</a:t>
            </a: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0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1045</Words>
  <Application>Microsoft Office PowerPoint</Application>
  <PresentationFormat>On-screen Show (4:3)</PresentationFormat>
  <Paragraphs>133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Giáo trình đào tạo CSS</vt:lpstr>
      <vt:lpstr>Nội dung chính</vt:lpstr>
      <vt:lpstr>CSS là gì? Tại sao cần dùng CSS.</vt:lpstr>
      <vt:lpstr>Cấu trúc khai báo CSS.</vt:lpstr>
      <vt:lpstr>CSS Selectors là gì?</vt:lpstr>
      <vt:lpstr>Áp dụng CSS trong trang HTML</vt:lpstr>
      <vt:lpstr>Box Model là gì?</vt:lpstr>
      <vt:lpstr>Giới thiệu các thuộc tính hay dùng</vt:lpstr>
      <vt:lpstr>CSS Combinatiors là gì?</vt:lpstr>
      <vt:lpstr>Table</vt:lpstr>
      <vt:lpstr>CSS3 là gì?</vt:lpstr>
      <vt:lpstr>Bài tập thực hành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Giáo trình đào tạo HTML</dc:title>
  <dc:creator>EVNSoft</dc:creator>
  <cp:lastModifiedBy>Administrator</cp:lastModifiedBy>
  <cp:revision>33</cp:revision>
  <dcterms:created xsi:type="dcterms:W3CDTF">2014-05-06T13:43:28Z</dcterms:created>
  <dcterms:modified xsi:type="dcterms:W3CDTF">2015-02-13T09:58:19Z</dcterms:modified>
</cp:coreProperties>
</file>