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3"/>
  </p:sldMasterIdLst>
  <p:notesMasterIdLst>
    <p:notesMasterId r:id="rId29"/>
  </p:notesMasterIdLst>
  <p:sldIdLst>
    <p:sldId id="256" r:id="rId4"/>
    <p:sldId id="280" r:id="rId5"/>
    <p:sldId id="265" r:id="rId6"/>
    <p:sldId id="266" r:id="rId7"/>
    <p:sldId id="267" r:id="rId8"/>
    <p:sldId id="268" r:id="rId9"/>
    <p:sldId id="257" r:id="rId10"/>
    <p:sldId id="258" r:id="rId11"/>
    <p:sldId id="259" r:id="rId12"/>
    <p:sldId id="261" r:id="rId13"/>
    <p:sldId id="263" r:id="rId14"/>
    <p:sldId id="262" r:id="rId15"/>
    <p:sldId id="260" r:id="rId16"/>
    <p:sldId id="264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2" autoAdjust="0"/>
    <p:restoredTop sz="63344" autoAdjust="0"/>
  </p:normalViewPr>
  <p:slideViewPr>
    <p:cSldViewPr>
      <p:cViewPr varScale="1">
        <p:scale>
          <a:sx n="80" d="100"/>
          <a:sy n="80" d="100"/>
        </p:scale>
        <p:origin x="-187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014CD-CB56-43C0-9FCD-8A83DE338B2C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650C2-0D64-49D3-9741-26FB10BDF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73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mtClean="0"/>
              <a:t>Được</a:t>
            </a:r>
            <a:r>
              <a:rPr lang="en-US" smtClean="0"/>
              <a:t> phát triển d</a:t>
            </a:r>
            <a:r>
              <a:rPr lang="vi-VN" smtClean="0"/>
              <a:t>ưới</a:t>
            </a:r>
            <a:r>
              <a:rPr lang="en-US" smtClean="0"/>
              <a:t> cái tên là Mocha</a:t>
            </a:r>
            <a:r>
              <a:rPr lang="en-US" baseline="0" smtClean="0"/>
              <a:t> và phát hàn bản </a:t>
            </a:r>
            <a:r>
              <a:rPr lang="vi-VN" baseline="0" smtClean="0"/>
              <a:t>đầu</a:t>
            </a:r>
            <a:r>
              <a:rPr lang="en-US" baseline="0" smtClean="0"/>
              <a:t> tiên với tên là LiveScript vào 09/1995 trong bản Netscape 2.0. Và </a:t>
            </a:r>
            <a:r>
              <a:rPr lang="vi-VN" baseline="0" smtClean="0"/>
              <a:t>được</a:t>
            </a:r>
            <a:r>
              <a:rPr lang="en-US" baseline="0" smtClean="0"/>
              <a:t> </a:t>
            </a:r>
            <a:r>
              <a:rPr lang="vi-VN" baseline="0" smtClean="0"/>
              <a:t>đổi</a:t>
            </a:r>
            <a:r>
              <a:rPr lang="en-US" baseline="0" smtClean="0"/>
              <a:t> tên thành javascript khi phát hành bản Netscape 2.0B3.</a:t>
            </a:r>
          </a:p>
          <a:p>
            <a:r>
              <a:rPr lang="en-US" baseline="0" smtClean="0"/>
              <a:t>Javascript nhanh chóng thành công và </a:t>
            </a:r>
            <a:r>
              <a:rPr lang="vi-VN" baseline="0" smtClean="0"/>
              <a:t>được</a:t>
            </a:r>
            <a:r>
              <a:rPr lang="en-US" baseline="0" smtClean="0"/>
              <a:t> Microsoft phát triển d</a:t>
            </a:r>
            <a:r>
              <a:rPr lang="vi-VN" baseline="0" smtClean="0"/>
              <a:t>ươi</a:t>
            </a:r>
            <a:r>
              <a:rPr lang="en-US" baseline="0" smtClean="0"/>
              <a:t> cái tên Jscript.</a:t>
            </a:r>
          </a:p>
          <a:p>
            <a:r>
              <a:rPr lang="en-US" baseline="0" smtClean="0"/>
              <a:t>Sau </a:t>
            </a:r>
            <a:r>
              <a:rPr lang="vi-VN" baseline="0" smtClean="0"/>
              <a:t>đó</a:t>
            </a:r>
            <a:r>
              <a:rPr lang="en-US" baseline="0" smtClean="0"/>
              <a:t> vào 11/1996 Netscape </a:t>
            </a:r>
            <a:r>
              <a:rPr lang="vi-VN" baseline="0" smtClean="0"/>
              <a:t>đã</a:t>
            </a:r>
            <a:r>
              <a:rPr lang="en-US" baseline="0" smtClean="0"/>
              <a:t> gửi Javascript tới tổ chức Ecma international </a:t>
            </a:r>
            <a:r>
              <a:rPr lang="vi-VN" baseline="0" smtClean="0"/>
              <a:t>để</a:t>
            </a:r>
            <a:r>
              <a:rPr lang="en-US" baseline="0" smtClean="0"/>
              <a:t> chuẩn hóa với cái tên ECMAScript. 06/1997 ECMA phát hành bản </a:t>
            </a:r>
            <a:r>
              <a:rPr lang="vi-VN" baseline="0" smtClean="0"/>
              <a:t>đầu</a:t>
            </a:r>
            <a:r>
              <a:rPr lang="en-US" baseline="0" smtClean="0"/>
              <a:t> tiên ECMA-262.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650C2-0D64-49D3-9741-26FB10BDFB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6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650C2-0D64-49D3-9741-26FB10BDFBC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72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Unordered</a:t>
            </a:r>
            <a:r>
              <a:rPr lang="en-US" baseline="0" dirty="0" smtClean="0"/>
              <a:t> list primitive data: objects stored as series of name-value pairs: </a:t>
            </a:r>
            <a:r>
              <a:rPr lang="en-US" baseline="0" dirty="0" err="1" smtClean="0"/>
              <a:t>var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myFistObject</a:t>
            </a:r>
            <a:r>
              <a:rPr lang="en-US" baseline="0" dirty="0" smtClean="0"/>
              <a:t> = {</a:t>
            </a:r>
            <a:r>
              <a:rPr lang="en-US" baseline="0" dirty="0" err="1" smtClean="0"/>
              <a:t>firstName</a:t>
            </a:r>
            <a:r>
              <a:rPr lang="en-US" baseline="0" dirty="0" smtClean="0"/>
              <a:t>:”Viet”, </a:t>
            </a:r>
            <a:r>
              <a:rPr lang="en-US" baseline="0" dirty="0" err="1" smtClean="0"/>
              <a:t>favoriteAuthor</a:t>
            </a:r>
            <a:r>
              <a:rPr lang="en-US" baseline="0" dirty="0" smtClean="0"/>
              <a:t>:”Tung”}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Property name is a number: access with [“name”]</a:t>
            </a:r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var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ageGroup</a:t>
            </a:r>
            <a:r>
              <a:rPr lang="en-US" baseline="0" dirty="0" smtClean="0"/>
              <a:t> = {30:”Children”, 100:”Very Old”}; -&gt; </a:t>
            </a:r>
            <a:r>
              <a:rPr lang="en-US" baseline="0" dirty="0" err="1" smtClean="0"/>
              <a:t>ageGroup</a:t>
            </a:r>
            <a:r>
              <a:rPr lang="en-US" baseline="0" dirty="0" smtClean="0"/>
              <a:t>[“30”]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650C2-0D64-49D3-9741-26FB10BDFB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39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FirstClass</a:t>
            </a:r>
            <a:r>
              <a:rPr lang="en-US" baseline="0" dirty="0" smtClean="0"/>
              <a:t>: no restrictions on how it can be created and used.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FirstClass</a:t>
            </a:r>
            <a:r>
              <a:rPr lang="en-US" baseline="0" dirty="0" smtClean="0"/>
              <a:t> features: 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stored in variables</a:t>
            </a:r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xlpassed</a:t>
            </a:r>
            <a:r>
              <a:rPr lang="en-US" baseline="0" dirty="0" smtClean="0"/>
              <a:t> as arguments to functions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Created within functions and returned from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650C2-0D64-49D3-9741-26FB10BDFB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36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We'll never get below the return, but that's OK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650C2-0D64-49D3-9741-26FB10BDFB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71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650C2-0D64-49D3-9741-26FB10BDFB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71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650C2-0D64-49D3-9741-26FB10BDFB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71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650C2-0D64-49D3-9741-26FB10BDFB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48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650C2-0D64-49D3-9741-26FB10BDFBC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10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650C2-0D64-49D3-9741-26FB10BDFBC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90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BB77-457C-4085-B79B-15B86F40005E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DA46-6C4B-4FC1-A57D-6CEAF1355DA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BB77-457C-4085-B79B-15B86F40005E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DA46-6C4B-4FC1-A57D-6CEAF1355D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BB77-457C-4085-B79B-15B86F40005E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DA46-6C4B-4FC1-A57D-6CEAF1355D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BB77-457C-4085-B79B-15B86F40005E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DA46-6C4B-4FC1-A57D-6CEAF1355D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BB77-457C-4085-B79B-15B86F40005E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DA46-6C4B-4FC1-A57D-6CEAF1355DA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BB77-457C-4085-B79B-15B86F40005E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DA46-6C4B-4FC1-A57D-6CEAF1355D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BB77-457C-4085-B79B-15B86F40005E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DA46-6C4B-4FC1-A57D-6CEAF1355D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BB77-457C-4085-B79B-15B86F40005E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DA46-6C4B-4FC1-A57D-6CEAF1355D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BB77-457C-4085-B79B-15B86F40005E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DA46-6C4B-4FC1-A57D-6CEAF1355D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BB77-457C-4085-B79B-15B86F40005E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DA46-6C4B-4FC1-A57D-6CEAF1355D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BB77-457C-4085-B79B-15B86F40005E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5CDA46-6C4B-4FC1-A57D-6CEAF1355DA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7ECBB77-457C-4085-B79B-15B86F40005E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5CDA46-6C4B-4FC1-A57D-6CEAF1355DAD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Advance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2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Location </a:t>
            </a:r>
            <a:r>
              <a:rPr lang="en-US" smtClean="0"/>
              <a:t>of function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2057400"/>
            <a:ext cx="8305800" cy="190500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3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stealthCheck() {          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alert(stealth());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function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stealth() { </a:t>
            </a:r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stealthCheck();</a:t>
            </a:r>
            <a:endParaRPr lang="en-US"/>
          </a:p>
        </p:txBody>
      </p:sp>
      <p:sp>
        <p:nvSpPr>
          <p:cNvPr id="7" name="Rectangle 6"/>
          <p:cNvSpPr/>
          <p:nvPr>
            <p:custDataLst>
              <p:custData r:id="rId1"/>
            </p:custDataLst>
          </p:nvPr>
        </p:nvSpPr>
        <p:spPr>
          <a:xfrm>
            <a:off x="7924800" y="205740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True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7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function recursion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981200"/>
            <a:ext cx="8077200" cy="137160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3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yell(n) {</a:t>
            </a:r>
          </a:p>
          <a:p>
            <a:r>
              <a:rPr lang="pt-BR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return</a:t>
            </a:r>
            <a:r>
              <a:rPr lang="pt-BR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 &gt; 0 ? yell(n - 1) + </a:t>
            </a:r>
            <a:r>
              <a:rPr lang="pt-BR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"a"</a:t>
            </a:r>
            <a:r>
              <a:rPr lang="pt-BR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pt-BR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"hiy"</a:t>
            </a:r>
            <a:r>
              <a:rPr lang="pt-BR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alert(yell(4));</a:t>
            </a:r>
          </a:p>
        </p:txBody>
      </p:sp>
      <p:sp>
        <p:nvSpPr>
          <p:cNvPr id="7" name="Right Arrow 6"/>
          <p:cNvSpPr/>
          <p:nvPr/>
        </p:nvSpPr>
        <p:spPr>
          <a:xfrm>
            <a:off x="1219200" y="4495800"/>
            <a:ext cx="6019800" cy="1295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/>
              <a:t>? =&gt; Anonymous functions placed within an object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0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 recursion in object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0049" y="1905000"/>
            <a:ext cx="8077200" cy="251460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3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ninja = {</a:t>
            </a: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yell: </a:t>
            </a:r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(n) {</a:t>
            </a:r>
          </a:p>
          <a:p>
            <a:r>
              <a:rPr lang="pt-BR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pt-BR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pt-BR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 &gt; 0 ? ninja.yell(n - 1) + </a:t>
            </a:r>
            <a:r>
              <a:rPr lang="pt-BR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"a"</a:t>
            </a:r>
            <a:r>
              <a:rPr lang="pt-BR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pt-BR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"hiy"</a:t>
            </a:r>
            <a:r>
              <a:rPr lang="pt-BR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};</a:t>
            </a:r>
          </a:p>
          <a:p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samurai = { yell: ninja.yell };</a:t>
            </a:r>
          </a:p>
          <a:p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ninja = {};</a:t>
            </a: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alert(samurai.yell(4));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99049" y="1905000"/>
            <a:ext cx="8382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Error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057399" y="4648200"/>
            <a:ext cx="6479849" cy="1874520"/>
          </a:xfrm>
        </p:spPr>
        <p:txBody>
          <a:bodyPr/>
          <a:lstStyle/>
          <a:p>
            <a:r>
              <a:rPr lang="en-US" smtClean="0"/>
              <a:t>Solution</a:t>
            </a:r>
          </a:p>
          <a:p>
            <a:pPr lvl="1"/>
            <a:r>
              <a:rPr lang="en-US" smtClean="0"/>
              <a:t>Use ‘this’ keyword</a:t>
            </a:r>
          </a:p>
          <a:p>
            <a:pPr lvl="1"/>
            <a:r>
              <a:rPr lang="en-US" smtClean="0"/>
              <a:t>Named anonymous function</a:t>
            </a:r>
          </a:p>
          <a:p>
            <a:pPr lvl="1"/>
            <a:r>
              <a:rPr lang="en-US"/>
              <a:t>a</a:t>
            </a:r>
            <a:r>
              <a:rPr lang="en-US" smtClean="0"/>
              <a:t>rguments.callee</a:t>
            </a:r>
            <a:endParaRPr lang="en-US"/>
          </a:p>
          <a:p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60049" y="4648200"/>
            <a:ext cx="1292551" cy="1905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7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build="p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Functions as Objects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036320"/>
          </a:xfrm>
        </p:spPr>
        <p:txBody>
          <a:bodyPr/>
          <a:lstStyle/>
          <a:p>
            <a:r>
              <a:rPr lang="en-US"/>
              <a:t>In JavaScript functions behave just like </a:t>
            </a:r>
            <a:r>
              <a:rPr lang="en-US" smtClean="0"/>
              <a:t>objects</a:t>
            </a:r>
          </a:p>
          <a:p>
            <a:pPr lvl="1"/>
            <a:r>
              <a:rPr lang="en-US" smtClean="0"/>
              <a:t>We </a:t>
            </a:r>
            <a:r>
              <a:rPr lang="en-US"/>
              <a:t>can attach properties to a function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9200" y="2895600"/>
            <a:ext cx="6778951" cy="388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isPrime(num) {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(isPrime.answers[num] !=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</a:t>
            </a:r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isPrime.answers[num];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prime = num != 1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nn-NO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for</a:t>
            </a:r>
            <a:r>
              <a:rPr lang="nn-NO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n-NO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nn-NO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n-NO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2; i &lt; num; i++) {</a:t>
            </a:r>
          </a:p>
          <a:p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	if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(num % i == 0) {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prime =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break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return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isPrime.answers[num] = prime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isPrime.answers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{};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5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 Context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770120"/>
          </a:xfrm>
        </p:spPr>
        <p:txBody>
          <a:bodyPr/>
          <a:lstStyle/>
          <a:p>
            <a:r>
              <a:rPr lang="en-US"/>
              <a:t>The object within which the </a:t>
            </a:r>
            <a:r>
              <a:rPr lang="en-US" smtClean="0"/>
              <a:t>function </a:t>
            </a:r>
            <a:r>
              <a:rPr lang="en-US"/>
              <a:t>is being </a:t>
            </a:r>
            <a:r>
              <a:rPr lang="en-US" smtClean="0"/>
              <a:t>executed</a:t>
            </a:r>
          </a:p>
          <a:p>
            <a:r>
              <a:rPr lang="en-US" smtClean="0"/>
              <a:t>The </a:t>
            </a:r>
            <a:r>
              <a:rPr lang="en-US"/>
              <a:t>fact that a function context can be redefined anytime that it's called</a:t>
            </a:r>
          </a:p>
        </p:txBody>
      </p:sp>
      <p:sp>
        <p:nvSpPr>
          <p:cNvPr id="4" name="Rectangle 3"/>
          <p:cNvSpPr/>
          <p:nvPr/>
        </p:nvSpPr>
        <p:spPr>
          <a:xfrm>
            <a:off x="460049" y="3676072"/>
            <a:ext cx="4035752" cy="281940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3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obj = { mess: </a:t>
            </a:r>
            <a:r>
              <a:rPr lang="en-US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"EEEEEE"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};</a:t>
            </a:r>
          </a:p>
          <a:p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Yell() {</a:t>
            </a:r>
          </a:p>
          <a:p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return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.mess;</a:t>
            </a: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obj.yell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Yell;</a:t>
            </a:r>
          </a:p>
          <a:p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alert(Yell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());</a:t>
            </a: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alert(obj.yell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());</a:t>
            </a:r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2362200" y="5809672"/>
            <a:ext cx="1525423" cy="5334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undefined</a:t>
            </a:r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2817977" y="6096000"/>
            <a:ext cx="1525423" cy="533400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EEEEEE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48200" y="3676072"/>
            <a:ext cx="4035752" cy="281940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3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obj = { mess: </a:t>
            </a:r>
            <a:r>
              <a:rPr lang="en-US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"EEEEEE"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};</a:t>
            </a:r>
          </a:p>
          <a:p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Yell() {</a:t>
            </a:r>
          </a:p>
          <a:p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return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.mess;</a:t>
            </a: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alert(Yell.call(obj));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5965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.call() vs .apply()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.call</a:t>
            </a:r>
            <a:r>
              <a:rPr lang="en-US" b="1" smtClean="0"/>
              <a:t>()</a:t>
            </a:r>
            <a:r>
              <a:rPr lang="en-US" smtClean="0"/>
              <a:t> passes </a:t>
            </a:r>
            <a:r>
              <a:rPr lang="en-US"/>
              <a:t>in arguments </a:t>
            </a:r>
            <a:r>
              <a:rPr lang="en-US" smtClean="0"/>
              <a:t>individually</a:t>
            </a:r>
          </a:p>
          <a:p>
            <a:r>
              <a:rPr lang="en-US" b="1" smtClean="0"/>
              <a:t>.apply()</a:t>
            </a:r>
            <a:r>
              <a:rPr lang="en-US" smtClean="0"/>
              <a:t> passes </a:t>
            </a:r>
            <a:r>
              <a:rPr lang="en-US"/>
              <a:t>in arguments as an array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3124200"/>
            <a:ext cx="7696200" cy="213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Math.max(3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1, 2);</a:t>
            </a:r>
          </a:p>
          <a:p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Math.max.call(</a:t>
            </a:r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3, 1, 2);</a:t>
            </a:r>
          </a:p>
          <a:p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arr = [1, 5, 10];</a:t>
            </a:r>
          </a:p>
          <a:p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Math.max.apply(</a:t>
            </a:r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arr);</a:t>
            </a:r>
          </a:p>
        </p:txBody>
      </p:sp>
      <p:sp>
        <p:nvSpPr>
          <p:cNvPr id="5" name="Rectangle 4"/>
          <p:cNvSpPr/>
          <p:nvPr/>
        </p:nvSpPr>
        <p:spPr>
          <a:xfrm>
            <a:off x="990600" y="3733800"/>
            <a:ext cx="36576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6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JavaScript function is its ability to accept any </a:t>
            </a:r>
            <a:r>
              <a:rPr lang="en-US" smtClean="0"/>
              <a:t>number </a:t>
            </a:r>
            <a:r>
              <a:rPr lang="en-US"/>
              <a:t>of </a:t>
            </a:r>
            <a:r>
              <a:rPr lang="en-US" smtClean="0"/>
              <a:t>arguments.</a:t>
            </a:r>
          </a:p>
          <a:p>
            <a:r>
              <a:rPr lang="en-US" smtClean="0"/>
              <a:t>Always </a:t>
            </a:r>
            <a:r>
              <a:rPr lang="en-US"/>
              <a:t>be able to access all specified arguments </a:t>
            </a:r>
            <a:r>
              <a:rPr lang="en-US" smtClean="0"/>
              <a:t>with “</a:t>
            </a:r>
            <a:r>
              <a:rPr lang="en-US" i="1" smtClean="0"/>
              <a:t>arguments</a:t>
            </a:r>
            <a:r>
              <a:rPr lang="en-US"/>
              <a:t>” variable.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3810000"/>
            <a:ext cx="7696200" cy="259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Sum() {</a:t>
            </a:r>
          </a:p>
          <a:p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var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total = 0;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0;i&lt;arguments.length;i++){</a:t>
            </a: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total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+= arguments[i];</a:t>
            </a: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}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total;</a:t>
            </a: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alert(Sum(1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2, 3));</a:t>
            </a:r>
          </a:p>
        </p:txBody>
      </p:sp>
    </p:spTree>
    <p:extLst>
      <p:ext uri="{BB962C8B-B14F-4D97-AF65-F5344CB8AC3E}">
        <p14:creationId xmlns:p14="http://schemas.microsoft.com/office/powerpoint/2010/main" val="309509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 overloading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“</a:t>
            </a:r>
            <a:r>
              <a:rPr lang="en-US" i="1" smtClean="0"/>
              <a:t>length</a:t>
            </a:r>
            <a:r>
              <a:rPr lang="en-US" smtClean="0"/>
              <a:t>” property equates </a:t>
            </a:r>
            <a:r>
              <a:rPr lang="en-US"/>
              <a:t>to the number of arguments that the function is </a:t>
            </a:r>
            <a:r>
              <a:rPr lang="en-US" smtClean="0"/>
              <a:t>expecting.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6800" y="27826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Add(num1,num2) 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{};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alert(Add.length); </a:t>
            </a:r>
            <a:r>
              <a:rPr lang="en-US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//2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43000" y="2819400"/>
            <a:ext cx="7086600" cy="369331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Ninjas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(){</a:t>
            </a: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addMethod(</a:t>
            </a:r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"find"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(name){});</a:t>
            </a: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addMethod(</a:t>
            </a:r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"find"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(first, last){});</a:t>
            </a: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addMethod(object, name, fn) {</a:t>
            </a: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old = object[name];</a:t>
            </a: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object[name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() {</a:t>
            </a: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(fn.length == arguments.length)</a:t>
            </a: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fn.apply(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arguments)</a:t>
            </a:r>
          </a:p>
          <a:p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else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typeof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old == </a:t>
            </a:r>
            <a:r>
              <a:rPr lang="en-US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'function'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return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old.apply(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arguments);</a:t>
            </a: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5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Closures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closure is an inner function that has access to outer function’s variables.</a:t>
            </a:r>
          </a:p>
          <a:p>
            <a:pPr lvl="1"/>
            <a:r>
              <a:rPr lang="en-US" smtClean="0"/>
              <a:t>It has access to its own scope {}.</a:t>
            </a:r>
          </a:p>
          <a:p>
            <a:pPr lvl="1"/>
            <a:r>
              <a:rPr lang="en-US" smtClean="0"/>
              <a:t>It has access to the outer funciton variables.</a:t>
            </a:r>
          </a:p>
          <a:p>
            <a:pPr lvl="1"/>
            <a:r>
              <a:rPr lang="en-US" smtClean="0"/>
              <a:t>It has access to the global variables.</a:t>
            </a:r>
          </a:p>
          <a:p>
            <a:pPr lvl="1"/>
            <a:r>
              <a:rPr lang="en-US" smtClean="0"/>
              <a:t>The inner function also access to the outer function’s parameters. (but “</a:t>
            </a:r>
            <a:r>
              <a:rPr lang="en-US" i="1" smtClean="0"/>
              <a:t>arguments</a:t>
            </a:r>
            <a:r>
              <a:rPr lang="en-US" smtClean="0"/>
              <a:t>”).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3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of Closures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" y="2057400"/>
            <a:ext cx="3810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 = 5;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runMe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(a)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alert(a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//?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innerRun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alert(b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//?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alert(c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//?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 = 7;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innerRun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 = 8;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alert(d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//?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 = 9;</a:t>
            </a:r>
          </a:p>
          <a:p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runMe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(6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en-US" dirty="0"/>
          </a:p>
        </p:txBody>
      </p:sp>
      <p:sp>
        <p:nvSpPr>
          <p:cNvPr id="8" name="Left Arrow 7"/>
          <p:cNvSpPr/>
          <p:nvPr/>
        </p:nvSpPr>
        <p:spPr>
          <a:xfrm>
            <a:off x="3275177" y="2514600"/>
            <a:ext cx="1525423" cy="533400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6</a:t>
            </a:r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4114800" y="3362486"/>
            <a:ext cx="1525423" cy="533400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7</a:t>
            </a:r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4114800" y="3657600"/>
            <a:ext cx="1525423" cy="5334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undefined</a:t>
            </a:r>
            <a:endParaRPr lang="en-US"/>
          </a:p>
        </p:txBody>
      </p:sp>
      <p:sp>
        <p:nvSpPr>
          <p:cNvPr id="10" name="Left Arrow 9"/>
          <p:cNvSpPr/>
          <p:nvPr/>
        </p:nvSpPr>
        <p:spPr>
          <a:xfrm>
            <a:off x="3200400" y="4980708"/>
            <a:ext cx="1525423" cy="533400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9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495800" y="4572000"/>
            <a:ext cx="4572000" cy="2031325"/>
          </a:xfrm>
          <a:prstGeom prst="rect">
            <a:avLst/>
          </a:prstGeom>
          <a:ln>
            <a:solidFill>
              <a:schemeClr val="accent1">
                <a:alpha val="38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$(document).ready(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count = 0;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"#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btn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).click(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alert(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"Click count: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(++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00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7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Advance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Object</a:t>
            </a:r>
          </a:p>
          <a:p>
            <a:r>
              <a:rPr lang="en-US" dirty="0" smtClean="0"/>
              <a:t>Function</a:t>
            </a:r>
          </a:p>
          <a:p>
            <a:r>
              <a:rPr lang="en-US" dirty="0" smtClean="0"/>
              <a:t>Closures</a:t>
            </a:r>
          </a:p>
          <a:p>
            <a:r>
              <a:rPr lang="en-US" dirty="0" smtClean="0"/>
              <a:t>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42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Javscript Closures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Closures have access to the outer function’s variable even after the outer function returns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57400" y="2859881"/>
            <a:ext cx="5105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Count() {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 = 0;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innerCount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alert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++count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innerCount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Count();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//?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//?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//?</a:t>
            </a:r>
            <a:endParaRPr lang="en-US" dirty="0"/>
          </a:p>
        </p:txBody>
      </p:sp>
      <p:sp>
        <p:nvSpPr>
          <p:cNvPr id="6" name="Left Arrow 5"/>
          <p:cNvSpPr/>
          <p:nvPr/>
        </p:nvSpPr>
        <p:spPr>
          <a:xfrm>
            <a:off x="4191000" y="5523344"/>
            <a:ext cx="1525423" cy="533400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4186382" y="5790044"/>
            <a:ext cx="1525423" cy="533400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</a:t>
            </a:r>
            <a:endParaRPr lang="en-US"/>
          </a:p>
        </p:txBody>
      </p:sp>
      <p:sp>
        <p:nvSpPr>
          <p:cNvPr id="8" name="Left Arrow 7"/>
          <p:cNvSpPr/>
          <p:nvPr/>
        </p:nvSpPr>
        <p:spPr>
          <a:xfrm>
            <a:off x="4186381" y="6047508"/>
            <a:ext cx="1525423" cy="533400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477000" y="3962400"/>
            <a:ext cx="2286000" cy="10506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smtClean="0"/>
              <a:t>“Closures store references to outer function’s variables”</a:t>
            </a:r>
            <a:endParaRPr lang="en-US" sz="1800" i="1"/>
          </a:p>
        </p:txBody>
      </p:sp>
    </p:spTree>
    <p:extLst>
      <p:ext uri="{BB962C8B-B14F-4D97-AF65-F5344CB8AC3E}">
        <p14:creationId xmlns:p14="http://schemas.microsoft.com/office/powerpoint/2010/main" val="339395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Closure issue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800" y="2743200"/>
            <a:ext cx="7620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$(document).ready(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() {</a:t>
            </a:r>
          </a:p>
          <a:p>
            <a:r>
              <a:rPr lang="nn-NO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n-NO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nn-NO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n-NO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1; i &lt;= 3; i++) {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$(</a:t>
            </a:r>
            <a:r>
              <a:rPr lang="en-US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"#btn"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i).click(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() {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alert(</a:t>
            </a:r>
            <a:r>
              <a:rPr lang="en-US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"Button 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i + </a:t>
            </a:r>
            <a:r>
              <a:rPr lang="en-US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was clicked"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});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});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0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(function(){})()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Temporary </a:t>
            </a:r>
            <a:r>
              <a:rPr lang="en-US" smtClean="0"/>
              <a:t>Scope</a:t>
            </a:r>
          </a:p>
          <a:p>
            <a:r>
              <a:rPr lang="en-US" smtClean="0"/>
              <a:t>Immediately invoke function expression.</a:t>
            </a:r>
          </a:p>
          <a:p>
            <a:r>
              <a:rPr lang="en-US" smtClean="0"/>
              <a:t>Fix closure issue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0" y="3510677"/>
            <a:ext cx="7848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$(document).ready(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() {</a:t>
            </a:r>
          </a:p>
          <a:p>
            <a:r>
              <a:rPr lang="nn-NO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n-NO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nn-NO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n-NO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1; i &lt;= 3; i++) {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(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(i) {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$(</a:t>
            </a:r>
            <a:r>
              <a:rPr lang="en-US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"#btn"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i).click(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() {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alert(</a:t>
            </a:r>
            <a:r>
              <a:rPr lang="en-US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"Button 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i + </a:t>
            </a:r>
            <a:r>
              <a:rPr lang="en-US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was clicked"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});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})(i);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});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8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 prototype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Every funtion in JS has “</a:t>
            </a:r>
            <a:r>
              <a:rPr lang="en-US" i="1" smtClean="0"/>
              <a:t>prototype</a:t>
            </a:r>
            <a:r>
              <a:rPr lang="en-US" smtClean="0"/>
              <a:t>” property.</a:t>
            </a:r>
          </a:p>
          <a:p>
            <a:r>
              <a:rPr lang="en-US" smtClean="0"/>
              <a:t>Add methods and properties on a function’s “</a:t>
            </a:r>
            <a:r>
              <a:rPr lang="en-US" i="1" smtClean="0"/>
              <a:t>prototype</a:t>
            </a:r>
            <a:r>
              <a:rPr lang="en-US" smtClean="0"/>
              <a:t>” property to make those methods and properties avaiable to instances of that function.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3767078"/>
            <a:ext cx="7239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Pet(name) {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.name = name;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n-NO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n-NO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 = </a:t>
            </a:r>
            <a:r>
              <a:rPr lang="nn-NO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nn-NO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Pet(</a:t>
            </a:r>
            <a:r>
              <a:rPr lang="nn-NO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"Micky"</a:t>
            </a:r>
            <a:r>
              <a:rPr lang="nn-NO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Pet.prototype.getName =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() {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.name;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alert(p.getName());</a:t>
            </a:r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3468696" y="6172200"/>
            <a:ext cx="1525423" cy="533400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Micky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3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Inheritance</a:t>
            </a:r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64"/>
          <a:stretch/>
        </p:blipFill>
        <p:spPr bwMode="auto">
          <a:xfrm>
            <a:off x="6096000" y="2133600"/>
            <a:ext cx="266166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914400" y="251460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Pet(name) {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.name = name;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Dog(name) {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Pet.call(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name);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Dog.prototype =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Pet();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9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2743200"/>
            <a:ext cx="3429000" cy="1143000"/>
          </a:xfrm>
        </p:spPr>
        <p:txBody>
          <a:bodyPr/>
          <a:lstStyle/>
          <a:p>
            <a:r>
              <a:rPr lang="en-US" smtClean="0"/>
              <a:t>THANK YOU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3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Birth at Netscape (Brendan Eich)</a:t>
            </a:r>
          </a:p>
          <a:p>
            <a:r>
              <a:rPr lang="en-US" smtClean="0"/>
              <a:t>Prototype-based scripting language</a:t>
            </a:r>
          </a:p>
          <a:p>
            <a:r>
              <a:rPr lang="en-US" smtClean="0"/>
              <a:t>Syntax was influenced by C</a:t>
            </a:r>
          </a:p>
          <a:p>
            <a:r>
              <a:rPr lang="en-US" smtClean="0"/>
              <a:t>Uses outside of webpages</a:t>
            </a:r>
          </a:p>
          <a:p>
            <a:pPr lvl="1"/>
            <a:r>
              <a:rPr lang="en-US" smtClean="0"/>
              <a:t>Pdf, desktop widgets, server-side…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0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 Object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Unordered </a:t>
            </a:r>
            <a:r>
              <a:rPr lang="en-US" dirty="0"/>
              <a:t>list </a:t>
            </a:r>
            <a:r>
              <a:rPr lang="en-US" dirty="0" smtClean="0"/>
              <a:t>primitive data</a:t>
            </a:r>
          </a:p>
          <a:p>
            <a:r>
              <a:rPr lang="en-US" dirty="0"/>
              <a:t>Stored as name-value </a:t>
            </a:r>
            <a:r>
              <a:rPr lang="en-US" dirty="0" smtClean="0"/>
              <a:t>pairs.</a:t>
            </a:r>
          </a:p>
          <a:p>
            <a:r>
              <a:rPr lang="en-US" dirty="0"/>
              <a:t>Functions </a:t>
            </a:r>
            <a:r>
              <a:rPr lang="en-US" dirty="0" smtClean="0"/>
              <a:t>are called methods</a:t>
            </a:r>
          </a:p>
          <a:p>
            <a:r>
              <a:rPr lang="en-US" dirty="0"/>
              <a:t>Property name can be string </a:t>
            </a:r>
            <a:r>
              <a:rPr lang="en-US" dirty="0" smtClean="0"/>
              <a:t>or number</a:t>
            </a:r>
          </a:p>
          <a:p>
            <a:pPr lvl="1"/>
            <a:r>
              <a:rPr lang="en-US" dirty="0"/>
              <a:t>Property name is a number: access with </a:t>
            </a:r>
            <a:r>
              <a:rPr lang="en-US" dirty="0" smtClean="0"/>
              <a:t>[“name”]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71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Objects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Object Literals</a:t>
            </a:r>
          </a:p>
          <a:p>
            <a:pPr lvl="1"/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employee = { name: </a:t>
            </a:r>
            <a:r>
              <a:rPr lang="en-US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"Bob"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age: 25, go: 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() { </a:t>
            </a:r>
            <a:r>
              <a:rPr lang="en-US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/*Go action*/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}};</a:t>
            </a:r>
            <a:endParaRPr lang="en-US" sz="1800" smtClean="0"/>
          </a:p>
          <a:p>
            <a:r>
              <a:rPr lang="en-US" smtClean="0"/>
              <a:t>Object Constructor</a:t>
            </a:r>
          </a:p>
          <a:p>
            <a:pPr lvl="1"/>
            <a:endParaRPr lang="en-US" smtClean="0"/>
          </a:p>
          <a:p>
            <a:pPr lvl="1"/>
            <a:endParaRPr lang="en-US"/>
          </a:p>
          <a:p>
            <a:pPr marL="393192" lvl="1" indent="0">
              <a:buNone/>
            </a:pPr>
            <a:endParaRPr lang="en-US" smtClean="0"/>
          </a:p>
          <a:p>
            <a:r>
              <a:rPr lang="en-US" smtClean="0"/>
              <a:t>Using function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82073" y="3505200"/>
            <a:ext cx="7391400" cy="121920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employee =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Object();</a:t>
            </a: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employee.name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"Bob"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employee.age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25;</a:t>
            </a: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employee.go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() { </a:t>
            </a:r>
            <a:r>
              <a:rPr lang="en-US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/*Go action*/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};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00400" y="5015345"/>
            <a:ext cx="6248400" cy="175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Employee(name, age) {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.name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name;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.age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age;</a:t>
            </a:r>
          </a:p>
          <a:p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this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.go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() { </a:t>
            </a:r>
            <a:r>
              <a:rPr lang="en-US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/*Go action*/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};</a:t>
            </a: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employee =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Employee();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2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 properties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Dot notation</a:t>
            </a:r>
            <a:endParaRPr lang="en-US"/>
          </a:p>
          <a:p>
            <a:pPr lvl="1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obj.lastName = </a:t>
            </a:r>
            <a:r>
              <a:rPr lang="en-US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"Smith</a:t>
            </a:r>
            <a:r>
              <a:rPr lang="en-US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US">
              <a:highlight>
                <a:srgbClr val="FFFFFF"/>
              </a:highlight>
            </a:endParaRP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Bracket notation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obj[</a:t>
            </a:r>
            <a:r>
              <a:rPr lang="en-US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"lastName"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</a:t>
            </a:r>
            <a:r>
              <a:rPr lang="en-US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"Smith</a:t>
            </a:r>
            <a:r>
              <a:rPr lang="en-US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Enumerating properties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8237" y="4343400"/>
            <a:ext cx="7391400" cy="99060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(prop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inobj) {</a:t>
            </a:r>
          </a:p>
          <a:p>
            <a:pPr lvl="1"/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alert(prop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 </a:t>
            </a:r>
            <a:r>
              <a:rPr lang="en-US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": 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obj[prop]);</a:t>
            </a: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3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in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smtClean="0"/>
              <a:t>are first-class</a:t>
            </a:r>
          </a:p>
          <a:p>
            <a:r>
              <a:rPr lang="en-US" dirty="0" smtClean="0"/>
              <a:t>Create </a:t>
            </a:r>
            <a:r>
              <a:rPr lang="en-US" dirty="0" smtClean="0"/>
              <a:t>anonymous functions at any time.</a:t>
            </a:r>
          </a:p>
          <a:p>
            <a:r>
              <a:rPr lang="en-US" dirty="0"/>
              <a:t>Functions can passed as </a:t>
            </a:r>
            <a:r>
              <a:rPr lang="en-US" dirty="0" smtClean="0"/>
              <a:t>parameters.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81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</a:t>
            </a:r>
            <a:r>
              <a:rPr lang="en-US" smtClean="0"/>
              <a:t>definition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function canFly() { return true; }</a:t>
            </a:r>
          </a:p>
          <a:p>
            <a:r>
              <a:rPr lang="en-US" smtClean="0"/>
              <a:t>var </a:t>
            </a:r>
            <a:r>
              <a:rPr lang="en-US"/>
              <a:t>canFly = function () { return true; };</a:t>
            </a:r>
          </a:p>
          <a:p>
            <a:r>
              <a:rPr lang="en-US" smtClean="0"/>
              <a:t>window.canFly </a:t>
            </a:r>
            <a:r>
              <a:rPr lang="en-US"/>
              <a:t>= function () { return true; };</a:t>
            </a:r>
          </a:p>
        </p:txBody>
      </p:sp>
    </p:spTree>
    <p:extLst>
      <p:ext uri="{BB962C8B-B14F-4D97-AF65-F5344CB8AC3E}">
        <p14:creationId xmlns:p14="http://schemas.microsoft.com/office/powerpoint/2010/main" val="334209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Location </a:t>
            </a:r>
            <a:r>
              <a:rPr lang="en-US" smtClean="0"/>
              <a:t>of function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2057400"/>
            <a:ext cx="8305800" cy="220980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3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canFly = </a:t>
            </a:r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() { </a:t>
            </a:r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};</a:t>
            </a:r>
          </a:p>
          <a:p>
            <a:endParaRPr lang="en-US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window.isDeadly = </a:t>
            </a:r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() { </a:t>
            </a:r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};</a:t>
            </a:r>
          </a:p>
          <a:p>
            <a:endParaRPr lang="en-US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alert(isNimble() &amp;&amp; canFly() &amp;&amp; isDeadly());</a:t>
            </a:r>
          </a:p>
          <a:p>
            <a:endParaRPr lang="en-US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isNimble() { </a:t>
            </a:r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4419600"/>
            <a:ext cx="8305800" cy="220980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alert(canFly() &amp;&amp; isDeadly());</a:t>
            </a:r>
          </a:p>
          <a:p>
            <a:endParaRPr lang="en-US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canFly = </a:t>
            </a:r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() { </a:t>
            </a:r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};</a:t>
            </a:r>
          </a:p>
          <a:p>
            <a:endParaRPr lang="en-US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window.isDeadly = </a:t>
            </a:r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() { </a:t>
            </a:r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};</a:t>
            </a:r>
          </a:p>
          <a:p>
            <a:endParaRPr lang="en-US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7" name="Rectangle 6"/>
          <p:cNvSpPr/>
          <p:nvPr>
            <p:custDataLst>
              <p:custData r:id="rId1"/>
            </p:custDataLst>
          </p:nvPr>
        </p:nvSpPr>
        <p:spPr>
          <a:xfrm>
            <a:off x="7924800" y="205740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True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924800" y="4419600"/>
            <a:ext cx="8382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Error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ac15123f-6ab3-4984-a065-8c6e4a7a864a" Revision="1" Stencil="System.MyShapes" StencilVersion="1.0"/>
</Control>
</file>

<file path=customXml/item2.xml><?xml version="1.0" encoding="utf-8"?>
<Control xmlns="http://schemas.microsoft.com/VisualStudio/2011/storyboarding/control">
  <Id Name="ac15123f-6ab3-4984-a065-8c6e4a7a864a" Revision="1" Stencil="System.MyShapes" StencilVersion="1.0"/>
</Control>
</file>

<file path=customXml/itemProps1.xml><?xml version="1.0" encoding="utf-8"?>
<ds:datastoreItem xmlns:ds="http://schemas.openxmlformats.org/officeDocument/2006/customXml" ds:itemID="{8B875E4E-E80D-4EFD-8CAB-975D15B2FFF8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AF4DA9A6-EA95-4399-9C32-7EA4BC085EA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2247</TotalTime>
  <Words>1237</Words>
  <Application>Microsoft Office PowerPoint</Application>
  <PresentationFormat>On-screen Show (4:3)</PresentationFormat>
  <Paragraphs>295</Paragraphs>
  <Slides>25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Flow</vt:lpstr>
      <vt:lpstr>Javascript Advance</vt:lpstr>
      <vt:lpstr>Javascript Advance</vt:lpstr>
      <vt:lpstr>Introduction</vt:lpstr>
      <vt:lpstr>Javascrip Object</vt:lpstr>
      <vt:lpstr>Creating Objects</vt:lpstr>
      <vt:lpstr>Object properties</vt:lpstr>
      <vt:lpstr>Functions</vt:lpstr>
      <vt:lpstr>Function definition</vt:lpstr>
      <vt:lpstr>Location of function</vt:lpstr>
      <vt:lpstr>Location of function</vt:lpstr>
      <vt:lpstr>Simple function recursion</vt:lpstr>
      <vt:lpstr>Function recursion in object</vt:lpstr>
      <vt:lpstr>Functions as Objects</vt:lpstr>
      <vt:lpstr>Function Context</vt:lpstr>
      <vt:lpstr>.call() vs .apply()</vt:lpstr>
      <vt:lpstr>Variable Arguments</vt:lpstr>
      <vt:lpstr>Function overloading</vt:lpstr>
      <vt:lpstr>JavaScript Closures</vt:lpstr>
      <vt:lpstr>Example of Closures</vt:lpstr>
      <vt:lpstr>Javscript Closures</vt:lpstr>
      <vt:lpstr>Closure issue</vt:lpstr>
      <vt:lpstr>(function(){})()</vt:lpstr>
      <vt:lpstr>Function prototype</vt:lpstr>
      <vt:lpstr>Inheritance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Secrets of the Javascript</dc:title>
  <dc:creator>VINH NGUYỄN THẾ</dc:creator>
  <cp:lastModifiedBy>TÙNG NGUYỄN THANH</cp:lastModifiedBy>
  <cp:revision>68</cp:revision>
  <dcterms:created xsi:type="dcterms:W3CDTF">2013-12-04T03:14:36Z</dcterms:created>
  <dcterms:modified xsi:type="dcterms:W3CDTF">2015-02-09T11:59:31Z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