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  <p:sldMasterId id="2147483728" r:id="rId4"/>
    <p:sldMasterId id="2147483741" r:id="rId5"/>
    <p:sldMasterId id="2147483754" r:id="rId6"/>
  </p:sldMasterIdLst>
  <p:notesMasterIdLst>
    <p:notesMasterId r:id="rId23"/>
  </p:notesMasterIdLst>
  <p:sldIdLst>
    <p:sldId id="256" r:id="rId7"/>
    <p:sldId id="336" r:id="rId8"/>
    <p:sldId id="274" r:id="rId9"/>
    <p:sldId id="421" r:id="rId10"/>
    <p:sldId id="420" r:id="rId11"/>
    <p:sldId id="430" r:id="rId12"/>
    <p:sldId id="434" r:id="rId13"/>
    <p:sldId id="402" r:id="rId14"/>
    <p:sldId id="422" r:id="rId15"/>
    <p:sldId id="406" r:id="rId16"/>
    <p:sldId id="423" r:id="rId17"/>
    <p:sldId id="390" r:id="rId18"/>
    <p:sldId id="424" r:id="rId19"/>
    <p:sldId id="431" r:id="rId20"/>
    <p:sldId id="432" r:id="rId21"/>
    <p:sldId id="33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84919" autoAdjust="0"/>
  </p:normalViewPr>
  <p:slideViewPr>
    <p:cSldViewPr>
      <p:cViewPr varScale="1">
        <p:scale>
          <a:sx n="131" d="100"/>
          <a:sy n="131" d="100"/>
        </p:scale>
        <p:origin x="126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http://rest.elkstein.org/2008/02/what-is-rest.html</a:t>
            </a:r>
            <a:endParaRPr lang="vi-VN"/>
          </a:p>
          <a:p>
            <a:endParaRPr lang="vi-VN"/>
          </a:p>
          <a:p>
            <a:r>
              <a:rPr lang="en-US"/>
              <a:t>http://stackoverflow.com/questions/671118/what-exactly-is-restful-programming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8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33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2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1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smtClean="0">
                <a:latin typeface="Arial"/>
              </a:rPr>
              <a:t>Click to edit Master subtitle style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10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53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06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133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smtClean="0">
                <a:latin typeface="Arial"/>
              </a:rPr>
              <a:t>Click to edit Master subtitle style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smtClean="0">
                <a:latin typeface="Arial"/>
              </a:rPr>
              <a:t>Click to edit Master subtitle style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221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396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55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136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85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970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463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60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smtClean="0">
                <a:latin typeface="Arial"/>
              </a:rPr>
              <a:t>Click to edit Master subtitle style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33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19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0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89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536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smtClean="0">
                <a:latin typeface="Arial"/>
              </a:rPr>
              <a:t>Click to edit Master subtitle style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1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64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80143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82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22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09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4624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6310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2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4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2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0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8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1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4434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7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1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8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6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2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8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6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 smtClean="0">
                <a:latin typeface="Arial"/>
              </a:rPr>
              <a:t>Click to edit Master subtitle style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7236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3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5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0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05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9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958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8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0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 smtClean="0">
                <a:latin typeface="Arial"/>
              </a:rPr>
              <a:t>Click to edit Master title style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 smtClean="0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4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005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9851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096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577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6632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91277" y="3714750"/>
            <a:ext cx="3650285" cy="857250"/>
          </a:xfrm>
        </p:spPr>
        <p:txBody>
          <a:bodyPr>
            <a:noAutofit/>
          </a:bodyPr>
          <a:lstStyle/>
          <a:p>
            <a:pPr marL="81000" indent="0">
              <a:spcBef>
                <a:spcPts val="600"/>
              </a:spcBef>
              <a:buNone/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Tùng</a:t>
            </a:r>
            <a:endParaRPr lang="en-US" sz="2000" dirty="0"/>
          </a:p>
          <a:p>
            <a:pPr marL="81000" indent="0">
              <a:spcBef>
                <a:spcPts val="600"/>
              </a:spcBef>
              <a:buNone/>
            </a:pPr>
            <a:r>
              <a:rPr lang="en-US" sz="2000" dirty="0"/>
              <a:t>CTO - MISA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7819"/>
            <a:ext cx="9144000" cy="110251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vi-VN" sz="3200" dirty="0"/>
              <a:t>ASP.NET Web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7046" y="889506"/>
            <a:ext cx="2135922" cy="6702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58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Luồng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mặc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định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Web API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2086" y="889506"/>
            <a:ext cx="2188754" cy="6702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Match a Route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49721" y="891017"/>
            <a:ext cx="2211397" cy="6702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 Controller Responds</a:t>
            </a:r>
          </a:p>
        </p:txBody>
      </p:sp>
      <p:sp>
        <p:nvSpPr>
          <p:cNvPr id="9" name="Text Placeholder 5"/>
          <p:cNvSpPr txBox="1">
            <a:spLocks noGrp="1"/>
          </p:cNvSpPr>
          <p:nvPr/>
        </p:nvSpPr>
        <p:spPr>
          <a:xfrm>
            <a:off x="647977" y="1753110"/>
            <a:ext cx="82296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82575" indent="-282575" algn="l" defTabSz="9144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282575" algn="l"/>
              </a:tabLst>
              <a:defRPr sz="3200" kern="1200" baseline="0">
                <a:solidFill>
                  <a:srgbClr val="EBFFD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-4572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3000" kern="12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rgbClr val="F5FFC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SzPct val="80000"/>
              <a:buFont typeface="Arial" panose="020B0604020202020204" pitchFamily="34" charset="0"/>
              <a:buChar char="•"/>
              <a:defRPr sz="2600" kern="12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4855" y="2985042"/>
            <a:ext cx="828272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1600" noProof="1">
                <a:latin typeface="Consolas" pitchFamily="49" charset="0"/>
                <a:cs typeface="Consolas" pitchFamily="49" charset="0"/>
              </a:rPr>
            </a:br>
            <a:r>
              <a:rPr lang="en-US" sz="1600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6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ight Arrow 10"/>
          <p:cNvSpPr/>
          <p:nvPr/>
        </p:nvSpPr>
        <p:spPr>
          <a:xfrm rot="19149436">
            <a:off x="1299424" y="2262944"/>
            <a:ext cx="474174" cy="933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8812205">
            <a:off x="4798350" y="2382882"/>
            <a:ext cx="738477" cy="1218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99116">
            <a:off x="1137116" y="3124446"/>
            <a:ext cx="2168719" cy="457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0041" y="2412746"/>
            <a:ext cx="2151414" cy="4963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 GET Request</a:t>
            </a:r>
          </a:p>
        </p:txBody>
      </p:sp>
      <p:sp>
        <p:nvSpPr>
          <p:cNvPr id="15" name="Oval 14"/>
          <p:cNvSpPr/>
          <p:nvPr/>
        </p:nvSpPr>
        <p:spPr>
          <a:xfrm>
            <a:off x="333068" y="738469"/>
            <a:ext cx="528320" cy="335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3438690" y="708124"/>
            <a:ext cx="528320" cy="335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385561" y="666750"/>
            <a:ext cx="528320" cy="335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</a:t>
            </a:r>
          </a:p>
        </p:txBody>
      </p:sp>
      <p:sp>
        <p:nvSpPr>
          <p:cNvPr id="18" name="Right Arrow 17"/>
          <p:cNvSpPr/>
          <p:nvPr/>
        </p:nvSpPr>
        <p:spPr>
          <a:xfrm rot="7721556">
            <a:off x="3480390" y="2827614"/>
            <a:ext cx="703393" cy="1181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54844" y="2435234"/>
            <a:ext cx="2008604" cy="5498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Tên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40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API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4294967295"/>
          </p:nvPr>
        </p:nvSpPr>
        <p:spPr>
          <a:xfrm>
            <a:off x="533400" y="878560"/>
            <a:ext cx="8293100" cy="2982913"/>
          </a:xfrm>
        </p:spPr>
        <p:txBody>
          <a:bodyPr>
            <a:normAutofit/>
          </a:bodyPr>
          <a:lstStyle/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HTTP 200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OK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733550"/>
            <a:ext cx="8293100" cy="2753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return Request.CreateResponse(</a:t>
            </a:r>
            <a:b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HttpStatusCode.OK,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HttpStatusCode.NotFound,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techny.com/wp-content/uploads/2011/04/choosing-web-browsers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81150"/>
            <a:ext cx="2743200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API Clients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304800" y="1203325"/>
            <a:ext cx="8610600" cy="298291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FF3"/>
                </a:solidFill>
              </a:rPr>
              <a:t>HttpClient</a:t>
            </a:r>
            <a:r>
              <a:rPr lang="en-US" dirty="0">
                <a:solidFill>
                  <a:srgbClr val="00BFF3"/>
                </a:solidFill>
              </a:rPr>
              <a:t> </a:t>
            </a:r>
            <a:r>
              <a:rPr lang="en-US" dirty="0" err="1"/>
              <a:t>là</a:t>
            </a:r>
            <a:r>
              <a:rPr lang="en-US" dirty="0"/>
              <a:t> API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>
                <a:solidFill>
                  <a:srgbClr val="00BFF3"/>
                </a:solidFill>
              </a:rPr>
              <a:t>NET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HTTP service</a:t>
            </a:r>
            <a:endParaRPr lang="en-US" dirty="0">
              <a:solidFill>
                <a:srgbClr val="00BFF3"/>
              </a:solidFill>
            </a:endParaRP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>
                <a:solidFill>
                  <a:srgbClr val="00BFF3"/>
                </a:solidFill>
              </a:rPr>
              <a:t>ASP.NET</a:t>
            </a:r>
            <a:r>
              <a:rPr lang="en-US" dirty="0">
                <a:solidFill>
                  <a:srgbClr val="00BFF3"/>
                </a:solidFill>
              </a:rPr>
              <a:t> Web API </a:t>
            </a:r>
            <a:r>
              <a:rPr lang="en-US" dirty="0"/>
              <a:t>ở </a:t>
            </a:r>
            <a:r>
              <a:rPr lang="en-US" dirty="0" err="1"/>
              <a:t>phía</a:t>
            </a:r>
            <a:r>
              <a:rPr lang="en-US" dirty="0"/>
              <a:t>  server</a:t>
            </a:r>
          </a:p>
          <a:p>
            <a:pPr lvl="1"/>
            <a:r>
              <a:rPr lang="en-US" dirty="0" err="1">
                <a:solidFill>
                  <a:srgbClr val="00BFF3"/>
                </a:solidFill>
              </a:rPr>
              <a:t>HttpRequestMessage</a:t>
            </a:r>
            <a:r>
              <a:rPr lang="en-US" dirty="0">
                <a:solidFill>
                  <a:srgbClr val="00BFF3"/>
                </a:solidFill>
              </a:rPr>
              <a:t> </a:t>
            </a:r>
            <a:r>
              <a:rPr lang="en-US" dirty="0"/>
              <a:t>/ </a:t>
            </a:r>
            <a:r>
              <a:rPr lang="en-US" dirty="0" err="1">
                <a:solidFill>
                  <a:srgbClr val="00BFF3"/>
                </a:solidFill>
              </a:rPr>
              <a:t>HttpResponseMessage</a:t>
            </a:r>
            <a:endParaRPr lang="en-US" dirty="0">
              <a:solidFill>
                <a:srgbClr val="00BFF3"/>
              </a:solidFill>
            </a:endParaRP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Task pattern </a:t>
            </a:r>
            <a:r>
              <a:rPr lang="en-US" dirty="0" err="1"/>
              <a:t>trên</a:t>
            </a:r>
            <a:r>
              <a:rPr lang="en-US" dirty="0"/>
              <a:t> .NET 4.0</a:t>
            </a:r>
          </a:p>
          <a:p>
            <a:pPr lvl="1"/>
            <a:r>
              <a:rPr lang="en-US" dirty="0" err="1">
                <a:solidFill>
                  <a:srgbClr val="00BFF3"/>
                </a:solidFill>
              </a:rPr>
              <a:t>async</a:t>
            </a:r>
            <a:r>
              <a:rPr lang="en-US" dirty="0"/>
              <a:t>/</a:t>
            </a:r>
            <a:r>
              <a:rPr lang="en-US" dirty="0">
                <a:solidFill>
                  <a:srgbClr val="00BFF3"/>
                </a:solidFill>
              </a:rPr>
              <a:t>await </a:t>
            </a:r>
            <a:r>
              <a:rPr lang="en-US" dirty="0" err="1"/>
              <a:t>trên</a:t>
            </a:r>
            <a:r>
              <a:rPr lang="en-US" dirty="0"/>
              <a:t> .NET 4.5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228600" y="819150"/>
            <a:ext cx="8686800" cy="40688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600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HttpClient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 BaseAddress = new </a:t>
            </a:r>
            <a:r>
              <a:rPr lang="en-US" sz="1600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Uri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"http://localhost:28670/"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client.DefaultRequestHeaders.Accept.Add(new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MediaTypeWithQualityHeaderValue(</a:t>
            </a:r>
            <a:r>
              <a:rPr lang="en-US" sz="16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"application/json"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response = </a:t>
            </a:r>
            <a:r>
              <a:rPr lang="en-US" sz="16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client.GetAsync(</a:t>
            </a:r>
            <a:r>
              <a:rPr lang="en-US" sz="16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"api/posts"</a:t>
            </a:r>
            <a:r>
              <a:rPr lang="en-US" sz="16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).Result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var products = </a:t>
            </a:r>
            <a:r>
              <a:rPr lang="en-US" sz="16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response.Content.ReadAsAsync&lt;IEnumerable&lt;Post&gt;&gt;().Result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foreach 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Console.WriteLine(</a:t>
            </a:r>
            <a:r>
              <a:rPr lang="en-US" sz="16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"{0,4} {1,-20} {2}"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p.Id,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US" sz="1600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"{0} ({1})"</a:t>
            </a: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(int)response.StatusCode, response.ReasonPhrase);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8191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VD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4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204788"/>
            <a:ext cx="6019800" cy="858837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API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62000" y="1203325"/>
            <a:ext cx="7010400" cy="2982913"/>
          </a:xfrm>
        </p:spPr>
        <p:txBody>
          <a:bodyPr>
            <a:normAutofit/>
          </a:bodyPr>
          <a:lstStyle/>
          <a:p>
            <a:r>
              <a:rPr lang="en-US" dirty="0"/>
              <a:t>Web API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JavaScript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HTTP AJAX request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875815"/>
            <a:ext cx="7010400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&lt;ol id="posts"&gt;&lt;/ol&gt;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url: 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'/api/posts'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: function (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posts</a:t>
            </a:r>
            <a:r>
              <a:rPr lang="en-US" sz="1200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   var list = $('#posts');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   for (var i = 0; i &lt; posts.length;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      var post = posts[i];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      list.append('&lt;li&gt;' + post.title 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  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6666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1063800"/>
            <a:ext cx="6248400" cy="387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Giới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ASP.NET Web API</a:t>
            </a:r>
          </a:p>
          <a:p>
            <a:pPr marL="852488" lvl="1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vi-VN" sz="2000" dirty="0">
                <a:solidFill>
                  <a:schemeClr val="tx1"/>
                </a:solidFill>
              </a:rPr>
              <a:t>Tính năng</a:t>
            </a:r>
          </a:p>
          <a:p>
            <a:pPr marL="852488" lvl="1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Web API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WCF</a:t>
            </a:r>
            <a:endParaRPr lang="en-US" sz="2000" dirty="0">
              <a:solidFill>
                <a:schemeClr val="tx1"/>
              </a:solidFill>
            </a:endParaRP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vi-VN" sz="2400" dirty="0">
                <a:solidFill>
                  <a:schemeClr val="tx1"/>
                </a:solidFill>
              </a:rPr>
              <a:t>Web API Controller</a:t>
            </a:r>
            <a:endParaRPr lang="en-US" sz="2400" dirty="0">
              <a:solidFill>
                <a:schemeClr val="tx1"/>
              </a:solidFill>
            </a:endParaRPr>
          </a:p>
          <a:p>
            <a:pPr marL="852488" lvl="1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vi-VN" sz="2000" dirty="0">
                <a:solidFill>
                  <a:schemeClr val="tx1"/>
                </a:solidFill>
              </a:rPr>
              <a:t>Routes</a:t>
            </a:r>
            <a:endParaRPr lang="en-US" sz="2000" dirty="0">
              <a:solidFill>
                <a:schemeClr val="tx1"/>
              </a:solidFill>
            </a:endParaRPr>
          </a:p>
          <a:p>
            <a:pPr marL="852488" lvl="1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vi-VN" sz="2000" dirty="0">
                <a:solidFill>
                  <a:schemeClr val="tx1"/>
                </a:solidFill>
              </a:rPr>
              <a:t>Demo</a:t>
            </a:r>
            <a:endParaRPr lang="bg-BG" sz="2000" dirty="0">
              <a:solidFill>
                <a:schemeClr val="tx1"/>
              </a:solidFill>
            </a:endParaRP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vi-VN" sz="2400" dirty="0">
                <a:solidFill>
                  <a:schemeClr val="tx1"/>
                </a:solidFill>
              </a:rPr>
              <a:t>Web API Clients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5" name="Picture 4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24" y="2266950"/>
            <a:ext cx="2534923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19150"/>
            <a:ext cx="508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47750"/>
          </a:xfrm>
        </p:spPr>
        <p:txBody>
          <a:bodyPr>
            <a:noAutofit/>
          </a:bodyPr>
          <a:lstStyle/>
          <a:p>
            <a:pPr marL="452438" indent="-452438" algn="ctr" defTabSz="895350">
              <a:spcBef>
                <a:spcPts val="1200"/>
              </a:spcBef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vi-VN" sz="3200" dirty="0"/>
              <a:t>ASP.NET Web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" y="12040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vi-VN" dirty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842356" y="971550"/>
            <a:ext cx="7696200" cy="3122613"/>
          </a:xfrm>
        </p:spPr>
        <p:txBody>
          <a:bodyPr>
            <a:normAutofit/>
          </a:bodyPr>
          <a:lstStyle/>
          <a:p>
            <a:r>
              <a:rPr lang="vi-VN" sz="2000" dirty="0"/>
              <a:t>Là một framework giúp xây dựng các HTTP service (</a:t>
            </a:r>
            <a:r>
              <a:rPr lang="en-US" sz="2000" dirty="0">
                <a:solidFill>
                  <a:srgbClr val="00BFF3"/>
                </a:solidFill>
              </a:rPr>
              <a:t>RESTful</a:t>
            </a:r>
            <a:r>
              <a:rPr lang="vi-VN" sz="2000" dirty="0">
                <a:solidFill>
                  <a:srgbClr val="00BFF3"/>
                </a:solidFill>
              </a:rPr>
              <a:t> style)</a:t>
            </a:r>
            <a:r>
              <a:rPr lang="vi-VN" sz="2000" dirty="0"/>
              <a:t> cho các ứng dụng web, desktop, mobile một cách nhanh chóng, dễ dàng.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30387"/>
            <a:ext cx="6485313" cy="214539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50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315366" y="2013123"/>
            <a:ext cx="1387066" cy="8097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storage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7223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vi-VN" dirty="0"/>
              <a:t>Vai trò của ASP.NET Web API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2206" y="3121766"/>
            <a:ext cx="1795026" cy="4687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26291" y="2574645"/>
            <a:ext cx="1933733" cy="6168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ASP.NET Web API</a:t>
            </a:r>
          </a:p>
        </p:txBody>
      </p:sp>
      <p:sp>
        <p:nvSpPr>
          <p:cNvPr id="22" name="Cloud 21"/>
          <p:cNvSpPr/>
          <p:nvPr/>
        </p:nvSpPr>
        <p:spPr>
          <a:xfrm>
            <a:off x="5621924" y="3655190"/>
            <a:ext cx="2229782" cy="9994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5808264" y="3008129"/>
            <a:ext cx="1272837" cy="36330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4" name="Cloud 23"/>
          <p:cNvSpPr/>
          <p:nvPr/>
        </p:nvSpPr>
        <p:spPr>
          <a:xfrm>
            <a:off x="5718689" y="1595169"/>
            <a:ext cx="1790296" cy="5729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25" name="Picture 24" descr="http://www.techny.com/wp-content/uploads/2011/04/choosing-web-browsers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91" y="2259153"/>
            <a:ext cx="1739951" cy="1304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>
            <a:off x="5808264" y="2415844"/>
            <a:ext cx="1272837" cy="4069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1800344" y="2694028"/>
            <a:ext cx="1795026" cy="4219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pic>
        <p:nvPicPr>
          <p:cNvPr id="28" name="Picture 27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71950"/>
            <a:ext cx="1068818" cy="7214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63" y="947690"/>
            <a:ext cx="1794103" cy="8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-Down Arrow 4"/>
          <p:cNvSpPr/>
          <p:nvPr/>
        </p:nvSpPr>
        <p:spPr>
          <a:xfrm>
            <a:off x="4191000" y="1681958"/>
            <a:ext cx="833952" cy="850967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XML</a:t>
            </a:r>
            <a:endParaRPr lang="en-US" dirty="0"/>
          </a:p>
        </p:txBody>
      </p:sp>
      <p:sp>
        <p:nvSpPr>
          <p:cNvPr id="33" name="Up-Down Arrow 32"/>
          <p:cNvSpPr/>
          <p:nvPr/>
        </p:nvSpPr>
        <p:spPr>
          <a:xfrm>
            <a:off x="4419599" y="3233232"/>
            <a:ext cx="578605" cy="81071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XML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26466"/>
            <a:ext cx="8659306" cy="3535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67800" cy="858837"/>
          </a:xfrm>
        </p:spPr>
        <p:txBody>
          <a:bodyPr>
            <a:noAutofit/>
          </a:bodyPr>
          <a:lstStyle/>
          <a:p>
            <a:pPr marL="452438" indent="-452438" algn="ctr" defTabSz="895350">
              <a:spcBef>
                <a:spcPts val="1200"/>
              </a:spcBef>
            </a:pPr>
            <a:r>
              <a:rPr lang="vi-VN" sz="3200" dirty="0"/>
              <a:t>Các tính năng của Web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136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819150"/>
            <a:ext cx="7105650" cy="4010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40"/>
            <a:ext cx="9144000" cy="690562"/>
          </a:xfrm>
        </p:spPr>
        <p:txBody>
          <a:bodyPr>
            <a:noAutofit/>
          </a:bodyPr>
          <a:lstStyle/>
          <a:p>
            <a:pPr marL="452438" indent="-452438" algn="ctr" defTabSz="895350">
              <a:spcBef>
                <a:spcPts val="1200"/>
              </a:spcBef>
            </a:pPr>
            <a:r>
              <a:rPr lang="en-US" sz="3200" dirty="0"/>
              <a:t>So </a:t>
            </a:r>
            <a:r>
              <a:rPr lang="en-US" sz="3200" dirty="0" err="1"/>
              <a:t>sánh</a:t>
            </a:r>
            <a:r>
              <a:rPr lang="en-US" sz="3200" dirty="0"/>
              <a:t> Web API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WCF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755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7042150" cy="35183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Web API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355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API Controllers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4294967295"/>
          </p:nvPr>
        </p:nvSpPr>
        <p:spPr>
          <a:xfrm>
            <a:off x="457200" y="1056767"/>
            <a:ext cx="8229600" cy="29829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0BFF3"/>
                </a:solidFill>
              </a:rPr>
              <a:t>Controller</a:t>
            </a:r>
            <a:r>
              <a:rPr lang="en-US" sz="2000" dirty="0">
                <a:solidFill>
                  <a:srgbClr val="00BFF3"/>
                </a:solidFill>
              </a:rPr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FF3"/>
                </a:solidFill>
              </a:rPr>
              <a:t>HTTP </a:t>
            </a:r>
            <a:r>
              <a:rPr lang="en-US" sz="2000" dirty="0"/>
              <a:t>requests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API controllers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FF3"/>
                </a:solidFill>
              </a:rPr>
              <a:t>ApiController</a:t>
            </a:r>
            <a:endParaRPr lang="en-US" sz="2000" dirty="0">
              <a:solidFill>
                <a:srgbClr val="00BFF3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FF3"/>
                </a:solidFill>
              </a:rPr>
              <a:t>ASP.NET</a:t>
            </a:r>
            <a:r>
              <a:rPr lang="en-US" sz="2000" dirty="0">
                <a:solidFill>
                  <a:srgbClr val="00BFF3"/>
                </a:solidFill>
              </a:rPr>
              <a:t> Web API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FF3"/>
                </a:solidFill>
              </a:rPr>
              <a:t>HTTP </a:t>
            </a:r>
            <a:r>
              <a:rPr lang="en-US" sz="2000" dirty="0"/>
              <a:t>requests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- actions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66950"/>
            <a:ext cx="8559800" cy="22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D0B331C-CE2F-4B5F-AEAD-DFF48139B9E3}" vid="{35A91993-BD60-45A6-87BD-C7F951BC20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36561</TotalTime>
  <Words>506</Words>
  <Application>Microsoft Office PowerPoint</Application>
  <PresentationFormat>On-screen Show (16:9)</PresentationFormat>
  <Paragraphs>106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Calibri</vt:lpstr>
      <vt:lpstr>Candara</vt:lpstr>
      <vt:lpstr>Consolas</vt:lpstr>
      <vt:lpstr>DejaVu Sans</vt:lpstr>
      <vt:lpstr>Open Sans Light</vt:lpstr>
      <vt:lpstr>Segoe UI</vt:lpstr>
      <vt:lpstr>Symbol</vt:lpstr>
      <vt:lpstr>Wingdings</vt:lpstr>
      <vt:lpstr>Wingdings 2</vt:lpstr>
      <vt:lpstr>Theme2</vt:lpstr>
      <vt:lpstr>Office Theme</vt:lpstr>
      <vt:lpstr>1_Office Theme</vt:lpstr>
      <vt:lpstr>1_Theme2</vt:lpstr>
      <vt:lpstr>2_Office Theme</vt:lpstr>
      <vt:lpstr>3_Office Theme</vt:lpstr>
      <vt:lpstr>Giới thiệu ASP.NET Web API</vt:lpstr>
      <vt:lpstr>Nội dung</vt:lpstr>
      <vt:lpstr>Giới thiệu ASP.NET Web API</vt:lpstr>
      <vt:lpstr>ASP.NET Web API</vt:lpstr>
      <vt:lpstr>Vai trò của ASP.NET Web API</vt:lpstr>
      <vt:lpstr>Các tính năng của Web API</vt:lpstr>
      <vt:lpstr>So sánh Web API và WCF</vt:lpstr>
      <vt:lpstr>Web API Controllers</vt:lpstr>
      <vt:lpstr>Web API Controllers</vt:lpstr>
      <vt:lpstr>Luồng xử lý mặc định của Web API</vt:lpstr>
      <vt:lpstr>Kết quả trả về của Web API</vt:lpstr>
      <vt:lpstr>Web API Clients</vt:lpstr>
      <vt:lpstr>Sử dụng HttpClient</vt:lpstr>
      <vt:lpstr>VD HttpClient</vt:lpstr>
      <vt:lpstr>Sử dụng Web API từ JS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Cuong;Tung</dc:creator>
  <cp:lastModifiedBy>NGUYEN VAN MANH</cp:lastModifiedBy>
  <cp:revision>2291</cp:revision>
  <dcterms:created xsi:type="dcterms:W3CDTF">2010-08-13T13:59:12Z</dcterms:created>
  <dcterms:modified xsi:type="dcterms:W3CDTF">2018-04-09T02:30:31Z</dcterms:modified>
</cp:coreProperties>
</file>