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  <p:sldMasterId id="2147483678" r:id="rId2"/>
    <p:sldMasterId id="2147483691" r:id="rId3"/>
  </p:sldMasterIdLst>
  <p:notesMasterIdLst>
    <p:notesMasterId r:id="rId62"/>
  </p:notesMasterIdLst>
  <p:sldIdLst>
    <p:sldId id="256" r:id="rId4"/>
    <p:sldId id="336" r:id="rId5"/>
    <p:sldId id="274" r:id="rId6"/>
    <p:sldId id="275" r:id="rId7"/>
    <p:sldId id="342" r:id="rId8"/>
    <p:sldId id="345" r:id="rId9"/>
    <p:sldId id="346" r:id="rId10"/>
    <p:sldId id="303" r:id="rId11"/>
    <p:sldId id="349" r:id="rId12"/>
    <p:sldId id="360" r:id="rId13"/>
    <p:sldId id="361" r:id="rId14"/>
    <p:sldId id="351" r:id="rId15"/>
    <p:sldId id="352" r:id="rId16"/>
    <p:sldId id="362" r:id="rId17"/>
    <p:sldId id="347" r:id="rId18"/>
    <p:sldId id="363" r:id="rId19"/>
    <p:sldId id="353" r:id="rId20"/>
    <p:sldId id="355" r:id="rId21"/>
    <p:sldId id="364" r:id="rId22"/>
    <p:sldId id="365" r:id="rId23"/>
    <p:sldId id="366" r:id="rId24"/>
    <p:sldId id="356" r:id="rId25"/>
    <p:sldId id="357" r:id="rId26"/>
    <p:sldId id="358" r:id="rId27"/>
    <p:sldId id="359" r:id="rId28"/>
    <p:sldId id="367" r:id="rId29"/>
    <p:sldId id="368" r:id="rId30"/>
    <p:sldId id="369" r:id="rId31"/>
    <p:sldId id="370" r:id="rId32"/>
    <p:sldId id="371" r:id="rId33"/>
    <p:sldId id="372" r:id="rId34"/>
    <p:sldId id="373" r:id="rId35"/>
    <p:sldId id="374" r:id="rId36"/>
    <p:sldId id="375" r:id="rId37"/>
    <p:sldId id="376" r:id="rId38"/>
    <p:sldId id="377" r:id="rId39"/>
    <p:sldId id="378" r:id="rId40"/>
    <p:sldId id="379" r:id="rId41"/>
    <p:sldId id="380" r:id="rId42"/>
    <p:sldId id="381" r:id="rId43"/>
    <p:sldId id="383" r:id="rId44"/>
    <p:sldId id="382" r:id="rId45"/>
    <p:sldId id="384" r:id="rId46"/>
    <p:sldId id="385" r:id="rId47"/>
    <p:sldId id="386" r:id="rId48"/>
    <p:sldId id="388" r:id="rId49"/>
    <p:sldId id="389" r:id="rId50"/>
    <p:sldId id="338" r:id="rId51"/>
    <p:sldId id="391" r:id="rId52"/>
    <p:sldId id="392" r:id="rId53"/>
    <p:sldId id="393" r:id="rId54"/>
    <p:sldId id="394" r:id="rId55"/>
    <p:sldId id="395" r:id="rId56"/>
    <p:sldId id="396" r:id="rId57"/>
    <p:sldId id="397" r:id="rId58"/>
    <p:sldId id="398" r:id="rId59"/>
    <p:sldId id="390" r:id="rId60"/>
    <p:sldId id="337" r:id="rId6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C83"/>
    <a:srgbClr val="659CEF"/>
    <a:srgbClr val="FF3300"/>
    <a:srgbClr val="FFFF00"/>
    <a:srgbClr val="DCF600"/>
    <a:srgbClr val="E20000"/>
    <a:srgbClr val="7DBD00"/>
    <a:srgbClr val="CCCC00"/>
    <a:srgbClr val="FF5B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88180" autoAdjust="0"/>
  </p:normalViewPr>
  <p:slideViewPr>
    <p:cSldViewPr>
      <p:cViewPr varScale="1">
        <p:scale>
          <a:sx n="154" d="100"/>
          <a:sy n="154" d="100"/>
        </p:scale>
        <p:origin x="360" y="13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2645" y="-8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63" Type="http://schemas.openxmlformats.org/officeDocument/2006/relationships/presProps" Target="pres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tableStyles" Target="tableStyles.xml"/><Relationship Id="rId5" Type="http://schemas.openxmlformats.org/officeDocument/2006/relationships/slide" Target="slides/slide2.xml"/><Relationship Id="rId61" Type="http://schemas.openxmlformats.org/officeDocument/2006/relationships/slide" Target="slides/slide58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viewProps" Target="viewProp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microsoft.com/office/2016/11/relationships/changesInfo" Target="changesInfos/changesInfo1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ùng Nguyễn Thanh" userId="730975c294a505ef" providerId="LiveId" clId="{9D3B3885-F158-436D-A714-2360C6D4FBED}"/>
    <pc:docChg chg="custSel delSld modSld modMainMaster">
      <pc:chgData name="Tùng Nguyễn Thanh" userId="730975c294a505ef" providerId="LiveId" clId="{9D3B3885-F158-436D-A714-2360C6D4FBED}" dt="2018-02-22T07:50:46.160" v="16" actId="478"/>
      <pc:docMkLst>
        <pc:docMk/>
      </pc:docMkLst>
      <pc:sldChg chg="modSp">
        <pc:chgData name="Tùng Nguyễn Thanh" userId="730975c294a505ef" providerId="LiveId" clId="{9D3B3885-F158-436D-A714-2360C6D4FBED}" dt="2018-02-22T07:49:51.624" v="13" actId="20577"/>
        <pc:sldMkLst>
          <pc:docMk/>
          <pc:sldMk cId="2748528001" sldId="256"/>
        </pc:sldMkLst>
        <pc:spChg chg="mod">
          <ac:chgData name="Tùng Nguyễn Thanh" userId="730975c294a505ef" providerId="LiveId" clId="{9D3B3885-F158-436D-A714-2360C6D4FBED}" dt="2018-02-22T07:49:51.624" v="13" actId="20577"/>
          <ac:spMkLst>
            <pc:docMk/>
            <pc:sldMk cId="2748528001" sldId="256"/>
            <ac:spMk id="3" creationId="{00000000-0000-0000-0000-000000000000}"/>
          </ac:spMkLst>
        </pc:spChg>
      </pc:sldChg>
      <pc:sldChg chg="del">
        <pc:chgData name="Tùng Nguyễn Thanh" userId="730975c294a505ef" providerId="LiveId" clId="{9D3B3885-F158-436D-A714-2360C6D4FBED}" dt="2018-02-22T07:50:22.301" v="14" actId="2696"/>
        <pc:sldMkLst>
          <pc:docMk/>
          <pc:sldMk cId="4251308815" sldId="339"/>
        </pc:sldMkLst>
      </pc:sldChg>
      <pc:sldMasterChg chg="delSp setBg modSldLayout">
        <pc:chgData name="Tùng Nguyễn Thanh" userId="730975c294a505ef" providerId="LiveId" clId="{9D3B3885-F158-436D-A714-2360C6D4FBED}" dt="2018-02-22T07:50:46.160" v="16" actId="478"/>
        <pc:sldMasterMkLst>
          <pc:docMk/>
          <pc:sldMasterMk cId="3139561737" sldId="2147483648"/>
        </pc:sldMasterMkLst>
        <pc:spChg chg="del">
          <ac:chgData name="Tùng Nguyễn Thanh" userId="730975c294a505ef" providerId="LiveId" clId="{9D3B3885-F158-436D-A714-2360C6D4FBED}" dt="2018-02-22T07:50:46.160" v="16" actId="478"/>
          <ac:spMkLst>
            <pc:docMk/>
            <pc:sldMasterMk cId="3139561737" sldId="2147483648"/>
            <ac:spMk id="5" creationId="{00000000-0000-0000-0000-000000000000}"/>
          </ac:spMkLst>
        </pc:spChg>
        <pc:sldLayoutChg chg="setBg">
          <pc:chgData name="Tùng Nguyễn Thanh" userId="730975c294a505ef" providerId="LiveId" clId="{9D3B3885-F158-436D-A714-2360C6D4FBED}" dt="2018-02-22T07:50:34.547" v="15"/>
          <pc:sldLayoutMkLst>
            <pc:docMk/>
            <pc:sldMasterMk cId="3139561737" sldId="2147483648"/>
            <pc:sldLayoutMk cId="1296107592" sldId="2147483649"/>
          </pc:sldLayoutMkLst>
        </pc:sldLayoutChg>
        <pc:sldLayoutChg chg="setBg">
          <pc:chgData name="Tùng Nguyễn Thanh" userId="730975c294a505ef" providerId="LiveId" clId="{9D3B3885-F158-436D-A714-2360C6D4FBED}" dt="2018-02-22T07:50:34.547" v="15"/>
          <pc:sldLayoutMkLst>
            <pc:docMk/>
            <pc:sldMasterMk cId="3139561737" sldId="2147483648"/>
            <pc:sldLayoutMk cId="1251343953" sldId="2147483650"/>
          </pc:sldLayoutMkLst>
        </pc:sldLayoutChg>
        <pc:sldLayoutChg chg="setBg">
          <pc:chgData name="Tùng Nguyễn Thanh" userId="730975c294a505ef" providerId="LiveId" clId="{9D3B3885-F158-436D-A714-2360C6D4FBED}" dt="2018-02-22T07:50:34.547" v="15"/>
          <pc:sldLayoutMkLst>
            <pc:docMk/>
            <pc:sldMasterMk cId="3139561737" sldId="2147483648"/>
            <pc:sldLayoutMk cId="2425375088" sldId="2147483651"/>
          </pc:sldLayoutMkLst>
        </pc:sldLayoutChg>
        <pc:sldLayoutChg chg="setBg">
          <pc:chgData name="Tùng Nguyễn Thanh" userId="730975c294a505ef" providerId="LiveId" clId="{9D3B3885-F158-436D-A714-2360C6D4FBED}" dt="2018-02-22T07:50:34.547" v="15"/>
          <pc:sldLayoutMkLst>
            <pc:docMk/>
            <pc:sldMasterMk cId="3139561737" sldId="2147483648"/>
            <pc:sldLayoutMk cId="1800139897" sldId="2147483652"/>
          </pc:sldLayoutMkLst>
        </pc:sldLayoutChg>
        <pc:sldLayoutChg chg="setBg">
          <pc:chgData name="Tùng Nguyễn Thanh" userId="730975c294a505ef" providerId="LiveId" clId="{9D3B3885-F158-436D-A714-2360C6D4FBED}" dt="2018-02-22T07:50:34.547" v="15"/>
          <pc:sldLayoutMkLst>
            <pc:docMk/>
            <pc:sldMasterMk cId="3139561737" sldId="2147483648"/>
            <pc:sldLayoutMk cId="3999789953" sldId="2147483653"/>
          </pc:sldLayoutMkLst>
        </pc:sldLayoutChg>
        <pc:sldLayoutChg chg="setBg">
          <pc:chgData name="Tùng Nguyễn Thanh" userId="730975c294a505ef" providerId="LiveId" clId="{9D3B3885-F158-436D-A714-2360C6D4FBED}" dt="2018-02-22T07:50:34.547" v="15"/>
          <pc:sldLayoutMkLst>
            <pc:docMk/>
            <pc:sldMasterMk cId="3139561737" sldId="2147483648"/>
            <pc:sldLayoutMk cId="1019943395" sldId="2147483654"/>
          </pc:sldLayoutMkLst>
        </pc:sldLayoutChg>
        <pc:sldLayoutChg chg="setBg">
          <pc:chgData name="Tùng Nguyễn Thanh" userId="730975c294a505ef" providerId="LiveId" clId="{9D3B3885-F158-436D-A714-2360C6D4FBED}" dt="2018-02-22T07:50:34.547" v="15"/>
          <pc:sldLayoutMkLst>
            <pc:docMk/>
            <pc:sldMasterMk cId="3139561737" sldId="2147483648"/>
            <pc:sldLayoutMk cId="1089169032" sldId="2147483655"/>
          </pc:sldLayoutMkLst>
        </pc:sldLayoutChg>
        <pc:sldLayoutChg chg="setBg">
          <pc:chgData name="Tùng Nguyễn Thanh" userId="730975c294a505ef" providerId="LiveId" clId="{9D3B3885-F158-436D-A714-2360C6D4FBED}" dt="2018-02-22T07:50:34.547" v="15"/>
          <pc:sldLayoutMkLst>
            <pc:docMk/>
            <pc:sldMasterMk cId="3139561737" sldId="2147483648"/>
            <pc:sldLayoutMk cId="3933401200" sldId="2147483656"/>
          </pc:sldLayoutMkLst>
        </pc:sldLayoutChg>
        <pc:sldLayoutChg chg="setBg">
          <pc:chgData name="Tùng Nguyễn Thanh" userId="730975c294a505ef" providerId="LiveId" clId="{9D3B3885-F158-436D-A714-2360C6D4FBED}" dt="2018-02-22T07:50:34.547" v="15"/>
          <pc:sldLayoutMkLst>
            <pc:docMk/>
            <pc:sldMasterMk cId="3139561737" sldId="2147483648"/>
            <pc:sldLayoutMk cId="274938029" sldId="2147483657"/>
          </pc:sldLayoutMkLst>
        </pc:sldLayoutChg>
        <pc:sldLayoutChg chg="setBg">
          <pc:chgData name="Tùng Nguyễn Thanh" userId="730975c294a505ef" providerId="LiveId" clId="{9D3B3885-F158-436D-A714-2360C6D4FBED}" dt="2018-02-22T07:50:34.547" v="15"/>
          <pc:sldLayoutMkLst>
            <pc:docMk/>
            <pc:sldMasterMk cId="3139561737" sldId="2147483648"/>
            <pc:sldLayoutMk cId="2840943509" sldId="2147483658"/>
          </pc:sldLayoutMkLst>
        </pc:sldLayoutChg>
        <pc:sldLayoutChg chg="setBg">
          <pc:chgData name="Tùng Nguyễn Thanh" userId="730975c294a505ef" providerId="LiveId" clId="{9D3B3885-F158-436D-A714-2360C6D4FBED}" dt="2018-02-22T07:50:34.547" v="15"/>
          <pc:sldLayoutMkLst>
            <pc:docMk/>
            <pc:sldMasterMk cId="3139561737" sldId="2147483648"/>
            <pc:sldLayoutMk cId="1637502613" sldId="2147483659"/>
          </pc:sldLayoutMkLst>
        </pc:sldLayoutChg>
        <pc:sldLayoutChg chg="setBg">
          <pc:chgData name="Tùng Nguyễn Thanh" userId="730975c294a505ef" providerId="LiveId" clId="{9D3B3885-F158-436D-A714-2360C6D4FBED}" dt="2018-02-22T07:50:34.547" v="15"/>
          <pc:sldLayoutMkLst>
            <pc:docMk/>
            <pc:sldMasterMk cId="3139561737" sldId="2147483648"/>
            <pc:sldLayoutMk cId="1447687706" sldId="2147483662"/>
          </pc:sldLayoutMkLst>
        </pc:sldLayoutChg>
        <pc:sldLayoutChg chg="setBg">
          <pc:chgData name="Tùng Nguyễn Thanh" userId="730975c294a505ef" providerId="LiveId" clId="{9D3B3885-F158-436D-A714-2360C6D4FBED}" dt="2018-02-22T07:50:34.547" v="15"/>
          <pc:sldLayoutMkLst>
            <pc:docMk/>
            <pc:sldMasterMk cId="3139561737" sldId="2147483648"/>
            <pc:sldLayoutMk cId="946743307" sldId="2147483663"/>
          </pc:sldLayoutMkLst>
        </pc:sldLayoutChg>
        <pc:sldLayoutChg chg="setBg">
          <pc:chgData name="Tùng Nguyễn Thanh" userId="730975c294a505ef" providerId="LiveId" clId="{9D3B3885-F158-436D-A714-2360C6D4FBED}" dt="2018-02-22T07:50:34.547" v="15"/>
          <pc:sldLayoutMkLst>
            <pc:docMk/>
            <pc:sldMasterMk cId="3139561737" sldId="2147483648"/>
            <pc:sldLayoutMk cId="3123305902" sldId="2147483664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1D1D14-BC69-4E81-A241-7829F68D9A94}" type="datetimeFigureOut">
              <a:rPr lang="en-US" smtClean="0"/>
              <a:pPr/>
              <a:t>4/9/2018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D27907-7A40-454E-B822-A1454CCC2A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531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D27907-7A40-454E-B822-A1454CCC2AE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627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62053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laceHolder 2"/>
          <p:cNvSpPr txBox="1">
            <a:spLocks noGrp="1"/>
          </p:cNvSpPr>
          <p:nvPr>
            <p:ph type="body" idx="2"/>
          </p:nvPr>
        </p:nvSpPr>
        <p:spPr>
          <a:xfrm>
            <a:off x="457203" y="1203391"/>
            <a:ext cx="8229239" cy="1422628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PlaceHolder 3"/>
          <p:cNvSpPr txBox="1">
            <a:spLocks noGrp="1"/>
          </p:cNvSpPr>
          <p:nvPr>
            <p:ph idx="1"/>
          </p:nvPr>
        </p:nvSpPr>
        <p:spPr>
          <a:xfrm>
            <a:off x="457203" y="2761560"/>
            <a:ext cx="8229239" cy="1422628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91713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laceHolder 2"/>
          <p:cNvSpPr txBox="1">
            <a:spLocks noGrp="1"/>
          </p:cNvSpPr>
          <p:nvPr>
            <p:ph idx="1"/>
          </p:nvPr>
        </p:nvSpPr>
        <p:spPr>
          <a:xfrm>
            <a:off x="457204" y="1203391"/>
            <a:ext cx="4015799" cy="1422628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PlaceHolder 3"/>
          <p:cNvSpPr txBox="1">
            <a:spLocks noGrp="1"/>
          </p:cNvSpPr>
          <p:nvPr>
            <p:ph idx="2"/>
          </p:nvPr>
        </p:nvSpPr>
        <p:spPr>
          <a:xfrm>
            <a:off x="4674243" y="1203391"/>
            <a:ext cx="4015799" cy="1422628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PlaceHolder 4"/>
          <p:cNvSpPr txBox="1">
            <a:spLocks noGrp="1"/>
          </p:cNvSpPr>
          <p:nvPr>
            <p:ph idx="3"/>
          </p:nvPr>
        </p:nvSpPr>
        <p:spPr>
          <a:xfrm>
            <a:off x="4674243" y="2761560"/>
            <a:ext cx="4015799" cy="1422628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PlaceHolder 5"/>
          <p:cNvSpPr txBox="1">
            <a:spLocks noGrp="1"/>
          </p:cNvSpPr>
          <p:nvPr>
            <p:ph idx="4"/>
          </p:nvPr>
        </p:nvSpPr>
        <p:spPr>
          <a:xfrm>
            <a:off x="457204" y="2761560"/>
            <a:ext cx="4015799" cy="1422628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57165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laceHolder 2"/>
          <p:cNvSpPr txBox="1">
            <a:spLocks noGrp="1"/>
          </p:cNvSpPr>
          <p:nvPr>
            <p:ph type="body" idx="4294967295"/>
          </p:nvPr>
        </p:nvSpPr>
        <p:spPr>
          <a:xfrm>
            <a:off x="457204" y="1203391"/>
            <a:ext cx="2649595" cy="1422628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PlaceHolder 3"/>
          <p:cNvSpPr txBox="1">
            <a:spLocks noGrp="1"/>
          </p:cNvSpPr>
          <p:nvPr>
            <p:ph type="body" idx="4294967295"/>
          </p:nvPr>
        </p:nvSpPr>
        <p:spPr>
          <a:xfrm>
            <a:off x="3239643" y="1203391"/>
            <a:ext cx="2649595" cy="1422628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PlaceHolder 4"/>
          <p:cNvSpPr txBox="1">
            <a:spLocks noGrp="1"/>
          </p:cNvSpPr>
          <p:nvPr>
            <p:ph type="body" idx="4294967295"/>
          </p:nvPr>
        </p:nvSpPr>
        <p:spPr>
          <a:xfrm>
            <a:off x="6022083" y="1203391"/>
            <a:ext cx="2649595" cy="1422628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PlaceHolder 5"/>
          <p:cNvSpPr txBox="1">
            <a:spLocks noGrp="1"/>
          </p:cNvSpPr>
          <p:nvPr>
            <p:ph type="body" idx="4294967295"/>
          </p:nvPr>
        </p:nvSpPr>
        <p:spPr>
          <a:xfrm>
            <a:off x="6022083" y="2761560"/>
            <a:ext cx="2649595" cy="1422628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PlaceHolder 6"/>
          <p:cNvSpPr txBox="1">
            <a:spLocks noGrp="1"/>
          </p:cNvSpPr>
          <p:nvPr>
            <p:ph type="body" idx="4294967295"/>
          </p:nvPr>
        </p:nvSpPr>
        <p:spPr>
          <a:xfrm>
            <a:off x="3239643" y="2761560"/>
            <a:ext cx="2649595" cy="1422628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PlaceHolder 7"/>
          <p:cNvSpPr txBox="1">
            <a:spLocks noGrp="1"/>
          </p:cNvSpPr>
          <p:nvPr>
            <p:ph type="body" idx="4294967295"/>
          </p:nvPr>
        </p:nvSpPr>
        <p:spPr>
          <a:xfrm>
            <a:off x="457204" y="2761560"/>
            <a:ext cx="2649595" cy="1422628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2848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ctr">
              <a:defRPr sz="3600" b="1" cap="none" spc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1051560"/>
            <a:ext cx="1828800" cy="34290"/>
          </a:xfrm>
          <a:prstGeom prst="rect">
            <a:avLst/>
          </a:prstGeom>
          <a:solidFill>
            <a:srgbClr val="2956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828800" y="914400"/>
            <a:ext cx="1828800" cy="34290"/>
          </a:xfrm>
          <a:prstGeom prst="rect">
            <a:avLst/>
          </a:prstGeom>
          <a:solidFill>
            <a:srgbClr val="659C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3672396" y="800100"/>
            <a:ext cx="1828800" cy="34290"/>
          </a:xfrm>
          <a:prstGeom prst="rect">
            <a:avLst/>
          </a:prstGeom>
          <a:solidFill>
            <a:srgbClr val="7DB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5501196" y="685800"/>
            <a:ext cx="1828800" cy="34290"/>
          </a:xfrm>
          <a:prstGeom prst="rect">
            <a:avLst/>
          </a:prstGeom>
          <a:solidFill>
            <a:srgbClr val="DCF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7315200" y="537210"/>
            <a:ext cx="1828800" cy="34290"/>
          </a:xfrm>
          <a:prstGeom prst="rect">
            <a:avLst/>
          </a:prstGeom>
          <a:solidFill>
            <a:srgbClr val="FF5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3750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9655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laceHolder 2"/>
          <p:cNvSpPr txBox="1">
            <a:spLocks noGrp="1"/>
          </p:cNvSpPr>
          <p:nvPr>
            <p:ph type="subTitle" idx="4294967295"/>
          </p:nvPr>
        </p:nvSpPr>
        <p:spPr/>
        <p:txBody>
          <a:bodyPr anchor="ctr" anchorCtr="1"/>
          <a:lstStyle>
            <a:lvl1pPr marL="324001" indent="-243002" algn="ctr">
              <a:spcBef>
                <a:spcPts val="1061"/>
              </a:spcBef>
              <a:defRPr/>
            </a:lvl1pPr>
          </a:lstStyle>
          <a:p>
            <a:pPr lvl="0"/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492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laceHolder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47235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laceHolder 2"/>
          <p:cNvSpPr txBox="1">
            <a:spLocks noGrp="1"/>
          </p:cNvSpPr>
          <p:nvPr>
            <p:ph idx="1"/>
          </p:nvPr>
        </p:nvSpPr>
        <p:spPr>
          <a:xfrm>
            <a:off x="457204" y="1203391"/>
            <a:ext cx="4015799" cy="2982962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PlaceHolder 3"/>
          <p:cNvSpPr txBox="1">
            <a:spLocks noGrp="1"/>
          </p:cNvSpPr>
          <p:nvPr>
            <p:ph idx="2"/>
          </p:nvPr>
        </p:nvSpPr>
        <p:spPr>
          <a:xfrm>
            <a:off x="4674243" y="1203391"/>
            <a:ext cx="4015799" cy="2982962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35062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227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subTitle" idx="4294967295"/>
          </p:nvPr>
        </p:nvSpPr>
        <p:spPr>
          <a:xfrm>
            <a:off x="457203" y="205202"/>
            <a:ext cx="8229239" cy="3980878"/>
          </a:xfrm>
        </p:spPr>
        <p:txBody>
          <a:bodyPr anchor="ctr" anchorCtr="1"/>
          <a:lstStyle>
            <a:lvl1pPr marL="324001" indent="-243002" algn="ctr">
              <a:spcBef>
                <a:spcPts val="1061"/>
              </a:spcBef>
              <a:defRPr/>
            </a:lvl1pPr>
          </a:lstStyle>
          <a:p>
            <a:pPr lvl="0"/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054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laceHolder 2"/>
          <p:cNvSpPr txBox="1">
            <a:spLocks noGrp="1"/>
          </p:cNvSpPr>
          <p:nvPr>
            <p:ph type="subTitle" idx="4294967295"/>
          </p:nvPr>
        </p:nvSpPr>
        <p:spPr/>
        <p:txBody>
          <a:bodyPr anchor="ctr" anchorCtr="1"/>
          <a:lstStyle>
            <a:lvl1pPr marL="324001" indent="-243002" algn="ctr">
              <a:spcBef>
                <a:spcPts val="1061"/>
              </a:spcBef>
              <a:defRPr/>
            </a:lvl1pPr>
          </a:lstStyle>
          <a:p>
            <a:pPr lvl="0"/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847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laceHolder 2"/>
          <p:cNvSpPr txBox="1">
            <a:spLocks noGrp="1"/>
          </p:cNvSpPr>
          <p:nvPr>
            <p:ph idx="1"/>
          </p:nvPr>
        </p:nvSpPr>
        <p:spPr>
          <a:xfrm>
            <a:off x="457204" y="1203391"/>
            <a:ext cx="4015799" cy="1422628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PlaceHolder 3"/>
          <p:cNvSpPr txBox="1">
            <a:spLocks noGrp="1"/>
          </p:cNvSpPr>
          <p:nvPr>
            <p:ph idx="2"/>
          </p:nvPr>
        </p:nvSpPr>
        <p:spPr>
          <a:xfrm>
            <a:off x="457204" y="2761560"/>
            <a:ext cx="4015799" cy="1422628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PlaceHolder 4"/>
          <p:cNvSpPr txBox="1">
            <a:spLocks noGrp="1"/>
          </p:cNvSpPr>
          <p:nvPr>
            <p:ph idx="3"/>
          </p:nvPr>
        </p:nvSpPr>
        <p:spPr>
          <a:xfrm>
            <a:off x="4674243" y="1203391"/>
            <a:ext cx="4015799" cy="2982962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21492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laceHolder 2"/>
          <p:cNvSpPr txBox="1">
            <a:spLocks noGrp="1"/>
          </p:cNvSpPr>
          <p:nvPr>
            <p:ph idx="1"/>
          </p:nvPr>
        </p:nvSpPr>
        <p:spPr>
          <a:xfrm>
            <a:off x="457204" y="1203391"/>
            <a:ext cx="4015799" cy="2982962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PlaceHolder 3"/>
          <p:cNvSpPr txBox="1">
            <a:spLocks noGrp="1"/>
          </p:cNvSpPr>
          <p:nvPr>
            <p:ph idx="2"/>
          </p:nvPr>
        </p:nvSpPr>
        <p:spPr>
          <a:xfrm>
            <a:off x="4674243" y="1203391"/>
            <a:ext cx="4015799" cy="1422628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PlaceHolder 4"/>
          <p:cNvSpPr txBox="1">
            <a:spLocks noGrp="1"/>
          </p:cNvSpPr>
          <p:nvPr>
            <p:ph idx="3"/>
          </p:nvPr>
        </p:nvSpPr>
        <p:spPr>
          <a:xfrm>
            <a:off x="4674243" y="2761560"/>
            <a:ext cx="4015799" cy="1422628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65114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laceHolder 2"/>
          <p:cNvSpPr txBox="1">
            <a:spLocks noGrp="1"/>
          </p:cNvSpPr>
          <p:nvPr>
            <p:ph type="body" idx="3"/>
          </p:nvPr>
        </p:nvSpPr>
        <p:spPr>
          <a:xfrm>
            <a:off x="457204" y="1203391"/>
            <a:ext cx="4015799" cy="1422628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PlaceHolder 3"/>
          <p:cNvSpPr txBox="1">
            <a:spLocks noGrp="1"/>
          </p:cNvSpPr>
          <p:nvPr>
            <p:ph idx="1"/>
          </p:nvPr>
        </p:nvSpPr>
        <p:spPr>
          <a:xfrm>
            <a:off x="4674243" y="1203391"/>
            <a:ext cx="4015799" cy="1422628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PlaceHolder 4"/>
          <p:cNvSpPr txBox="1">
            <a:spLocks noGrp="1"/>
          </p:cNvSpPr>
          <p:nvPr>
            <p:ph idx="2"/>
          </p:nvPr>
        </p:nvSpPr>
        <p:spPr>
          <a:xfrm>
            <a:off x="457203" y="2761560"/>
            <a:ext cx="8229239" cy="1422628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90752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laceHolder 2"/>
          <p:cNvSpPr txBox="1">
            <a:spLocks noGrp="1"/>
          </p:cNvSpPr>
          <p:nvPr>
            <p:ph type="body" idx="2"/>
          </p:nvPr>
        </p:nvSpPr>
        <p:spPr>
          <a:xfrm>
            <a:off x="457203" y="1203391"/>
            <a:ext cx="8229239" cy="1422628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PlaceHolder 3"/>
          <p:cNvSpPr txBox="1">
            <a:spLocks noGrp="1"/>
          </p:cNvSpPr>
          <p:nvPr>
            <p:ph idx="1"/>
          </p:nvPr>
        </p:nvSpPr>
        <p:spPr>
          <a:xfrm>
            <a:off x="457203" y="2761560"/>
            <a:ext cx="8229239" cy="1422628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93435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laceHolder 2"/>
          <p:cNvSpPr txBox="1">
            <a:spLocks noGrp="1"/>
          </p:cNvSpPr>
          <p:nvPr>
            <p:ph idx="1"/>
          </p:nvPr>
        </p:nvSpPr>
        <p:spPr>
          <a:xfrm>
            <a:off x="457204" y="1203391"/>
            <a:ext cx="4015799" cy="1422628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PlaceHolder 3"/>
          <p:cNvSpPr txBox="1">
            <a:spLocks noGrp="1"/>
          </p:cNvSpPr>
          <p:nvPr>
            <p:ph idx="2"/>
          </p:nvPr>
        </p:nvSpPr>
        <p:spPr>
          <a:xfrm>
            <a:off x="4674243" y="1203391"/>
            <a:ext cx="4015799" cy="1422628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PlaceHolder 4"/>
          <p:cNvSpPr txBox="1">
            <a:spLocks noGrp="1"/>
          </p:cNvSpPr>
          <p:nvPr>
            <p:ph idx="3"/>
          </p:nvPr>
        </p:nvSpPr>
        <p:spPr>
          <a:xfrm>
            <a:off x="4674243" y="2761560"/>
            <a:ext cx="4015799" cy="1422628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PlaceHolder 5"/>
          <p:cNvSpPr txBox="1">
            <a:spLocks noGrp="1"/>
          </p:cNvSpPr>
          <p:nvPr>
            <p:ph idx="4"/>
          </p:nvPr>
        </p:nvSpPr>
        <p:spPr>
          <a:xfrm>
            <a:off x="457204" y="2761560"/>
            <a:ext cx="4015799" cy="1422628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96877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laceHolder 2"/>
          <p:cNvSpPr txBox="1">
            <a:spLocks noGrp="1"/>
          </p:cNvSpPr>
          <p:nvPr>
            <p:ph type="body" idx="4294967295"/>
          </p:nvPr>
        </p:nvSpPr>
        <p:spPr>
          <a:xfrm>
            <a:off x="457204" y="1203391"/>
            <a:ext cx="2649595" cy="1422628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PlaceHolder 3"/>
          <p:cNvSpPr txBox="1">
            <a:spLocks noGrp="1"/>
          </p:cNvSpPr>
          <p:nvPr>
            <p:ph type="body" idx="4294967295"/>
          </p:nvPr>
        </p:nvSpPr>
        <p:spPr>
          <a:xfrm>
            <a:off x="3239643" y="1203391"/>
            <a:ext cx="2649595" cy="1422628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PlaceHolder 4"/>
          <p:cNvSpPr txBox="1">
            <a:spLocks noGrp="1"/>
          </p:cNvSpPr>
          <p:nvPr>
            <p:ph type="body" idx="4294967295"/>
          </p:nvPr>
        </p:nvSpPr>
        <p:spPr>
          <a:xfrm>
            <a:off x="6022083" y="1203391"/>
            <a:ext cx="2649595" cy="1422628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PlaceHolder 5"/>
          <p:cNvSpPr txBox="1">
            <a:spLocks noGrp="1"/>
          </p:cNvSpPr>
          <p:nvPr>
            <p:ph type="body" idx="4294967295"/>
          </p:nvPr>
        </p:nvSpPr>
        <p:spPr>
          <a:xfrm>
            <a:off x="6022083" y="2761560"/>
            <a:ext cx="2649595" cy="1422628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PlaceHolder 6"/>
          <p:cNvSpPr txBox="1">
            <a:spLocks noGrp="1"/>
          </p:cNvSpPr>
          <p:nvPr>
            <p:ph type="body" idx="4294967295"/>
          </p:nvPr>
        </p:nvSpPr>
        <p:spPr>
          <a:xfrm>
            <a:off x="3239643" y="2761560"/>
            <a:ext cx="2649595" cy="1422628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PlaceHolder 7"/>
          <p:cNvSpPr txBox="1">
            <a:spLocks noGrp="1"/>
          </p:cNvSpPr>
          <p:nvPr>
            <p:ph type="body" idx="4294967295"/>
          </p:nvPr>
        </p:nvSpPr>
        <p:spPr>
          <a:xfrm>
            <a:off x="457204" y="2761560"/>
            <a:ext cx="2649595" cy="1422628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72191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4668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laceHolder 2"/>
          <p:cNvSpPr txBox="1">
            <a:spLocks noGrp="1"/>
          </p:cNvSpPr>
          <p:nvPr>
            <p:ph type="subTitle" idx="4294967295"/>
          </p:nvPr>
        </p:nvSpPr>
        <p:spPr/>
        <p:txBody>
          <a:bodyPr anchor="ctr" anchorCtr="1"/>
          <a:lstStyle>
            <a:lvl1pPr marL="324001" indent="-243002" algn="ctr">
              <a:spcBef>
                <a:spcPts val="1061"/>
              </a:spcBef>
              <a:defRPr/>
            </a:lvl1pPr>
          </a:lstStyle>
          <a:p>
            <a:pPr lvl="0"/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005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laceHolder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19445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laceHolder 2"/>
          <p:cNvSpPr txBox="1">
            <a:spLocks noGrp="1"/>
          </p:cNvSpPr>
          <p:nvPr>
            <p:ph idx="1"/>
          </p:nvPr>
        </p:nvSpPr>
        <p:spPr>
          <a:xfrm>
            <a:off x="457204" y="1203391"/>
            <a:ext cx="4015799" cy="2982962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PlaceHolder 3"/>
          <p:cNvSpPr txBox="1">
            <a:spLocks noGrp="1"/>
          </p:cNvSpPr>
          <p:nvPr>
            <p:ph idx="2"/>
          </p:nvPr>
        </p:nvSpPr>
        <p:spPr>
          <a:xfrm>
            <a:off x="4674243" y="1203391"/>
            <a:ext cx="4015799" cy="2982962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7745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laceHolder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15368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442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subTitle" idx="4294967295"/>
          </p:nvPr>
        </p:nvSpPr>
        <p:spPr>
          <a:xfrm>
            <a:off x="457203" y="205202"/>
            <a:ext cx="8229239" cy="3980878"/>
          </a:xfrm>
        </p:spPr>
        <p:txBody>
          <a:bodyPr anchor="ctr" anchorCtr="1"/>
          <a:lstStyle>
            <a:lvl1pPr marL="324001" indent="-243002" algn="ctr">
              <a:spcBef>
                <a:spcPts val="1061"/>
              </a:spcBef>
              <a:defRPr/>
            </a:lvl1pPr>
          </a:lstStyle>
          <a:p>
            <a:pPr lvl="0"/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563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laceHolder 2"/>
          <p:cNvSpPr txBox="1">
            <a:spLocks noGrp="1"/>
          </p:cNvSpPr>
          <p:nvPr>
            <p:ph idx="1"/>
          </p:nvPr>
        </p:nvSpPr>
        <p:spPr>
          <a:xfrm>
            <a:off x="457204" y="1203391"/>
            <a:ext cx="4015799" cy="1422628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PlaceHolder 3"/>
          <p:cNvSpPr txBox="1">
            <a:spLocks noGrp="1"/>
          </p:cNvSpPr>
          <p:nvPr>
            <p:ph idx="2"/>
          </p:nvPr>
        </p:nvSpPr>
        <p:spPr>
          <a:xfrm>
            <a:off x="457204" y="2761560"/>
            <a:ext cx="4015799" cy="1422628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PlaceHolder 4"/>
          <p:cNvSpPr txBox="1">
            <a:spLocks noGrp="1"/>
          </p:cNvSpPr>
          <p:nvPr>
            <p:ph idx="3"/>
          </p:nvPr>
        </p:nvSpPr>
        <p:spPr>
          <a:xfrm>
            <a:off x="4674243" y="1203391"/>
            <a:ext cx="4015799" cy="2982962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30612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laceHolder 2"/>
          <p:cNvSpPr txBox="1">
            <a:spLocks noGrp="1"/>
          </p:cNvSpPr>
          <p:nvPr>
            <p:ph idx="1"/>
          </p:nvPr>
        </p:nvSpPr>
        <p:spPr>
          <a:xfrm>
            <a:off x="457204" y="1203391"/>
            <a:ext cx="4015799" cy="2982962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PlaceHolder 3"/>
          <p:cNvSpPr txBox="1">
            <a:spLocks noGrp="1"/>
          </p:cNvSpPr>
          <p:nvPr>
            <p:ph idx="2"/>
          </p:nvPr>
        </p:nvSpPr>
        <p:spPr>
          <a:xfrm>
            <a:off x="4674243" y="1203391"/>
            <a:ext cx="4015799" cy="1422628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PlaceHolder 4"/>
          <p:cNvSpPr txBox="1">
            <a:spLocks noGrp="1"/>
          </p:cNvSpPr>
          <p:nvPr>
            <p:ph idx="3"/>
          </p:nvPr>
        </p:nvSpPr>
        <p:spPr>
          <a:xfrm>
            <a:off x="4674243" y="2761560"/>
            <a:ext cx="4015799" cy="1422628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05044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laceHolder 2"/>
          <p:cNvSpPr txBox="1">
            <a:spLocks noGrp="1"/>
          </p:cNvSpPr>
          <p:nvPr>
            <p:ph type="body" idx="3"/>
          </p:nvPr>
        </p:nvSpPr>
        <p:spPr>
          <a:xfrm>
            <a:off x="457204" y="1203391"/>
            <a:ext cx="4015799" cy="1422628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PlaceHolder 3"/>
          <p:cNvSpPr txBox="1">
            <a:spLocks noGrp="1"/>
          </p:cNvSpPr>
          <p:nvPr>
            <p:ph idx="1"/>
          </p:nvPr>
        </p:nvSpPr>
        <p:spPr>
          <a:xfrm>
            <a:off x="4674243" y="1203391"/>
            <a:ext cx="4015799" cy="1422628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PlaceHolder 4"/>
          <p:cNvSpPr txBox="1">
            <a:spLocks noGrp="1"/>
          </p:cNvSpPr>
          <p:nvPr>
            <p:ph idx="2"/>
          </p:nvPr>
        </p:nvSpPr>
        <p:spPr>
          <a:xfrm>
            <a:off x="457203" y="2761560"/>
            <a:ext cx="8229239" cy="1422628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09251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laceHolder 2"/>
          <p:cNvSpPr txBox="1">
            <a:spLocks noGrp="1"/>
          </p:cNvSpPr>
          <p:nvPr>
            <p:ph type="body" idx="2"/>
          </p:nvPr>
        </p:nvSpPr>
        <p:spPr>
          <a:xfrm>
            <a:off x="457203" y="1203391"/>
            <a:ext cx="8229239" cy="1422628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PlaceHolder 3"/>
          <p:cNvSpPr txBox="1">
            <a:spLocks noGrp="1"/>
          </p:cNvSpPr>
          <p:nvPr>
            <p:ph idx="1"/>
          </p:nvPr>
        </p:nvSpPr>
        <p:spPr>
          <a:xfrm>
            <a:off x="457203" y="2761560"/>
            <a:ext cx="8229239" cy="1422628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5982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laceHolder 2"/>
          <p:cNvSpPr txBox="1">
            <a:spLocks noGrp="1"/>
          </p:cNvSpPr>
          <p:nvPr>
            <p:ph idx="1"/>
          </p:nvPr>
        </p:nvSpPr>
        <p:spPr>
          <a:xfrm>
            <a:off x="457204" y="1203391"/>
            <a:ext cx="4015799" cy="1422628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PlaceHolder 3"/>
          <p:cNvSpPr txBox="1">
            <a:spLocks noGrp="1"/>
          </p:cNvSpPr>
          <p:nvPr>
            <p:ph idx="2"/>
          </p:nvPr>
        </p:nvSpPr>
        <p:spPr>
          <a:xfrm>
            <a:off x="4674243" y="1203391"/>
            <a:ext cx="4015799" cy="1422628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PlaceHolder 4"/>
          <p:cNvSpPr txBox="1">
            <a:spLocks noGrp="1"/>
          </p:cNvSpPr>
          <p:nvPr>
            <p:ph idx="3"/>
          </p:nvPr>
        </p:nvSpPr>
        <p:spPr>
          <a:xfrm>
            <a:off x="4674243" y="2761560"/>
            <a:ext cx="4015799" cy="1422628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PlaceHolder 5"/>
          <p:cNvSpPr txBox="1">
            <a:spLocks noGrp="1"/>
          </p:cNvSpPr>
          <p:nvPr>
            <p:ph idx="4"/>
          </p:nvPr>
        </p:nvSpPr>
        <p:spPr>
          <a:xfrm>
            <a:off x="457204" y="2761560"/>
            <a:ext cx="4015799" cy="1422628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51793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laceHolder 2"/>
          <p:cNvSpPr txBox="1">
            <a:spLocks noGrp="1"/>
          </p:cNvSpPr>
          <p:nvPr>
            <p:ph type="body" idx="4294967295"/>
          </p:nvPr>
        </p:nvSpPr>
        <p:spPr>
          <a:xfrm>
            <a:off x="457204" y="1203391"/>
            <a:ext cx="2649595" cy="1422628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PlaceHolder 3"/>
          <p:cNvSpPr txBox="1">
            <a:spLocks noGrp="1"/>
          </p:cNvSpPr>
          <p:nvPr>
            <p:ph type="body" idx="4294967295"/>
          </p:nvPr>
        </p:nvSpPr>
        <p:spPr>
          <a:xfrm>
            <a:off x="3239643" y="1203391"/>
            <a:ext cx="2649595" cy="1422628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PlaceHolder 4"/>
          <p:cNvSpPr txBox="1">
            <a:spLocks noGrp="1"/>
          </p:cNvSpPr>
          <p:nvPr>
            <p:ph type="body" idx="4294967295"/>
          </p:nvPr>
        </p:nvSpPr>
        <p:spPr>
          <a:xfrm>
            <a:off x="6022083" y="1203391"/>
            <a:ext cx="2649595" cy="1422628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PlaceHolder 5"/>
          <p:cNvSpPr txBox="1">
            <a:spLocks noGrp="1"/>
          </p:cNvSpPr>
          <p:nvPr>
            <p:ph type="body" idx="4294967295"/>
          </p:nvPr>
        </p:nvSpPr>
        <p:spPr>
          <a:xfrm>
            <a:off x="6022083" y="2761560"/>
            <a:ext cx="2649595" cy="1422628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PlaceHolder 6"/>
          <p:cNvSpPr txBox="1">
            <a:spLocks noGrp="1"/>
          </p:cNvSpPr>
          <p:nvPr>
            <p:ph type="body" idx="4294967295"/>
          </p:nvPr>
        </p:nvSpPr>
        <p:spPr>
          <a:xfrm>
            <a:off x="3239643" y="2761560"/>
            <a:ext cx="2649595" cy="1422628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PlaceHolder 7"/>
          <p:cNvSpPr txBox="1">
            <a:spLocks noGrp="1"/>
          </p:cNvSpPr>
          <p:nvPr>
            <p:ph type="body" idx="4294967295"/>
          </p:nvPr>
        </p:nvSpPr>
        <p:spPr>
          <a:xfrm>
            <a:off x="457204" y="2761560"/>
            <a:ext cx="2649595" cy="1422628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54531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laceHolder 2"/>
          <p:cNvSpPr txBox="1">
            <a:spLocks noGrp="1"/>
          </p:cNvSpPr>
          <p:nvPr>
            <p:ph idx="1"/>
          </p:nvPr>
        </p:nvSpPr>
        <p:spPr>
          <a:xfrm>
            <a:off x="457204" y="1203391"/>
            <a:ext cx="4015799" cy="2982962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PlaceHolder 3"/>
          <p:cNvSpPr txBox="1">
            <a:spLocks noGrp="1"/>
          </p:cNvSpPr>
          <p:nvPr>
            <p:ph idx="2"/>
          </p:nvPr>
        </p:nvSpPr>
        <p:spPr>
          <a:xfrm>
            <a:off x="4674243" y="1203391"/>
            <a:ext cx="4015799" cy="2982962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05341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577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subTitle" idx="4294967295"/>
          </p:nvPr>
        </p:nvSpPr>
        <p:spPr>
          <a:xfrm>
            <a:off x="457203" y="205202"/>
            <a:ext cx="8229239" cy="3980878"/>
          </a:xfrm>
        </p:spPr>
        <p:txBody>
          <a:bodyPr anchor="ctr" anchorCtr="1"/>
          <a:lstStyle>
            <a:lvl1pPr marL="324001" indent="-243002" algn="ctr">
              <a:spcBef>
                <a:spcPts val="1061"/>
              </a:spcBef>
              <a:defRPr/>
            </a:lvl1pPr>
          </a:lstStyle>
          <a:p>
            <a:pPr lvl="0"/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97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laceHolder 2"/>
          <p:cNvSpPr txBox="1">
            <a:spLocks noGrp="1"/>
          </p:cNvSpPr>
          <p:nvPr>
            <p:ph idx="1"/>
          </p:nvPr>
        </p:nvSpPr>
        <p:spPr>
          <a:xfrm>
            <a:off x="457204" y="1203391"/>
            <a:ext cx="4015799" cy="1422628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PlaceHolder 3"/>
          <p:cNvSpPr txBox="1">
            <a:spLocks noGrp="1"/>
          </p:cNvSpPr>
          <p:nvPr>
            <p:ph idx="2"/>
          </p:nvPr>
        </p:nvSpPr>
        <p:spPr>
          <a:xfrm>
            <a:off x="457204" y="2761560"/>
            <a:ext cx="4015799" cy="1422628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PlaceHolder 4"/>
          <p:cNvSpPr txBox="1">
            <a:spLocks noGrp="1"/>
          </p:cNvSpPr>
          <p:nvPr>
            <p:ph idx="3"/>
          </p:nvPr>
        </p:nvSpPr>
        <p:spPr>
          <a:xfrm>
            <a:off x="4674243" y="1203391"/>
            <a:ext cx="4015799" cy="2982962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48190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laceHolder 2"/>
          <p:cNvSpPr txBox="1">
            <a:spLocks noGrp="1"/>
          </p:cNvSpPr>
          <p:nvPr>
            <p:ph idx="1"/>
          </p:nvPr>
        </p:nvSpPr>
        <p:spPr>
          <a:xfrm>
            <a:off x="457204" y="1203391"/>
            <a:ext cx="4015799" cy="2982962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PlaceHolder 3"/>
          <p:cNvSpPr txBox="1">
            <a:spLocks noGrp="1"/>
          </p:cNvSpPr>
          <p:nvPr>
            <p:ph idx="2"/>
          </p:nvPr>
        </p:nvSpPr>
        <p:spPr>
          <a:xfrm>
            <a:off x="4674243" y="1203391"/>
            <a:ext cx="4015799" cy="1422628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PlaceHolder 4"/>
          <p:cNvSpPr txBox="1">
            <a:spLocks noGrp="1"/>
          </p:cNvSpPr>
          <p:nvPr>
            <p:ph idx="3"/>
          </p:nvPr>
        </p:nvSpPr>
        <p:spPr>
          <a:xfrm>
            <a:off x="4674243" y="2761560"/>
            <a:ext cx="4015799" cy="1422628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12077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laceHolder 2"/>
          <p:cNvSpPr txBox="1">
            <a:spLocks noGrp="1"/>
          </p:cNvSpPr>
          <p:nvPr>
            <p:ph type="body" idx="3"/>
          </p:nvPr>
        </p:nvSpPr>
        <p:spPr>
          <a:xfrm>
            <a:off x="457204" y="1203391"/>
            <a:ext cx="4015799" cy="1422628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PlaceHolder 3"/>
          <p:cNvSpPr txBox="1">
            <a:spLocks noGrp="1"/>
          </p:cNvSpPr>
          <p:nvPr>
            <p:ph idx="1"/>
          </p:nvPr>
        </p:nvSpPr>
        <p:spPr>
          <a:xfrm>
            <a:off x="4674243" y="1203391"/>
            <a:ext cx="4015799" cy="1422628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PlaceHolder 4"/>
          <p:cNvSpPr txBox="1">
            <a:spLocks noGrp="1"/>
          </p:cNvSpPr>
          <p:nvPr>
            <p:ph idx="2"/>
          </p:nvPr>
        </p:nvSpPr>
        <p:spPr>
          <a:xfrm>
            <a:off x="457203" y="2761560"/>
            <a:ext cx="8229239" cy="1422628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41016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image" Target="../media/image2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>
          <a:blip r:embed="rId15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>
          <a:xfrm>
            <a:off x="457203" y="205202"/>
            <a:ext cx="8229239" cy="85859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lvl="0"/>
            <a:r>
              <a:rPr lang="en-US"/>
              <a:t>Click to edit the title text format</a:t>
            </a:r>
          </a:p>
        </p:txBody>
      </p:sp>
      <p:sp>
        <p:nvSpPr>
          <p:cNvPr id="3" name="PlaceHolder 2"/>
          <p:cNvSpPr txBox="1">
            <a:spLocks noGrp="1"/>
          </p:cNvSpPr>
          <p:nvPr>
            <p:ph type="body" idx="1"/>
          </p:nvPr>
        </p:nvSpPr>
        <p:spPr>
          <a:xfrm>
            <a:off x="457203" y="1203391"/>
            <a:ext cx="8229239" cy="298296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rmAutofit/>
          </a:bodyPr>
          <a:lstStyle/>
          <a:p>
            <a:pPr lvl="0"/>
            <a:r>
              <a:rPr lang="en-US"/>
              <a:t>Click to edit the outline text format</a:t>
            </a:r>
          </a:p>
          <a:p>
            <a:pPr lvl="1"/>
            <a:r>
              <a:rPr lang="en-US"/>
              <a:t>Second Outline Level</a:t>
            </a:r>
          </a:p>
          <a:p>
            <a:pPr lvl="2"/>
            <a:r>
              <a:rPr lang="en-US"/>
              <a:t>Third Outline Level</a:t>
            </a:r>
          </a:p>
          <a:p>
            <a:pPr lvl="3"/>
            <a:r>
              <a:rPr lang="en-US"/>
              <a:t>Fourth Outline Level</a:t>
            </a:r>
          </a:p>
          <a:p>
            <a:pPr lvl="4"/>
            <a:r>
              <a:rPr lang="en-US"/>
              <a:t>Fifth Outline Level</a:t>
            </a:r>
          </a:p>
          <a:p>
            <a:pPr lvl="5"/>
            <a:r>
              <a:rPr lang="en-US"/>
              <a:t>Sixth Outline Level</a:t>
            </a:r>
          </a:p>
          <a:p>
            <a:pPr lvl="6"/>
            <a:r>
              <a:rPr lang="en-US"/>
              <a:t>Seventh Outline Level</a:t>
            </a:r>
          </a:p>
        </p:txBody>
      </p:sp>
    </p:spTree>
    <p:extLst>
      <p:ext uri="{BB962C8B-B14F-4D97-AF65-F5344CB8AC3E}">
        <p14:creationId xmlns:p14="http://schemas.microsoft.com/office/powerpoint/2010/main" val="1973198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51" r:id="rId13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marL="0" marR="0" lvl="0" indent="0" algn="ctr" defTabSz="685804" rtl="0" eaLnBrk="1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en-US" sz="3300" b="0" i="0" u="none" strike="noStrike" kern="1200" cap="none" spc="-1" baseline="0">
          <a:solidFill>
            <a:srgbClr val="000000"/>
          </a:solidFill>
          <a:uFillTx/>
          <a:latin typeface="Arial"/>
          <a:ea typeface="DejaVu Sans"/>
          <a:cs typeface="DejaVu Sans"/>
        </a:defRPr>
      </a:lvl1pPr>
    </p:titleStyle>
    <p:bodyStyle>
      <a:lvl1pPr marL="293932" marR="0" lvl="0" indent="-220449" algn="l" defTabSz="685804" rtl="0" eaLnBrk="1" fontAlgn="auto" hangingPunct="1">
        <a:lnSpc>
          <a:spcPct val="90000"/>
        </a:lnSpc>
        <a:spcBef>
          <a:spcPts val="963"/>
        </a:spcBef>
        <a:spcAft>
          <a:spcPts val="0"/>
        </a:spcAft>
        <a:buClr>
          <a:srgbClr val="000000"/>
        </a:buClr>
        <a:buSzPct val="45000"/>
        <a:buFont typeface="Wingdings"/>
        <a:buChar char=""/>
        <a:tabLst/>
        <a:defRPr lang="en-US" sz="2400" b="0" i="0" u="none" strike="noStrike" kern="1200" cap="none" spc="-1" baseline="0">
          <a:solidFill>
            <a:srgbClr val="000000"/>
          </a:solidFill>
          <a:uFillTx/>
          <a:latin typeface="Arial"/>
          <a:ea typeface="DejaVu Sans"/>
          <a:cs typeface="DejaVu Sans"/>
        </a:defRPr>
      </a:lvl1pPr>
      <a:lvl2pPr marL="648002" marR="0" lvl="1" indent="-243002" algn="l" defTabSz="685804" rtl="0" eaLnBrk="1" fontAlgn="auto" hangingPunct="1">
        <a:lnSpc>
          <a:spcPct val="90000"/>
        </a:lnSpc>
        <a:spcBef>
          <a:spcPts val="851"/>
        </a:spcBef>
        <a:spcAft>
          <a:spcPts val="0"/>
        </a:spcAft>
        <a:buClr>
          <a:srgbClr val="000000"/>
        </a:buClr>
        <a:buSzPct val="75000"/>
        <a:buFont typeface="Symbol"/>
        <a:buChar char=""/>
        <a:tabLst/>
        <a:defRPr lang="en-US" sz="2100" b="0" i="0" u="none" strike="noStrike" kern="1200" cap="none" spc="-1" baseline="0">
          <a:solidFill>
            <a:srgbClr val="000000"/>
          </a:solidFill>
          <a:uFillTx/>
          <a:latin typeface="Arial"/>
          <a:ea typeface="DejaVu Sans"/>
          <a:cs typeface="DejaVu Sans"/>
        </a:defRPr>
      </a:lvl2pPr>
      <a:lvl3pPr marL="972009" marR="0" lvl="2" indent="-216000" algn="l" defTabSz="685804" rtl="0" eaLnBrk="1" fontAlgn="auto" hangingPunct="1">
        <a:lnSpc>
          <a:spcPct val="90000"/>
        </a:lnSpc>
        <a:spcBef>
          <a:spcPts val="636"/>
        </a:spcBef>
        <a:spcAft>
          <a:spcPts val="0"/>
        </a:spcAft>
        <a:buClr>
          <a:srgbClr val="000000"/>
        </a:buClr>
        <a:buSzPct val="45000"/>
        <a:buFont typeface="Wingdings"/>
        <a:buChar char=""/>
        <a:tabLst/>
        <a:defRPr lang="en-US" sz="1800" b="0" i="0" u="none" strike="noStrike" kern="1200" cap="none" spc="-1" baseline="0">
          <a:solidFill>
            <a:srgbClr val="000000"/>
          </a:solidFill>
          <a:uFillTx/>
          <a:latin typeface="Arial"/>
          <a:ea typeface="DejaVu Sans"/>
          <a:cs typeface="DejaVu Sans"/>
        </a:defRPr>
      </a:lvl3pPr>
      <a:lvl4pPr marL="1296010" marR="0" lvl="3" indent="-162003" algn="l" defTabSz="685804" rtl="0" eaLnBrk="1" fontAlgn="auto" hangingPunct="1">
        <a:lnSpc>
          <a:spcPct val="90000"/>
        </a:lnSpc>
        <a:spcBef>
          <a:spcPts val="425"/>
        </a:spcBef>
        <a:spcAft>
          <a:spcPts val="0"/>
        </a:spcAft>
        <a:buClr>
          <a:srgbClr val="000000"/>
        </a:buClr>
        <a:buSzPct val="75000"/>
        <a:buFont typeface="Symbol"/>
        <a:buChar char=""/>
        <a:tabLst/>
        <a:defRPr lang="en-US" sz="1500" b="0" i="0" u="none" strike="noStrike" kern="1200" cap="none" spc="-1" baseline="0">
          <a:solidFill>
            <a:srgbClr val="000000"/>
          </a:solidFill>
          <a:uFillTx/>
          <a:latin typeface="Arial"/>
          <a:ea typeface="DejaVu Sans"/>
          <a:cs typeface="DejaVu Sans"/>
        </a:defRPr>
      </a:lvl4pPr>
      <a:lvl5pPr marL="1620011" marR="0" lvl="4" indent="-162003" algn="l" defTabSz="685804" rtl="0" eaLnBrk="1" fontAlgn="auto" hangingPunct="1">
        <a:lnSpc>
          <a:spcPct val="90000"/>
        </a:lnSpc>
        <a:spcBef>
          <a:spcPts val="211"/>
        </a:spcBef>
        <a:spcAft>
          <a:spcPts val="0"/>
        </a:spcAft>
        <a:buClr>
          <a:srgbClr val="000000"/>
        </a:buClr>
        <a:buSzPct val="45000"/>
        <a:buFont typeface="Wingdings"/>
        <a:buChar char=""/>
        <a:tabLst/>
        <a:defRPr lang="en-US" sz="1500" b="0" i="0" u="none" strike="noStrike" kern="1200" cap="none" spc="-1" baseline="0">
          <a:solidFill>
            <a:srgbClr val="000000"/>
          </a:solidFill>
          <a:uFillTx/>
          <a:latin typeface="Arial"/>
          <a:ea typeface="DejaVu Sans"/>
          <a:cs typeface="DejaVu Sans"/>
        </a:defRPr>
      </a:lvl5pPr>
      <a:lvl6pPr marL="1944012" marR="0" lvl="5" indent="-162003" algn="l" defTabSz="685804" rtl="0" eaLnBrk="1" fontAlgn="auto" hangingPunct="1">
        <a:lnSpc>
          <a:spcPct val="90000"/>
        </a:lnSpc>
        <a:spcBef>
          <a:spcPts val="211"/>
        </a:spcBef>
        <a:spcAft>
          <a:spcPts val="0"/>
        </a:spcAft>
        <a:buClr>
          <a:srgbClr val="000000"/>
        </a:buClr>
        <a:buSzPct val="45000"/>
        <a:buFont typeface="Wingdings"/>
        <a:buChar char=""/>
        <a:tabLst/>
        <a:defRPr lang="en-US" sz="1500" b="0" i="0" u="none" strike="noStrike" kern="1200" cap="none" spc="-1" baseline="0">
          <a:solidFill>
            <a:srgbClr val="000000"/>
          </a:solidFill>
          <a:uFillTx/>
          <a:latin typeface="Arial"/>
          <a:ea typeface="DejaVu Sans"/>
          <a:cs typeface="DejaVu Sans"/>
        </a:defRPr>
      </a:lvl6pPr>
      <a:lvl7pPr marL="2268013" marR="0" lvl="6" indent="-162003" algn="l" defTabSz="685804" rtl="0" eaLnBrk="1" fontAlgn="auto" hangingPunct="1">
        <a:lnSpc>
          <a:spcPct val="90000"/>
        </a:lnSpc>
        <a:spcBef>
          <a:spcPts val="211"/>
        </a:spcBef>
        <a:spcAft>
          <a:spcPts val="0"/>
        </a:spcAft>
        <a:buClr>
          <a:srgbClr val="000000"/>
        </a:buClr>
        <a:buSzPct val="45000"/>
        <a:buFont typeface="Wingdings"/>
        <a:buChar char=""/>
        <a:tabLst/>
        <a:defRPr lang="en-US" sz="1500" b="0" i="0" u="none" strike="noStrike" kern="1200" cap="none" spc="-1" baseline="0">
          <a:solidFill>
            <a:srgbClr val="000000"/>
          </a:solidFill>
          <a:uFillTx/>
          <a:latin typeface="Arial"/>
          <a:ea typeface="DejaVu Sans"/>
          <a:cs typeface="DejaVu Sans"/>
        </a:defRPr>
      </a:lvl7pPr>
      <a:lvl8pPr marL="2333092" indent="-155539" algn="l" defTabSz="622158" rtl="0" eaLnBrk="1" latinLnBrk="0" hangingPunct="1">
        <a:lnSpc>
          <a:spcPct val="90000"/>
        </a:lnSpc>
        <a:spcBef>
          <a:spcPts val="340"/>
        </a:spcBef>
        <a:buFont typeface="Arial" panose="020B0604020202020204" pitchFamily="34" charset="0"/>
        <a:buChar char="•"/>
        <a:defRPr sz="1225" kern="1200">
          <a:solidFill>
            <a:schemeClr val="tx1"/>
          </a:solidFill>
          <a:latin typeface="+mn-lt"/>
          <a:ea typeface="+mn-ea"/>
          <a:cs typeface="+mn-cs"/>
        </a:defRPr>
      </a:lvl8pPr>
      <a:lvl9pPr marL="2644170" indent="-155539" algn="l" defTabSz="622158" rtl="0" eaLnBrk="1" latinLnBrk="0" hangingPunct="1">
        <a:lnSpc>
          <a:spcPct val="90000"/>
        </a:lnSpc>
        <a:spcBef>
          <a:spcPts val="340"/>
        </a:spcBef>
        <a:buFont typeface="Arial" panose="020B0604020202020204" pitchFamily="34" charset="0"/>
        <a:buChar char="•"/>
        <a:defRPr sz="12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22158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1pPr>
      <a:lvl2pPr marL="311079" algn="l" defTabSz="622158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2pPr>
      <a:lvl3pPr marL="622158" algn="l" defTabSz="622158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3pPr>
      <a:lvl4pPr marL="933237" algn="l" defTabSz="622158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4pPr>
      <a:lvl5pPr marL="1244316" algn="l" defTabSz="622158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5pPr>
      <a:lvl6pPr marL="1555394" algn="l" defTabSz="622158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6pPr>
      <a:lvl7pPr marL="1866473" algn="l" defTabSz="622158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7pPr>
      <a:lvl8pPr marL="2177552" algn="l" defTabSz="622158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8pPr>
      <a:lvl9pPr marL="2488631" algn="l" defTabSz="622158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>
          <a:xfrm>
            <a:off x="457203" y="205202"/>
            <a:ext cx="8229239" cy="85859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lvl="0"/>
            <a:r>
              <a:rPr lang="en-US"/>
              <a:t>Click to edit the title text format</a:t>
            </a:r>
          </a:p>
        </p:txBody>
      </p:sp>
      <p:sp>
        <p:nvSpPr>
          <p:cNvPr id="3" name="PlaceHolder 2"/>
          <p:cNvSpPr txBox="1">
            <a:spLocks noGrp="1"/>
          </p:cNvSpPr>
          <p:nvPr>
            <p:ph type="body" idx="1"/>
          </p:nvPr>
        </p:nvSpPr>
        <p:spPr>
          <a:xfrm>
            <a:off x="457203" y="1203391"/>
            <a:ext cx="8229239" cy="298296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rmAutofit/>
          </a:bodyPr>
          <a:lstStyle/>
          <a:p>
            <a:pPr lvl="0"/>
            <a:r>
              <a:rPr lang="en-US"/>
              <a:t>Click to edit the outline text format</a:t>
            </a:r>
          </a:p>
          <a:p>
            <a:pPr lvl="1"/>
            <a:r>
              <a:rPr lang="en-US"/>
              <a:t>Second Outline Level</a:t>
            </a:r>
          </a:p>
          <a:p>
            <a:pPr lvl="2"/>
            <a:r>
              <a:rPr lang="en-US"/>
              <a:t>Third Outline Level</a:t>
            </a:r>
          </a:p>
          <a:p>
            <a:pPr lvl="3"/>
            <a:r>
              <a:rPr lang="en-US"/>
              <a:t>Fourth Outline Level</a:t>
            </a:r>
          </a:p>
          <a:p>
            <a:pPr lvl="4"/>
            <a:r>
              <a:rPr lang="en-US"/>
              <a:t>Fifth Outline Level</a:t>
            </a:r>
          </a:p>
          <a:p>
            <a:pPr lvl="5"/>
            <a:r>
              <a:rPr lang="en-US"/>
              <a:t>Sixth Outline Level</a:t>
            </a:r>
          </a:p>
          <a:p>
            <a:pPr lvl="6"/>
            <a:r>
              <a:rPr lang="en-US"/>
              <a:t>Seventh Outline Level</a:t>
            </a:r>
          </a:p>
        </p:txBody>
      </p:sp>
    </p:spTree>
    <p:extLst>
      <p:ext uri="{BB962C8B-B14F-4D97-AF65-F5344CB8AC3E}">
        <p14:creationId xmlns:p14="http://schemas.microsoft.com/office/powerpoint/2010/main" val="4139662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marL="0" marR="0" lvl="0" indent="0" algn="ctr" defTabSz="685804" rtl="0" eaLnBrk="1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en-US" sz="3300" b="0" i="0" u="none" strike="noStrike" kern="1200" cap="none" spc="-1" baseline="0">
          <a:solidFill>
            <a:srgbClr val="000000"/>
          </a:solidFill>
          <a:uFillTx/>
          <a:latin typeface="Arial"/>
          <a:ea typeface="DejaVu Sans"/>
          <a:cs typeface="DejaVu Sans"/>
        </a:defRPr>
      </a:lvl1pPr>
    </p:titleStyle>
    <p:bodyStyle>
      <a:lvl1pPr marL="293932" marR="0" lvl="0" indent="-220449" algn="l" defTabSz="685804" rtl="0" eaLnBrk="1" fontAlgn="auto" hangingPunct="1">
        <a:lnSpc>
          <a:spcPct val="90000"/>
        </a:lnSpc>
        <a:spcBef>
          <a:spcPts val="963"/>
        </a:spcBef>
        <a:spcAft>
          <a:spcPts val="0"/>
        </a:spcAft>
        <a:buClr>
          <a:srgbClr val="000000"/>
        </a:buClr>
        <a:buSzPct val="45000"/>
        <a:buFont typeface="Wingdings"/>
        <a:buChar char=""/>
        <a:tabLst/>
        <a:defRPr lang="en-US" sz="2400" b="0" i="0" u="none" strike="noStrike" kern="1200" cap="none" spc="-1" baseline="0">
          <a:solidFill>
            <a:srgbClr val="000000"/>
          </a:solidFill>
          <a:uFillTx/>
          <a:latin typeface="Arial"/>
          <a:ea typeface="DejaVu Sans"/>
          <a:cs typeface="DejaVu Sans"/>
        </a:defRPr>
      </a:lvl1pPr>
      <a:lvl2pPr marL="648002" marR="0" lvl="1" indent="-243002" algn="l" defTabSz="685804" rtl="0" eaLnBrk="1" fontAlgn="auto" hangingPunct="1">
        <a:lnSpc>
          <a:spcPct val="90000"/>
        </a:lnSpc>
        <a:spcBef>
          <a:spcPts val="851"/>
        </a:spcBef>
        <a:spcAft>
          <a:spcPts val="0"/>
        </a:spcAft>
        <a:buClr>
          <a:srgbClr val="000000"/>
        </a:buClr>
        <a:buSzPct val="75000"/>
        <a:buFont typeface="Symbol"/>
        <a:buChar char=""/>
        <a:tabLst/>
        <a:defRPr lang="en-US" sz="2100" b="0" i="0" u="none" strike="noStrike" kern="1200" cap="none" spc="-1" baseline="0">
          <a:solidFill>
            <a:srgbClr val="000000"/>
          </a:solidFill>
          <a:uFillTx/>
          <a:latin typeface="Arial"/>
          <a:ea typeface="DejaVu Sans"/>
          <a:cs typeface="DejaVu Sans"/>
        </a:defRPr>
      </a:lvl2pPr>
      <a:lvl3pPr marL="972009" marR="0" lvl="2" indent="-216000" algn="l" defTabSz="685804" rtl="0" eaLnBrk="1" fontAlgn="auto" hangingPunct="1">
        <a:lnSpc>
          <a:spcPct val="90000"/>
        </a:lnSpc>
        <a:spcBef>
          <a:spcPts val="636"/>
        </a:spcBef>
        <a:spcAft>
          <a:spcPts val="0"/>
        </a:spcAft>
        <a:buClr>
          <a:srgbClr val="000000"/>
        </a:buClr>
        <a:buSzPct val="45000"/>
        <a:buFont typeface="Wingdings"/>
        <a:buChar char=""/>
        <a:tabLst/>
        <a:defRPr lang="en-US" sz="1800" b="0" i="0" u="none" strike="noStrike" kern="1200" cap="none" spc="-1" baseline="0">
          <a:solidFill>
            <a:srgbClr val="000000"/>
          </a:solidFill>
          <a:uFillTx/>
          <a:latin typeface="Arial"/>
          <a:ea typeface="DejaVu Sans"/>
          <a:cs typeface="DejaVu Sans"/>
        </a:defRPr>
      </a:lvl3pPr>
      <a:lvl4pPr marL="1296010" marR="0" lvl="3" indent="-162003" algn="l" defTabSz="685804" rtl="0" eaLnBrk="1" fontAlgn="auto" hangingPunct="1">
        <a:lnSpc>
          <a:spcPct val="90000"/>
        </a:lnSpc>
        <a:spcBef>
          <a:spcPts val="425"/>
        </a:spcBef>
        <a:spcAft>
          <a:spcPts val="0"/>
        </a:spcAft>
        <a:buClr>
          <a:srgbClr val="000000"/>
        </a:buClr>
        <a:buSzPct val="75000"/>
        <a:buFont typeface="Symbol"/>
        <a:buChar char=""/>
        <a:tabLst/>
        <a:defRPr lang="en-US" sz="1500" b="0" i="0" u="none" strike="noStrike" kern="1200" cap="none" spc="-1" baseline="0">
          <a:solidFill>
            <a:srgbClr val="000000"/>
          </a:solidFill>
          <a:uFillTx/>
          <a:latin typeface="Arial"/>
          <a:ea typeface="DejaVu Sans"/>
          <a:cs typeface="DejaVu Sans"/>
        </a:defRPr>
      </a:lvl4pPr>
      <a:lvl5pPr marL="1620011" marR="0" lvl="4" indent="-162003" algn="l" defTabSz="685804" rtl="0" eaLnBrk="1" fontAlgn="auto" hangingPunct="1">
        <a:lnSpc>
          <a:spcPct val="90000"/>
        </a:lnSpc>
        <a:spcBef>
          <a:spcPts val="211"/>
        </a:spcBef>
        <a:spcAft>
          <a:spcPts val="0"/>
        </a:spcAft>
        <a:buClr>
          <a:srgbClr val="000000"/>
        </a:buClr>
        <a:buSzPct val="45000"/>
        <a:buFont typeface="Wingdings"/>
        <a:buChar char=""/>
        <a:tabLst/>
        <a:defRPr lang="en-US" sz="1500" b="0" i="0" u="none" strike="noStrike" kern="1200" cap="none" spc="-1" baseline="0">
          <a:solidFill>
            <a:srgbClr val="000000"/>
          </a:solidFill>
          <a:uFillTx/>
          <a:latin typeface="Arial"/>
          <a:ea typeface="DejaVu Sans"/>
          <a:cs typeface="DejaVu Sans"/>
        </a:defRPr>
      </a:lvl5pPr>
      <a:lvl6pPr marL="1944012" marR="0" lvl="5" indent="-162003" algn="l" defTabSz="685804" rtl="0" eaLnBrk="1" fontAlgn="auto" hangingPunct="1">
        <a:lnSpc>
          <a:spcPct val="90000"/>
        </a:lnSpc>
        <a:spcBef>
          <a:spcPts val="211"/>
        </a:spcBef>
        <a:spcAft>
          <a:spcPts val="0"/>
        </a:spcAft>
        <a:buClr>
          <a:srgbClr val="000000"/>
        </a:buClr>
        <a:buSzPct val="45000"/>
        <a:buFont typeface="Wingdings"/>
        <a:buChar char=""/>
        <a:tabLst/>
        <a:defRPr lang="en-US" sz="1500" b="0" i="0" u="none" strike="noStrike" kern="1200" cap="none" spc="-1" baseline="0">
          <a:solidFill>
            <a:srgbClr val="000000"/>
          </a:solidFill>
          <a:uFillTx/>
          <a:latin typeface="Arial"/>
          <a:ea typeface="DejaVu Sans"/>
          <a:cs typeface="DejaVu Sans"/>
        </a:defRPr>
      </a:lvl6pPr>
      <a:lvl7pPr marL="2268013" marR="0" lvl="6" indent="-162003" algn="l" defTabSz="685804" rtl="0" eaLnBrk="1" fontAlgn="auto" hangingPunct="1">
        <a:lnSpc>
          <a:spcPct val="90000"/>
        </a:lnSpc>
        <a:spcBef>
          <a:spcPts val="211"/>
        </a:spcBef>
        <a:spcAft>
          <a:spcPts val="0"/>
        </a:spcAft>
        <a:buClr>
          <a:srgbClr val="000000"/>
        </a:buClr>
        <a:buSzPct val="45000"/>
        <a:buFont typeface="Wingdings"/>
        <a:buChar char=""/>
        <a:tabLst/>
        <a:defRPr lang="en-US" sz="1500" b="0" i="0" u="none" strike="noStrike" kern="1200" cap="none" spc="-1" baseline="0">
          <a:solidFill>
            <a:srgbClr val="000000"/>
          </a:solidFill>
          <a:uFillTx/>
          <a:latin typeface="Arial"/>
          <a:ea typeface="DejaVu Sans"/>
          <a:cs typeface="DejaVu Sans"/>
        </a:defRPr>
      </a:lvl7pPr>
      <a:lvl8pPr marL="2333092" indent="-155539" algn="l" defTabSz="622158" rtl="0" eaLnBrk="1" latinLnBrk="0" hangingPunct="1">
        <a:lnSpc>
          <a:spcPct val="90000"/>
        </a:lnSpc>
        <a:spcBef>
          <a:spcPts val="340"/>
        </a:spcBef>
        <a:buFont typeface="Arial" panose="020B0604020202020204" pitchFamily="34" charset="0"/>
        <a:buChar char="•"/>
        <a:defRPr sz="1225" kern="1200">
          <a:solidFill>
            <a:schemeClr val="tx1"/>
          </a:solidFill>
          <a:latin typeface="+mn-lt"/>
          <a:ea typeface="+mn-ea"/>
          <a:cs typeface="+mn-cs"/>
        </a:defRPr>
      </a:lvl8pPr>
      <a:lvl9pPr marL="2644170" indent="-155539" algn="l" defTabSz="622158" rtl="0" eaLnBrk="1" latinLnBrk="0" hangingPunct="1">
        <a:lnSpc>
          <a:spcPct val="90000"/>
        </a:lnSpc>
        <a:spcBef>
          <a:spcPts val="340"/>
        </a:spcBef>
        <a:buFont typeface="Arial" panose="020B0604020202020204" pitchFamily="34" charset="0"/>
        <a:buChar char="•"/>
        <a:defRPr sz="12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22158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1pPr>
      <a:lvl2pPr marL="311079" algn="l" defTabSz="622158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2pPr>
      <a:lvl3pPr marL="622158" algn="l" defTabSz="622158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3pPr>
      <a:lvl4pPr marL="933237" algn="l" defTabSz="622158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4pPr>
      <a:lvl5pPr marL="1244316" algn="l" defTabSz="622158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5pPr>
      <a:lvl6pPr marL="1555394" algn="l" defTabSz="622158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6pPr>
      <a:lvl7pPr marL="1866473" algn="l" defTabSz="622158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7pPr>
      <a:lvl8pPr marL="2177552" algn="l" defTabSz="622158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8pPr>
      <a:lvl9pPr marL="2488631" algn="l" defTabSz="622158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>
          <a:xfrm>
            <a:off x="457203" y="205202"/>
            <a:ext cx="8229239" cy="85859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lvl="0"/>
            <a:r>
              <a:rPr lang="en-US"/>
              <a:t>Click to edit the title text format</a:t>
            </a:r>
          </a:p>
        </p:txBody>
      </p:sp>
      <p:sp>
        <p:nvSpPr>
          <p:cNvPr id="3" name="PlaceHolder 2"/>
          <p:cNvSpPr txBox="1">
            <a:spLocks noGrp="1"/>
          </p:cNvSpPr>
          <p:nvPr>
            <p:ph type="body" idx="1"/>
          </p:nvPr>
        </p:nvSpPr>
        <p:spPr>
          <a:xfrm>
            <a:off x="457203" y="1203391"/>
            <a:ext cx="8229239" cy="298296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rmAutofit/>
          </a:bodyPr>
          <a:lstStyle/>
          <a:p>
            <a:pPr lvl="0"/>
            <a:r>
              <a:rPr lang="en-US"/>
              <a:t>Click to edit the outline text format</a:t>
            </a:r>
          </a:p>
          <a:p>
            <a:pPr lvl="1"/>
            <a:r>
              <a:rPr lang="en-US"/>
              <a:t>Second Outline Level</a:t>
            </a:r>
          </a:p>
          <a:p>
            <a:pPr lvl="2"/>
            <a:r>
              <a:rPr lang="en-US"/>
              <a:t>Third Outline Level</a:t>
            </a:r>
          </a:p>
          <a:p>
            <a:pPr lvl="3"/>
            <a:r>
              <a:rPr lang="en-US"/>
              <a:t>Fourth Outline Level</a:t>
            </a:r>
          </a:p>
          <a:p>
            <a:pPr lvl="4"/>
            <a:r>
              <a:rPr lang="en-US"/>
              <a:t>Fifth Outline Level</a:t>
            </a:r>
          </a:p>
          <a:p>
            <a:pPr lvl="5"/>
            <a:r>
              <a:rPr lang="en-US"/>
              <a:t>Sixth Outline Level</a:t>
            </a:r>
          </a:p>
          <a:p>
            <a:pPr lvl="6"/>
            <a:r>
              <a:rPr lang="en-US"/>
              <a:t>Seventh Outline Level</a:t>
            </a:r>
          </a:p>
        </p:txBody>
      </p:sp>
    </p:spTree>
    <p:extLst>
      <p:ext uri="{BB962C8B-B14F-4D97-AF65-F5344CB8AC3E}">
        <p14:creationId xmlns:p14="http://schemas.microsoft.com/office/powerpoint/2010/main" val="790824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3" r:id="rId12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marL="0" marR="0" lvl="0" indent="0" algn="ctr" defTabSz="685804" rtl="0" eaLnBrk="1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en-US" sz="3300" b="0" i="0" u="none" strike="noStrike" kern="1200" cap="none" spc="-1" baseline="0">
          <a:solidFill>
            <a:srgbClr val="000000"/>
          </a:solidFill>
          <a:uFillTx/>
          <a:latin typeface="Arial"/>
          <a:ea typeface="DejaVu Sans"/>
          <a:cs typeface="DejaVu Sans"/>
        </a:defRPr>
      </a:lvl1pPr>
    </p:titleStyle>
    <p:bodyStyle>
      <a:lvl1pPr marL="293932" marR="0" lvl="0" indent="-220449" algn="l" defTabSz="685804" rtl="0" eaLnBrk="1" fontAlgn="auto" hangingPunct="1">
        <a:lnSpc>
          <a:spcPct val="90000"/>
        </a:lnSpc>
        <a:spcBef>
          <a:spcPts val="963"/>
        </a:spcBef>
        <a:spcAft>
          <a:spcPts val="0"/>
        </a:spcAft>
        <a:buClr>
          <a:srgbClr val="000000"/>
        </a:buClr>
        <a:buSzPct val="45000"/>
        <a:buFont typeface="Wingdings"/>
        <a:buChar char=""/>
        <a:tabLst/>
        <a:defRPr lang="en-US" sz="2400" b="0" i="0" u="none" strike="noStrike" kern="1200" cap="none" spc="-1" baseline="0">
          <a:solidFill>
            <a:srgbClr val="000000"/>
          </a:solidFill>
          <a:uFillTx/>
          <a:latin typeface="Arial"/>
          <a:ea typeface="DejaVu Sans"/>
          <a:cs typeface="DejaVu Sans"/>
        </a:defRPr>
      </a:lvl1pPr>
      <a:lvl2pPr marL="648002" marR="0" lvl="1" indent="-243002" algn="l" defTabSz="685804" rtl="0" eaLnBrk="1" fontAlgn="auto" hangingPunct="1">
        <a:lnSpc>
          <a:spcPct val="90000"/>
        </a:lnSpc>
        <a:spcBef>
          <a:spcPts val="851"/>
        </a:spcBef>
        <a:spcAft>
          <a:spcPts val="0"/>
        </a:spcAft>
        <a:buClr>
          <a:srgbClr val="000000"/>
        </a:buClr>
        <a:buSzPct val="75000"/>
        <a:buFont typeface="Symbol"/>
        <a:buChar char=""/>
        <a:tabLst/>
        <a:defRPr lang="en-US" sz="2100" b="0" i="0" u="none" strike="noStrike" kern="1200" cap="none" spc="-1" baseline="0">
          <a:solidFill>
            <a:srgbClr val="000000"/>
          </a:solidFill>
          <a:uFillTx/>
          <a:latin typeface="Arial"/>
          <a:ea typeface="DejaVu Sans"/>
          <a:cs typeface="DejaVu Sans"/>
        </a:defRPr>
      </a:lvl2pPr>
      <a:lvl3pPr marL="972009" marR="0" lvl="2" indent="-216000" algn="l" defTabSz="685804" rtl="0" eaLnBrk="1" fontAlgn="auto" hangingPunct="1">
        <a:lnSpc>
          <a:spcPct val="90000"/>
        </a:lnSpc>
        <a:spcBef>
          <a:spcPts val="636"/>
        </a:spcBef>
        <a:spcAft>
          <a:spcPts val="0"/>
        </a:spcAft>
        <a:buClr>
          <a:srgbClr val="000000"/>
        </a:buClr>
        <a:buSzPct val="45000"/>
        <a:buFont typeface="Wingdings"/>
        <a:buChar char=""/>
        <a:tabLst/>
        <a:defRPr lang="en-US" sz="1800" b="0" i="0" u="none" strike="noStrike" kern="1200" cap="none" spc="-1" baseline="0">
          <a:solidFill>
            <a:srgbClr val="000000"/>
          </a:solidFill>
          <a:uFillTx/>
          <a:latin typeface="Arial"/>
          <a:ea typeface="DejaVu Sans"/>
          <a:cs typeface="DejaVu Sans"/>
        </a:defRPr>
      </a:lvl3pPr>
      <a:lvl4pPr marL="1296010" marR="0" lvl="3" indent="-162003" algn="l" defTabSz="685804" rtl="0" eaLnBrk="1" fontAlgn="auto" hangingPunct="1">
        <a:lnSpc>
          <a:spcPct val="90000"/>
        </a:lnSpc>
        <a:spcBef>
          <a:spcPts val="425"/>
        </a:spcBef>
        <a:spcAft>
          <a:spcPts val="0"/>
        </a:spcAft>
        <a:buClr>
          <a:srgbClr val="000000"/>
        </a:buClr>
        <a:buSzPct val="75000"/>
        <a:buFont typeface="Symbol"/>
        <a:buChar char=""/>
        <a:tabLst/>
        <a:defRPr lang="en-US" sz="1500" b="0" i="0" u="none" strike="noStrike" kern="1200" cap="none" spc="-1" baseline="0">
          <a:solidFill>
            <a:srgbClr val="000000"/>
          </a:solidFill>
          <a:uFillTx/>
          <a:latin typeface="Arial"/>
          <a:ea typeface="DejaVu Sans"/>
          <a:cs typeface="DejaVu Sans"/>
        </a:defRPr>
      </a:lvl4pPr>
      <a:lvl5pPr marL="1620011" marR="0" lvl="4" indent="-162003" algn="l" defTabSz="685804" rtl="0" eaLnBrk="1" fontAlgn="auto" hangingPunct="1">
        <a:lnSpc>
          <a:spcPct val="90000"/>
        </a:lnSpc>
        <a:spcBef>
          <a:spcPts val="211"/>
        </a:spcBef>
        <a:spcAft>
          <a:spcPts val="0"/>
        </a:spcAft>
        <a:buClr>
          <a:srgbClr val="000000"/>
        </a:buClr>
        <a:buSzPct val="45000"/>
        <a:buFont typeface="Wingdings"/>
        <a:buChar char=""/>
        <a:tabLst/>
        <a:defRPr lang="en-US" sz="1500" b="0" i="0" u="none" strike="noStrike" kern="1200" cap="none" spc="-1" baseline="0">
          <a:solidFill>
            <a:srgbClr val="000000"/>
          </a:solidFill>
          <a:uFillTx/>
          <a:latin typeface="Arial"/>
          <a:ea typeface="DejaVu Sans"/>
          <a:cs typeface="DejaVu Sans"/>
        </a:defRPr>
      </a:lvl5pPr>
      <a:lvl6pPr marL="1944012" marR="0" lvl="5" indent="-162003" algn="l" defTabSz="685804" rtl="0" eaLnBrk="1" fontAlgn="auto" hangingPunct="1">
        <a:lnSpc>
          <a:spcPct val="90000"/>
        </a:lnSpc>
        <a:spcBef>
          <a:spcPts val="211"/>
        </a:spcBef>
        <a:spcAft>
          <a:spcPts val="0"/>
        </a:spcAft>
        <a:buClr>
          <a:srgbClr val="000000"/>
        </a:buClr>
        <a:buSzPct val="45000"/>
        <a:buFont typeface="Wingdings"/>
        <a:buChar char=""/>
        <a:tabLst/>
        <a:defRPr lang="en-US" sz="1500" b="0" i="0" u="none" strike="noStrike" kern="1200" cap="none" spc="-1" baseline="0">
          <a:solidFill>
            <a:srgbClr val="000000"/>
          </a:solidFill>
          <a:uFillTx/>
          <a:latin typeface="Arial"/>
          <a:ea typeface="DejaVu Sans"/>
          <a:cs typeface="DejaVu Sans"/>
        </a:defRPr>
      </a:lvl6pPr>
      <a:lvl7pPr marL="2268013" marR="0" lvl="6" indent="-162003" algn="l" defTabSz="685804" rtl="0" eaLnBrk="1" fontAlgn="auto" hangingPunct="1">
        <a:lnSpc>
          <a:spcPct val="90000"/>
        </a:lnSpc>
        <a:spcBef>
          <a:spcPts val="211"/>
        </a:spcBef>
        <a:spcAft>
          <a:spcPts val="0"/>
        </a:spcAft>
        <a:buClr>
          <a:srgbClr val="000000"/>
        </a:buClr>
        <a:buSzPct val="45000"/>
        <a:buFont typeface="Wingdings"/>
        <a:buChar char=""/>
        <a:tabLst/>
        <a:defRPr lang="en-US" sz="1500" b="0" i="0" u="none" strike="noStrike" kern="1200" cap="none" spc="-1" baseline="0">
          <a:solidFill>
            <a:srgbClr val="000000"/>
          </a:solidFill>
          <a:uFillTx/>
          <a:latin typeface="Arial"/>
          <a:ea typeface="DejaVu Sans"/>
          <a:cs typeface="DejaVu Sans"/>
        </a:defRPr>
      </a:lvl7pPr>
      <a:lvl8pPr marL="2333092" indent="-155539" algn="l" defTabSz="622158" rtl="0" eaLnBrk="1" latinLnBrk="0" hangingPunct="1">
        <a:lnSpc>
          <a:spcPct val="90000"/>
        </a:lnSpc>
        <a:spcBef>
          <a:spcPts val="340"/>
        </a:spcBef>
        <a:buFont typeface="Arial" panose="020B0604020202020204" pitchFamily="34" charset="0"/>
        <a:buChar char="•"/>
        <a:defRPr sz="1225" kern="1200">
          <a:solidFill>
            <a:schemeClr val="tx1"/>
          </a:solidFill>
          <a:latin typeface="+mn-lt"/>
          <a:ea typeface="+mn-ea"/>
          <a:cs typeface="+mn-cs"/>
        </a:defRPr>
      </a:lvl8pPr>
      <a:lvl9pPr marL="2644170" indent="-155539" algn="l" defTabSz="622158" rtl="0" eaLnBrk="1" latinLnBrk="0" hangingPunct="1">
        <a:lnSpc>
          <a:spcPct val="90000"/>
        </a:lnSpc>
        <a:spcBef>
          <a:spcPts val="340"/>
        </a:spcBef>
        <a:buFont typeface="Arial" panose="020B0604020202020204" pitchFamily="34" charset="0"/>
        <a:buChar char="•"/>
        <a:defRPr sz="12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22158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1pPr>
      <a:lvl2pPr marL="311079" algn="l" defTabSz="622158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2pPr>
      <a:lvl3pPr marL="622158" algn="l" defTabSz="622158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3pPr>
      <a:lvl4pPr marL="933237" algn="l" defTabSz="622158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4pPr>
      <a:lvl5pPr marL="1244316" algn="l" defTabSz="622158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5pPr>
      <a:lvl6pPr marL="1555394" algn="l" defTabSz="622158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6pPr>
      <a:lvl7pPr marL="1866473" algn="l" defTabSz="622158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7pPr>
      <a:lvl8pPr marL="2177552" algn="l" defTabSz="622158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8pPr>
      <a:lvl9pPr marL="2488631" algn="l" defTabSz="622158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81150"/>
            <a:ext cx="8229239" cy="858597"/>
          </a:xfrm>
        </p:spPr>
        <p:txBody>
          <a:bodyPr>
            <a:normAutofit/>
          </a:bodyPr>
          <a:lstStyle/>
          <a:p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LINQ </a:t>
            </a:r>
            <a:r>
              <a:rPr lang="en-US" dirty="0" err="1"/>
              <a:t>và</a:t>
            </a:r>
            <a:r>
              <a:rPr lang="en-US" dirty="0"/>
              <a:t> Entity Framework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2286001" y="2700338"/>
            <a:ext cx="5029200" cy="857250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sz="2000"/>
              <a:t>Nguyễn Thanh Tùng</a:t>
            </a:r>
          </a:p>
          <a:p>
            <a:pPr>
              <a:spcBef>
                <a:spcPts val="600"/>
              </a:spcBef>
            </a:pPr>
            <a:r>
              <a:rPr lang="en-US" sz="2000"/>
              <a:t>CTO - MISA</a:t>
            </a:r>
          </a:p>
        </p:txBody>
      </p:sp>
    </p:spTree>
    <p:extLst>
      <p:ext uri="{BB962C8B-B14F-4D97-AF65-F5344CB8AC3E}">
        <p14:creationId xmlns:p14="http://schemas.microsoft.com/office/powerpoint/2010/main" val="27485280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LINQ Query Expression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LINQ </a:t>
            </a:r>
            <a:r>
              <a:rPr lang="en-US" sz="2800" dirty="0">
                <a:solidFill>
                  <a:srgbClr val="00B050"/>
                </a:solidFill>
              </a:rPr>
              <a:t>query expressions </a:t>
            </a:r>
            <a:r>
              <a:rPr lang="en-US" sz="2800" dirty="0" err="1"/>
              <a:t>được</a:t>
            </a:r>
            <a:r>
              <a:rPr lang="en-US" sz="2800" dirty="0"/>
              <a:t> </a:t>
            </a:r>
            <a:r>
              <a:rPr lang="en-US" sz="2800" dirty="0" err="1"/>
              <a:t>viết</a:t>
            </a:r>
            <a:r>
              <a:rPr lang="en-US" sz="2800" dirty="0"/>
              <a:t> </a:t>
            </a:r>
            <a:r>
              <a:rPr lang="en-US" sz="2800" dirty="0" err="1"/>
              <a:t>theo</a:t>
            </a:r>
            <a:r>
              <a:rPr lang="en-US" sz="2800" dirty="0"/>
              <a:t> </a:t>
            </a:r>
            <a:r>
              <a:rPr lang="en-US" sz="2800" dirty="0" err="1"/>
              <a:t>cú</a:t>
            </a:r>
            <a:r>
              <a:rPr lang="en-US" sz="2800" dirty="0"/>
              <a:t> </a:t>
            </a:r>
            <a:r>
              <a:rPr lang="en-US" sz="2800" dirty="0" err="1"/>
              <a:t>pháp</a:t>
            </a:r>
            <a:r>
              <a:rPr lang="en-US" sz="2800" dirty="0"/>
              <a:t> </a:t>
            </a:r>
            <a:r>
              <a:rPr lang="en-US" sz="2800" dirty="0" err="1"/>
              <a:t>khai</a:t>
            </a:r>
            <a:r>
              <a:rPr lang="en-US" sz="2800" dirty="0"/>
              <a:t> </a:t>
            </a:r>
            <a:r>
              <a:rPr lang="en-US" sz="2800" dirty="0" err="1"/>
              <a:t>báo</a:t>
            </a:r>
            <a:r>
              <a:rPr lang="en-US" sz="2800" dirty="0"/>
              <a:t> </a:t>
            </a:r>
            <a:r>
              <a:rPr lang="en-US" sz="2800" dirty="0" err="1"/>
              <a:t>giống</a:t>
            </a:r>
            <a:r>
              <a:rPr lang="en-US" sz="2800" dirty="0"/>
              <a:t> SQL</a:t>
            </a:r>
          </a:p>
          <a:p>
            <a:r>
              <a:rPr lang="en-US" sz="2800" dirty="0"/>
              <a:t>VD: </a:t>
            </a:r>
            <a:r>
              <a:rPr lang="en-US" sz="2800" dirty="0" err="1"/>
              <a:t>Lấy</a:t>
            </a:r>
            <a:r>
              <a:rPr lang="en-US" sz="2800" dirty="0"/>
              <a:t> </a:t>
            </a:r>
            <a:r>
              <a:rPr lang="en-US" sz="2800" dirty="0" err="1"/>
              <a:t>ra</a:t>
            </a:r>
            <a:r>
              <a:rPr lang="en-US" sz="2800" dirty="0"/>
              <a:t> </a:t>
            </a:r>
            <a:r>
              <a:rPr lang="en-US" sz="2800" dirty="0" err="1"/>
              <a:t>mảng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item </a:t>
            </a:r>
            <a:r>
              <a:rPr lang="en-US" sz="2800" dirty="0" err="1"/>
              <a:t>có</a:t>
            </a:r>
            <a:r>
              <a:rPr lang="en-US" sz="2800" dirty="0"/>
              <a:t> </a:t>
            </a:r>
            <a:r>
              <a:rPr lang="en-US" sz="2800" dirty="0" err="1"/>
              <a:t>tên</a:t>
            </a:r>
            <a:r>
              <a:rPr lang="en-US" sz="2800" dirty="0"/>
              <a:t> </a:t>
            </a:r>
            <a:r>
              <a:rPr lang="en-US" sz="2800" dirty="0" err="1"/>
              <a:t>lớn</a:t>
            </a:r>
            <a:r>
              <a:rPr lang="en-US" sz="2800" dirty="0"/>
              <a:t> </a:t>
            </a:r>
            <a:r>
              <a:rPr lang="en-US" sz="2800" dirty="0" err="1"/>
              <a:t>hơn</a:t>
            </a:r>
            <a:r>
              <a:rPr lang="en-US" sz="2800" dirty="0"/>
              <a:t> 6 </a:t>
            </a:r>
            <a:r>
              <a:rPr lang="en-US" sz="2800" dirty="0" err="1"/>
              <a:t>kí</a:t>
            </a:r>
            <a:r>
              <a:rPr lang="en-US" sz="2800" dirty="0"/>
              <a:t> </a:t>
            </a:r>
            <a:r>
              <a:rPr lang="en-US" sz="2800" dirty="0" err="1"/>
              <a:t>tự</a:t>
            </a:r>
            <a:endParaRPr lang="bg-BG" sz="2800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533400" y="2419351"/>
            <a:ext cx="7696200" cy="25853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b="1" noProof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string[] </a:t>
            </a:r>
            <a:r>
              <a:rPr lang="en-US" b="1" noProof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games </a:t>
            </a:r>
            <a:r>
              <a:rPr lang="bg-BG" b="1" noProof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en-US" b="1" noProof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b="1" noProof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{"Morrowind", "BioShock",</a:t>
            </a:r>
            <a:r>
              <a:rPr lang="en-US" b="1" noProof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b="1" noProof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b="1" noProof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Daxter",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b="1" noProof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"The Darkness",</a:t>
            </a:r>
            <a:r>
              <a:rPr lang="en-US" b="1" noProof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b="1" noProof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"Half Life", "System Shock 2"};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b="1" noProof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IEnumerable&lt;string&gt; subset =</a:t>
            </a:r>
            <a:endParaRPr lang="en-US" b="1" noProof="1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b="1" noProof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from g in</a:t>
            </a:r>
            <a:r>
              <a:rPr lang="en-US" b="1" noProof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games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b="1" noProof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where g.Length &gt; 6</a:t>
            </a:r>
            <a:endParaRPr lang="en-US" b="1" noProof="1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b="1" noProof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orderby g</a:t>
            </a:r>
            <a:endParaRPr lang="en-US" b="1" noProof="1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b="1" noProof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g;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b="1" noProof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 (string s in subset)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b="1" noProof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Console.WriteLine("Item: {0}", s);</a:t>
            </a:r>
            <a:endParaRPr lang="en-US" b="1" noProof="1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1787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LINQ Query Expression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LINQ query </a:t>
            </a:r>
            <a:r>
              <a:rPr lang="en-US" dirty="0" err="1"/>
              <a:t>chưa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ngay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Duyệt</a:t>
            </a:r>
            <a:r>
              <a:rPr lang="en-US" dirty="0"/>
              <a:t> qua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query. VD: </a:t>
            </a:r>
            <a:r>
              <a:rPr lang="en-US" dirty="0" err="1"/>
              <a:t>foreach</a:t>
            </a:r>
            <a:endParaRPr lang="en-US" dirty="0"/>
          </a:p>
          <a:p>
            <a:pPr lvl="1"/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bất</a:t>
            </a:r>
            <a:r>
              <a:rPr lang="en-US" dirty="0"/>
              <a:t> </a:t>
            </a:r>
            <a:r>
              <a:rPr lang="en-US" dirty="0" err="1"/>
              <a:t>kì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4761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Query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00B050"/>
                </a:solidFill>
              </a:rPr>
              <a:t>Query operators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khóa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:</a:t>
            </a:r>
          </a:p>
          <a:p>
            <a:pPr lvl="1"/>
            <a:r>
              <a:rPr lang="en-US" dirty="0">
                <a:solidFill>
                  <a:srgbClr val="00B050"/>
                </a:solidFill>
                <a:latin typeface="Consolas" pitchFamily="49" charset="0"/>
              </a:rPr>
              <a:t>from</a:t>
            </a:r>
            <a:r>
              <a:rPr lang="en-US" dirty="0">
                <a:solidFill>
                  <a:srgbClr val="00B050"/>
                </a:solidFill>
              </a:rPr>
              <a:t>, </a:t>
            </a:r>
            <a:r>
              <a:rPr lang="en-US" dirty="0">
                <a:solidFill>
                  <a:srgbClr val="00B050"/>
                </a:solidFill>
                <a:latin typeface="Consolas" pitchFamily="49" charset="0"/>
              </a:rPr>
              <a:t>in</a:t>
            </a:r>
            <a:r>
              <a:rPr lang="en-US" dirty="0">
                <a:solidFill>
                  <a:srgbClr val="00B050"/>
                </a:solidFill>
              </a:rPr>
              <a:t>, </a:t>
            </a:r>
            <a:r>
              <a:rPr lang="en-US" dirty="0">
                <a:solidFill>
                  <a:srgbClr val="00B050"/>
                </a:solidFill>
                <a:latin typeface="Consolas" pitchFamily="49" charset="0"/>
              </a:rPr>
              <a:t>where</a:t>
            </a:r>
            <a:r>
              <a:rPr lang="en-US" dirty="0">
                <a:solidFill>
                  <a:srgbClr val="00B050"/>
                </a:solidFill>
              </a:rPr>
              <a:t>, </a:t>
            </a:r>
            <a:r>
              <a:rPr lang="en-US" noProof="1">
                <a:solidFill>
                  <a:srgbClr val="00B050"/>
                </a:solidFill>
                <a:latin typeface="Consolas" pitchFamily="49" charset="0"/>
              </a:rPr>
              <a:t>orderby</a:t>
            </a:r>
            <a:r>
              <a:rPr lang="en-US" dirty="0">
                <a:solidFill>
                  <a:srgbClr val="00B050"/>
                </a:solidFill>
              </a:rPr>
              <a:t>, </a:t>
            </a:r>
            <a:r>
              <a:rPr lang="en-US" dirty="0">
                <a:solidFill>
                  <a:srgbClr val="00B050"/>
                </a:solidFill>
                <a:latin typeface="Consolas" pitchFamily="49" charset="0"/>
              </a:rPr>
              <a:t>select</a:t>
            </a:r>
            <a:r>
              <a:rPr lang="en-US" dirty="0"/>
              <a:t>, …</a:t>
            </a:r>
          </a:p>
          <a:p>
            <a:r>
              <a:rPr lang="en-US" noProof="1"/>
              <a:t>Với mỗi một query operator chuẩn thì sẽ có một extension method tương ứng</a:t>
            </a:r>
          </a:p>
          <a:p>
            <a:pPr lvl="1"/>
            <a:r>
              <a:rPr lang="en-US" noProof="1"/>
              <a:t>VD: </a:t>
            </a:r>
            <a:r>
              <a:rPr lang="en-US" noProof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where</a:t>
            </a:r>
            <a:r>
              <a:rPr lang="en-US" noProof="1"/>
              <a:t> </a:t>
            </a:r>
            <a:r>
              <a:rPr lang="en-US" noProof="1">
                <a:sym typeface="Wingdings" pitchFamily="2" charset="2"/>
              </a:rPr>
              <a:t> </a:t>
            </a:r>
            <a:r>
              <a:rPr lang="en-US" noProof="1">
                <a:solidFill>
                  <a:srgbClr val="00B05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Where(IEnumerable&lt;T&gt;)</a:t>
            </a:r>
            <a:endParaRPr lang="en-US" noProof="1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 err="1"/>
              <a:t>Khi</a:t>
            </a:r>
            <a:r>
              <a:rPr lang="en-US" dirty="0"/>
              <a:t> compile C# compiler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query expressions </a:t>
            </a:r>
            <a:r>
              <a:rPr lang="en-US" dirty="0" err="1"/>
              <a:t>thành</a:t>
            </a:r>
            <a:r>
              <a:rPr lang="en-US" dirty="0"/>
              <a:t> expression trees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Expression trees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chuỗi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lời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2548393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err="1"/>
              <a:t>Cú</a:t>
            </a:r>
            <a:r>
              <a:rPr lang="en-US" sz="3200" dirty="0"/>
              <a:t> </a:t>
            </a:r>
            <a:r>
              <a:rPr lang="en-US" sz="3200" dirty="0" err="1"/>
              <a:t>pháp</a:t>
            </a:r>
            <a:r>
              <a:rPr lang="en-US" sz="3200" dirty="0"/>
              <a:t> LINQ Query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71550"/>
            <a:ext cx="8229239" cy="298296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800" dirty="0" err="1"/>
              <a:t>Cú</a:t>
            </a:r>
            <a:r>
              <a:rPr lang="en-US" sz="2800" dirty="0"/>
              <a:t> </a:t>
            </a:r>
            <a:r>
              <a:rPr lang="en-US" sz="2800" dirty="0" err="1"/>
              <a:t>pháp</a:t>
            </a:r>
            <a:r>
              <a:rPr lang="en-US" sz="2800" dirty="0"/>
              <a:t> </a:t>
            </a:r>
            <a:r>
              <a:rPr lang="en-US" sz="2800" dirty="0" err="1"/>
              <a:t>cơ</a:t>
            </a:r>
            <a:r>
              <a:rPr lang="en-US" sz="2800" dirty="0"/>
              <a:t> </a:t>
            </a:r>
            <a:r>
              <a:rPr lang="en-US" sz="2800" dirty="0" err="1"/>
              <a:t>bản</a:t>
            </a:r>
            <a:r>
              <a:rPr lang="en-US" sz="2800" dirty="0"/>
              <a:t> </a:t>
            </a:r>
            <a:r>
              <a:rPr lang="en-US" sz="2800" dirty="0" err="1"/>
              <a:t>của</a:t>
            </a:r>
            <a:r>
              <a:rPr lang="en-US" sz="2800" dirty="0"/>
              <a:t> LINQ query </a:t>
            </a:r>
            <a:r>
              <a:rPr lang="en-US" sz="2800" dirty="0" err="1"/>
              <a:t>là</a:t>
            </a:r>
            <a:r>
              <a:rPr lang="en-US" sz="2800" dirty="0"/>
              <a:t>:</a:t>
            </a:r>
          </a:p>
          <a:p>
            <a:pPr>
              <a:lnSpc>
                <a:spcPct val="100000"/>
              </a:lnSpc>
            </a:pPr>
            <a:endParaRPr lang="en-US" sz="2800" dirty="0"/>
          </a:p>
          <a:p>
            <a:pPr lvl="1">
              <a:spcBef>
                <a:spcPts val="0"/>
              </a:spcBef>
            </a:pPr>
            <a:endParaRPr lang="en-US" sz="2400" dirty="0"/>
          </a:p>
          <a:p>
            <a:pPr lvl="1">
              <a:spcBef>
                <a:spcPts val="0"/>
              </a:spcBef>
            </a:pPr>
            <a:r>
              <a:rPr lang="en-US" sz="2400" dirty="0" err="1"/>
              <a:t>Lấy</a:t>
            </a:r>
            <a:r>
              <a:rPr lang="en-US" sz="2400" dirty="0"/>
              <a:t> </a:t>
            </a:r>
            <a:r>
              <a:rPr lang="en-US" sz="2400" dirty="0" err="1"/>
              <a:t>tất</a:t>
            </a:r>
            <a:r>
              <a:rPr lang="en-US" sz="2400" dirty="0"/>
              <a:t> </a:t>
            </a:r>
            <a:r>
              <a:rPr lang="en-US" sz="2400" dirty="0" err="1"/>
              <a:t>cả</a:t>
            </a:r>
            <a:r>
              <a:rPr lang="en-US" sz="2400" dirty="0"/>
              <a:t> </a:t>
            </a:r>
            <a:r>
              <a:rPr lang="en-US" sz="2400" dirty="0" err="1"/>
              <a:t>thành</a:t>
            </a:r>
            <a:r>
              <a:rPr lang="en-US" sz="2400" dirty="0"/>
              <a:t> </a:t>
            </a:r>
            <a:r>
              <a:rPr lang="en-US" sz="2400" dirty="0" err="1"/>
              <a:t>phần</a:t>
            </a:r>
            <a:r>
              <a:rPr lang="en-US" sz="2400" dirty="0"/>
              <a:t> </a:t>
            </a:r>
            <a:r>
              <a:rPr lang="en-US" sz="2400" dirty="0" err="1"/>
              <a:t>từ</a:t>
            </a:r>
            <a:r>
              <a:rPr lang="en-US" sz="2400" dirty="0"/>
              <a:t> </a:t>
            </a:r>
            <a:r>
              <a:rPr lang="en-US" sz="2400" dirty="0" err="1"/>
              <a:t>nguồn</a:t>
            </a:r>
            <a:r>
              <a:rPr lang="en-US" sz="2400" dirty="0"/>
              <a:t> </a:t>
            </a:r>
            <a:r>
              <a:rPr lang="en-US" sz="2400" dirty="0" err="1"/>
              <a:t>dữ</a:t>
            </a:r>
            <a:r>
              <a:rPr lang="en-US" sz="2400" dirty="0"/>
              <a:t> </a:t>
            </a:r>
            <a:r>
              <a:rPr lang="en-US" sz="2400" dirty="0" err="1"/>
              <a:t>liệu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games</a:t>
            </a:r>
            <a:endParaRPr lang="en-US" sz="2400" dirty="0"/>
          </a:p>
          <a:p>
            <a:r>
              <a:rPr lang="en-US" sz="2800" dirty="0" err="1"/>
              <a:t>Áp</a:t>
            </a:r>
            <a:r>
              <a:rPr lang="en-US" sz="2800" dirty="0"/>
              <a:t> </a:t>
            </a:r>
            <a:r>
              <a:rPr lang="en-US" sz="2800" dirty="0" err="1"/>
              <a:t>dụng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tiêu</a:t>
            </a:r>
            <a:r>
              <a:rPr lang="en-US" sz="2800" dirty="0"/>
              <a:t> </a:t>
            </a:r>
            <a:r>
              <a:rPr lang="en-US" sz="2800" dirty="0" err="1"/>
              <a:t>chí</a:t>
            </a:r>
            <a:r>
              <a:rPr lang="en-US" sz="2800" dirty="0"/>
              <a:t> </a:t>
            </a:r>
            <a:r>
              <a:rPr lang="en-US" sz="2800" dirty="0" err="1"/>
              <a:t>truy</a:t>
            </a:r>
            <a:r>
              <a:rPr lang="en-US" sz="2800" dirty="0"/>
              <a:t> </a:t>
            </a:r>
            <a:r>
              <a:rPr lang="en-US" sz="2800" dirty="0" err="1"/>
              <a:t>vấn</a:t>
            </a:r>
            <a:r>
              <a:rPr lang="en-US" sz="2800" dirty="0"/>
              <a:t> </a:t>
            </a:r>
            <a:r>
              <a:rPr lang="en-US" sz="2800" dirty="0" err="1"/>
              <a:t>bằng</a:t>
            </a:r>
            <a:r>
              <a:rPr lang="en-US" sz="2800" dirty="0"/>
              <a:t> </a:t>
            </a:r>
            <a:r>
              <a:rPr lang="en-US" sz="2800" dirty="0" err="1"/>
              <a:t>toán</a:t>
            </a:r>
            <a:r>
              <a:rPr lang="en-US" sz="2800" dirty="0"/>
              <a:t> </a:t>
            </a:r>
            <a:r>
              <a:rPr lang="en-US" sz="2800" dirty="0" err="1"/>
              <a:t>tử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where</a:t>
            </a:r>
            <a:r>
              <a:rPr lang="en-US" sz="2800" dirty="0"/>
              <a:t>: </a:t>
            </a:r>
            <a:r>
              <a:rPr lang="en-US" sz="2800" dirty="0" err="1"/>
              <a:t>Có</a:t>
            </a:r>
            <a:r>
              <a:rPr lang="en-US" sz="2800" dirty="0"/>
              <a:t> </a:t>
            </a:r>
            <a:r>
              <a:rPr lang="en-US" sz="2800" dirty="0" err="1"/>
              <a:t>thể</a:t>
            </a:r>
            <a:r>
              <a:rPr lang="en-US" sz="2800" dirty="0"/>
              <a:t> </a:t>
            </a:r>
            <a:r>
              <a:rPr lang="en-US" sz="2800" dirty="0" err="1"/>
              <a:t>dùng</a:t>
            </a:r>
            <a:r>
              <a:rPr lang="en-US" sz="2800" dirty="0"/>
              <a:t> </a:t>
            </a:r>
            <a:r>
              <a:rPr lang="en-US" sz="2800" dirty="0" err="1"/>
              <a:t>bất</a:t>
            </a:r>
            <a:r>
              <a:rPr lang="en-US" sz="2800" dirty="0"/>
              <a:t> </a:t>
            </a:r>
            <a:r>
              <a:rPr lang="en-US" sz="2800" dirty="0" err="1"/>
              <a:t>cứ</a:t>
            </a:r>
            <a:r>
              <a:rPr lang="en-US" sz="2800" dirty="0"/>
              <a:t> </a:t>
            </a:r>
            <a:r>
              <a:rPr lang="en-US" sz="2800" dirty="0" err="1"/>
              <a:t>biểu</a:t>
            </a:r>
            <a:r>
              <a:rPr lang="en-US" sz="2800" dirty="0"/>
              <a:t> </a:t>
            </a:r>
            <a:r>
              <a:rPr lang="en-US" sz="2800" dirty="0" err="1"/>
              <a:t>thức</a:t>
            </a:r>
            <a:r>
              <a:rPr lang="en-US" sz="2800" dirty="0"/>
              <a:t> </a:t>
            </a:r>
            <a:r>
              <a:rPr lang="en-US" sz="2800" dirty="0" err="1"/>
              <a:t>boolean</a:t>
            </a:r>
            <a:r>
              <a:rPr lang="en-US" sz="2800" dirty="0"/>
              <a:t> </a:t>
            </a:r>
            <a:r>
              <a:rPr lang="en-US" sz="2800" dirty="0" err="1"/>
              <a:t>nào</a:t>
            </a:r>
            <a:r>
              <a:rPr lang="en-US" sz="2800" dirty="0"/>
              <a:t> </a:t>
            </a:r>
            <a:r>
              <a:rPr lang="en-US" sz="2800" dirty="0" err="1"/>
              <a:t>hợp</a:t>
            </a:r>
            <a:r>
              <a:rPr lang="en-US" sz="2800" dirty="0"/>
              <a:t> </a:t>
            </a:r>
            <a:r>
              <a:rPr lang="en-US" sz="2800" dirty="0" err="1"/>
              <a:t>lệ</a:t>
            </a:r>
            <a:endParaRPr lang="en-US" sz="2800" dirty="0"/>
          </a:p>
          <a:p>
            <a:pPr>
              <a:lnSpc>
                <a:spcPct val="100000"/>
              </a:lnSpc>
            </a:pPr>
            <a:endParaRPr lang="en-US" sz="2800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09600" y="1418430"/>
            <a:ext cx="7685088" cy="76944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IEnumerable&lt;string&gt; subset = </a:t>
            </a:r>
            <a:endParaRPr lang="en-US" sz="2000" b="1" noProof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from g in</a:t>
            </a:r>
            <a:r>
              <a:rPr lang="en-US" sz="2000" b="1" noProof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games </a:t>
            </a:r>
            <a:r>
              <a:rPr lang="bg-BG" sz="2000" b="1" noProof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g;</a:t>
            </a:r>
          </a:p>
        </p:txBody>
      </p:sp>
      <p:sp>
        <p:nvSpPr>
          <p:cNvPr id="5" name="Rounded Rectangle 4"/>
          <p:cNvSpPr>
            <a:spLocks noChangeArrowheads="1"/>
          </p:cNvSpPr>
          <p:nvPr/>
        </p:nvSpPr>
        <p:spPr bwMode="auto">
          <a:xfrm>
            <a:off x="4865688" y="1419552"/>
            <a:ext cx="3429000" cy="768319"/>
          </a:xfrm>
          <a:prstGeom prst="roundRect">
            <a:avLst>
              <a:gd name="adj" fmla="val 2789"/>
            </a:avLst>
          </a:prstGeom>
          <a:solidFill>
            <a:srgbClr val="3D4344"/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127000" sx="105000" sy="105000" algn="ctr" rotWithShape="0">
              <a:prstClr val="black">
                <a:alpha val="50000"/>
              </a:prstClr>
            </a:outerShdw>
          </a:effectLst>
        </p:spPr>
        <p:txBody>
          <a:bodyPr wrap="square" tIns="72000" bIns="72000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subset =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games.Select(g =&gt; g);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53075" y="3544568"/>
            <a:ext cx="7685088" cy="13111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b="1" noProof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IEnumerable&lt;string&gt; subset =</a:t>
            </a:r>
            <a:endParaRPr lang="en-US" b="1" noProof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b="1" noProof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from g in</a:t>
            </a:r>
            <a:r>
              <a:rPr lang="en-US" b="1" noProof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games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where g.Price &lt; 20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b="1" noProof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g;</a:t>
            </a:r>
          </a:p>
        </p:txBody>
      </p:sp>
      <p:sp>
        <p:nvSpPr>
          <p:cNvPr id="7" name="Rounded Rectangle 6"/>
          <p:cNvSpPr>
            <a:spLocks noChangeArrowheads="1"/>
          </p:cNvSpPr>
          <p:nvPr/>
        </p:nvSpPr>
        <p:spPr bwMode="auto">
          <a:xfrm>
            <a:off x="4495619" y="3647014"/>
            <a:ext cx="4038600" cy="985846"/>
          </a:xfrm>
          <a:prstGeom prst="roundRect">
            <a:avLst>
              <a:gd name="adj" fmla="val 2789"/>
            </a:avLst>
          </a:prstGeom>
          <a:solidFill>
            <a:srgbClr val="3D4344"/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127000" sx="105000" sy="105000" algn="ctr" rotWithShape="0">
              <a:prstClr val="black">
                <a:alpha val="50000"/>
              </a:prstClr>
            </a:outerShdw>
          </a:effectLst>
        </p:spPr>
        <p:txBody>
          <a:bodyPr wrap="square" tIns="72000" bIns="72000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subset =</a:t>
            </a:r>
            <a:endParaRPr lang="en-US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games.Select(g =&gt; g).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Where(g =&gt; g.Price &lt; 20);</a:t>
            </a:r>
          </a:p>
        </p:txBody>
      </p:sp>
    </p:spTree>
    <p:extLst>
      <p:ext uri="{BB962C8B-B14F-4D97-AF65-F5344CB8AC3E}">
        <p14:creationId xmlns:p14="http://schemas.microsoft.com/office/powerpoint/2010/main" val="2994252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858597"/>
          </a:xfrm>
        </p:spPr>
        <p:txBody>
          <a:bodyPr>
            <a:noAutofit/>
          </a:bodyPr>
          <a:lstStyle/>
          <a:p>
            <a:r>
              <a:rPr lang="en-US" sz="3200" dirty="0" err="1"/>
              <a:t>Cú</a:t>
            </a:r>
            <a:r>
              <a:rPr lang="en-US" sz="3200" dirty="0"/>
              <a:t> </a:t>
            </a:r>
            <a:r>
              <a:rPr lang="en-US" sz="3200" dirty="0" err="1"/>
              <a:t>pháp</a:t>
            </a:r>
            <a:r>
              <a:rPr lang="en-US" sz="3200" dirty="0"/>
              <a:t> LINQ Query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146" y="911879"/>
            <a:ext cx="8229239" cy="298296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800" dirty="0" err="1"/>
              <a:t>Cú</a:t>
            </a:r>
            <a:r>
              <a:rPr lang="en-US" sz="2800" dirty="0"/>
              <a:t> </a:t>
            </a:r>
            <a:r>
              <a:rPr lang="en-US" sz="2800" dirty="0" err="1"/>
              <a:t>pháp</a:t>
            </a:r>
            <a:r>
              <a:rPr lang="en-US" sz="2800" dirty="0"/>
              <a:t> </a:t>
            </a:r>
            <a:r>
              <a:rPr lang="en-US" sz="2800" dirty="0" err="1"/>
              <a:t>cơ</a:t>
            </a:r>
            <a:r>
              <a:rPr lang="en-US" sz="2800" dirty="0"/>
              <a:t> </a:t>
            </a:r>
            <a:r>
              <a:rPr lang="en-US" sz="2800" dirty="0" err="1"/>
              <a:t>bản</a:t>
            </a:r>
            <a:r>
              <a:rPr lang="en-US" sz="2800" dirty="0"/>
              <a:t> </a:t>
            </a:r>
            <a:r>
              <a:rPr lang="en-US" sz="2800" dirty="0" err="1"/>
              <a:t>của</a:t>
            </a:r>
            <a:r>
              <a:rPr lang="en-US" sz="2800" dirty="0"/>
              <a:t> LINQ query </a:t>
            </a:r>
            <a:r>
              <a:rPr lang="en-US" sz="2800" dirty="0" err="1"/>
              <a:t>là</a:t>
            </a:r>
            <a:r>
              <a:rPr lang="en-US" sz="2800" dirty="0"/>
              <a:t>:</a:t>
            </a:r>
          </a:p>
          <a:p>
            <a:pPr>
              <a:lnSpc>
                <a:spcPct val="100000"/>
              </a:lnSpc>
            </a:pPr>
            <a:endParaRPr lang="en-US" sz="2800" dirty="0"/>
          </a:p>
          <a:p>
            <a:pPr lvl="1">
              <a:spcBef>
                <a:spcPts val="0"/>
              </a:spcBef>
            </a:pPr>
            <a:endParaRPr lang="en-US" sz="2400" dirty="0"/>
          </a:p>
          <a:p>
            <a:pPr lvl="1">
              <a:spcBef>
                <a:spcPts val="0"/>
              </a:spcBef>
            </a:pPr>
            <a:r>
              <a:rPr lang="en-US" sz="2400" dirty="0" err="1"/>
              <a:t>Lấy</a:t>
            </a:r>
            <a:r>
              <a:rPr lang="en-US" sz="2400" dirty="0"/>
              <a:t> </a:t>
            </a:r>
            <a:r>
              <a:rPr lang="en-US" sz="2400" dirty="0" err="1"/>
              <a:t>tất</a:t>
            </a:r>
            <a:r>
              <a:rPr lang="en-US" sz="2400" dirty="0"/>
              <a:t> </a:t>
            </a:r>
            <a:r>
              <a:rPr lang="en-US" sz="2400" dirty="0" err="1"/>
              <a:t>cả</a:t>
            </a:r>
            <a:r>
              <a:rPr lang="en-US" sz="2400" dirty="0"/>
              <a:t> </a:t>
            </a:r>
            <a:r>
              <a:rPr lang="en-US" sz="2400" dirty="0" err="1"/>
              <a:t>thành</a:t>
            </a:r>
            <a:r>
              <a:rPr lang="en-US" sz="2400" dirty="0"/>
              <a:t> </a:t>
            </a:r>
            <a:r>
              <a:rPr lang="en-US" sz="2400" dirty="0" err="1"/>
              <a:t>phần</a:t>
            </a:r>
            <a:r>
              <a:rPr lang="en-US" sz="2400" dirty="0"/>
              <a:t> </a:t>
            </a:r>
            <a:r>
              <a:rPr lang="en-US" sz="2400" dirty="0" err="1"/>
              <a:t>từ</a:t>
            </a:r>
            <a:r>
              <a:rPr lang="en-US" sz="2400" dirty="0"/>
              <a:t> </a:t>
            </a:r>
            <a:r>
              <a:rPr lang="en-US" sz="2400" dirty="0" err="1"/>
              <a:t>nguồn</a:t>
            </a:r>
            <a:r>
              <a:rPr lang="en-US" sz="2400" dirty="0"/>
              <a:t> </a:t>
            </a:r>
            <a:r>
              <a:rPr lang="en-US" sz="2400" dirty="0" err="1"/>
              <a:t>dữ</a:t>
            </a:r>
            <a:r>
              <a:rPr lang="en-US" sz="2400" dirty="0"/>
              <a:t> </a:t>
            </a:r>
            <a:r>
              <a:rPr lang="en-US" sz="2400" dirty="0" err="1"/>
              <a:t>liệu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  <a:latin typeface="Consolas" pitchFamily="49" charset="0"/>
              </a:rPr>
              <a:t>games</a:t>
            </a:r>
            <a:endParaRPr lang="en-US" sz="2400" dirty="0">
              <a:solidFill>
                <a:srgbClr val="FF0000"/>
              </a:solidFill>
            </a:endParaRPr>
          </a:p>
          <a:p>
            <a:r>
              <a:rPr lang="en-US" sz="2800" dirty="0" err="1"/>
              <a:t>Áp</a:t>
            </a:r>
            <a:r>
              <a:rPr lang="en-US" sz="2800" dirty="0"/>
              <a:t> </a:t>
            </a:r>
            <a:r>
              <a:rPr lang="en-US" sz="2800" dirty="0" err="1"/>
              <a:t>dụng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tiêu</a:t>
            </a:r>
            <a:r>
              <a:rPr lang="en-US" sz="2800" dirty="0"/>
              <a:t> </a:t>
            </a:r>
            <a:r>
              <a:rPr lang="en-US" sz="2800" dirty="0" err="1"/>
              <a:t>chí</a:t>
            </a:r>
            <a:r>
              <a:rPr lang="en-US" sz="2800" dirty="0"/>
              <a:t> </a:t>
            </a:r>
            <a:r>
              <a:rPr lang="en-US" sz="2800" dirty="0" err="1"/>
              <a:t>truy</a:t>
            </a:r>
            <a:r>
              <a:rPr lang="en-US" sz="2800" dirty="0"/>
              <a:t> </a:t>
            </a:r>
            <a:r>
              <a:rPr lang="en-US" sz="2800" dirty="0" err="1"/>
              <a:t>vấn</a:t>
            </a:r>
            <a:r>
              <a:rPr lang="en-US" sz="2800" dirty="0"/>
              <a:t> </a:t>
            </a:r>
            <a:r>
              <a:rPr lang="en-US" sz="2800" dirty="0" err="1"/>
              <a:t>bằng</a:t>
            </a:r>
            <a:r>
              <a:rPr lang="en-US" sz="2800" dirty="0"/>
              <a:t> </a:t>
            </a:r>
            <a:r>
              <a:rPr lang="en-US" sz="2800" dirty="0" err="1"/>
              <a:t>toán</a:t>
            </a:r>
            <a:r>
              <a:rPr lang="en-US" sz="2800" dirty="0"/>
              <a:t> </a:t>
            </a:r>
            <a:r>
              <a:rPr lang="en-US" sz="2800" dirty="0" err="1"/>
              <a:t>tử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FF0000"/>
                </a:solidFill>
                <a:latin typeface="Consolas" pitchFamily="49" charset="0"/>
              </a:rPr>
              <a:t>where</a:t>
            </a:r>
            <a:r>
              <a:rPr lang="en-US" sz="2800" dirty="0"/>
              <a:t>: </a:t>
            </a:r>
            <a:r>
              <a:rPr lang="en-US" sz="2800" dirty="0" err="1"/>
              <a:t>Có</a:t>
            </a:r>
            <a:r>
              <a:rPr lang="en-US" sz="2800" dirty="0"/>
              <a:t> </a:t>
            </a:r>
            <a:r>
              <a:rPr lang="en-US" sz="2800" dirty="0" err="1"/>
              <a:t>thể</a:t>
            </a:r>
            <a:r>
              <a:rPr lang="en-US" sz="2800" dirty="0"/>
              <a:t> </a:t>
            </a:r>
            <a:r>
              <a:rPr lang="en-US" sz="2800" dirty="0" err="1"/>
              <a:t>dùng</a:t>
            </a:r>
            <a:r>
              <a:rPr lang="en-US" sz="2800" dirty="0"/>
              <a:t> </a:t>
            </a:r>
            <a:r>
              <a:rPr lang="en-US" sz="2800" dirty="0" err="1"/>
              <a:t>bất</a:t>
            </a:r>
            <a:r>
              <a:rPr lang="en-US" sz="2800" dirty="0"/>
              <a:t> </a:t>
            </a:r>
            <a:r>
              <a:rPr lang="en-US" sz="2800" dirty="0" err="1"/>
              <a:t>cứ</a:t>
            </a:r>
            <a:r>
              <a:rPr lang="en-US" sz="2800" dirty="0"/>
              <a:t> </a:t>
            </a:r>
            <a:r>
              <a:rPr lang="en-US" sz="2800" dirty="0" err="1"/>
              <a:t>biểu</a:t>
            </a:r>
            <a:r>
              <a:rPr lang="en-US" sz="2800" dirty="0"/>
              <a:t> </a:t>
            </a:r>
            <a:r>
              <a:rPr lang="en-US" sz="2800" dirty="0" err="1"/>
              <a:t>thức</a:t>
            </a:r>
            <a:r>
              <a:rPr lang="en-US" sz="2800" dirty="0"/>
              <a:t> </a:t>
            </a:r>
            <a:r>
              <a:rPr lang="en-US" sz="2800" dirty="0" err="1"/>
              <a:t>boolean</a:t>
            </a:r>
            <a:r>
              <a:rPr lang="en-US" sz="2800" dirty="0"/>
              <a:t> </a:t>
            </a:r>
            <a:r>
              <a:rPr lang="en-US" sz="2800" dirty="0" err="1"/>
              <a:t>nào</a:t>
            </a:r>
            <a:r>
              <a:rPr lang="en-US" sz="2800" dirty="0"/>
              <a:t> </a:t>
            </a:r>
            <a:r>
              <a:rPr lang="en-US" sz="2800" dirty="0" err="1"/>
              <a:t>hợp</a:t>
            </a:r>
            <a:r>
              <a:rPr lang="en-US" sz="2800" dirty="0"/>
              <a:t> </a:t>
            </a:r>
            <a:r>
              <a:rPr lang="en-US" sz="2800" dirty="0" err="1"/>
              <a:t>lệ</a:t>
            </a:r>
            <a:endParaRPr lang="en-US" sz="2800" dirty="0"/>
          </a:p>
          <a:p>
            <a:pPr>
              <a:lnSpc>
                <a:spcPct val="100000"/>
              </a:lnSpc>
            </a:pPr>
            <a:endParaRPr lang="en-US" sz="2800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718675" y="1353145"/>
            <a:ext cx="7685088" cy="76944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IEnumerable&lt;string&gt; subset = </a:t>
            </a:r>
            <a:endParaRPr lang="en-US" sz="2000" b="1" noProof="1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from g in</a:t>
            </a:r>
            <a:r>
              <a:rPr lang="en-US" sz="2000" b="1" noProof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games </a:t>
            </a:r>
            <a:r>
              <a:rPr lang="bg-BG" sz="2000" b="1" noProof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g;</a:t>
            </a:r>
          </a:p>
        </p:txBody>
      </p:sp>
      <p:sp>
        <p:nvSpPr>
          <p:cNvPr id="5" name="Rounded Rectangle 4"/>
          <p:cNvSpPr>
            <a:spLocks noChangeArrowheads="1"/>
          </p:cNvSpPr>
          <p:nvPr/>
        </p:nvSpPr>
        <p:spPr bwMode="auto">
          <a:xfrm>
            <a:off x="4974763" y="1353145"/>
            <a:ext cx="3429000" cy="768319"/>
          </a:xfrm>
          <a:prstGeom prst="roundRect">
            <a:avLst>
              <a:gd name="adj" fmla="val 2789"/>
            </a:avLst>
          </a:prstGeom>
          <a:solidFill>
            <a:srgbClr val="3D4344"/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127000" sx="105000" sy="105000" algn="ctr" rotWithShape="0">
              <a:prstClr val="black">
                <a:alpha val="50000"/>
              </a:prstClr>
            </a:outerShdw>
          </a:effectLst>
        </p:spPr>
        <p:txBody>
          <a:bodyPr wrap="square" tIns="72000" bIns="72000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subset =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games.Select(g =&gt; g);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29278" y="3474704"/>
            <a:ext cx="7685088" cy="13111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b="1" noProof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IEnumerable&lt;string&gt; subset =</a:t>
            </a:r>
            <a:endParaRPr lang="en-US" b="1" noProof="1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b="1" noProof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from g in</a:t>
            </a:r>
            <a:r>
              <a:rPr lang="en-US" b="1" noProof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games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where g.Price &lt; 20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b="1" noProof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g;</a:t>
            </a:r>
          </a:p>
        </p:txBody>
      </p:sp>
      <p:sp>
        <p:nvSpPr>
          <p:cNvPr id="7" name="Rounded Rectangle 6"/>
          <p:cNvSpPr>
            <a:spLocks noChangeArrowheads="1"/>
          </p:cNvSpPr>
          <p:nvPr/>
        </p:nvSpPr>
        <p:spPr bwMode="auto">
          <a:xfrm>
            <a:off x="4394709" y="3546523"/>
            <a:ext cx="4038600" cy="985846"/>
          </a:xfrm>
          <a:prstGeom prst="roundRect">
            <a:avLst>
              <a:gd name="adj" fmla="val 2789"/>
            </a:avLst>
          </a:prstGeom>
          <a:solidFill>
            <a:srgbClr val="3D4344"/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127000" sx="105000" sy="105000" algn="ctr" rotWithShape="0">
              <a:prstClr val="black">
                <a:alpha val="50000"/>
              </a:prstClr>
            </a:outerShdw>
          </a:effectLst>
        </p:spPr>
        <p:txBody>
          <a:bodyPr wrap="square" tIns="72000" bIns="72000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subset =</a:t>
            </a:r>
            <a:endParaRPr lang="en-US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games.Select(g =&gt; g).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Where(g =&gt; g.Price &lt; 20);</a:t>
            </a:r>
          </a:p>
        </p:txBody>
      </p:sp>
    </p:spTree>
    <p:extLst>
      <p:ext uri="{BB962C8B-B14F-4D97-AF65-F5344CB8AC3E}">
        <p14:creationId xmlns:p14="http://schemas.microsoft.com/office/powerpoint/2010/main" val="7909878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VD LINQ Query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5800" y="821031"/>
            <a:ext cx="7762874" cy="373191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b="1" noProof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string[] </a:t>
            </a:r>
            <a:r>
              <a:rPr lang="en-US" b="1" noProof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games</a:t>
            </a:r>
            <a:r>
              <a:rPr lang="bg-BG" b="1" noProof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{"Morrowind", "BioShock","Half Life",</a:t>
            </a:r>
            <a:endParaRPr lang="en-US" b="1" noProof="1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b="1" noProof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"The Darkness","Daxter", "System Shock 2"};</a:t>
            </a:r>
            <a:endParaRPr lang="en-US" b="1" noProof="1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b="1" noProof="1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b="1" noProof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Build a query expression using extension methods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b="1" noProof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granted to the Array via the Enumerable type</a:t>
            </a:r>
            <a:endParaRPr lang="en-US" b="1" noProof="1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b="1" noProof="1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b="1" noProof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subset = </a:t>
            </a:r>
            <a:r>
              <a:rPr lang="en-US" b="1" noProof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games</a:t>
            </a:r>
            <a:r>
              <a:rPr lang="bg-BG" b="1" noProof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.Where(game =&gt; game.Length &gt;</a:t>
            </a:r>
            <a:r>
              <a:rPr lang="en-US" b="1" noProof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b="1" noProof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6).</a:t>
            </a:r>
            <a:endParaRPr lang="en-US" b="1" noProof="1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b="1" noProof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OrderBy(game =&gt; game).Select(game =&gt; game);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b="1" noProof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 (var game in subset)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b="1" noProof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</a:t>
            </a:r>
            <a:r>
              <a:rPr lang="en-US" b="1" noProof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Line</a:t>
            </a:r>
            <a:r>
              <a:rPr lang="bg-BG" b="1" noProof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(game);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b="1" noProof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Console.WriteLine();</a:t>
            </a:r>
            <a:endParaRPr lang="en-US" b="1" noProof="1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ounded Rectangle 5"/>
          <p:cNvSpPr>
            <a:spLocks noChangeArrowheads="1"/>
          </p:cNvSpPr>
          <p:nvPr/>
        </p:nvSpPr>
        <p:spPr bwMode="auto">
          <a:xfrm>
            <a:off x="5562600" y="3333750"/>
            <a:ext cx="3124200" cy="1545202"/>
          </a:xfrm>
          <a:prstGeom prst="roundRect">
            <a:avLst>
              <a:gd name="adj" fmla="val 2789"/>
            </a:avLst>
          </a:prstGeom>
          <a:solidFill>
            <a:srgbClr val="3D4344"/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127000" sx="105000" sy="105000" algn="ctr" rotWithShape="0">
              <a:prstClr val="black">
                <a:alpha val="50000"/>
              </a:prstClr>
            </a:outerShdw>
          </a:effectLst>
        </p:spPr>
        <p:txBody>
          <a:bodyPr wrap="square" tIns="72000" bIns="72000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subset = </a:t>
            </a:r>
            <a:endParaRPr lang="en-US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from g in games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where g.Length &gt; 6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orderby g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select g;</a:t>
            </a:r>
          </a:p>
        </p:txBody>
      </p:sp>
    </p:spTree>
    <p:extLst>
      <p:ext uri="{BB962C8B-B14F-4D97-AF65-F5344CB8AC3E}">
        <p14:creationId xmlns:p14="http://schemas.microsoft.com/office/powerpoint/2010/main" val="30661740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err="1"/>
              <a:t>Các</a:t>
            </a:r>
            <a:r>
              <a:rPr lang="en-US" sz="3200" dirty="0"/>
              <a:t> Query Operator </a:t>
            </a:r>
            <a:r>
              <a:rPr lang="en-US" sz="3200" dirty="0" err="1"/>
              <a:t>cơ</a:t>
            </a:r>
            <a:r>
              <a:rPr lang="en-US" sz="3200" dirty="0"/>
              <a:t> </a:t>
            </a:r>
            <a:r>
              <a:rPr lang="en-US" sz="3200" dirty="0" err="1"/>
              <a:t>bản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Filter – </a:t>
            </a:r>
            <a:r>
              <a:rPr lang="en-US" dirty="0">
                <a:solidFill>
                  <a:srgbClr val="0070C0"/>
                </a:solidFill>
                <a:latin typeface="Consolas" pitchFamily="49" charset="0"/>
              </a:rPr>
              <a:t>where</a:t>
            </a:r>
          </a:p>
          <a:p>
            <a:pPr lvl="1"/>
            <a:r>
              <a:rPr lang="en-US" dirty="0"/>
              <a:t>Projection – </a:t>
            </a:r>
            <a:r>
              <a:rPr lang="en-US" dirty="0">
                <a:solidFill>
                  <a:srgbClr val="0070C0"/>
                </a:solidFill>
                <a:latin typeface="Consolas" pitchFamily="49" charset="0"/>
              </a:rPr>
              <a:t>select</a:t>
            </a:r>
            <a:r>
              <a:rPr lang="en-US" dirty="0">
                <a:solidFill>
                  <a:srgbClr val="0070C0"/>
                </a:solidFill>
              </a:rPr>
              <a:t>, </a:t>
            </a:r>
            <a:r>
              <a:rPr lang="en-US" dirty="0" err="1">
                <a:solidFill>
                  <a:srgbClr val="0070C0"/>
                </a:solidFill>
                <a:latin typeface="Consolas" pitchFamily="49" charset="0"/>
              </a:rPr>
              <a:t>selectMany</a:t>
            </a:r>
            <a:endParaRPr lang="en-US" dirty="0">
              <a:solidFill>
                <a:srgbClr val="0070C0"/>
              </a:solidFill>
              <a:latin typeface="Consolas" pitchFamily="49" charset="0"/>
            </a:endParaRPr>
          </a:p>
          <a:p>
            <a:pPr lvl="1"/>
            <a:r>
              <a:rPr lang="en-US" dirty="0"/>
              <a:t>Aggregate – </a:t>
            </a:r>
            <a:r>
              <a:rPr lang="en-US" dirty="0">
                <a:solidFill>
                  <a:srgbClr val="FF3300"/>
                </a:solidFill>
                <a:latin typeface="Consolas" pitchFamily="49" charset="0"/>
              </a:rPr>
              <a:t>Sum</a:t>
            </a:r>
            <a:r>
              <a:rPr lang="en-US" dirty="0">
                <a:solidFill>
                  <a:srgbClr val="FF3300"/>
                </a:solidFill>
              </a:rPr>
              <a:t>, </a:t>
            </a:r>
            <a:r>
              <a:rPr lang="en-US" dirty="0">
                <a:solidFill>
                  <a:srgbClr val="FF3300"/>
                </a:solidFill>
                <a:latin typeface="Consolas" pitchFamily="49" charset="0"/>
              </a:rPr>
              <a:t>Max</a:t>
            </a:r>
            <a:r>
              <a:rPr lang="en-US" dirty="0">
                <a:solidFill>
                  <a:srgbClr val="FF3300"/>
                </a:solidFill>
              </a:rPr>
              <a:t>, </a:t>
            </a:r>
            <a:r>
              <a:rPr lang="en-US" dirty="0">
                <a:solidFill>
                  <a:srgbClr val="FF3300"/>
                </a:solidFill>
                <a:latin typeface="Consolas" pitchFamily="49" charset="0"/>
              </a:rPr>
              <a:t>Count</a:t>
            </a:r>
            <a:r>
              <a:rPr lang="en-US" dirty="0">
                <a:solidFill>
                  <a:srgbClr val="FF3300"/>
                </a:solidFill>
              </a:rPr>
              <a:t>, </a:t>
            </a:r>
            <a:r>
              <a:rPr lang="en-US" dirty="0">
                <a:solidFill>
                  <a:srgbClr val="FF3300"/>
                </a:solidFill>
                <a:latin typeface="Consolas" pitchFamily="49" charset="0"/>
              </a:rPr>
              <a:t>Average</a:t>
            </a:r>
          </a:p>
          <a:p>
            <a:pPr lvl="1"/>
            <a:r>
              <a:rPr lang="en-US" dirty="0"/>
              <a:t>Sort – </a:t>
            </a:r>
            <a:r>
              <a:rPr lang="en-US" noProof="1">
                <a:solidFill>
                  <a:srgbClr val="FF3300"/>
                </a:solidFill>
                <a:latin typeface="Consolas" pitchFamily="49" charset="0"/>
              </a:rPr>
              <a:t>orderby</a:t>
            </a:r>
          </a:p>
          <a:p>
            <a:pPr lvl="1"/>
            <a:r>
              <a:rPr lang="en-US" dirty="0"/>
              <a:t>Group – </a:t>
            </a:r>
            <a:r>
              <a:rPr lang="en-US" noProof="1">
                <a:solidFill>
                  <a:srgbClr val="FF3300"/>
                </a:solidFill>
                <a:latin typeface="Consolas" pitchFamily="49" charset="0"/>
              </a:rPr>
              <a:t>groupby</a:t>
            </a:r>
          </a:p>
          <a:p>
            <a:pPr lvl="1"/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1857281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Query Expression Trees</a:t>
            </a:r>
          </a:p>
        </p:txBody>
      </p:sp>
      <p:pic>
        <p:nvPicPr>
          <p:cNvPr id="4" name="Picture 2" descr="http://whisperingcraneinstitute.files.wordpress.com/2007/02/dancin-tree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1123950"/>
            <a:ext cx="3657600" cy="3226210"/>
          </a:xfrm>
          <a:prstGeom prst="roundRect">
            <a:avLst>
              <a:gd name="adj" fmla="val 3979"/>
            </a:avLst>
          </a:prstGeom>
          <a:solidFill>
            <a:srgbClr val="FFFFFF">
              <a:shade val="85000"/>
            </a:srgbClr>
          </a:solidFill>
          <a:ln>
            <a:solidFill>
              <a:srgbClr val="4F6800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9711351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Query Expression 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Query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>
                <a:solidFill>
                  <a:srgbClr val="FF3300"/>
                </a:solidFill>
              </a:rPr>
              <a:t>expression tree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đại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LINQ</a:t>
            </a:r>
          </a:p>
          <a:p>
            <a:pPr lvl="1"/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cây</a:t>
            </a:r>
            <a:r>
              <a:rPr lang="en-US" dirty="0"/>
              <a:t> </a:t>
            </a:r>
            <a:r>
              <a:rPr lang="en-US" dirty="0" err="1"/>
              <a:t>cú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trừu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source code LINQ</a:t>
            </a:r>
          </a:p>
          <a:p>
            <a:pPr lvl="1"/>
            <a:r>
              <a:rPr lang="en-US" dirty="0"/>
              <a:t>Lambda expressions </a:t>
            </a:r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query expression trees</a:t>
            </a:r>
          </a:p>
        </p:txBody>
      </p:sp>
    </p:spTree>
    <p:extLst>
      <p:ext uri="{BB962C8B-B14F-4D97-AF65-F5344CB8AC3E}">
        <p14:creationId xmlns:p14="http://schemas.microsoft.com/office/powerpoint/2010/main" val="26084589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Query Expression 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LINQ query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qua 2 .NET interfaces </a:t>
            </a:r>
            <a:r>
              <a:rPr lang="en-US" dirty="0" err="1"/>
              <a:t>chuẩn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:</a:t>
            </a:r>
          </a:p>
          <a:p>
            <a:pPr lvl="1"/>
            <a:r>
              <a:rPr lang="en-US" noProof="1">
                <a:solidFill>
                  <a:srgbClr val="0070C0"/>
                </a:solidFill>
                <a:latin typeface="Consolas" pitchFamily="49" charset="0"/>
              </a:rPr>
              <a:t>IEnumerable&lt;T&gt;</a:t>
            </a:r>
            <a:r>
              <a:rPr lang="en-US" noProof="1">
                <a:solidFill>
                  <a:srgbClr val="0070C0"/>
                </a:solidFill>
              </a:rPr>
              <a:t>  </a:t>
            </a:r>
          </a:p>
          <a:p>
            <a:pPr lvl="1"/>
            <a:r>
              <a:rPr lang="en-US" noProof="1">
                <a:solidFill>
                  <a:srgbClr val="0070C0"/>
                </a:solidFill>
                <a:latin typeface="Consolas" pitchFamily="49" charset="0"/>
              </a:rPr>
              <a:t>IQueryable&lt;T&gt;</a:t>
            </a:r>
            <a:r>
              <a:rPr lang="en-US" noProof="1"/>
              <a:t>: </a:t>
            </a:r>
            <a:r>
              <a:rPr lang="en-US" dirty="0"/>
              <a:t>interface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thi</a:t>
            </a:r>
            <a:r>
              <a:rPr lang="en-US" dirty="0"/>
              <a:t> </a:t>
            </a:r>
            <a:r>
              <a:rPr lang="en-US" dirty="0" err="1"/>
              <a:t>bởi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query providers (VD: LINQ to SQL, LINQ to XML, LINQ to Entities).  </a:t>
            </a:r>
            <a:r>
              <a:rPr lang="en-US" dirty="0" err="1"/>
              <a:t>IQueryable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expression trees</a:t>
            </a:r>
          </a:p>
          <a:p>
            <a:pPr lvl="2"/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865984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err="1"/>
              <a:t>Nội</a:t>
            </a:r>
            <a:r>
              <a:rPr lang="en-US"/>
              <a:t> dung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1295400" y="762000"/>
            <a:ext cx="7620000" cy="41719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800"/>
              </a:spcBef>
              <a:buFont typeface="Arial" pitchFamily="34" charset="0"/>
              <a:buChar char="•"/>
              <a:defRPr sz="3200" kern="1200">
                <a:solidFill>
                  <a:schemeClr val="bg1"/>
                </a:solidFill>
                <a:latin typeface="Candara"/>
                <a:ea typeface="Segoe UI" pitchFamily="34" charset="0"/>
                <a:cs typeface="Candara"/>
              </a:defRPr>
            </a:lvl1pPr>
            <a:lvl2pPr marL="742950" indent="-285750" algn="l" defTabSz="914400" rtl="0" eaLnBrk="1" latinLnBrk="0" hangingPunct="1">
              <a:spcBef>
                <a:spcPts val="1800"/>
              </a:spcBef>
              <a:buFont typeface="Arial" pitchFamily="34" charset="0"/>
              <a:buChar char="–"/>
              <a:defRPr sz="2800" kern="1200">
                <a:solidFill>
                  <a:schemeClr val="bg1"/>
                </a:solidFill>
                <a:latin typeface="Candara"/>
                <a:ea typeface="Segoe UI" pitchFamily="34" charset="0"/>
                <a:cs typeface="Candara"/>
              </a:defRPr>
            </a:lvl2pPr>
            <a:lvl3pPr marL="1143000" indent="-228600" algn="l" defTabSz="914400" rtl="0" eaLnBrk="1" latinLnBrk="0" hangingPunct="1">
              <a:spcBef>
                <a:spcPts val="1800"/>
              </a:spcBef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Candara"/>
                <a:ea typeface="Segoe UI" pitchFamily="34" charset="0"/>
                <a:cs typeface="Candara"/>
              </a:defRPr>
            </a:lvl3pPr>
            <a:lvl4pPr marL="1600200" indent="-228600" algn="l" defTabSz="914400" rtl="0" eaLnBrk="1" latinLnBrk="0" hangingPunct="1">
              <a:spcBef>
                <a:spcPts val="18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Candara"/>
                <a:ea typeface="Segoe UI" pitchFamily="34" charset="0"/>
                <a:cs typeface="Candara"/>
              </a:defRPr>
            </a:lvl4pPr>
            <a:lvl5pPr marL="2057400" indent="-228600" algn="l" defTabSz="914400" rtl="0" eaLnBrk="1" latinLnBrk="0" hangingPunct="1">
              <a:spcBef>
                <a:spcPts val="18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Candara"/>
                <a:ea typeface="Segoe UI" pitchFamily="34" charset="0"/>
                <a:cs typeface="Candar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2438" indent="-452438" defTabSz="895350">
              <a:spcBef>
                <a:spcPts val="1200"/>
              </a:spcBef>
              <a:buFont typeface="+mj-lt"/>
              <a:buAutoNum type="arabicPeriod"/>
              <a:tabLst/>
            </a:pPr>
            <a:r>
              <a:rPr lang="en-US" sz="2400" dirty="0">
                <a:solidFill>
                  <a:schemeClr val="tx1"/>
                </a:solidFill>
              </a:rPr>
              <a:t>LINQ </a:t>
            </a:r>
            <a:r>
              <a:rPr lang="en-US" sz="2400" dirty="0" err="1">
                <a:solidFill>
                  <a:schemeClr val="tx1"/>
                </a:solidFill>
              </a:rPr>
              <a:t>là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gì</a:t>
            </a:r>
            <a:r>
              <a:rPr lang="en-US" sz="2400" dirty="0">
                <a:solidFill>
                  <a:schemeClr val="tx1"/>
                </a:solidFill>
              </a:rPr>
              <a:t>?</a:t>
            </a:r>
            <a:endParaRPr lang="bg-BG" sz="2400" dirty="0">
              <a:solidFill>
                <a:schemeClr val="tx1"/>
              </a:solidFill>
            </a:endParaRPr>
          </a:p>
          <a:p>
            <a:pPr marL="452438" indent="-452438" defTabSz="895350">
              <a:spcBef>
                <a:spcPts val="1200"/>
              </a:spcBef>
              <a:buFont typeface="+mj-lt"/>
              <a:buAutoNum type="arabicPeriod"/>
              <a:tabLst/>
            </a:pPr>
            <a:r>
              <a:rPr lang="en-US" sz="2400" dirty="0">
                <a:solidFill>
                  <a:schemeClr val="tx1"/>
                </a:solidFill>
              </a:rPr>
              <a:t>Query Operators </a:t>
            </a:r>
            <a:r>
              <a:rPr lang="en-US" sz="2400" dirty="0" err="1">
                <a:solidFill>
                  <a:schemeClr val="tx1"/>
                </a:solidFill>
              </a:rPr>
              <a:t>và</a:t>
            </a:r>
            <a:r>
              <a:rPr lang="en-US" sz="2400" dirty="0">
                <a:solidFill>
                  <a:schemeClr val="tx1"/>
                </a:solidFill>
              </a:rPr>
              <a:t> Expressions</a:t>
            </a:r>
          </a:p>
          <a:p>
            <a:pPr marL="452438" indent="-452438" defTabSz="895350">
              <a:spcBef>
                <a:spcPts val="1200"/>
              </a:spcBef>
              <a:buFont typeface="+mj-lt"/>
              <a:buAutoNum type="arabicPeriod"/>
              <a:tabLst/>
            </a:pPr>
            <a:r>
              <a:rPr lang="en-US" sz="2400" dirty="0">
                <a:solidFill>
                  <a:schemeClr val="tx1"/>
                </a:solidFill>
              </a:rPr>
              <a:t>Query Expression Trees</a:t>
            </a:r>
          </a:p>
          <a:p>
            <a:pPr marL="452438" indent="-452438" defTabSz="895350">
              <a:spcBef>
                <a:spcPts val="1200"/>
              </a:spcBef>
              <a:buFont typeface="+mj-lt"/>
              <a:buAutoNum type="arabicPeriod"/>
              <a:tabLst/>
            </a:pPr>
            <a:r>
              <a:rPr lang="en-US" sz="2400" dirty="0">
                <a:solidFill>
                  <a:schemeClr val="tx1"/>
                </a:solidFill>
              </a:rPr>
              <a:t>LINQ to Objects</a:t>
            </a:r>
          </a:p>
          <a:p>
            <a:pPr marL="452438" indent="-452438" defTabSz="895350">
              <a:spcBef>
                <a:spcPts val="1200"/>
              </a:spcBef>
              <a:buFont typeface="+mj-lt"/>
              <a:buAutoNum type="arabicPeriod"/>
              <a:tabLst/>
            </a:pPr>
            <a:r>
              <a:rPr lang="en-US" sz="2400" dirty="0">
                <a:solidFill>
                  <a:schemeClr val="tx1"/>
                </a:solidFill>
              </a:rPr>
              <a:t>Query Collections</a:t>
            </a:r>
          </a:p>
          <a:p>
            <a:pPr marL="452438" indent="-452438" defTabSz="895350">
              <a:spcBef>
                <a:spcPts val="1200"/>
              </a:spcBef>
              <a:buFont typeface="+mj-lt"/>
              <a:buAutoNum type="arabicPeriod"/>
              <a:tabLst/>
            </a:pPr>
            <a:r>
              <a:rPr lang="en-US" sz="2400" dirty="0">
                <a:solidFill>
                  <a:schemeClr val="tx1"/>
                </a:solidFill>
              </a:rPr>
              <a:t>Projection, Conversion, Aggregation</a:t>
            </a:r>
          </a:p>
          <a:p>
            <a:pPr marL="452438" indent="-452438" defTabSz="895350">
              <a:spcBef>
                <a:spcPts val="1200"/>
              </a:spcBef>
              <a:buFont typeface="+mj-lt"/>
              <a:buAutoNum type="arabicPeriod"/>
              <a:tabLst/>
            </a:pPr>
            <a:r>
              <a:rPr lang="en-US" sz="2400" dirty="0">
                <a:solidFill>
                  <a:schemeClr val="tx1"/>
                </a:solidFill>
              </a:rPr>
              <a:t>Sorting, Grouping, Joins, Nested Queries</a:t>
            </a:r>
          </a:p>
          <a:p>
            <a:pPr marL="452438" indent="-452438" defTabSz="895350">
              <a:spcBef>
                <a:spcPts val="1200"/>
              </a:spcBef>
              <a:buFont typeface="+mj-lt"/>
              <a:buAutoNum type="arabicPeriod"/>
              <a:tabLst/>
            </a:pPr>
            <a:r>
              <a:rPr lang="en-US" sz="2400" dirty="0" err="1">
                <a:solidFill>
                  <a:schemeClr val="tx1"/>
                </a:solidFill>
              </a:rPr>
              <a:t>Giới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thiệu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về</a:t>
            </a:r>
            <a:r>
              <a:rPr lang="en-US" sz="2400" dirty="0">
                <a:solidFill>
                  <a:schemeClr val="tx1"/>
                </a:solidFill>
              </a:rPr>
              <a:t> Entity Framework</a:t>
            </a:r>
            <a:endParaRPr lang="bg-BG" sz="2400" dirty="0">
              <a:solidFill>
                <a:schemeClr val="tx1"/>
              </a:solidFill>
            </a:endParaRPr>
          </a:p>
        </p:txBody>
      </p:sp>
      <p:pic>
        <p:nvPicPr>
          <p:cNvPr id="6" name="Picture 2" descr="http://www.regejepress.com/1books5-med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1809750"/>
            <a:ext cx="1727200" cy="1295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2065087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Query Expression 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bất</a:t>
            </a:r>
            <a:r>
              <a:rPr lang="en-US" dirty="0"/>
              <a:t> </a:t>
            </a:r>
            <a:r>
              <a:rPr lang="en-US" dirty="0" err="1"/>
              <a:t>kì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noProof="1">
                <a:solidFill>
                  <a:srgbClr val="0070C0"/>
                </a:solidFill>
                <a:latin typeface="Consolas" pitchFamily="49" charset="0"/>
              </a:rPr>
              <a:t>IQueryable&lt;T&gt;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tiên</a:t>
            </a:r>
            <a:endParaRPr lang="en-US" dirty="0"/>
          </a:p>
          <a:p>
            <a:pPr lvl="1"/>
            <a:r>
              <a:rPr lang="en-US" sz="2000" dirty="0" err="1"/>
              <a:t>Một</a:t>
            </a:r>
            <a:r>
              <a:rPr lang="en-US" sz="2000" dirty="0"/>
              <a:t> query </a:t>
            </a:r>
            <a:r>
              <a:rPr lang="en-US" sz="2000" dirty="0" err="1"/>
              <a:t>được</a:t>
            </a:r>
            <a:r>
              <a:rPr lang="en-US" sz="2000" dirty="0"/>
              <a:t> </a:t>
            </a:r>
            <a:r>
              <a:rPr lang="en-US" sz="2000" dirty="0" err="1"/>
              <a:t>tự</a:t>
            </a:r>
            <a:r>
              <a:rPr lang="en-US" sz="2000" dirty="0"/>
              <a:t> </a:t>
            </a:r>
            <a:r>
              <a:rPr lang="en-US" sz="2000" dirty="0" err="1"/>
              <a:t>động</a:t>
            </a:r>
            <a:r>
              <a:rPr lang="en-US" sz="2000" dirty="0"/>
              <a:t> </a:t>
            </a:r>
            <a:r>
              <a:rPr lang="en-US" sz="2000" dirty="0" err="1"/>
              <a:t>sinh</a:t>
            </a:r>
            <a:r>
              <a:rPr lang="en-US" sz="2000" dirty="0"/>
              <a:t> </a:t>
            </a:r>
            <a:r>
              <a:rPr lang="en-US" sz="2000" dirty="0" err="1"/>
              <a:t>ra</a:t>
            </a:r>
            <a:r>
              <a:rPr lang="en-US" sz="2000" dirty="0"/>
              <a:t> </a:t>
            </a:r>
            <a:r>
              <a:rPr lang="en-US" sz="2000" dirty="0" err="1"/>
              <a:t>từ</a:t>
            </a:r>
            <a:r>
              <a:rPr lang="en-US" sz="2000" dirty="0"/>
              <a:t> expression tree </a:t>
            </a:r>
            <a:r>
              <a:rPr lang="en-US" sz="2000" dirty="0" err="1"/>
              <a:t>sau</a:t>
            </a:r>
            <a:r>
              <a:rPr lang="en-US" sz="2000" dirty="0"/>
              <a:t> </a:t>
            </a:r>
            <a:r>
              <a:rPr lang="en-US" sz="2000" dirty="0" err="1"/>
              <a:t>đó</a:t>
            </a:r>
            <a:r>
              <a:rPr lang="en-US" sz="2000" dirty="0"/>
              <a:t> </a:t>
            </a:r>
            <a:r>
              <a:rPr lang="en-US" sz="2000" dirty="0" err="1"/>
              <a:t>thực</a:t>
            </a:r>
            <a:r>
              <a:rPr lang="en-US" sz="2000" dirty="0"/>
              <a:t> </a:t>
            </a:r>
            <a:r>
              <a:rPr lang="en-US" sz="2000" dirty="0" err="1"/>
              <a:t>thi</a:t>
            </a:r>
            <a:endParaRPr lang="en-US" sz="2000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762000" y="2322335"/>
            <a:ext cx="7480300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b="1" noProof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int[] nums = new int[] { </a:t>
            </a:r>
            <a:endParaRPr lang="en-US" b="1" noProof="1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b="1" noProof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6, 2, 7, 1, 9, 3 };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b="1" noProof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numsLessThanFour =</a:t>
            </a:r>
            <a:r>
              <a:rPr lang="en-US" b="1" noProof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b="1" noProof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from i in nums</a:t>
            </a:r>
            <a:endParaRPr lang="en-US" b="1" noProof="1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b="1" noProof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where i &lt; 4</a:t>
            </a:r>
            <a:endParaRPr lang="en-US" b="1" noProof="1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b="1" noProof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i;</a:t>
            </a:r>
            <a:endParaRPr lang="en-US" b="1" noProof="1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b="1" noProof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 (var item in numsLessThanFour)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b="1" noProof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Console.WriteLine(item);</a:t>
            </a:r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4127500" y="3436680"/>
            <a:ext cx="3200400" cy="953453"/>
          </a:xfrm>
          <a:prstGeom prst="wedgeRoundRectCallout">
            <a:avLst>
              <a:gd name="adj1" fmla="val -77078"/>
              <a:gd name="adj2" fmla="val 55351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Query </a:t>
            </a:r>
            <a:r>
              <a:rPr lang="en-US" sz="2400" b="1" dirty="0" err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được</a:t>
            </a:r>
            <a:r>
              <a:rPr lang="en-US" sz="24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400" b="1" dirty="0" err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sinh</a:t>
            </a:r>
            <a:r>
              <a:rPr lang="en-US" sz="24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400" b="1" dirty="0" err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ra</a:t>
            </a:r>
            <a:r>
              <a:rPr lang="en-US" sz="24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400" b="1" dirty="0" err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và</a:t>
            </a:r>
            <a:r>
              <a:rPr lang="en-US" sz="24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400" b="1" dirty="0" err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thực</a:t>
            </a:r>
            <a:r>
              <a:rPr lang="en-US" sz="24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400" b="1" dirty="0" err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thi</a:t>
            </a:r>
            <a:r>
              <a:rPr lang="en-US" sz="24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ở </a:t>
            </a:r>
            <a:r>
              <a:rPr lang="en-US" sz="2400" b="1" dirty="0" err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đây</a:t>
            </a:r>
            <a:endParaRPr lang="bg-BG" sz="2400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4724400" y="2322335"/>
            <a:ext cx="3276600" cy="953453"/>
          </a:xfrm>
          <a:prstGeom prst="wedgeRoundRectCallout">
            <a:avLst>
              <a:gd name="adj1" fmla="val -93485"/>
              <a:gd name="adj2" fmla="val 56541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 err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Biến</a:t>
            </a:r>
            <a:r>
              <a:rPr lang="en-US" sz="24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400" b="1" dirty="0" err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kiểu</a:t>
            </a:r>
            <a:r>
              <a:rPr lang="en-US" sz="24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400" b="1" dirty="0" err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IQueryable</a:t>
            </a:r>
            <a:r>
              <a:rPr lang="en-US" sz="24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400" b="1" dirty="0" err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</a:t>
            </a:r>
            <a:r>
              <a:rPr lang="en-US" sz="24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endParaRPr lang="bg-BG" sz="2400" b="1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86602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err="1"/>
              <a:t>Ưu</a:t>
            </a:r>
            <a:r>
              <a:rPr lang="en-US" sz="3200" dirty="0"/>
              <a:t> </a:t>
            </a:r>
            <a:r>
              <a:rPr lang="en-US" sz="3200" dirty="0" err="1"/>
              <a:t>điểm</a:t>
            </a:r>
            <a:r>
              <a:rPr lang="en-US" sz="3200" dirty="0"/>
              <a:t> </a:t>
            </a:r>
            <a:r>
              <a:rPr lang="en-US" sz="3200" dirty="0" err="1"/>
              <a:t>của</a:t>
            </a:r>
            <a:r>
              <a:rPr lang="en-US" sz="3200" dirty="0"/>
              <a:t> Query Expression 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noProof="1">
                <a:solidFill>
                  <a:srgbClr val="659CEF"/>
                </a:solidFill>
                <a:latin typeface="Consolas" pitchFamily="49" charset="0"/>
              </a:rPr>
              <a:t>IQueryable&lt;T&gt;</a:t>
            </a:r>
            <a:r>
              <a:rPr lang="en-US" dirty="0">
                <a:solidFill>
                  <a:srgbClr val="659CEF"/>
                </a:solidFill>
              </a:rPr>
              <a:t> </a:t>
            </a:r>
            <a:r>
              <a:rPr lang="en-US" dirty="0" err="1"/>
              <a:t>dùng</a:t>
            </a:r>
            <a:r>
              <a:rPr lang="en-US" dirty="0"/>
              <a:t> expression trees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chế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Đưa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quyết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query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expression trees</a:t>
            </a:r>
          </a:p>
          <a:p>
            <a:pPr lvl="1"/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query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phức</a:t>
            </a:r>
            <a:r>
              <a:rPr lang="en-US" dirty="0"/>
              <a:t> </a:t>
            </a:r>
            <a:r>
              <a:rPr lang="en-US" dirty="0" err="1"/>
              <a:t>tạp</a:t>
            </a:r>
            <a:endParaRPr lang="en-US" dirty="0"/>
          </a:p>
          <a:p>
            <a:pPr lvl="1"/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query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query </a:t>
            </a:r>
            <a:r>
              <a:rPr lang="en-US" dirty="0" err="1"/>
              <a:t>rất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quả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2689541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sz="3200" dirty="0"/>
              <a:t>LINQ to </a:t>
            </a:r>
            <a:r>
              <a:rPr lang="en-US" sz="3200" dirty="0"/>
              <a:t>O</a:t>
            </a:r>
            <a:r>
              <a:rPr lang="bg-BG" sz="3200" dirty="0"/>
              <a:t>bjects </a:t>
            </a:r>
            <a:endParaRPr lang="en-US" sz="3200" dirty="0"/>
          </a:p>
        </p:txBody>
      </p:sp>
      <p:pic>
        <p:nvPicPr>
          <p:cNvPr id="8" name="Picture 6" descr="http://www.macwareinc.com/images/screenshots/ldspro/LDSproobjects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9906" y="755764"/>
            <a:ext cx="3172294" cy="4330586"/>
          </a:xfrm>
          <a:prstGeom prst="roundRect">
            <a:avLst>
              <a:gd name="adj" fmla="val 5180"/>
            </a:avLst>
          </a:prstGeom>
          <a:noFill/>
        </p:spPr>
      </p:pic>
      <p:pic>
        <p:nvPicPr>
          <p:cNvPr id="9" name="Picture 4" descr="http://www.seeklogo.com/images/L/LinQ-logo-4DED4D62F2-seeklogo.com.gif"/>
          <p:cNvPicPr>
            <a:picLocks noChangeAspect="1" noChangeArrowheads="1"/>
          </p:cNvPicPr>
          <p:nvPr/>
        </p:nvPicPr>
        <p:blipFill>
          <a:blip r:embed="rId3" cstate="screen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28113">
            <a:off x="864264" y="2153307"/>
            <a:ext cx="2148009" cy="2148009"/>
          </a:xfrm>
          <a:prstGeom prst="roundRect">
            <a:avLst>
              <a:gd name="adj" fmla="val 9411"/>
            </a:avLst>
          </a:prstGeom>
          <a:noFill/>
          <a:ln w="1905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127000" dist="38100" dir="2700000" sx="105000" sy="105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8" descr="http://icons2.iconarchive.com/icons/aha-soft/software/256/objects-icon.pn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4917">
            <a:off x="5781334" y="1809302"/>
            <a:ext cx="2916834" cy="2916834"/>
          </a:xfrm>
          <a:prstGeom prst="roundRect">
            <a:avLst>
              <a:gd name="adj" fmla="val 9411"/>
            </a:avLst>
          </a:prstGeom>
          <a:noFill/>
          <a:ln w="19050">
            <a:noFill/>
          </a:ln>
          <a:effectLst>
            <a:outerShdw blurRad="127000" dist="38100" dir="2700000" sx="105000" sy="105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492063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LINQ to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659CEF"/>
                </a:solidFill>
              </a:rPr>
              <a:t>LINQ to Objects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LINQ queries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noProof="1">
                <a:solidFill>
                  <a:srgbClr val="659CEF"/>
                </a:solidFill>
                <a:latin typeface="Consolas" pitchFamily="49" charset="0"/>
              </a:rPr>
              <a:t>IEnumerable&lt;T</a:t>
            </a:r>
            <a:r>
              <a:rPr lang="en-US" dirty="0">
                <a:solidFill>
                  <a:srgbClr val="659CEF"/>
                </a:solidFill>
                <a:latin typeface="Consolas" pitchFamily="49" charset="0"/>
              </a:rPr>
              <a:t>&gt;</a:t>
            </a:r>
            <a:endParaRPr lang="en-US" dirty="0">
              <a:solidFill>
                <a:srgbClr val="659CEF"/>
              </a:solidFill>
            </a:endParaRPr>
          </a:p>
          <a:p>
            <a:r>
              <a:rPr lang="en-US" dirty="0" err="1"/>
              <a:t>Trước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phải</a:t>
            </a:r>
            <a:endParaRPr lang="en-US" dirty="0"/>
          </a:p>
          <a:p>
            <a:pPr lvl="1"/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vòng</a:t>
            </a:r>
            <a:r>
              <a:rPr lang="en-US" dirty="0"/>
              <a:t> </a:t>
            </a:r>
            <a:r>
              <a:rPr lang="en-US" dirty="0" err="1"/>
              <a:t>lặp</a:t>
            </a:r>
            <a:r>
              <a:rPr lang="en-US" dirty="0"/>
              <a:t> </a:t>
            </a:r>
            <a:r>
              <a:rPr lang="en-US" noProof="1">
                <a:solidFill>
                  <a:srgbClr val="659CE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</a:rPr>
              <a:t>foreach</a:t>
            </a:r>
            <a:r>
              <a:rPr lang="en-US" dirty="0"/>
              <a:t> </a:t>
            </a:r>
            <a:r>
              <a:rPr lang="en-US" dirty="0" err="1"/>
              <a:t>phức</a:t>
            </a:r>
            <a:r>
              <a:rPr lang="en-US" dirty="0"/>
              <a:t> </a:t>
            </a:r>
            <a:r>
              <a:rPr lang="en-US" dirty="0" err="1"/>
              <a:t>tạp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hợp</a:t>
            </a:r>
            <a:endParaRPr lang="en-US" dirty="0"/>
          </a:p>
          <a:p>
            <a:r>
              <a:rPr lang="en-US" dirty="0" err="1"/>
              <a:t>Giờ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LINQ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cú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cái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 </a:t>
            </a:r>
            <a:r>
              <a:rPr lang="en-US" dirty="0" err="1"/>
              <a:t>rất</a:t>
            </a:r>
            <a:r>
              <a:rPr lang="en-US" dirty="0"/>
              <a:t> </a:t>
            </a:r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dàng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9753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vi-VN" sz="3200" dirty="0"/>
              <a:t>Ư</a:t>
            </a:r>
            <a:r>
              <a:rPr lang="en-US" sz="3200" dirty="0"/>
              <a:t>u </a:t>
            </a:r>
            <a:r>
              <a:rPr lang="en-US" sz="3200" dirty="0" err="1"/>
              <a:t>điểm</a:t>
            </a:r>
            <a:r>
              <a:rPr lang="en-US" sz="3200" dirty="0"/>
              <a:t> LINQ to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LINQ queries </a:t>
            </a:r>
            <a:r>
              <a:rPr lang="en-US" dirty="0" err="1"/>
              <a:t>có</a:t>
            </a:r>
            <a:r>
              <a:rPr lang="en-US" dirty="0"/>
              <a:t> 3 </a:t>
            </a:r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so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</a:rPr>
              <a:t>foreach</a:t>
            </a:r>
            <a:endParaRPr lang="en-US" dirty="0"/>
          </a:p>
          <a:p>
            <a:pPr lvl="1"/>
            <a:r>
              <a:rPr lang="en-US" dirty="0" err="1"/>
              <a:t>Ngắn</a:t>
            </a:r>
            <a:r>
              <a:rPr lang="en-US" dirty="0"/>
              <a:t> </a:t>
            </a:r>
            <a:r>
              <a:rPr lang="en-US" dirty="0" err="1"/>
              <a:t>gọn</a:t>
            </a:r>
            <a:r>
              <a:rPr lang="en-US" dirty="0"/>
              <a:t>, </a:t>
            </a:r>
            <a:r>
              <a:rPr lang="en-US" dirty="0" err="1"/>
              <a:t>xúc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đọc</a:t>
            </a:r>
            <a:r>
              <a:rPr lang="en-US" dirty="0"/>
              <a:t>,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biệt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lọc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bởi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kiện</a:t>
            </a:r>
            <a:endParaRPr lang="en-US" dirty="0"/>
          </a:p>
          <a:p>
            <a:pPr lvl="1"/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sẵn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filter, order </a:t>
            </a:r>
            <a:r>
              <a:rPr lang="en-US" dirty="0" err="1"/>
              <a:t>và</a:t>
            </a:r>
            <a:r>
              <a:rPr lang="en-US" dirty="0"/>
              <a:t> group </a:t>
            </a:r>
            <a:r>
              <a:rPr lang="en-US" dirty="0" err="1"/>
              <a:t>rất</a:t>
            </a:r>
            <a:r>
              <a:rPr lang="en-US" dirty="0"/>
              <a:t> </a:t>
            </a:r>
            <a:r>
              <a:rPr lang="en-US" dirty="0" err="1"/>
              <a:t>mạnh</a:t>
            </a:r>
            <a:endParaRPr lang="en-US" dirty="0"/>
          </a:p>
          <a:p>
            <a:pPr lvl="1"/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chuyển</a:t>
            </a:r>
            <a:r>
              <a:rPr lang="en-US" dirty="0"/>
              <a:t> sang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nguồn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gần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chỉnh</a:t>
            </a:r>
            <a:r>
              <a:rPr lang="en-US" dirty="0"/>
              <a:t> </a:t>
            </a:r>
            <a:r>
              <a:rPr lang="en-US" dirty="0" err="1"/>
              <a:t>sửa</a:t>
            </a:r>
            <a:r>
              <a:rPr lang="en-US" dirty="0"/>
              <a:t> code</a:t>
            </a:r>
          </a:p>
        </p:txBody>
      </p:sp>
    </p:spTree>
    <p:extLst>
      <p:ext uri="{BB962C8B-B14F-4D97-AF65-F5344CB8AC3E}">
        <p14:creationId xmlns:p14="http://schemas.microsoft.com/office/powerpoint/2010/main" val="19649637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VD LINQ to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>
                <a:solidFill>
                  <a:srgbClr val="659CEF"/>
                </a:solidFill>
              </a:rPr>
              <a:t>LINQ to Objects </a:t>
            </a:r>
            <a:r>
              <a:rPr lang="en-US" sz="2800" dirty="0" err="1"/>
              <a:t>thực</a:t>
            </a:r>
            <a:r>
              <a:rPr lang="en-US" sz="2800" dirty="0"/>
              <a:t> </a:t>
            </a:r>
            <a:r>
              <a:rPr lang="en-US" sz="2800" dirty="0" err="1"/>
              <a:t>hiện</a:t>
            </a:r>
            <a:r>
              <a:rPr lang="en-US" sz="2800" dirty="0"/>
              <a:t> </a:t>
            </a:r>
            <a:r>
              <a:rPr lang="en-US" sz="2800" dirty="0" err="1"/>
              <a:t>truy</a:t>
            </a:r>
            <a:r>
              <a:rPr lang="en-US" sz="2800" dirty="0"/>
              <a:t> </a:t>
            </a:r>
            <a:r>
              <a:rPr lang="en-US" sz="2800" dirty="0" err="1"/>
              <a:t>vấn</a:t>
            </a:r>
            <a:r>
              <a:rPr lang="en-US" sz="2800" dirty="0"/>
              <a:t> </a:t>
            </a:r>
            <a:r>
              <a:rPr lang="en-US" sz="2800" dirty="0" err="1"/>
              <a:t>như</a:t>
            </a:r>
            <a:r>
              <a:rPr lang="en-US" sz="2800" dirty="0"/>
              <a:t> SQL </a:t>
            </a:r>
            <a:r>
              <a:rPr lang="en-US" sz="2800" dirty="0" err="1"/>
              <a:t>trên</a:t>
            </a:r>
            <a:r>
              <a:rPr lang="en-US" sz="2800" dirty="0"/>
              <a:t> </a:t>
            </a:r>
            <a:r>
              <a:rPr lang="en-US" sz="2800" dirty="0" err="1"/>
              <a:t>tập</a:t>
            </a:r>
            <a:r>
              <a:rPr lang="en-US" sz="2800" dirty="0"/>
              <a:t> </a:t>
            </a:r>
            <a:r>
              <a:rPr lang="en-US" sz="2800" dirty="0" err="1"/>
              <a:t>hợp</a:t>
            </a:r>
            <a:r>
              <a:rPr lang="en-US" sz="2800" dirty="0"/>
              <a:t> </a:t>
            </a:r>
            <a:r>
              <a:rPr lang="en-US" sz="2800" dirty="0" err="1"/>
              <a:t>và</a:t>
            </a:r>
            <a:r>
              <a:rPr lang="en-US" sz="2800" dirty="0"/>
              <a:t> </a:t>
            </a:r>
            <a:r>
              <a:rPr lang="en-US" sz="2800" dirty="0" err="1"/>
              <a:t>mảng</a:t>
            </a:r>
            <a:r>
              <a:rPr lang="en-US" sz="2800" dirty="0"/>
              <a:t> </a:t>
            </a:r>
            <a:r>
              <a:rPr lang="en-US" sz="2800" dirty="0" err="1"/>
              <a:t>dữ</a:t>
            </a:r>
            <a:r>
              <a:rPr lang="en-US" sz="2800" dirty="0"/>
              <a:t> </a:t>
            </a:r>
            <a:r>
              <a:rPr lang="en-US" sz="2800" dirty="0" err="1"/>
              <a:t>liệu</a:t>
            </a:r>
            <a:r>
              <a:rPr lang="en-US" sz="2800" dirty="0"/>
              <a:t> </a:t>
            </a:r>
            <a:r>
              <a:rPr lang="en-US" sz="2800" dirty="0" err="1"/>
              <a:t>trong</a:t>
            </a:r>
            <a:r>
              <a:rPr lang="en-US" sz="2800" dirty="0"/>
              <a:t> </a:t>
            </a:r>
            <a:r>
              <a:rPr lang="en-US" sz="2800" dirty="0" err="1"/>
              <a:t>bộ</a:t>
            </a:r>
            <a:r>
              <a:rPr lang="en-US" sz="2800" dirty="0"/>
              <a:t> </a:t>
            </a:r>
            <a:r>
              <a:rPr lang="en-US" sz="2800" dirty="0" err="1"/>
              <a:t>nhớ</a:t>
            </a:r>
            <a:endParaRPr lang="bg-BG" sz="2800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838200" y="1962150"/>
            <a:ext cx="7772400" cy="31947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string[] presidents = { "Adams", "Arthur", "Buchanan",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"Bush", "Carter","Cleveland","Clinton", "Coolidge",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"Eisenhower", "Fillmore", "Ford", "Garfield","Grant",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"Harding", "Harrison", "Hayes", "Hoover",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"Jackson",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"Jefferson", "Johnson", "Kennedy", "Lincoln",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"Madison", "McKinley", "Monroe", "Nixon", "Pierce",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"Polk", "Reagan", "Roosevelt", "Taft",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"Taylor",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"Truman", "Tyler", "Van Buren", "Washington",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"Wilson"};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president = 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presidents.Where(p =&gt; p.StartsWith("Lin")).First();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Console.WriteLine(president);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ounded Rectangle 4"/>
          <p:cNvSpPr>
            <a:spLocks noChangeArrowheads="1"/>
          </p:cNvSpPr>
          <p:nvPr/>
        </p:nvSpPr>
        <p:spPr bwMode="auto">
          <a:xfrm>
            <a:off x="5334000" y="2694872"/>
            <a:ext cx="4038600" cy="1141223"/>
          </a:xfrm>
          <a:prstGeom prst="roundRect">
            <a:avLst>
              <a:gd name="adj" fmla="val 2789"/>
            </a:avLst>
          </a:prstGeom>
          <a:solidFill>
            <a:srgbClr val="3D4344"/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127000" sx="105000" sy="105000" algn="ctr" rotWithShape="0">
              <a:prstClr val="black">
                <a:alpha val="50000"/>
              </a:prstClr>
            </a:outerShdw>
          </a:effectLst>
        </p:spPr>
        <p:txBody>
          <a:bodyPr wrap="square" tIns="72000" bIns="72000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president =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(from p in presidents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where p.StartsWith("Lin")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select p).First();</a:t>
            </a:r>
          </a:p>
        </p:txBody>
      </p:sp>
    </p:spTree>
    <p:extLst>
      <p:ext uri="{BB962C8B-B14F-4D97-AF65-F5344CB8AC3E}">
        <p14:creationId xmlns:p14="http://schemas.microsoft.com/office/powerpoint/2010/main" val="28050485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7150"/>
            <a:ext cx="8763000" cy="536972"/>
          </a:xfrm>
        </p:spPr>
        <p:txBody>
          <a:bodyPr>
            <a:noAutofit/>
          </a:bodyPr>
          <a:lstStyle/>
          <a:p>
            <a:r>
              <a:rPr lang="en-US" sz="2800" dirty="0" err="1"/>
              <a:t>Bài</a:t>
            </a:r>
            <a:r>
              <a:rPr lang="en-US" sz="2800" dirty="0"/>
              <a:t> </a:t>
            </a:r>
            <a:r>
              <a:rPr lang="en-US" sz="2800" dirty="0" err="1"/>
              <a:t>tập</a:t>
            </a:r>
            <a:r>
              <a:rPr lang="en-US" sz="2800" dirty="0"/>
              <a:t> </a:t>
            </a:r>
            <a:r>
              <a:rPr lang="en-US" sz="2800" dirty="0" err="1"/>
              <a:t>đếm</a:t>
            </a:r>
            <a:r>
              <a:rPr lang="en-US" sz="2800" dirty="0"/>
              <a:t> </a:t>
            </a:r>
            <a:r>
              <a:rPr lang="en-US" sz="2800" dirty="0" err="1"/>
              <a:t>số</a:t>
            </a:r>
            <a:r>
              <a:rPr lang="en-US" sz="2800" dirty="0"/>
              <a:t> </a:t>
            </a:r>
            <a:r>
              <a:rPr lang="en-US" sz="2800" dirty="0" err="1"/>
              <a:t>lần</a:t>
            </a:r>
            <a:r>
              <a:rPr lang="en-US" sz="2800" dirty="0"/>
              <a:t> </a:t>
            </a:r>
            <a:r>
              <a:rPr lang="en-US" sz="2800" dirty="0" err="1"/>
              <a:t>xuất</a:t>
            </a:r>
            <a:r>
              <a:rPr lang="en-US" sz="2800" dirty="0"/>
              <a:t> </a:t>
            </a:r>
            <a:r>
              <a:rPr lang="en-US" sz="2800" dirty="0" err="1"/>
              <a:t>hiện</a:t>
            </a:r>
            <a:r>
              <a:rPr lang="en-US" sz="2800" dirty="0"/>
              <a:t> </a:t>
            </a:r>
            <a:r>
              <a:rPr lang="en-US" sz="2800" dirty="0" err="1"/>
              <a:t>của</a:t>
            </a:r>
            <a:r>
              <a:rPr lang="en-US" sz="2800" dirty="0"/>
              <a:t> 1 </a:t>
            </a:r>
            <a:r>
              <a:rPr lang="en-US" sz="2800" dirty="0" err="1"/>
              <a:t>từ</a:t>
            </a:r>
            <a:r>
              <a:rPr lang="en-US" sz="2800" dirty="0"/>
              <a:t> </a:t>
            </a:r>
            <a:r>
              <a:rPr lang="en-US" sz="2800" dirty="0" err="1"/>
              <a:t>trong</a:t>
            </a:r>
            <a:r>
              <a:rPr lang="en-US" sz="2800" dirty="0"/>
              <a:t> </a:t>
            </a:r>
            <a:r>
              <a:rPr lang="en-US" sz="2800" dirty="0" err="1"/>
              <a:t>chuỗi</a:t>
            </a:r>
            <a:endParaRPr lang="en-US" sz="2800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533400" y="819150"/>
            <a:ext cx="7772400" cy="40472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text = "Historically, the world of data 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r>
              <a:rPr lang="bg-BG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searchTerm = "data";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string[] source = text.Split(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new char[] { '.', '?', '!', ' ', ';', ':', ',' },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StringSplitOptions.RemoveEmptyEntries);</a:t>
            </a:r>
            <a:endParaRPr lang="en-US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Use ToLower() to match 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both </a:t>
            </a:r>
            <a:r>
              <a:rPr lang="bg-BG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"data" and "Data"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matchQuery = 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from word in 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text</a:t>
            </a:r>
            <a:endParaRPr lang="bg-BG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where word.ToLower() ==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searchTerm.ToLower()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select word;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wordCount =</a:t>
            </a:r>
            <a:endParaRPr lang="en-US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matchQuery.Count();</a:t>
            </a:r>
            <a:endParaRPr lang="en-US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ounded Rectangle 6"/>
          <p:cNvSpPr>
            <a:spLocks noChangeArrowheads="1"/>
          </p:cNvSpPr>
          <p:nvPr/>
        </p:nvSpPr>
        <p:spPr bwMode="auto">
          <a:xfrm>
            <a:off x="4114800" y="4062964"/>
            <a:ext cx="4724400" cy="985846"/>
          </a:xfrm>
          <a:prstGeom prst="roundRect">
            <a:avLst>
              <a:gd name="adj" fmla="val 2789"/>
            </a:avLst>
          </a:prstGeom>
          <a:solidFill>
            <a:srgbClr val="3D4344"/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127000" sx="105000" sy="105000" algn="ctr" rotWithShape="0">
              <a:prstClr val="black">
                <a:alpha val="50000"/>
              </a:prstClr>
            </a:outerShdw>
          </a:effectLst>
        </p:spPr>
        <p:txBody>
          <a:bodyPr wrap="square" tIns="72000" bIns="72000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wordCount = text.Select(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w =&gt; w.toLower() ==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searchTerm.ToLower()).Count();</a:t>
            </a:r>
          </a:p>
        </p:txBody>
      </p:sp>
    </p:spTree>
    <p:extLst>
      <p:ext uri="{BB962C8B-B14F-4D97-AF65-F5344CB8AC3E}">
        <p14:creationId xmlns:p14="http://schemas.microsoft.com/office/powerpoint/2010/main" val="9530873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Query </a:t>
            </a:r>
            <a:r>
              <a:rPr lang="en-US" sz="3200" dirty="0" err="1"/>
              <a:t>các</a:t>
            </a:r>
            <a:r>
              <a:rPr lang="en-US" sz="3200" dirty="0"/>
              <a:t> </a:t>
            </a:r>
            <a:r>
              <a:rPr lang="en-US" sz="3200" dirty="0" err="1"/>
              <a:t>tập</a:t>
            </a:r>
            <a:r>
              <a:rPr lang="en-US" sz="3200" dirty="0"/>
              <a:t> </a:t>
            </a:r>
            <a:r>
              <a:rPr lang="en-US" sz="3200" dirty="0" err="1"/>
              <a:t>hợp</a:t>
            </a:r>
            <a:endParaRPr lang="en-US" sz="3200" dirty="0"/>
          </a:p>
        </p:txBody>
      </p:sp>
      <p:pic>
        <p:nvPicPr>
          <p:cNvPr id="6" name="Picture 2" descr="http://www.kolbykirk.com/images/blog/beetle_collection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46238">
            <a:off x="1195455" y="1001348"/>
            <a:ext cx="7146042" cy="3752852"/>
          </a:xfrm>
          <a:prstGeom prst="roundRect">
            <a:avLst>
              <a:gd name="adj" fmla="val 5051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7" name="Picture 2" descr="http://www.iconarchive.com/icons/visualpharm/must-have/256/Search-icon.png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F5F0C8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03202">
            <a:off x="972638" y="1007209"/>
            <a:ext cx="2133600" cy="2133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034780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sz="3200" dirty="0"/>
              <a:t>Query</a:t>
            </a:r>
            <a:r>
              <a:rPr lang="en-US" sz="3200" dirty="0"/>
              <a:t> collection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query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bg-BG" dirty="0"/>
              <a:t>?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mọi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dirty="0" err="1"/>
              <a:t>đều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query </a:t>
            </a:r>
            <a:r>
              <a:rPr lang="en-US" dirty="0" err="1"/>
              <a:t>bằng</a:t>
            </a:r>
            <a:r>
              <a:rPr lang="en-US" dirty="0"/>
              <a:t> LINQ to Objects</a:t>
            </a:r>
          </a:p>
          <a:p>
            <a:pPr lvl="2"/>
            <a:r>
              <a:rPr lang="en-US" dirty="0"/>
              <a:t>Object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collection</a:t>
            </a:r>
          </a:p>
          <a:p>
            <a:pPr lvl="2"/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implement </a:t>
            </a:r>
            <a:r>
              <a:rPr lang="en-US" noProof="1">
                <a:solidFill>
                  <a:srgbClr val="659CEF"/>
                </a:solidFill>
                <a:latin typeface="Consolas" pitchFamily="49" charset="0"/>
              </a:rPr>
              <a:t>IEnumerable&lt;T&gt;</a:t>
            </a:r>
            <a:r>
              <a:rPr lang="en-US" dirty="0"/>
              <a:t> interface</a:t>
            </a:r>
          </a:p>
          <a:p>
            <a:pPr>
              <a:lnSpc>
                <a:spcPct val="100000"/>
              </a:lnSpc>
            </a:pPr>
            <a:r>
              <a:rPr lang="en-US" dirty="0" err="1"/>
              <a:t>Nhưng</a:t>
            </a:r>
            <a:r>
              <a:rPr lang="en-US" dirty="0"/>
              <a:t> </a:t>
            </a:r>
            <a:r>
              <a:rPr lang="en-US" dirty="0" err="1"/>
              <a:t>rất</a:t>
            </a:r>
            <a:r>
              <a:rPr lang="en-US" dirty="0"/>
              <a:t> may </a:t>
            </a:r>
            <a:r>
              <a:rPr lang="en-US" dirty="0" err="1"/>
              <a:t>là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err="1"/>
              <a:t>Hầu</a:t>
            </a:r>
            <a:r>
              <a:rPr lang="en-US" dirty="0"/>
              <a:t> </a:t>
            </a:r>
            <a:r>
              <a:rPr lang="en-US" dirty="0" err="1"/>
              <a:t>hết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collection </a:t>
            </a:r>
            <a:r>
              <a:rPr lang="en-US" dirty="0" err="1"/>
              <a:t>chuẩn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.NET Framework </a:t>
            </a:r>
            <a:r>
              <a:rPr lang="en-US" dirty="0" err="1"/>
              <a:t>đều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implements </a:t>
            </a:r>
            <a:r>
              <a:rPr lang="en-US" noProof="1">
                <a:solidFill>
                  <a:srgbClr val="659CEF"/>
                </a:solidFill>
                <a:latin typeface="Consolas" pitchFamily="49" charset="0"/>
              </a:rPr>
              <a:t>IEnumerable&lt;T&gt;</a:t>
            </a:r>
          </a:p>
        </p:txBody>
      </p:sp>
    </p:spTree>
    <p:extLst>
      <p:ext uri="{BB962C8B-B14F-4D97-AF65-F5344CB8AC3E}">
        <p14:creationId xmlns:p14="http://schemas.microsoft.com/office/powerpoint/2010/main" val="31963007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sz="3200" dirty="0"/>
              <a:t>Query</a:t>
            </a:r>
            <a:r>
              <a:rPr lang="en-US" sz="3200" dirty="0"/>
              <a:t> collection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Arrays – </a:t>
            </a:r>
            <a:r>
              <a:rPr lang="en-US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T[]</a:t>
            </a:r>
          </a:p>
          <a:p>
            <a:pPr lvl="1"/>
            <a:r>
              <a:rPr lang="en-US" dirty="0"/>
              <a:t>Generic lists – </a:t>
            </a:r>
            <a:r>
              <a:rPr lang="en-US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List&lt;T&gt;</a:t>
            </a:r>
            <a:endParaRPr lang="en-US" dirty="0">
              <a:solidFill>
                <a:srgbClr val="00B0F0"/>
              </a:solidFill>
            </a:endParaRPr>
          </a:p>
          <a:p>
            <a:pPr lvl="1"/>
            <a:r>
              <a:rPr lang="en-US" dirty="0"/>
              <a:t>Generic dictionaries – </a:t>
            </a:r>
            <a:r>
              <a:rPr lang="en-US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Dictionary&lt;K,V&gt;</a:t>
            </a:r>
            <a:endParaRPr lang="en-US" dirty="0">
              <a:solidFill>
                <a:srgbClr val="00B0F0"/>
              </a:solidFill>
            </a:endParaRPr>
          </a:p>
          <a:p>
            <a:pPr lvl="1"/>
            <a:r>
              <a:rPr lang="en-US" dirty="0"/>
              <a:t>Strings – </a:t>
            </a:r>
            <a:r>
              <a:rPr lang="en-US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string</a:t>
            </a:r>
            <a:endParaRPr lang="en-US" dirty="0">
              <a:solidFill>
                <a:srgbClr val="00B0F0"/>
              </a:solidFill>
            </a:endParaRPr>
          </a:p>
          <a:p>
            <a:pPr lvl="1"/>
            <a:r>
              <a:rPr lang="en-US" dirty="0" err="1"/>
              <a:t>Các</a:t>
            </a:r>
            <a:r>
              <a:rPr lang="en-US" dirty="0"/>
              <a:t> collections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sz="3000" dirty="0"/>
              <a:t>implements </a:t>
            </a:r>
            <a:r>
              <a:rPr lang="en-US" sz="3000" noProof="1">
                <a:solidFill>
                  <a:srgbClr val="00B0F0"/>
                </a:solidFill>
                <a:latin typeface="Consolas" pitchFamily="49" charset="0"/>
              </a:rPr>
              <a:t>IEnumerable&lt;T&gt;</a:t>
            </a:r>
          </a:p>
        </p:txBody>
      </p:sp>
    </p:spTree>
    <p:extLst>
      <p:ext uri="{BB962C8B-B14F-4D97-AF65-F5344CB8AC3E}">
        <p14:creationId xmlns:p14="http://schemas.microsoft.com/office/powerpoint/2010/main" val="3330640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sz="3200" dirty="0">
                <a:latin typeface="Arial" pitchFamily="34" charset="0"/>
                <a:cs typeface="Arial" pitchFamily="34" charset="0"/>
              </a:rPr>
              <a:t>LINQ </a:t>
            </a:r>
            <a:r>
              <a:rPr lang="en-US" sz="3200" dirty="0" err="1">
                <a:latin typeface="Arial" pitchFamily="34" charset="0"/>
                <a:cs typeface="Arial" pitchFamily="34" charset="0"/>
              </a:rPr>
              <a:t>là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>
                <a:latin typeface="Arial" pitchFamily="34" charset="0"/>
                <a:cs typeface="Arial" pitchFamily="34" charset="0"/>
              </a:rPr>
              <a:t>gì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?</a:t>
            </a:r>
          </a:p>
        </p:txBody>
      </p:sp>
      <p:pic>
        <p:nvPicPr>
          <p:cNvPr id="7" name="Picture 2" descr="http://braveheart-consultancy.com/images/blocks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3688071" y="790771"/>
            <a:ext cx="1767858" cy="3501016"/>
          </a:xfrm>
          <a:prstGeom prst="roundRect">
            <a:avLst>
              <a:gd name="adj" fmla="val 5421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5290944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Query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2" y="1057190"/>
            <a:ext cx="8229239" cy="2982962"/>
          </a:xfrm>
        </p:spPr>
        <p:txBody>
          <a:bodyPr>
            <a:normAutofit/>
          </a:bodyPr>
          <a:lstStyle/>
          <a:p>
            <a:r>
              <a:rPr lang="en-US" dirty="0" err="1"/>
              <a:t>Bất</a:t>
            </a:r>
            <a:r>
              <a:rPr lang="en-US" dirty="0"/>
              <a:t> </a:t>
            </a:r>
            <a:r>
              <a:rPr lang="en-US" dirty="0" err="1"/>
              <a:t>kì</a:t>
            </a:r>
            <a:r>
              <a:rPr lang="en-US" dirty="0"/>
              <a:t> </a:t>
            </a:r>
            <a:r>
              <a:rPr lang="en-US" dirty="0" err="1"/>
              <a:t>mảng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LINQ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762000" y="2639502"/>
            <a:ext cx="7620000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Book[] books = {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new Book { Title="LINQ in Action" },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new Book { Title="LINQ for Fun" },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new Book { Title="Extreme LINQ" } };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titles =</a:t>
            </a:r>
            <a:r>
              <a:rPr lang="en-US" sz="2000" b="1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000" b="1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books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.Where(book =&gt;</a:t>
            </a:r>
            <a:r>
              <a:rPr lang="en-US" sz="2000" b="1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000" b="1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book.Title.Contains("Action"))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.Select(book =&gt; book.Title);</a:t>
            </a:r>
            <a:endParaRPr lang="en-US" sz="2000" b="1" noProof="1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ounded Rectangle 4"/>
          <p:cNvSpPr>
            <a:spLocks noChangeArrowheads="1"/>
          </p:cNvSpPr>
          <p:nvPr/>
        </p:nvSpPr>
        <p:spPr bwMode="auto">
          <a:xfrm>
            <a:off x="3505200" y="1478277"/>
            <a:ext cx="5029200" cy="1389825"/>
          </a:xfrm>
          <a:prstGeom prst="roundRect">
            <a:avLst>
              <a:gd name="adj" fmla="val 2789"/>
            </a:avLst>
          </a:prstGeom>
          <a:solidFill>
            <a:srgbClr val="3D4344"/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127000" sx="105000" sy="105000" algn="ctr" rotWithShape="0">
              <a:prstClr val="black">
                <a:alpha val="50000"/>
              </a:prstClr>
            </a:outerShdw>
          </a:effectLst>
        </p:spPr>
        <p:txBody>
          <a:bodyPr wrap="square" tIns="72000" bIns="72000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titles =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from b in books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where b.Title.Contains("Action")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select b.Title;</a:t>
            </a:r>
          </a:p>
        </p:txBody>
      </p:sp>
    </p:spTree>
    <p:extLst>
      <p:ext uri="{BB962C8B-B14F-4D97-AF65-F5344CB8AC3E}">
        <p14:creationId xmlns:p14="http://schemas.microsoft.com/office/powerpoint/2010/main" val="24413117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8597"/>
          </a:xfrm>
        </p:spPr>
        <p:txBody>
          <a:bodyPr>
            <a:noAutofit/>
          </a:bodyPr>
          <a:lstStyle/>
          <a:p>
            <a:r>
              <a:rPr lang="en-US" sz="3200" dirty="0"/>
              <a:t>Query Generic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207" y="971550"/>
            <a:ext cx="8229239" cy="2982962"/>
          </a:xfrm>
        </p:spPr>
        <p:txBody>
          <a:bodyPr>
            <a:normAutofit/>
          </a:bodyPr>
          <a:lstStyle/>
          <a:p>
            <a:pPr lvl="1"/>
            <a:r>
              <a:rPr lang="bg-BG" dirty="0">
                <a:solidFill>
                  <a:srgbClr val="00B0F0"/>
                </a:solidFill>
                <a:latin typeface="Consolas" pitchFamily="49" charset="0"/>
              </a:rPr>
              <a:t>List&lt;T&gt;</a:t>
            </a:r>
            <a:r>
              <a:rPr lang="en-US" dirty="0"/>
              <a:t>, </a:t>
            </a:r>
            <a:r>
              <a:rPr lang="bg-BG" dirty="0">
                <a:solidFill>
                  <a:srgbClr val="00B0F0"/>
                </a:solidFill>
                <a:latin typeface="Consolas" pitchFamily="49" charset="0"/>
              </a:rPr>
              <a:t>LinkedList&lt;T&gt;</a:t>
            </a:r>
            <a:r>
              <a:rPr lang="en-US" dirty="0"/>
              <a:t>, </a:t>
            </a:r>
            <a:r>
              <a:rPr lang="bg-BG" dirty="0">
                <a:solidFill>
                  <a:srgbClr val="00B0F0"/>
                </a:solidFill>
                <a:latin typeface="Consolas" pitchFamily="49" charset="0"/>
              </a:rPr>
              <a:t>Queue&lt;T&gt;</a:t>
            </a:r>
            <a:r>
              <a:rPr lang="en-US" dirty="0">
                <a:latin typeface="Courier New" pitchFamily="49" charset="0"/>
              </a:rPr>
              <a:t>, </a:t>
            </a:r>
            <a:r>
              <a:rPr lang="bg-BG" dirty="0">
                <a:solidFill>
                  <a:srgbClr val="00B0F0"/>
                </a:solidFill>
                <a:latin typeface="Consolas" pitchFamily="49" charset="0"/>
              </a:rPr>
              <a:t>Stack&lt;T&gt;</a:t>
            </a:r>
            <a:r>
              <a:rPr lang="en-US" dirty="0"/>
              <a:t>, </a:t>
            </a:r>
            <a:r>
              <a:rPr lang="bg-BG" dirty="0">
                <a:solidFill>
                  <a:srgbClr val="00B0F0"/>
                </a:solidFill>
                <a:latin typeface="Consolas" pitchFamily="49" charset="0"/>
              </a:rPr>
              <a:t>HashSet&lt;T&gt;</a:t>
            </a:r>
            <a:r>
              <a:rPr lang="en-US" dirty="0"/>
              <a:t> ...</a:t>
            </a:r>
            <a:endParaRPr lang="bg-BG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47826" y="1674697"/>
            <a:ext cx="7620000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List&lt;Book&gt; books = new List&lt;Book&gt;() {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new Book { Title="LINQ in Action" },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new Book { Title="LINQ for Fun" },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new Book { Title="Extreme LINQ" } };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titles =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books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.Where(book =&gt; book.Title.Contains("Action"))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.Select(book =&gt; book.Title);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69232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Query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noProof="1">
                <a:solidFill>
                  <a:schemeClr val="accent5"/>
                </a:solidFill>
                <a:latin typeface="Consolas" pitchFamily="49" charset="0"/>
              </a:rPr>
              <a:t>System.String</a:t>
            </a:r>
            <a:r>
              <a:rPr lang="en-US" noProof="1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noProof="1">
                <a:solidFill>
                  <a:schemeClr val="accent5"/>
                </a:solidFill>
                <a:latin typeface="Consolas" pitchFamily="49" charset="0"/>
              </a:rPr>
              <a:t>IEnumerable&lt;char&gt;</a:t>
            </a:r>
            <a:endParaRPr lang="en-US" dirty="0">
              <a:solidFill>
                <a:schemeClr val="accent5"/>
              </a:solidFill>
              <a:latin typeface="Consolas" pitchFamily="49" charset="0"/>
            </a:endParaRPr>
          </a:p>
          <a:p>
            <a:endParaRPr lang="en-US" noProof="1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533400" y="1733550"/>
            <a:ext cx="7772400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count =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"Non-letter characters in this string: 8"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.Where(c =&gt; !Char.IsLetter(c))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.Count();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Console.WriteLine(count);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result is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8</a:t>
            </a:r>
          </a:p>
        </p:txBody>
      </p:sp>
      <p:sp>
        <p:nvSpPr>
          <p:cNvPr id="7" name="Rounded Rectangle 6"/>
          <p:cNvSpPr>
            <a:spLocks noChangeArrowheads="1"/>
          </p:cNvSpPr>
          <p:nvPr/>
        </p:nvSpPr>
        <p:spPr bwMode="auto">
          <a:xfrm>
            <a:off x="4464695" y="2607052"/>
            <a:ext cx="3886200" cy="1389825"/>
          </a:xfrm>
          <a:prstGeom prst="roundRect">
            <a:avLst>
              <a:gd name="adj" fmla="val 2789"/>
            </a:avLst>
          </a:prstGeom>
          <a:solidFill>
            <a:srgbClr val="3D4344"/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127000" sx="105000" sy="105000" algn="ctr" rotWithShape="0">
              <a:prstClr val="black">
                <a:alpha val="50000"/>
              </a:prstClr>
            </a:outerShdw>
          </a:effectLst>
        </p:spPr>
        <p:txBody>
          <a:bodyPr wrap="square" tIns="72000" bIns="72000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count =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(from c in "Non-letter…"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where !Char.IsLetter(c)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select c).Count();</a:t>
            </a:r>
          </a:p>
        </p:txBody>
      </p:sp>
    </p:spTree>
    <p:extLst>
      <p:ext uri="{BB962C8B-B14F-4D97-AF65-F5344CB8AC3E}">
        <p14:creationId xmlns:p14="http://schemas.microsoft.com/office/powerpoint/2010/main" val="24413117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/>
              <a:t>Các toán tử Aggregate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aggregate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collection</a:t>
            </a:r>
          </a:p>
        </p:txBody>
      </p:sp>
      <p:sp>
        <p:nvSpPr>
          <p:cNvPr id="8" name="Line 2"/>
          <p:cNvSpPr>
            <a:spLocks noChangeShapeType="1"/>
          </p:cNvSpPr>
          <p:nvPr/>
        </p:nvSpPr>
        <p:spPr bwMode="auto">
          <a:xfrm>
            <a:off x="4632326" y="3481389"/>
            <a:ext cx="1655762" cy="0"/>
          </a:xfrm>
          <a:prstGeom prst="line">
            <a:avLst/>
          </a:prstGeom>
          <a:noFill/>
          <a:ln w="34925" cap="rnd" cmpd="sng">
            <a:solidFill>
              <a:schemeClr val="accent5">
                <a:lumMod val="20000"/>
                <a:lumOff val="80000"/>
              </a:schemeClr>
            </a:solidFill>
            <a:prstDash val="sysDot"/>
            <a:round/>
            <a:headEnd/>
            <a:tailEnd type="arrow" w="sm" len="sm"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anchor="ctr"/>
          <a:lstStyle/>
          <a:p>
            <a:endParaRPr lang="bg-BG"/>
          </a:p>
        </p:txBody>
      </p:sp>
      <p:sp>
        <p:nvSpPr>
          <p:cNvPr id="9" name="Line 3"/>
          <p:cNvSpPr>
            <a:spLocks noChangeShapeType="1"/>
          </p:cNvSpPr>
          <p:nvPr/>
        </p:nvSpPr>
        <p:spPr bwMode="auto">
          <a:xfrm>
            <a:off x="4632326" y="2617789"/>
            <a:ext cx="1655762" cy="647700"/>
          </a:xfrm>
          <a:prstGeom prst="line">
            <a:avLst/>
          </a:prstGeom>
          <a:noFill/>
          <a:ln w="34925" cap="rnd" cmpd="sng">
            <a:solidFill>
              <a:schemeClr val="accent5">
                <a:lumMod val="20000"/>
                <a:lumOff val="80000"/>
              </a:schemeClr>
            </a:solidFill>
            <a:prstDash val="sysDot"/>
            <a:round/>
            <a:headEnd/>
            <a:tailEnd type="arrow" w="sm" len="sm"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anchor="ctr"/>
          <a:lstStyle/>
          <a:p>
            <a:endParaRPr lang="bg-BG"/>
          </a:p>
        </p:txBody>
      </p:sp>
      <p:sp>
        <p:nvSpPr>
          <p:cNvPr id="10" name="Line 4"/>
          <p:cNvSpPr>
            <a:spLocks noChangeShapeType="1"/>
          </p:cNvSpPr>
          <p:nvPr/>
        </p:nvSpPr>
        <p:spPr bwMode="auto">
          <a:xfrm flipV="1">
            <a:off x="4632326" y="3697289"/>
            <a:ext cx="1655762" cy="576262"/>
          </a:xfrm>
          <a:prstGeom prst="line">
            <a:avLst/>
          </a:prstGeom>
          <a:noFill/>
          <a:ln w="34925" cap="rnd" cmpd="sng">
            <a:solidFill>
              <a:schemeClr val="accent5">
                <a:lumMod val="20000"/>
                <a:lumOff val="80000"/>
              </a:schemeClr>
            </a:solidFill>
            <a:prstDash val="sysDot"/>
            <a:round/>
            <a:headEnd/>
            <a:tailEnd type="arrow" w="sm" len="sm"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anchor="ctr"/>
          <a:lstStyle/>
          <a:p>
            <a:endParaRPr lang="bg-BG"/>
          </a:p>
        </p:txBody>
      </p:sp>
      <p:pic>
        <p:nvPicPr>
          <p:cNvPr id="11" name="Picture 6" descr="http://www.iconarchive.com/icons/dryicons/aesthetica-2/128/database-process-icon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1413" y="3037517"/>
            <a:ext cx="838200" cy="838200"/>
          </a:xfrm>
          <a:prstGeom prst="rect">
            <a:avLst/>
          </a:prstGeom>
          <a:noFill/>
        </p:spPr>
      </p:pic>
      <p:graphicFrame>
        <p:nvGraphicFramePr>
          <p:cNvPr id="12" name="Group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2256804"/>
              </p:ext>
            </p:extLst>
          </p:nvPr>
        </p:nvGraphicFramePr>
        <p:xfrm>
          <a:off x="1219200" y="2047876"/>
          <a:ext cx="3208656" cy="2724912"/>
        </p:xfrm>
        <a:graphic>
          <a:graphicData uri="http://schemas.openxmlformats.org/drawingml/2006/table">
            <a:tbl>
              <a:tblPr/>
              <a:tblGrid>
                <a:gridCol w="17783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03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Salary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Bay Ivan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B0F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12500,00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Bat Rambo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B0F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13500,00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Baba Yaga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B0F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43300,00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Kiro the King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B0F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29800,00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Bay Mangal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B0F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25000,00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...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...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3" name="Group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7956938"/>
              </p:ext>
            </p:extLst>
          </p:nvPr>
        </p:nvGraphicFramePr>
        <p:xfrm>
          <a:off x="6561136" y="3074610"/>
          <a:ext cx="1981200" cy="790956"/>
        </p:xfrm>
        <a:graphic>
          <a:graphicData uri="http://schemas.openxmlformats.org/drawingml/2006/table">
            <a:tbl>
              <a:tblPr/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MAX(Salary)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125500,00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Freeform 5"/>
          <p:cNvSpPr>
            <a:spLocks/>
          </p:cNvSpPr>
          <p:nvPr/>
        </p:nvSpPr>
        <p:spPr bwMode="auto">
          <a:xfrm>
            <a:off x="4428496" y="2038350"/>
            <a:ext cx="2133600" cy="2743827"/>
          </a:xfrm>
          <a:custGeom>
            <a:avLst/>
            <a:gdLst/>
            <a:ahLst/>
            <a:cxnLst>
              <a:cxn ang="0">
                <a:pos x="0" y="2542"/>
              </a:cxn>
              <a:cxn ang="0">
                <a:pos x="0" y="0"/>
              </a:cxn>
              <a:cxn ang="0">
                <a:pos x="1358" y="962"/>
              </a:cxn>
              <a:cxn ang="0">
                <a:pos x="1358" y="1702"/>
              </a:cxn>
              <a:cxn ang="0">
                <a:pos x="0" y="2542"/>
              </a:cxn>
            </a:cxnLst>
            <a:rect l="0" t="0" r="r" b="b"/>
            <a:pathLst>
              <a:path w="1359" h="2543">
                <a:moveTo>
                  <a:pt x="0" y="2542"/>
                </a:moveTo>
                <a:lnTo>
                  <a:pt x="0" y="0"/>
                </a:lnTo>
                <a:lnTo>
                  <a:pt x="1358" y="962"/>
                </a:lnTo>
                <a:lnTo>
                  <a:pt x="1358" y="1702"/>
                </a:lnTo>
                <a:lnTo>
                  <a:pt x="0" y="2542"/>
                </a:lnTo>
              </a:path>
            </a:pathLst>
          </a:custGeom>
          <a:solidFill>
            <a:schemeClr val="accent5">
              <a:lumMod val="60000"/>
              <a:lumOff val="40000"/>
              <a:alpha val="25000"/>
            </a:schemeClr>
          </a:solidFill>
          <a:ln w="22225" cap="rnd" cmpd="sng">
            <a:solidFill>
              <a:schemeClr val="accent5">
                <a:lumMod val="20000"/>
                <a:lumOff val="80000"/>
                <a:alpha val="50000"/>
              </a:schemeClr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413117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/>
              <a:t>Các toán tử Aggregate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noProof="1">
                <a:solidFill>
                  <a:srgbClr val="659CEF"/>
                </a:solidFill>
                <a:latin typeface="Consolas" pitchFamily="49" charset="0"/>
                <a:cs typeface="Consolas" pitchFamily="49" charset="0"/>
              </a:rPr>
              <a:t>Average():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bình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hợp</a:t>
            </a:r>
            <a:endParaRPr lang="en-US" dirty="0"/>
          </a:p>
          <a:p>
            <a:r>
              <a:rPr lang="en-US" noProof="1">
                <a:solidFill>
                  <a:srgbClr val="659CEF"/>
                </a:solidFill>
                <a:latin typeface="Consolas" pitchFamily="49" charset="0"/>
                <a:cs typeface="Consolas" pitchFamily="49" charset="0"/>
              </a:rPr>
              <a:t>Count():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noProof="1">
                <a:cs typeface="Consolas" pitchFamily="49" charset="0"/>
              </a:rPr>
              <a:t>Đếm số phần tử trong một tập hợp</a:t>
            </a:r>
            <a:endParaRPr lang="en-US" dirty="0"/>
          </a:p>
          <a:p>
            <a:r>
              <a:rPr lang="en-US" noProof="1">
                <a:solidFill>
                  <a:srgbClr val="659CEF"/>
                </a:solidFill>
                <a:latin typeface="Consolas" pitchFamily="49" charset="0"/>
                <a:cs typeface="Consolas" pitchFamily="49" charset="0"/>
              </a:rPr>
              <a:t>Max():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noProof="1">
                <a:cs typeface="Consolas" pitchFamily="49" charset="0"/>
              </a:rPr>
              <a:t>Xác định giá trị lớn nhất trong một tập hợp</a:t>
            </a:r>
            <a:endParaRPr lang="en-US" dirty="0"/>
          </a:p>
          <a:p>
            <a:r>
              <a:rPr lang="en-US" noProof="1">
                <a:solidFill>
                  <a:srgbClr val="659CEF"/>
                </a:solidFill>
                <a:latin typeface="Consolas" pitchFamily="49" charset="0"/>
                <a:cs typeface="Consolas" pitchFamily="49" charset="0"/>
              </a:rPr>
              <a:t>Sum():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noProof="1">
                <a:cs typeface="Consolas" pitchFamily="49" charset="0"/>
              </a:rPr>
              <a:t>Tính tổng giá trị trong một tập hợp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3117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164"/>
            <a:ext cx="9144000" cy="858597"/>
          </a:xfrm>
        </p:spPr>
        <p:txBody>
          <a:bodyPr>
            <a:noAutofit/>
          </a:bodyPr>
          <a:lstStyle/>
          <a:p>
            <a:r>
              <a:rPr lang="en-US" sz="3200" dirty="0"/>
              <a:t>VD </a:t>
            </a:r>
            <a:r>
              <a:rPr lang="en-US" sz="3200" dirty="0" err="1"/>
              <a:t>toán</a:t>
            </a:r>
            <a:r>
              <a:rPr lang="en-US" sz="3200" dirty="0"/>
              <a:t> </a:t>
            </a:r>
            <a:r>
              <a:rPr lang="en-US" sz="3200" dirty="0" err="1"/>
              <a:t>tử</a:t>
            </a:r>
            <a:r>
              <a:rPr lang="en-US" sz="3200" dirty="0"/>
              <a:t> Aggregate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666750"/>
            <a:ext cx="8686800" cy="4476750"/>
          </a:xfrm>
        </p:spPr>
        <p:txBody>
          <a:bodyPr/>
          <a:lstStyle/>
          <a:p>
            <a:r>
              <a:rPr lang="en-US" sz="2400" dirty="0">
                <a:solidFill>
                  <a:srgbClr val="659CEF"/>
                </a:solidFill>
                <a:latin typeface="Consolas" pitchFamily="49" charset="0"/>
              </a:rPr>
              <a:t>Count(&lt;</a:t>
            </a:r>
            <a:r>
              <a:rPr lang="en-US" sz="2400" dirty="0" err="1">
                <a:solidFill>
                  <a:srgbClr val="659CEF"/>
                </a:solidFill>
                <a:latin typeface="Consolas" pitchFamily="49" charset="0"/>
              </a:rPr>
              <a:t>Điều</a:t>
            </a:r>
            <a:r>
              <a:rPr lang="en-US" sz="2400" dirty="0">
                <a:solidFill>
                  <a:srgbClr val="659CEF"/>
                </a:solidFill>
                <a:latin typeface="Consolas" pitchFamily="49" charset="0"/>
              </a:rPr>
              <a:t> </a:t>
            </a:r>
            <a:r>
              <a:rPr lang="en-US" sz="2400" dirty="0" err="1">
                <a:solidFill>
                  <a:srgbClr val="659CEF"/>
                </a:solidFill>
                <a:latin typeface="Consolas" pitchFamily="49" charset="0"/>
              </a:rPr>
              <a:t>kiện</a:t>
            </a:r>
            <a:r>
              <a:rPr lang="en-US" sz="2400" dirty="0">
                <a:solidFill>
                  <a:srgbClr val="659CEF"/>
                </a:solidFill>
                <a:latin typeface="Consolas" pitchFamily="49" charset="0"/>
              </a:rPr>
              <a:t>&gt;)</a:t>
            </a:r>
          </a:p>
          <a:p>
            <a:endParaRPr lang="en-US" sz="2400" dirty="0">
              <a:latin typeface="Courier New" pitchFamily="49" charset="0"/>
            </a:endParaRPr>
          </a:p>
          <a:p>
            <a:endParaRPr lang="en-US" sz="2400" dirty="0">
              <a:latin typeface="Courier New" pitchFamily="49" charset="0"/>
            </a:endParaRPr>
          </a:p>
          <a:p>
            <a:endParaRPr lang="en-US" sz="2400" dirty="0">
              <a:latin typeface="Courier New" pitchFamily="49" charset="0"/>
            </a:endParaRPr>
          </a:p>
          <a:p>
            <a:pPr>
              <a:spcBef>
                <a:spcPts val="1200"/>
              </a:spcBef>
            </a:pPr>
            <a:endParaRPr lang="en-US" sz="2400" dirty="0" smtClean="0">
              <a:solidFill>
                <a:srgbClr val="659CEF"/>
              </a:solidFill>
              <a:latin typeface="Consolas" pitchFamily="49" charset="0"/>
            </a:endParaRPr>
          </a:p>
          <a:p>
            <a:pPr>
              <a:spcBef>
                <a:spcPts val="1200"/>
              </a:spcBef>
            </a:pPr>
            <a:r>
              <a:rPr lang="en-US" sz="2400" dirty="0" smtClean="0">
                <a:solidFill>
                  <a:srgbClr val="659CEF"/>
                </a:solidFill>
                <a:latin typeface="Consolas" pitchFamily="49" charset="0"/>
              </a:rPr>
              <a:t>Max</a:t>
            </a:r>
            <a:r>
              <a:rPr lang="en-US" sz="2400" dirty="0">
                <a:solidFill>
                  <a:srgbClr val="659CEF"/>
                </a:solidFill>
                <a:latin typeface="Consolas" pitchFamily="49" charset="0"/>
              </a:rPr>
              <a:t>()</a:t>
            </a:r>
            <a:endParaRPr lang="bg-BG" sz="2400" dirty="0">
              <a:solidFill>
                <a:srgbClr val="659CEF"/>
              </a:solidFill>
              <a:latin typeface="Consolas" pitchFamily="49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09600" y="1037281"/>
            <a:ext cx="7912100" cy="135421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600" b="1" noProof="1">
                <a:solidFill>
                  <a:srgbClr val="003C8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double[] temperatures =</a:t>
            </a:r>
            <a:endParaRPr lang="en-US" sz="1600" b="1" noProof="1">
              <a:solidFill>
                <a:srgbClr val="003C8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003C8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1600" b="1" noProof="1">
                <a:solidFill>
                  <a:srgbClr val="003C8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r>
              <a:rPr lang="en-US" sz="1600" b="1" noProof="1">
                <a:solidFill>
                  <a:srgbClr val="003C8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28</a:t>
            </a:r>
            <a:r>
              <a:rPr lang="bg-BG" sz="1600" b="1" noProof="1">
                <a:solidFill>
                  <a:srgbClr val="003C8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.0, 1</a:t>
            </a:r>
            <a:r>
              <a:rPr lang="en-US" sz="1600" b="1" noProof="1">
                <a:solidFill>
                  <a:srgbClr val="003C8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</a:t>
            </a:r>
            <a:r>
              <a:rPr lang="bg-BG" sz="1600" b="1" noProof="1">
                <a:solidFill>
                  <a:srgbClr val="003C8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.5, </a:t>
            </a:r>
            <a:r>
              <a:rPr lang="en-US" sz="1600" b="1" noProof="1">
                <a:solidFill>
                  <a:srgbClr val="003C8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32</a:t>
            </a:r>
            <a:r>
              <a:rPr lang="bg-BG" sz="1600" b="1" noProof="1">
                <a:solidFill>
                  <a:srgbClr val="003C8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.3, </a:t>
            </a:r>
            <a:r>
              <a:rPr lang="en-US" sz="1600" b="1" noProof="1">
                <a:solidFill>
                  <a:srgbClr val="003C8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33</a:t>
            </a:r>
            <a:r>
              <a:rPr lang="bg-BG" sz="1600" b="1" noProof="1">
                <a:solidFill>
                  <a:srgbClr val="003C8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.6, </a:t>
            </a:r>
            <a:r>
              <a:rPr lang="en-US" sz="1600" b="1" noProof="1">
                <a:solidFill>
                  <a:srgbClr val="003C8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26</a:t>
            </a:r>
            <a:r>
              <a:rPr lang="bg-BG" sz="1600" b="1" noProof="1">
                <a:solidFill>
                  <a:srgbClr val="003C8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US" sz="1600" b="1" noProof="1">
                <a:solidFill>
                  <a:srgbClr val="003C8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bg-BG" sz="1600" b="1" noProof="1">
                <a:solidFill>
                  <a:srgbClr val="003C8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1600" b="1" noProof="1">
                <a:solidFill>
                  <a:srgbClr val="003C8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29</a:t>
            </a:r>
            <a:r>
              <a:rPr lang="bg-BG" sz="1600" b="1" noProof="1">
                <a:solidFill>
                  <a:srgbClr val="003C8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US" sz="1600" b="1" noProof="1">
                <a:solidFill>
                  <a:srgbClr val="003C8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  <a:r>
              <a:rPr lang="bg-BG" sz="1600" b="1" noProof="1">
                <a:solidFill>
                  <a:srgbClr val="003C8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003C8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bg-BG" sz="1600" b="1" noProof="1">
                <a:solidFill>
                  <a:srgbClr val="003C8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highTemp</a:t>
            </a:r>
            <a:r>
              <a:rPr lang="en-US" sz="1600" b="1" noProof="1">
                <a:solidFill>
                  <a:srgbClr val="003C8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Count</a:t>
            </a:r>
            <a:r>
              <a:rPr lang="bg-BG" sz="1600" b="1" noProof="1">
                <a:solidFill>
                  <a:srgbClr val="003C8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temperatures.Count(p =&gt; p &gt; </a:t>
            </a:r>
            <a:r>
              <a:rPr lang="en-US" sz="1600" b="1" noProof="1">
                <a:solidFill>
                  <a:srgbClr val="003C8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30</a:t>
            </a:r>
            <a:r>
              <a:rPr lang="bg-BG" sz="1600" b="1" noProof="1">
                <a:solidFill>
                  <a:srgbClr val="003C8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600" b="1" noProof="1">
                <a:solidFill>
                  <a:srgbClr val="003C8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Console.WriteLine(highTemp</a:t>
            </a:r>
            <a:r>
              <a:rPr lang="en-US" sz="1600" b="1" noProof="1">
                <a:solidFill>
                  <a:srgbClr val="003C8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Count</a:t>
            </a:r>
            <a:r>
              <a:rPr lang="bg-BG" sz="1600" b="1" noProof="1">
                <a:solidFill>
                  <a:srgbClr val="003C8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US" sz="1600" b="1" noProof="1">
              <a:solidFill>
                <a:srgbClr val="003C8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600" b="1" noProof="1">
                <a:solidFill>
                  <a:srgbClr val="003C8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</a:t>
            </a:r>
            <a:r>
              <a:rPr lang="en-US" sz="1600" b="1" noProof="1">
                <a:solidFill>
                  <a:srgbClr val="003C8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1600" b="1" noProof="1">
                <a:solidFill>
                  <a:srgbClr val="003C8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result is</a:t>
            </a:r>
            <a:r>
              <a:rPr lang="en-US" sz="1600" b="1" noProof="1">
                <a:solidFill>
                  <a:srgbClr val="003C8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2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09600" y="3393124"/>
            <a:ext cx="7912100" cy="135421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600" b="1" noProof="1">
                <a:solidFill>
                  <a:srgbClr val="003C8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double[] temperatures =</a:t>
            </a:r>
            <a:endParaRPr lang="en-US" sz="1600" b="1" noProof="1">
              <a:solidFill>
                <a:srgbClr val="003C8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003C8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1600" b="1" noProof="1">
                <a:solidFill>
                  <a:srgbClr val="003C8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r>
              <a:rPr lang="en-US" sz="1600" b="1" noProof="1">
                <a:solidFill>
                  <a:srgbClr val="003C8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28</a:t>
            </a:r>
            <a:r>
              <a:rPr lang="bg-BG" sz="1600" b="1" noProof="1">
                <a:solidFill>
                  <a:srgbClr val="003C8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.0, 1</a:t>
            </a:r>
            <a:r>
              <a:rPr lang="en-US" sz="1600" b="1" noProof="1">
                <a:solidFill>
                  <a:srgbClr val="003C8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</a:t>
            </a:r>
            <a:r>
              <a:rPr lang="bg-BG" sz="1600" b="1" noProof="1">
                <a:solidFill>
                  <a:srgbClr val="003C8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.5, </a:t>
            </a:r>
            <a:r>
              <a:rPr lang="en-US" sz="1600" b="1" noProof="1">
                <a:solidFill>
                  <a:srgbClr val="003C8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32</a:t>
            </a:r>
            <a:r>
              <a:rPr lang="bg-BG" sz="1600" b="1" noProof="1">
                <a:solidFill>
                  <a:srgbClr val="003C8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.3, </a:t>
            </a:r>
            <a:r>
              <a:rPr lang="en-US" sz="1600" b="1" noProof="1">
                <a:solidFill>
                  <a:srgbClr val="003C8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33</a:t>
            </a:r>
            <a:r>
              <a:rPr lang="bg-BG" sz="1600" b="1" noProof="1">
                <a:solidFill>
                  <a:srgbClr val="003C8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.6, </a:t>
            </a:r>
            <a:r>
              <a:rPr lang="en-US" sz="1600" b="1" noProof="1">
                <a:solidFill>
                  <a:srgbClr val="003C8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26</a:t>
            </a:r>
            <a:r>
              <a:rPr lang="bg-BG" sz="1600" b="1" noProof="1">
                <a:solidFill>
                  <a:srgbClr val="003C8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US" sz="1600" b="1" noProof="1">
                <a:solidFill>
                  <a:srgbClr val="003C8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bg-BG" sz="1600" b="1" noProof="1">
                <a:solidFill>
                  <a:srgbClr val="003C8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1600" b="1" noProof="1">
                <a:solidFill>
                  <a:srgbClr val="003C8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29</a:t>
            </a:r>
            <a:r>
              <a:rPr lang="bg-BG" sz="1600" b="1" noProof="1">
                <a:solidFill>
                  <a:srgbClr val="003C8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US" sz="1600" b="1" noProof="1">
                <a:solidFill>
                  <a:srgbClr val="003C8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  <a:r>
              <a:rPr lang="bg-BG" sz="1600" b="1" noProof="1">
                <a:solidFill>
                  <a:srgbClr val="003C8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600" b="1" noProof="1">
                <a:solidFill>
                  <a:srgbClr val="003C8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</a:t>
            </a:r>
            <a:r>
              <a:rPr lang="en-US" sz="1600" b="1" noProof="1">
                <a:solidFill>
                  <a:srgbClr val="003C8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max</a:t>
            </a:r>
            <a:r>
              <a:rPr lang="bg-BG" sz="1600" b="1" noProof="1">
                <a:solidFill>
                  <a:srgbClr val="003C8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Temp = temperatures.Max();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600" b="1" noProof="1">
                <a:solidFill>
                  <a:srgbClr val="003C8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1600" b="1" noProof="1">
                <a:solidFill>
                  <a:srgbClr val="003C8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max</a:t>
            </a:r>
            <a:r>
              <a:rPr lang="bg-BG" sz="1600" b="1" noProof="1">
                <a:solidFill>
                  <a:srgbClr val="003C8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Temp);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600" b="1" noProof="1">
                <a:solidFill>
                  <a:srgbClr val="003C8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</a:t>
            </a:r>
            <a:r>
              <a:rPr lang="en-US" sz="1600" b="1" noProof="1">
                <a:solidFill>
                  <a:srgbClr val="003C8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1600" b="1" noProof="1">
                <a:solidFill>
                  <a:srgbClr val="003C8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result is</a:t>
            </a:r>
            <a:r>
              <a:rPr lang="en-US" sz="1600" b="1" noProof="1">
                <a:solidFill>
                  <a:srgbClr val="003C8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  <a:r>
              <a:rPr lang="bg-BG" sz="1600" b="1" noProof="1">
                <a:solidFill>
                  <a:srgbClr val="003C8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b="1" noProof="1">
                <a:solidFill>
                  <a:srgbClr val="003C8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33</a:t>
            </a:r>
            <a:r>
              <a:rPr lang="bg-BG" sz="1600" b="1" noProof="1">
                <a:solidFill>
                  <a:srgbClr val="003C8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.6</a:t>
            </a:r>
            <a:endParaRPr lang="en-US" sz="1600" b="1" noProof="1">
              <a:solidFill>
                <a:srgbClr val="003C8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ounded Rectangle 7"/>
          <p:cNvSpPr>
            <a:spLocks noChangeArrowheads="1"/>
          </p:cNvSpPr>
          <p:nvPr/>
        </p:nvSpPr>
        <p:spPr bwMode="auto">
          <a:xfrm>
            <a:off x="4640165" y="1855743"/>
            <a:ext cx="3886200" cy="1141223"/>
          </a:xfrm>
          <a:prstGeom prst="roundRect">
            <a:avLst>
              <a:gd name="adj" fmla="val 2789"/>
            </a:avLst>
          </a:prstGeom>
          <a:solidFill>
            <a:srgbClr val="3D4344"/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127000" sx="105000" sy="105000" algn="ctr" rotWithShape="0">
              <a:prstClr val="black">
                <a:alpha val="50000"/>
              </a:prstClr>
            </a:outerShdw>
          </a:effectLst>
        </p:spPr>
        <p:txBody>
          <a:bodyPr wrap="square" tIns="72000" bIns="72000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bg-BG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highTemp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(from p in temperatures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where p &gt; 30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select p).Count();</a:t>
            </a:r>
          </a:p>
        </p:txBody>
      </p:sp>
      <p:sp>
        <p:nvSpPr>
          <p:cNvPr id="9" name="Rounded Rectangle 8"/>
          <p:cNvSpPr>
            <a:spLocks noChangeArrowheads="1"/>
          </p:cNvSpPr>
          <p:nvPr/>
        </p:nvSpPr>
        <p:spPr bwMode="auto">
          <a:xfrm>
            <a:off x="5181600" y="3732133"/>
            <a:ext cx="3733800" cy="923695"/>
          </a:xfrm>
          <a:prstGeom prst="roundRect">
            <a:avLst>
              <a:gd name="adj" fmla="val 2789"/>
            </a:avLst>
          </a:prstGeom>
          <a:solidFill>
            <a:srgbClr val="3D4344"/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127000" sx="105000" sy="105000" algn="ctr" rotWithShape="0">
              <a:prstClr val="black">
                <a:alpha val="50000"/>
              </a:prstClr>
            </a:outerShdw>
          </a:effectLst>
        </p:spPr>
        <p:txBody>
          <a:bodyPr wrap="square" tIns="72000" bIns="72000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bg-BG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highTemp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(from p in temperatures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select p).Max();</a:t>
            </a:r>
          </a:p>
        </p:txBody>
      </p:sp>
    </p:spTree>
    <p:extLst>
      <p:ext uri="{BB962C8B-B14F-4D97-AF65-F5344CB8AC3E}">
        <p14:creationId xmlns:p14="http://schemas.microsoft.com/office/powerpoint/2010/main" val="24413117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/>
              <a:t>Projection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659CEF"/>
                </a:solidFill>
              </a:rPr>
              <a:t>Projection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khác</a:t>
            </a:r>
            <a:endParaRPr lang="en-US" dirty="0"/>
          </a:p>
          <a:p>
            <a:pPr lvl="1"/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bởi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viên</a:t>
            </a:r>
            <a:endParaRPr lang="en-US" dirty="0"/>
          </a:p>
          <a:p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Projection </a:t>
            </a:r>
            <a:r>
              <a:rPr lang="en-US" dirty="0" err="1"/>
              <a:t>trong</a:t>
            </a:r>
            <a:r>
              <a:rPr lang="en-US" dirty="0"/>
              <a:t> LINQ:</a:t>
            </a:r>
          </a:p>
          <a:p>
            <a:pPr lvl="1"/>
            <a:r>
              <a:rPr lang="en-US" dirty="0">
                <a:solidFill>
                  <a:srgbClr val="659CEF"/>
                </a:solidFill>
                <a:latin typeface="Consolas" pitchFamily="49" charset="0"/>
              </a:rPr>
              <a:t>Select</a:t>
            </a:r>
            <a:r>
              <a:rPr lang="en-US" dirty="0"/>
              <a:t> – project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đơn</a:t>
            </a:r>
            <a:endParaRPr lang="en-US" dirty="0"/>
          </a:p>
          <a:p>
            <a:pPr lvl="1"/>
            <a:r>
              <a:rPr lang="en-US" noProof="1">
                <a:solidFill>
                  <a:srgbClr val="659CEF"/>
                </a:solidFill>
                <a:latin typeface="Consolas" pitchFamily="49" charset="0"/>
              </a:rPr>
              <a:t>SelectMany</a:t>
            </a:r>
            <a:r>
              <a:rPr lang="en-US" dirty="0"/>
              <a:t> – project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mới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3117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VD Projection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3" y="1123950"/>
            <a:ext cx="8229239" cy="29829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659CEF"/>
                </a:solidFill>
                <a:latin typeface="Consolas" pitchFamily="49" charset="0"/>
              </a:rPr>
              <a:t>Select(&lt;</a:t>
            </a:r>
            <a:r>
              <a:rPr lang="en-US" dirty="0" err="1">
                <a:solidFill>
                  <a:srgbClr val="659CEF"/>
                </a:solidFill>
                <a:latin typeface="Consolas" pitchFamily="49" charset="0"/>
              </a:rPr>
              <a:t>hàm</a:t>
            </a:r>
            <a:r>
              <a:rPr lang="en-US" dirty="0">
                <a:solidFill>
                  <a:srgbClr val="659CEF"/>
                </a:solidFill>
                <a:latin typeface="Consolas" pitchFamily="49" charset="0"/>
              </a:rPr>
              <a:t> transform&gt;)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838200" y="1428750"/>
            <a:ext cx="7685090" cy="34778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List&lt;string&gt; words =</a:t>
            </a:r>
            <a:endParaRPr lang="en-US" sz="2000" b="1" noProof="1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List&lt;string&gt;() { "an", "apple", "a", "day" };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query = </a:t>
            </a:r>
            <a:endParaRPr lang="en-US" sz="2000" b="1" noProof="1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from word in words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select word.Substring(0, 1);</a:t>
            </a:r>
            <a:endParaRPr lang="en-US" sz="2000" b="1" noProof="1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000" b="1" noProof="1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 (string s in query)</a:t>
            </a:r>
            <a:endParaRPr lang="en-US" sz="2000" b="1" noProof="1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bg-BG" sz="2000" b="1" noProof="1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</a:t>
            </a:r>
            <a:r>
              <a:rPr lang="bg-BG" sz="2000" b="1" noProof="1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onsole.Write("{0} ",s);</a:t>
            </a:r>
            <a:endParaRPr lang="en-US" sz="2000" b="1" noProof="1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2000" b="1" noProof="1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</a:t>
            </a:r>
            <a:r>
              <a:rPr lang="en-US" sz="2000" b="1" noProof="1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000" b="1" noProof="1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result is: a a a d</a:t>
            </a:r>
            <a:endParaRPr lang="en-US" sz="2000" b="1" noProof="1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ounded Rectangle 4"/>
          <p:cNvSpPr>
            <a:spLocks noChangeArrowheads="1"/>
          </p:cNvSpPr>
          <p:nvPr/>
        </p:nvSpPr>
        <p:spPr bwMode="auto">
          <a:xfrm>
            <a:off x="5399089" y="2319765"/>
            <a:ext cx="3276600" cy="1079072"/>
          </a:xfrm>
          <a:prstGeom prst="roundRect">
            <a:avLst>
              <a:gd name="adj" fmla="val 2789"/>
            </a:avLst>
          </a:prstGeom>
          <a:solidFill>
            <a:srgbClr val="3D4344"/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127000" sx="105000" sy="105000" algn="ctr" rotWithShape="0">
              <a:prstClr val="black">
                <a:alpha val="50000"/>
              </a:prstClr>
            </a:outerShdw>
          </a:effectLst>
        </p:spPr>
        <p:txBody>
          <a:bodyPr wrap="square" tIns="72000" bIns="72000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query =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words.Select(w =&gt;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w.Substring(0,1));</a:t>
            </a:r>
          </a:p>
        </p:txBody>
      </p:sp>
    </p:spTree>
    <p:extLst>
      <p:ext uri="{BB962C8B-B14F-4D97-AF65-F5344CB8AC3E}">
        <p14:creationId xmlns:p14="http://schemas.microsoft.com/office/powerpoint/2010/main" val="244131179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8597"/>
          </a:xfrm>
        </p:spPr>
        <p:txBody>
          <a:bodyPr>
            <a:noAutofit/>
          </a:bodyPr>
          <a:lstStyle/>
          <a:p>
            <a:r>
              <a:rPr lang="en-US" sz="3200" dirty="0"/>
              <a:t>VD Projection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3" y="666750"/>
            <a:ext cx="8229239" cy="3519603"/>
          </a:xfrm>
        </p:spPr>
        <p:txBody>
          <a:bodyPr>
            <a:normAutofit/>
          </a:bodyPr>
          <a:lstStyle/>
          <a:p>
            <a:pPr marL="80999" indent="0">
              <a:buNone/>
            </a:pPr>
            <a:r>
              <a:rPr lang="en-US" noProof="1">
                <a:solidFill>
                  <a:srgbClr val="FF0000"/>
                </a:solidFill>
                <a:latin typeface="Consolas" pitchFamily="49" charset="0"/>
              </a:rPr>
              <a:t>SelectMany(&lt;hàm đa giá trị&gt;)</a:t>
            </a:r>
            <a:endParaRPr lang="en-US" dirty="0">
              <a:solidFill>
                <a:srgbClr val="FF0000"/>
              </a:solidFill>
              <a:latin typeface="Consolas" pitchFamily="49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457203" y="1047750"/>
            <a:ext cx="8763000" cy="36009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b="1" noProof="1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string[] sentence = new string[] {</a:t>
            </a:r>
            <a:endParaRPr lang="en-US" b="1" noProof="1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b="1" noProof="1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"The quick brown",</a:t>
            </a:r>
            <a:endParaRPr lang="en-US" b="1" noProof="1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b="1" noProof="1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"fox jumped over",</a:t>
            </a:r>
            <a:endParaRPr lang="en-US" b="1" noProof="1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b="1" noProof="1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"the lazy dog"};</a:t>
            </a:r>
          </a:p>
          <a:p>
            <a:pPr eaLnBrk="0" hangingPunct="0">
              <a:lnSpc>
                <a:spcPct val="10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b="1" noProof="1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SelectMany returns nine strings</a:t>
            </a:r>
            <a:endParaRPr lang="en-US" b="1" noProof="1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</a:t>
            </a:r>
            <a:r>
              <a:rPr lang="bg-BG" b="1" noProof="1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(sub-iterates the Select result)</a:t>
            </a:r>
            <a:endParaRPr lang="en-US" b="1" noProof="1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b="1" noProof="1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IEnumerable&lt;string&gt; </a:t>
            </a:r>
            <a:r>
              <a:rPr lang="en-US" b="1" noProof="1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allW</a:t>
            </a:r>
            <a:r>
              <a:rPr lang="bg-BG" b="1" noProof="1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ords =</a:t>
            </a:r>
            <a:endParaRPr lang="en-US" b="1" noProof="1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b="1" noProof="1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sentence.SelectMany(segment =&gt; segment.Split(' '));</a:t>
            </a:r>
            <a:endParaRPr lang="en-US" b="1" noProof="1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b="1" noProof="1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 (var word in </a:t>
            </a:r>
            <a:r>
              <a:rPr lang="en-US" b="1" noProof="1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allW</a:t>
            </a:r>
            <a:r>
              <a:rPr lang="bg-BG" b="1" noProof="1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ords)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b="1" noProof="1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Console.WriteLine(" {0}",</a:t>
            </a:r>
            <a:r>
              <a:rPr lang="en-US" b="1" noProof="1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b="1" noProof="1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word);</a:t>
            </a:r>
            <a:endParaRPr lang="en-US" b="1" noProof="1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b="1" noProof="1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</a:t>
            </a:r>
            <a:r>
              <a:rPr lang="en-US" b="1" noProof="1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Result: </a:t>
            </a:r>
            <a:r>
              <a:rPr lang="bg-BG" b="1" noProof="1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quick brown fox jumped over the lazy dog</a:t>
            </a:r>
            <a:endParaRPr lang="en-US" b="1" noProof="1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131179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/>
              <a:t>Conversion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collection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khác</a:t>
            </a:r>
            <a:endParaRPr lang="en-US" dirty="0"/>
          </a:p>
          <a:p>
            <a:pPr lvl="1"/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collection</a:t>
            </a:r>
          </a:p>
          <a:p>
            <a:pPr lvl="1"/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collection</a:t>
            </a:r>
          </a:p>
          <a:p>
            <a:r>
              <a:rPr lang="en-US" dirty="0"/>
              <a:t>VD:</a:t>
            </a:r>
          </a:p>
          <a:p>
            <a:pPr lvl="1"/>
            <a:r>
              <a:rPr lang="en-US" noProof="1">
                <a:solidFill>
                  <a:srgbClr val="00B0F0"/>
                </a:solidFill>
                <a:latin typeface="Consolas" pitchFamily="49" charset="0"/>
              </a:rPr>
              <a:t>Enumerable.AsEnumerable&lt;TSource</a:t>
            </a:r>
            <a:r>
              <a:rPr lang="en-US" dirty="0">
                <a:solidFill>
                  <a:srgbClr val="00B0F0"/>
                </a:solidFill>
                <a:latin typeface="Consolas" pitchFamily="49" charset="0"/>
              </a:rPr>
              <a:t>&gt;</a:t>
            </a:r>
          </a:p>
          <a:p>
            <a:pPr lvl="1"/>
            <a:r>
              <a:rPr lang="bg-BG" dirty="0">
                <a:solidFill>
                  <a:srgbClr val="00B0F0"/>
                </a:solidFill>
                <a:latin typeface="Consolas" pitchFamily="49" charset="0"/>
              </a:rPr>
              <a:t>Enumerable.OfType&lt;(TResult)</a:t>
            </a:r>
            <a:r>
              <a:rPr lang="en-US" dirty="0">
                <a:solidFill>
                  <a:srgbClr val="00B0F0"/>
                </a:solidFill>
                <a:latin typeface="Consolas" pitchFamily="49" charset="0"/>
              </a:rPr>
              <a:t>&gt;</a:t>
            </a:r>
            <a:r>
              <a:rPr lang="bg-BG" dirty="0">
                <a:solidFill>
                  <a:srgbClr val="00B0F0"/>
                </a:solidFill>
                <a:latin typeface="Courier New" pitchFamily="49" charset="0"/>
              </a:rPr>
              <a:t> </a:t>
            </a:r>
            <a:endParaRPr lang="en-US" dirty="0">
              <a:solidFill>
                <a:srgbClr val="00B0F0"/>
              </a:solidFill>
              <a:latin typeface="Courier New" pitchFamily="49" charset="0"/>
            </a:endParaRPr>
          </a:p>
          <a:p>
            <a:pPr lvl="1"/>
            <a:r>
              <a:rPr lang="bg-BG" dirty="0">
                <a:solidFill>
                  <a:srgbClr val="00B0F0"/>
                </a:solidFill>
                <a:latin typeface="Consolas" pitchFamily="49" charset="0"/>
              </a:rPr>
              <a:t>Enumerable.ToArray(TSource)</a:t>
            </a:r>
            <a:r>
              <a:rPr lang="bg-BG" dirty="0">
                <a:solidFill>
                  <a:srgbClr val="00B0F0"/>
                </a:solidFill>
                <a:latin typeface="Courier New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41311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LINQ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LINQ </a:t>
            </a:r>
            <a:r>
              <a:rPr lang="en-US" dirty="0" err="1">
                <a:solidFill>
                  <a:srgbClr val="00B050"/>
                </a:solidFill>
              </a:rPr>
              <a:t>là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một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tập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các</a:t>
            </a:r>
            <a:r>
              <a:rPr lang="en-US" dirty="0">
                <a:solidFill>
                  <a:srgbClr val="00B050"/>
                </a:solidFill>
              </a:rPr>
              <a:t> API </a:t>
            </a:r>
            <a:r>
              <a:rPr lang="en-US" dirty="0" err="1">
                <a:solidFill>
                  <a:srgbClr val="00B050"/>
                </a:solidFill>
              </a:rPr>
              <a:t>mở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rộng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của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/>
              <a:t>.NET Framework 3.5 </a:t>
            </a:r>
            <a:r>
              <a:rPr lang="en-US" dirty="0" err="1"/>
              <a:t>trở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thao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code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T-SQL</a:t>
            </a:r>
          </a:p>
          <a:p>
            <a:r>
              <a:rPr lang="en-US" dirty="0">
                <a:solidFill>
                  <a:srgbClr val="00B05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LINQ </a:t>
            </a:r>
            <a:r>
              <a:rPr lang="en-US" dirty="0" err="1">
                <a:solidFill>
                  <a:srgbClr val="00B05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sử</a:t>
            </a:r>
            <a:r>
              <a:rPr lang="en-US" dirty="0">
                <a:solidFill>
                  <a:srgbClr val="00B05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dirty="0" err="1">
                <a:solidFill>
                  <a:srgbClr val="00B05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dụng</a:t>
            </a:r>
            <a:r>
              <a:rPr lang="en-US" dirty="0">
                <a:solidFill>
                  <a:srgbClr val="00B05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dirty="0" err="1">
                <a:solidFill>
                  <a:srgbClr val="00B05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các</a:t>
            </a:r>
            <a:r>
              <a:rPr lang="en-US" dirty="0">
                <a:solidFill>
                  <a:srgbClr val="00B05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Query expression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/>
              <a:t>giống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T-SQL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thao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8366415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/>
              <a:t>Conversion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66750"/>
            <a:ext cx="8686800" cy="274320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US" sz="2800" dirty="0" err="1"/>
              <a:t>Bắt</a:t>
            </a:r>
            <a:r>
              <a:rPr lang="en-US" sz="2800" dirty="0"/>
              <a:t> </a:t>
            </a:r>
            <a:r>
              <a:rPr lang="en-US" sz="2800" dirty="0" err="1"/>
              <a:t>đầu</a:t>
            </a:r>
            <a:r>
              <a:rPr lang="en-US" sz="2800" dirty="0"/>
              <a:t> </a:t>
            </a:r>
            <a:r>
              <a:rPr lang="en-US" sz="2800" dirty="0" err="1"/>
              <a:t>với</a:t>
            </a:r>
            <a:r>
              <a:rPr lang="en-US" sz="2800" dirty="0"/>
              <a:t> "</a:t>
            </a:r>
            <a:r>
              <a:rPr lang="en-US" sz="2800" dirty="0">
                <a:solidFill>
                  <a:srgbClr val="00B0F0"/>
                </a:solidFill>
                <a:latin typeface="Consolas" pitchFamily="49" charset="0"/>
              </a:rPr>
              <a:t>As</a:t>
            </a:r>
            <a:r>
              <a:rPr lang="en-US" sz="2800" dirty="0"/>
              <a:t>" </a:t>
            </a:r>
          </a:p>
          <a:p>
            <a:pPr lvl="1">
              <a:lnSpc>
                <a:spcPct val="110000"/>
              </a:lnSpc>
              <a:spcBef>
                <a:spcPts val="1200"/>
              </a:spcBef>
            </a:pPr>
            <a:r>
              <a:rPr lang="en-US" sz="2400" dirty="0" err="1"/>
              <a:t>Chuyển</a:t>
            </a:r>
            <a:r>
              <a:rPr lang="en-US" sz="2400" dirty="0"/>
              <a:t> </a:t>
            </a:r>
            <a:r>
              <a:rPr lang="en-US" sz="2400" dirty="0" err="1"/>
              <a:t>kiểu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collection, </a:t>
            </a:r>
            <a:r>
              <a:rPr lang="en-US" sz="2400" dirty="0" err="1"/>
              <a:t>không</a:t>
            </a:r>
            <a:r>
              <a:rPr lang="en-US" sz="2400" dirty="0"/>
              <a:t> </a:t>
            </a:r>
            <a:r>
              <a:rPr lang="en-US" sz="2400" dirty="0" err="1"/>
              <a:t>duyệt</a:t>
            </a:r>
            <a:r>
              <a:rPr lang="en-US" sz="2400" dirty="0"/>
              <a:t> qua </a:t>
            </a:r>
            <a:r>
              <a:rPr lang="en-US" sz="2400" dirty="0" err="1"/>
              <a:t>phần</a:t>
            </a:r>
            <a:r>
              <a:rPr lang="en-US" sz="2400" dirty="0"/>
              <a:t> </a:t>
            </a:r>
            <a:r>
              <a:rPr lang="en-US" sz="2400" dirty="0" err="1"/>
              <a:t>tử</a:t>
            </a:r>
            <a:endParaRPr lang="en-US" sz="2400" dirty="0"/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US" sz="2800" dirty="0" err="1"/>
              <a:t>Bắt</a:t>
            </a:r>
            <a:r>
              <a:rPr lang="en-US" sz="2800" dirty="0"/>
              <a:t> </a:t>
            </a:r>
            <a:r>
              <a:rPr lang="en-US" sz="2800" dirty="0" err="1"/>
              <a:t>đầu</a:t>
            </a:r>
            <a:r>
              <a:rPr lang="en-US" sz="2800" dirty="0"/>
              <a:t> </a:t>
            </a:r>
            <a:r>
              <a:rPr lang="en-US" sz="2800" dirty="0" err="1"/>
              <a:t>với</a:t>
            </a:r>
            <a:r>
              <a:rPr lang="en-US" sz="2800" dirty="0"/>
              <a:t> "</a:t>
            </a:r>
            <a:r>
              <a:rPr lang="en-US" sz="2800" dirty="0">
                <a:solidFill>
                  <a:srgbClr val="00B0F0"/>
                </a:solidFill>
                <a:latin typeface="Consolas" pitchFamily="49" charset="0"/>
              </a:rPr>
              <a:t>To</a:t>
            </a:r>
            <a:r>
              <a:rPr lang="en-US" sz="2800" dirty="0"/>
              <a:t>" </a:t>
            </a:r>
          </a:p>
          <a:p>
            <a:pPr lvl="1">
              <a:lnSpc>
                <a:spcPct val="110000"/>
              </a:lnSpc>
              <a:spcBef>
                <a:spcPts val="1200"/>
              </a:spcBef>
            </a:pPr>
            <a:r>
              <a:rPr lang="en-US" sz="2400" dirty="0" err="1"/>
              <a:t>Duyệt</a:t>
            </a:r>
            <a:r>
              <a:rPr lang="en-US" sz="2400" dirty="0"/>
              <a:t> qua collection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chuyển</a:t>
            </a:r>
            <a:r>
              <a:rPr lang="en-US" sz="2400" dirty="0"/>
              <a:t> </a:t>
            </a:r>
            <a:r>
              <a:rPr lang="en-US" sz="2400" dirty="0" err="1"/>
              <a:t>mỗi</a:t>
            </a:r>
            <a:r>
              <a:rPr lang="en-US" sz="2400" dirty="0"/>
              <a:t> </a:t>
            </a:r>
            <a:r>
              <a:rPr lang="en-US" sz="2400" dirty="0" err="1"/>
              <a:t>phần</a:t>
            </a:r>
            <a:r>
              <a:rPr lang="en-US" sz="2400" dirty="0"/>
              <a:t> </a:t>
            </a:r>
            <a:r>
              <a:rPr lang="en-US" sz="2400" dirty="0" err="1"/>
              <a:t>tử</a:t>
            </a:r>
            <a:r>
              <a:rPr lang="en-US" sz="2400" dirty="0"/>
              <a:t> </a:t>
            </a:r>
            <a:r>
              <a:rPr lang="en-US" sz="2400" dirty="0" err="1"/>
              <a:t>thành</a:t>
            </a:r>
            <a:r>
              <a:rPr lang="en-US" sz="2400" dirty="0"/>
              <a:t> </a:t>
            </a:r>
            <a:r>
              <a:rPr lang="en-US" sz="2400" dirty="0" err="1"/>
              <a:t>kiểu</a:t>
            </a:r>
            <a:r>
              <a:rPr lang="en-US" sz="2400" dirty="0"/>
              <a:t> </a:t>
            </a:r>
            <a:r>
              <a:rPr lang="en-US" sz="2400" dirty="0" err="1"/>
              <a:t>tập</a:t>
            </a:r>
            <a:r>
              <a:rPr lang="en-US" sz="2400" dirty="0"/>
              <a:t> </a:t>
            </a:r>
            <a:r>
              <a:rPr lang="en-US" sz="2400" dirty="0" err="1"/>
              <a:t>hợp</a:t>
            </a:r>
            <a:r>
              <a:rPr lang="en-US" sz="2400" dirty="0"/>
              <a:t> </a:t>
            </a:r>
            <a:r>
              <a:rPr lang="en-US" sz="2400" dirty="0" err="1"/>
              <a:t>tương</a:t>
            </a:r>
            <a:r>
              <a:rPr lang="en-US" sz="2400" dirty="0"/>
              <a:t> </a:t>
            </a:r>
            <a:r>
              <a:rPr lang="en-US" sz="2400" dirty="0" err="1"/>
              <a:t>ứng</a:t>
            </a:r>
            <a:endParaRPr lang="en-US" sz="2400" dirty="0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838200" y="3638550"/>
            <a:ext cx="762000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string[] towns =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{“HaNoi", “DaNang", “TP HCM”};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List&lt;string&gt; list = towns.ToList();</a:t>
            </a:r>
          </a:p>
        </p:txBody>
      </p:sp>
    </p:spTree>
    <p:extLst>
      <p:ext uri="{BB962C8B-B14F-4D97-AF65-F5344CB8AC3E}">
        <p14:creationId xmlns:p14="http://schemas.microsoft.com/office/powerpoint/2010/main" val="244131179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/>
              <a:t>Sorting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66750"/>
            <a:ext cx="8686800" cy="4191000"/>
          </a:xfrm>
        </p:spPr>
        <p:txBody>
          <a:bodyPr>
            <a:normAutofit/>
          </a:bodyPr>
          <a:lstStyle/>
          <a:p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Sort </a:t>
            </a:r>
            <a:r>
              <a:rPr lang="en-US" dirty="0" err="1"/>
              <a:t>sắp</a:t>
            </a:r>
            <a:r>
              <a:rPr lang="en-US" dirty="0"/>
              <a:t> </a:t>
            </a:r>
            <a:r>
              <a:rPr lang="en-US" dirty="0" err="1"/>
              <a:t>xếp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chí</a:t>
            </a:r>
            <a:endParaRPr lang="en-US" dirty="0"/>
          </a:p>
          <a:p>
            <a:pPr lvl="1"/>
            <a:r>
              <a:rPr lang="en-US" noProof="1">
                <a:solidFill>
                  <a:srgbClr val="00B0F0"/>
                </a:solidFill>
                <a:latin typeface="Consolas" pitchFamily="49" charset="0"/>
              </a:rPr>
              <a:t>OrderBy(…)</a:t>
            </a:r>
          </a:p>
          <a:p>
            <a:pPr lvl="1"/>
            <a:r>
              <a:rPr lang="en-US" noProof="1">
                <a:solidFill>
                  <a:srgbClr val="00B0F0"/>
                </a:solidFill>
                <a:latin typeface="Consolas" pitchFamily="49" charset="0"/>
              </a:rPr>
              <a:t>OrderByDescending(…)</a:t>
            </a:r>
          </a:p>
          <a:p>
            <a:pPr lvl="1"/>
            <a:r>
              <a:rPr lang="en-US" noProof="1">
                <a:solidFill>
                  <a:srgbClr val="00B0F0"/>
                </a:solidFill>
                <a:latin typeface="Consolas" pitchFamily="49" charset="0"/>
              </a:rPr>
              <a:t>ThenBy(…)</a:t>
            </a:r>
            <a:r>
              <a:rPr lang="en-US" noProof="1"/>
              <a:t> </a:t>
            </a:r>
            <a:r>
              <a:rPr lang="en-US" dirty="0"/>
              <a:t>–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sort </a:t>
            </a:r>
            <a:r>
              <a:rPr lang="en-US" dirty="0" err="1"/>
              <a:t>tăng</a:t>
            </a:r>
            <a:r>
              <a:rPr lang="en-US" dirty="0"/>
              <a:t> </a:t>
            </a:r>
            <a:r>
              <a:rPr lang="en-US" dirty="0" err="1"/>
              <a:t>dần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theo</a:t>
            </a:r>
            <a:endParaRPr lang="en-US" dirty="0">
              <a:latin typeface="Courier New" pitchFamily="49" charset="0"/>
            </a:endParaRPr>
          </a:p>
          <a:p>
            <a:pPr lvl="1"/>
            <a:r>
              <a:rPr lang="en-US" noProof="1">
                <a:solidFill>
                  <a:srgbClr val="00B0F0"/>
                </a:solidFill>
                <a:latin typeface="Consolas" pitchFamily="49" charset="0"/>
              </a:rPr>
              <a:t>ThenByDescending(…)</a:t>
            </a:r>
          </a:p>
          <a:p>
            <a:pPr lvl="1"/>
            <a:r>
              <a:rPr lang="en-US" noProof="1">
                <a:solidFill>
                  <a:srgbClr val="00B0F0"/>
                </a:solidFill>
                <a:latin typeface="Consolas" pitchFamily="49" charset="0"/>
              </a:rPr>
              <a:t>Reverse(…)</a:t>
            </a:r>
          </a:p>
        </p:txBody>
      </p:sp>
    </p:spTree>
    <p:extLst>
      <p:ext uri="{BB962C8B-B14F-4D97-AF65-F5344CB8AC3E}">
        <p14:creationId xmlns:p14="http://schemas.microsoft.com/office/powerpoint/2010/main" val="244131179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VD Sorting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85800" y="787987"/>
            <a:ext cx="7772400" cy="415498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600" b="1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string[] words = { "</a:t>
            </a:r>
            <a:r>
              <a:rPr lang="en-US" sz="1600" b="1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Bay </a:t>
            </a:r>
            <a:r>
              <a:rPr lang="bg-BG" sz="1600" b="1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Kolio", "Pinokio",</a:t>
            </a:r>
            <a:endParaRPr lang="en-US" sz="1600" b="1" noProof="1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1600" b="1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"Dedo Mraz",</a:t>
            </a:r>
            <a:r>
              <a:rPr lang="en-US" sz="1600" b="1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1600" b="1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"Baba </a:t>
            </a:r>
            <a:r>
              <a:rPr lang="en-US" sz="1600" b="1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Yag</a:t>
            </a:r>
            <a:r>
              <a:rPr lang="bg-BG" sz="1600" b="1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a",</a:t>
            </a:r>
            <a:r>
              <a:rPr lang="en-US" sz="1600" b="1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1600" b="1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sz="1600" b="1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Bay Mangal</a:t>
            </a:r>
            <a:r>
              <a:rPr lang="bg-BG" sz="1600" b="1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};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600" b="1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IEnumerable&lt;string&gt; query =</a:t>
            </a:r>
            <a:endParaRPr lang="en-US" sz="1600" b="1" noProof="1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1600" b="1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from word in words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1600" b="1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orderby word.Length,</a:t>
            </a:r>
            <a:r>
              <a:rPr lang="en-US" sz="1600" b="1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1600" b="1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word.Substring(0, 1)</a:t>
            </a:r>
            <a:r>
              <a:rPr lang="en-US" sz="1600" b="1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1600" b="1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descending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1600" b="1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word;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600" b="1" noProof="1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600" b="1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 (string str in query)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1600" b="1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Console.WriteLine(str);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600" b="1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/* The result is: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Pinokio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Dedo Mraz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Bay Kolio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Baba Yaga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Bay Mangal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600" b="1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*/</a:t>
            </a:r>
            <a:endParaRPr lang="en-US" sz="1600" b="1" noProof="1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ounded Rectangle 7"/>
          <p:cNvSpPr>
            <a:spLocks noChangeArrowheads="1"/>
          </p:cNvSpPr>
          <p:nvPr/>
        </p:nvSpPr>
        <p:spPr bwMode="auto">
          <a:xfrm>
            <a:off x="2743200" y="3105150"/>
            <a:ext cx="5181600" cy="1451976"/>
          </a:xfrm>
          <a:prstGeom prst="roundRect">
            <a:avLst>
              <a:gd name="adj" fmla="val 2789"/>
            </a:avLst>
          </a:prstGeom>
          <a:solidFill>
            <a:srgbClr val="3D4344"/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127000" sx="105000" sy="105000" algn="ctr" rotWithShape="0">
              <a:prstClr val="black">
                <a:alpha val="50000"/>
              </a:prstClr>
            </a:outerShdw>
          </a:effectLst>
        </p:spPr>
        <p:txBody>
          <a:bodyPr wrap="square" tIns="72000" bIns="72000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query =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words.Select(word =&gt; word).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OrderBy(word =&gt; word.Length).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ThenByDescending(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word =&gt; word.Substring(0, 1));</a:t>
            </a:r>
          </a:p>
        </p:txBody>
      </p:sp>
    </p:spTree>
    <p:extLst>
      <p:ext uri="{BB962C8B-B14F-4D97-AF65-F5344CB8AC3E}">
        <p14:creationId xmlns:p14="http://schemas.microsoft.com/office/powerpoint/2010/main" val="244131179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/>
              <a:t>Grouping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66750"/>
            <a:ext cx="8686800" cy="419100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4" name="Picture 4" descr="groupi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200150"/>
            <a:ext cx="4965390" cy="3153442"/>
          </a:xfrm>
          <a:prstGeom prst="roundRect">
            <a:avLst>
              <a:gd name="adj" fmla="val 3425"/>
            </a:avLst>
          </a:prstGeom>
          <a:noFill/>
          <a:ln w="6350">
            <a:solidFill>
              <a:srgbClr val="0000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4131179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/>
              <a:t>Joins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66750"/>
            <a:ext cx="8686800" cy="4191000"/>
          </a:xfrm>
        </p:spPr>
        <p:txBody>
          <a:bodyPr>
            <a:normAutofit/>
          </a:bodyPr>
          <a:lstStyle/>
          <a:p>
            <a:endParaRPr lang="bg-BG" dirty="0"/>
          </a:p>
        </p:txBody>
      </p:sp>
      <p:pic>
        <p:nvPicPr>
          <p:cNvPr id="6" name="Picture 5" descr="joi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504950"/>
            <a:ext cx="3775076" cy="2736298"/>
          </a:xfrm>
          <a:prstGeom prst="roundRect">
            <a:avLst>
              <a:gd name="adj" fmla="val 5002"/>
            </a:avLst>
          </a:prstGeom>
          <a:noFill/>
          <a:ln w="6350">
            <a:solidFill>
              <a:srgbClr val="000000"/>
            </a:solidFill>
            <a:miter lim="800000"/>
            <a:headEnd/>
            <a:tailEnd/>
          </a:ln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5" t="5556" r="5556" b="4394"/>
          <a:stretch>
            <a:fillRect/>
          </a:stretch>
        </p:blipFill>
        <p:spPr bwMode="auto">
          <a:xfrm>
            <a:off x="3893808" y="2816972"/>
            <a:ext cx="1134136" cy="1148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44131179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/>
              <a:t>Phương thức Join</a:t>
            </a:r>
            <a:endParaRPr lang="en-US" sz="3200" dirty="0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533400" y="842010"/>
            <a:ext cx="8064500" cy="393954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owners = new[] { 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new { Name = "Koko", Town = "Plovdiv"},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new { Name = "Pepi", Town = "Sofia"},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};</a:t>
            </a:r>
          </a:p>
          <a:p>
            <a:pPr eaLnBrk="0" hangingPunct="0">
              <a:lnSpc>
                <a:spcPct val="10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pets = new[] { 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new { Name = "Sharo", Owner = owners[0] },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new { Name = "Rex", Owner = owners[1] },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new { Name = "Poohy", Owner = owners[0] },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};</a:t>
            </a:r>
          </a:p>
          <a:p>
            <a:pPr eaLnBrk="0" hangingPunct="0">
              <a:lnSpc>
                <a:spcPct val="100000"/>
              </a:lnSpc>
              <a:spcBef>
                <a:spcPts val="24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petsWithOwners =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from o in owners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join p in pets on o.Name equals p.Owner.Name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select new { Owner = o.Name, Pet = p.Name };</a:t>
            </a:r>
          </a:p>
          <a:p>
            <a:pPr eaLnBrk="0" hangingPunct="0">
              <a:lnSpc>
                <a:spcPct val="10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 (var p in petsWithOwners)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Console.WriteLine("{0} owned by {1}", p.Pet, p.Owner);</a:t>
            </a:r>
          </a:p>
        </p:txBody>
      </p:sp>
      <p:sp>
        <p:nvSpPr>
          <p:cNvPr id="10" name="Rounded Rectangle 9"/>
          <p:cNvSpPr>
            <a:spLocks noChangeArrowheads="1"/>
          </p:cNvSpPr>
          <p:nvPr/>
        </p:nvSpPr>
        <p:spPr bwMode="auto">
          <a:xfrm>
            <a:off x="4114801" y="2876550"/>
            <a:ext cx="4724399" cy="706168"/>
          </a:xfrm>
          <a:prstGeom prst="roundRect">
            <a:avLst>
              <a:gd name="adj" fmla="val 2789"/>
            </a:avLst>
          </a:prstGeom>
          <a:solidFill>
            <a:srgbClr val="3D4344"/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127000" sx="105000" sy="105000" algn="ctr" rotWithShape="0">
              <a:prstClr val="black">
                <a:alpha val="50000"/>
              </a:prstClr>
            </a:outerShdw>
          </a:effectLst>
        </p:spPr>
        <p:txBody>
          <a:bodyPr wrap="square" tIns="72000" bIns="72000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petsWithOwners = owners.Join(pets,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(o =&gt; o.Name), (p =&gt; p.Owner.Name),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(o, p) =&gt; new {o.Name, p.Name });</a:t>
            </a:r>
          </a:p>
        </p:txBody>
      </p:sp>
    </p:spTree>
    <p:extLst>
      <p:ext uri="{BB962C8B-B14F-4D97-AF65-F5344CB8AC3E}">
        <p14:creationId xmlns:p14="http://schemas.microsoft.com/office/powerpoint/2010/main" val="244131179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944"/>
            <a:ext cx="9144000" cy="858597"/>
          </a:xfrm>
        </p:spPr>
        <p:txBody>
          <a:bodyPr>
            <a:noAutofit/>
          </a:bodyPr>
          <a:lstStyle/>
          <a:p>
            <a:r>
              <a:rPr lang="en-US" sz="3200" dirty="0"/>
              <a:t>Nested 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66750"/>
            <a:ext cx="8686800" cy="41910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Query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lồng</a:t>
            </a:r>
            <a:r>
              <a:rPr lang="en-US" dirty="0"/>
              <a:t> </a:t>
            </a:r>
            <a:r>
              <a:rPr lang="en-US" dirty="0" err="1"/>
              <a:t>nhau</a:t>
            </a:r>
            <a:endParaRPr lang="en-US" dirty="0"/>
          </a:p>
          <a:p>
            <a:r>
              <a:rPr lang="en-US" dirty="0"/>
              <a:t>VD: </a:t>
            </a:r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roles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ID = 1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57060" y="2001775"/>
            <a:ext cx="7629524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query = people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.Where(p =&gt; p.ID == 1)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.SelectMany(p =&gt; roles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.Where(r =&gt; r.ID == p.</a:t>
            </a:r>
            <a:r>
              <a:rPr lang="en-US" sz="2000" b="1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Role</a:t>
            </a:r>
            <a:r>
              <a:rPr lang="bg-BG" sz="2000" b="1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ID)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.Select(r =&gt; </a:t>
            </a:r>
            <a:endParaRPr lang="en-US" sz="2000" b="1" noProof="1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bg-BG" sz="2000" b="1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{ p.FirstName, p.LastName, r.Role }));</a:t>
            </a:r>
            <a:endParaRPr lang="en-US" sz="2000" b="1" noProof="1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131179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/>
              <a:t>Giới thiệu Entity Framework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66750"/>
            <a:ext cx="8686800" cy="4191000"/>
          </a:xfrm>
        </p:spPr>
        <p:txBody>
          <a:bodyPr>
            <a:normAutofit/>
          </a:bodyPr>
          <a:lstStyle/>
          <a:p>
            <a:endParaRPr lang="bg-BG" dirty="0"/>
          </a:p>
        </p:txBody>
      </p:sp>
      <p:pic>
        <p:nvPicPr>
          <p:cNvPr id="8" name="Picture 2" descr="http://www.theserverside.net/tt/articles/content/IntroducingEntityFramework/figure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428750"/>
            <a:ext cx="1600200" cy="2102288"/>
          </a:xfrm>
          <a:prstGeom prst="roundRect">
            <a:avLst>
              <a:gd name="adj" fmla="val 2862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://www.awicons.com/stock-icons/3d-artistic-icons/preview/framework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809750"/>
            <a:ext cx="2895600" cy="1409700"/>
          </a:xfrm>
          <a:prstGeom prst="roundRect">
            <a:avLst>
              <a:gd name="adj" fmla="val 4317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44131179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Giới thiệu EF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EF </a:t>
            </a:r>
            <a:r>
              <a:rPr lang="en-US" dirty="0" err="1"/>
              <a:t>là</a:t>
            </a:r>
            <a:r>
              <a:rPr lang="en-US" dirty="0"/>
              <a:t> framework ORM </a:t>
            </a:r>
            <a:r>
              <a:rPr lang="en-US" dirty="0" err="1"/>
              <a:t>của</a:t>
            </a:r>
            <a:r>
              <a:rPr lang="en-US" dirty="0"/>
              <a:t> Microsoft</a:t>
            </a:r>
          </a:p>
          <a:p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mapping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endParaRPr lang="en-US" dirty="0"/>
          </a:p>
          <a:p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ADO.NET </a:t>
            </a:r>
            <a:r>
              <a:rPr lang="en-US" dirty="0" err="1"/>
              <a:t>và</a:t>
            </a:r>
            <a:r>
              <a:rPr lang="en-US" dirty="0"/>
              <a:t> LINQ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96881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Entity Data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sz="2800" dirty="0">
                <a:solidFill>
                  <a:srgbClr val="00B0F0"/>
                </a:solidFill>
              </a:rPr>
              <a:t>Entity Data Model (</a:t>
            </a:r>
            <a:r>
              <a:rPr lang="en-US" sz="2800" dirty="0" err="1">
                <a:solidFill>
                  <a:srgbClr val="00B0F0"/>
                </a:solidFill>
              </a:rPr>
              <a:t>EDM</a:t>
            </a:r>
            <a:r>
              <a:rPr lang="en-US" sz="2800" dirty="0">
                <a:solidFill>
                  <a:srgbClr val="00B0F0"/>
                </a:solidFill>
              </a:rPr>
              <a:t>)</a:t>
            </a:r>
            <a:r>
              <a:rPr lang="en-US" sz="2800" dirty="0"/>
              <a:t> </a:t>
            </a:r>
            <a:r>
              <a:rPr lang="en-US" sz="2800" dirty="0" err="1"/>
              <a:t>là</a:t>
            </a:r>
            <a:r>
              <a:rPr lang="en-US" sz="2800" dirty="0"/>
              <a:t> </a:t>
            </a:r>
            <a:r>
              <a:rPr lang="en-US" sz="2800" dirty="0" err="1"/>
              <a:t>ngôn</a:t>
            </a:r>
            <a:r>
              <a:rPr lang="en-US" sz="2800" dirty="0"/>
              <a:t> </a:t>
            </a:r>
            <a:r>
              <a:rPr lang="en-US" sz="2800" dirty="0" err="1"/>
              <a:t>ngữ</a:t>
            </a:r>
            <a:r>
              <a:rPr lang="en-US" sz="2800" dirty="0"/>
              <a:t> schema </a:t>
            </a:r>
            <a:r>
              <a:rPr lang="en-US" sz="2800" dirty="0" err="1"/>
              <a:t>cho</a:t>
            </a:r>
            <a:r>
              <a:rPr lang="en-US" sz="2800" dirty="0"/>
              <a:t> entity </a:t>
            </a:r>
            <a:r>
              <a:rPr lang="en-US" sz="2800" dirty="0" err="1"/>
              <a:t>gồm</a:t>
            </a:r>
            <a:r>
              <a:rPr lang="en-US" sz="2800" dirty="0"/>
              <a:t>:</a:t>
            </a:r>
          </a:p>
          <a:p>
            <a:pPr lvl="1">
              <a:spcBef>
                <a:spcPts val="1200"/>
              </a:spcBef>
            </a:pPr>
            <a:r>
              <a:rPr lang="en-US" sz="2400" dirty="0"/>
              <a:t>Conceptual model (</a:t>
            </a:r>
            <a:r>
              <a:rPr lang="en-US" sz="2400" dirty="0" err="1"/>
              <a:t>CSDL</a:t>
            </a:r>
            <a:r>
              <a:rPr lang="en-US" sz="2400" dirty="0"/>
              <a:t>)</a:t>
            </a:r>
          </a:p>
          <a:p>
            <a:pPr lvl="1">
              <a:spcBef>
                <a:spcPts val="1200"/>
              </a:spcBef>
            </a:pPr>
            <a:r>
              <a:rPr lang="en-US" sz="2400" dirty="0"/>
              <a:t>Mapping (</a:t>
            </a:r>
            <a:r>
              <a:rPr lang="en-US" sz="2400" dirty="0" err="1"/>
              <a:t>MSL</a:t>
            </a:r>
            <a:r>
              <a:rPr lang="en-US" sz="2400" dirty="0"/>
              <a:t>)</a:t>
            </a:r>
          </a:p>
          <a:p>
            <a:pPr lvl="1">
              <a:spcBef>
                <a:spcPts val="1200"/>
              </a:spcBef>
            </a:pPr>
            <a:r>
              <a:rPr lang="en-US" sz="2400" dirty="0"/>
              <a:t>Storage Model (</a:t>
            </a:r>
            <a:r>
              <a:rPr lang="en-US" sz="2400" dirty="0" err="1"/>
              <a:t>SSDL</a:t>
            </a:r>
            <a:r>
              <a:rPr lang="en-US" sz="2400" dirty="0"/>
              <a:t>)</a:t>
            </a:r>
          </a:p>
        </p:txBody>
      </p:sp>
      <p:pic>
        <p:nvPicPr>
          <p:cNvPr id="4" name="Picture 2" descr="http://www.theserverside.net/tt/articles/content/IntroducingEntityFramework/figure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2876550"/>
            <a:ext cx="4572000" cy="1828800"/>
          </a:xfrm>
          <a:prstGeom prst="roundRect">
            <a:avLst>
              <a:gd name="adj" fmla="val 3087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8968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LINQ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>
                <a:solidFill>
                  <a:srgbClr val="00B050"/>
                </a:solidFill>
              </a:rPr>
              <a:t>LINQ to Objects</a:t>
            </a:r>
          </a:p>
          <a:p>
            <a:pPr lvl="2"/>
            <a:r>
              <a:rPr lang="en-US" dirty="0"/>
              <a:t>LINQ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implement </a:t>
            </a:r>
            <a:r>
              <a:rPr lang="en-US" noProof="1">
                <a:solidFill>
                  <a:srgbClr val="00B050"/>
                </a:solidFill>
                <a:latin typeface="Consolas" pitchFamily="49" charset="0"/>
              </a:rPr>
              <a:t>IEnumerable&lt;T&gt;</a:t>
            </a:r>
            <a:endParaRPr lang="en-US" dirty="0">
              <a:solidFill>
                <a:srgbClr val="00B050"/>
              </a:solidFill>
              <a:latin typeface="Consolas" pitchFamily="49" charset="0"/>
            </a:endParaRPr>
          </a:p>
          <a:p>
            <a:pPr lvl="1"/>
            <a:r>
              <a:rPr lang="en-US" dirty="0">
                <a:solidFill>
                  <a:srgbClr val="00B050"/>
                </a:solidFill>
              </a:rPr>
              <a:t>LINQ to SQL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LINQ to Entities - </a:t>
            </a:r>
            <a:r>
              <a:rPr lang="en-US" dirty="0"/>
              <a:t>LINQ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hệ</a:t>
            </a:r>
            <a:endParaRPr lang="en-US" dirty="0"/>
          </a:p>
          <a:p>
            <a:pPr lvl="1"/>
            <a:r>
              <a:rPr lang="en-US" dirty="0">
                <a:solidFill>
                  <a:srgbClr val="00B050"/>
                </a:solidFill>
              </a:rPr>
              <a:t>LINQ to </a:t>
            </a:r>
            <a:r>
              <a:rPr lang="en-US" noProof="1">
                <a:solidFill>
                  <a:srgbClr val="00B050"/>
                </a:solidFill>
                <a:latin typeface="Consolas" pitchFamily="49" charset="0"/>
              </a:rPr>
              <a:t>DataSet</a:t>
            </a:r>
            <a:endParaRPr lang="en-US" dirty="0">
              <a:solidFill>
                <a:srgbClr val="00B050"/>
              </a:solidFill>
            </a:endParaRPr>
          </a:p>
          <a:p>
            <a:pPr lvl="1"/>
            <a:r>
              <a:rPr lang="en-US" dirty="0">
                <a:solidFill>
                  <a:srgbClr val="00B050"/>
                </a:solidFill>
              </a:rPr>
              <a:t>LINQ to XML </a:t>
            </a:r>
            <a:r>
              <a:rPr lang="en-US" dirty="0"/>
              <a:t>– LINQ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XML</a:t>
            </a:r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94995310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Kiến trúc EF</a:t>
            </a:r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771063"/>
            <a:ext cx="6096000" cy="4162887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896881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Cách thức truy vấn với EF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LINQ qua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ObjectContext</a:t>
            </a:r>
            <a:endParaRPr lang="en-US" dirty="0"/>
          </a:p>
          <a:p>
            <a:pPr lvl="1"/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chỉnh</a:t>
            </a:r>
            <a:r>
              <a:rPr lang="en-US" dirty="0"/>
              <a:t> </a:t>
            </a:r>
            <a:r>
              <a:rPr lang="en-US" dirty="0" err="1"/>
              <a:t>sửa</a:t>
            </a:r>
            <a:r>
              <a:rPr lang="en-US" dirty="0"/>
              <a:t> entity</a:t>
            </a:r>
          </a:p>
          <a:p>
            <a:pPr lvl="1"/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dàng</a:t>
            </a:r>
            <a:r>
              <a:rPr lang="en-US" dirty="0"/>
              <a:t> navigate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entity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quan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ext Placeholder 4"/>
          <p:cNvSpPr txBox="1">
            <a:spLocks/>
          </p:cNvSpPr>
          <p:nvPr/>
        </p:nvSpPr>
        <p:spPr>
          <a:xfrm>
            <a:off x="381000" y="2952750"/>
            <a:ext cx="79248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NorthwindEntities northwind = new NorthwindEntities();</a:t>
            </a:r>
          </a:p>
        </p:txBody>
      </p:sp>
    </p:spTree>
    <p:extLst>
      <p:ext uri="{BB962C8B-B14F-4D97-AF65-F5344CB8AC3E}">
        <p14:creationId xmlns:p14="http://schemas.microsoft.com/office/powerpoint/2010/main" val="298896881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Cách thức truy vấn với EF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/>
              <a:t>Sử dụng LINQ như đã học qua lớp ObjectContext</a:t>
            </a:r>
          </a:p>
          <a:p>
            <a:pPr lvl="1"/>
            <a:r>
              <a:rPr lang="en-US" sz="2400"/>
              <a:t>Có các phương thức để truy cập và chỉnh sửa entity</a:t>
            </a:r>
          </a:p>
          <a:p>
            <a:pPr lvl="1"/>
            <a:r>
              <a:rPr lang="en-US" sz="2400"/>
              <a:t>Dễ dàng navigate giữa các entity liên quan</a:t>
            </a:r>
          </a:p>
          <a:p>
            <a:pPr lvl="1"/>
            <a:endParaRPr lang="en-US" sz="240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368300" y="3028950"/>
            <a:ext cx="8077200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NorthwindEntities context = new NorthwindEntities();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customers = 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from c in context.Customers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where c.City == "London"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select c;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4610100" y="3661434"/>
            <a:ext cx="4000500" cy="891516"/>
          </a:xfrm>
          <a:prstGeom prst="wedgeRoundRectCallout">
            <a:avLst>
              <a:gd name="adj1" fmla="val -61738"/>
              <a:gd name="adj2" fmla="val 6918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tIns="18000" bIns="18000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Query  sẽ được thực hiện as T-SQL command trong database</a:t>
            </a:r>
          </a:p>
        </p:txBody>
      </p:sp>
    </p:spTree>
    <p:extLst>
      <p:ext uri="{BB962C8B-B14F-4D97-AF65-F5344CB8AC3E}">
        <p14:creationId xmlns:p14="http://schemas.microsoft.com/office/powerpoint/2010/main" val="2988968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Thêm/Sửa/Xóa qua EF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2800" noProof="1">
                <a:solidFill>
                  <a:srgbClr val="FF0000"/>
                </a:solidFill>
              </a:rPr>
              <a:t>Thêm/Xóa</a:t>
            </a:r>
            <a:r>
              <a:rPr lang="en-US" sz="2800" noProof="1">
                <a:solidFill>
                  <a:schemeClr val="tx1"/>
                </a:solidFill>
              </a:rPr>
              <a:t> dùng </a:t>
            </a:r>
            <a:r>
              <a:rPr lang="en-US" sz="2800" noProof="1">
                <a:solidFill>
                  <a:srgbClr val="659CEF"/>
                </a:solidFill>
              </a:rPr>
              <a:t>AddObject/DeleteObject</a:t>
            </a:r>
          </a:p>
          <a:p>
            <a:pPr>
              <a:lnSpc>
                <a:spcPct val="100000"/>
              </a:lnSpc>
            </a:pPr>
            <a:r>
              <a:rPr lang="en-US" sz="2800" noProof="1">
                <a:solidFill>
                  <a:srgbClr val="FF0000"/>
                </a:solidFill>
              </a:rPr>
              <a:t>Sửa</a:t>
            </a:r>
            <a:r>
              <a:rPr lang="en-US" sz="2800" noProof="1">
                <a:solidFill>
                  <a:schemeClr val="tx1"/>
                </a:solidFill>
              </a:rPr>
              <a:t> thì </a:t>
            </a:r>
            <a:r>
              <a:rPr lang="en-US" sz="2800" noProof="1">
                <a:solidFill>
                  <a:srgbClr val="659CEF"/>
                </a:solidFill>
              </a:rPr>
              <a:t>Get</a:t>
            </a:r>
            <a:r>
              <a:rPr lang="en-US" sz="2800" noProof="1">
                <a:solidFill>
                  <a:schemeClr val="tx1"/>
                </a:solidFill>
              </a:rPr>
              <a:t> Entity ra sửa rồi cập nhật lại</a:t>
            </a:r>
          </a:p>
          <a:p>
            <a:pPr>
              <a:lnSpc>
                <a:spcPct val="100000"/>
              </a:lnSpc>
            </a:pPr>
            <a:endParaRPr lang="en-US" sz="2800" noProof="1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sz="2800" noProof="1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800" noProof="1">
                <a:solidFill>
                  <a:schemeClr val="tx1"/>
                </a:solidFill>
              </a:rPr>
              <a:t>Phải gọi </a:t>
            </a:r>
            <a:r>
              <a:rPr lang="en-US" sz="2800" noProof="1">
                <a:solidFill>
                  <a:srgbClr val="659CEF"/>
                </a:solidFill>
              </a:rPr>
              <a:t>SaveChanges() </a:t>
            </a:r>
            <a:r>
              <a:rPr lang="en-US" sz="2800" noProof="1">
                <a:solidFill>
                  <a:schemeClr val="tx1"/>
                </a:solidFill>
              </a:rPr>
              <a:t>để tiến hành cập nhật lời gọi thật vào database</a:t>
            </a:r>
          </a:p>
        </p:txBody>
      </p:sp>
      <p:sp>
        <p:nvSpPr>
          <p:cNvPr id="7" name="Text Placeholder 4"/>
          <p:cNvSpPr txBox="1">
            <a:spLocks/>
          </p:cNvSpPr>
          <p:nvPr/>
        </p:nvSpPr>
        <p:spPr>
          <a:xfrm>
            <a:off x="685800" y="2114550"/>
            <a:ext cx="792480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Order order = northwindEntities.Orders.First();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order.OrderDate = DateTime.Now;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context.SaveChanges();</a:t>
            </a:r>
          </a:p>
        </p:txBody>
      </p:sp>
    </p:spTree>
    <p:extLst>
      <p:ext uri="{BB962C8B-B14F-4D97-AF65-F5344CB8AC3E}">
        <p14:creationId xmlns:p14="http://schemas.microsoft.com/office/powerpoint/2010/main" val="298896881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Truy vấn dùng Native SQL 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800" noProof="1">
                <a:solidFill>
                  <a:schemeClr val="tx1"/>
                </a:solidFill>
              </a:rPr>
              <a:t>Cách thức như viết T-SQL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3400" y="1733550"/>
            <a:ext cx="7924800" cy="102548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query = "SELECT count(*) FROM dbo.Customers";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queryResult = ctx.ExecuteStoreQuery&lt;int&gt;(query);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customersCount = queryResult.FirstOrDefault();</a:t>
            </a:r>
          </a:p>
        </p:txBody>
      </p:sp>
    </p:spTree>
    <p:extLst>
      <p:ext uri="{BB962C8B-B14F-4D97-AF65-F5344CB8AC3E}">
        <p14:creationId xmlns:p14="http://schemas.microsoft.com/office/powerpoint/2010/main" val="298896881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Load các Entity liên quan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800" noProof="1">
                <a:solidFill>
                  <a:schemeClr val="tx1"/>
                </a:solidFill>
              </a:rPr>
              <a:t>Sử dụng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800" noProof="1">
                <a:solidFill>
                  <a:srgbClr val="0070C0"/>
                </a:solidFill>
              </a:rPr>
              <a:t>Include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</a:rPr>
              <a:t>(</a:t>
            </a:r>
            <a:r>
              <a:rPr lang="en-US" sz="2800" noProof="1">
                <a:solidFill>
                  <a:srgbClr val="FF0000"/>
                </a:solidFill>
              </a:rPr>
              <a:t>“Tên entity liên quan”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</a:rPr>
              <a:t>)</a:t>
            </a:r>
            <a:endParaRPr lang="en-US" sz="2800" noProof="1"/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609600" y="1809750"/>
            <a:ext cx="7772400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 sz="2000"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>
                <a:solidFill>
                  <a:srgbClr val="003C83"/>
                </a:solidFill>
              </a:rPr>
              <a:t>foreach (var country in </a:t>
            </a:r>
          </a:p>
          <a:p>
            <a:r>
              <a:rPr lang="en-US" noProof="1">
                <a:solidFill>
                  <a:srgbClr val="003C83"/>
                </a:solidFill>
              </a:rPr>
              <a:t>  countriesEntities.Countries.Include("Cities"))</a:t>
            </a:r>
          </a:p>
          <a:p>
            <a:r>
              <a:rPr lang="en-US" noProof="1">
                <a:solidFill>
                  <a:srgbClr val="003C83"/>
                </a:solidFill>
              </a:rPr>
              <a:t>{</a:t>
            </a:r>
          </a:p>
          <a:p>
            <a:r>
              <a:rPr lang="en-US" noProof="1">
                <a:solidFill>
                  <a:srgbClr val="003C83"/>
                </a:solidFill>
              </a:rPr>
              <a:t>   foreach (var city in country.Cities)</a:t>
            </a:r>
          </a:p>
          <a:p>
            <a:r>
              <a:rPr lang="en-US" noProof="1">
                <a:solidFill>
                  <a:srgbClr val="003C83"/>
                </a:solidFill>
              </a:rPr>
              <a:t>   {</a:t>
            </a:r>
          </a:p>
          <a:p>
            <a:r>
              <a:rPr lang="en-US" noProof="1">
                <a:solidFill>
                  <a:srgbClr val="003C83"/>
                </a:solidFill>
              </a:rPr>
              <a:t>      Console.WriteLine(" {0}", city.CityName);</a:t>
            </a:r>
          </a:p>
          <a:p>
            <a:r>
              <a:rPr lang="en-US" noProof="1">
                <a:solidFill>
                  <a:srgbClr val="003C83"/>
                </a:solidFill>
              </a:rPr>
              <a:t>   }</a:t>
            </a:r>
          </a:p>
          <a:p>
            <a:r>
              <a:rPr lang="en-US" noProof="1">
                <a:solidFill>
                  <a:srgbClr val="003C83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8896881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Sử dụng Transaction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800" noProof="1">
                <a:solidFill>
                  <a:srgbClr val="003C83"/>
                </a:solidFill>
              </a:rPr>
              <a:t>Dùng TransactionScope với EF (reference System.Transactions.dll)</a:t>
            </a:r>
          </a:p>
        </p:txBody>
      </p:sp>
      <p:sp>
        <p:nvSpPr>
          <p:cNvPr id="5" name="Rounded Rectangle 4"/>
          <p:cNvSpPr>
            <a:spLocks noChangeArrowheads="1"/>
          </p:cNvSpPr>
          <p:nvPr/>
        </p:nvSpPr>
        <p:spPr bwMode="auto">
          <a:xfrm>
            <a:off x="457200" y="2038350"/>
            <a:ext cx="7924800" cy="2530675"/>
          </a:xfrm>
          <a:prstGeom prst="roundRect">
            <a:avLst>
              <a:gd name="adj" fmla="val 0"/>
            </a:avLst>
          </a:prstGeom>
          <a:solidFill>
            <a:srgbClr val="3D4344"/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txBody>
          <a:bodyPr wrap="square" tIns="72000" bIns="72000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using (TransactionScope scope = new TransactionScope())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NorthwindEntities context = new NorthwindEntities();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// Perform a series of changes in the context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context.SaveChanges();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scope.Complete();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88968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err="1"/>
              <a:t>Tóm</a:t>
            </a:r>
            <a:r>
              <a:rPr lang="en-US"/>
              <a:t> </a:t>
            </a:r>
            <a:r>
              <a:rPr lang="en-US" err="1"/>
              <a:t>lược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Hiểu và biết </a:t>
            </a:r>
            <a:r>
              <a:rPr lang="en-US" err="1"/>
              <a:t>cách</a:t>
            </a:r>
            <a:r>
              <a:rPr lang="en-US"/>
              <a:t> sử dụng LINQ để truy vấn dữ liệu</a:t>
            </a:r>
          </a:p>
          <a:p>
            <a:r>
              <a:rPr lang="en-US"/>
              <a:t>Hiểu về cơ chế hoạt động của EF và cách thức CRUD trên EF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96881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Thanks for your listening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2038350"/>
            <a:ext cx="8686800" cy="11430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800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1018127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7678" y="-7759"/>
            <a:ext cx="8229239" cy="858597"/>
          </a:xfrm>
        </p:spPr>
        <p:txBody>
          <a:bodyPr>
            <a:normAutofit/>
          </a:bodyPr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LINQ</a:t>
            </a:r>
          </a:p>
        </p:txBody>
      </p:sp>
      <p:sp>
        <p:nvSpPr>
          <p:cNvPr id="7" name="Rounded Rectangle 17451"/>
          <p:cNvSpPr>
            <a:spLocks noChangeArrowheads="1"/>
          </p:cNvSpPr>
          <p:nvPr/>
        </p:nvSpPr>
        <p:spPr bwMode="auto">
          <a:xfrm>
            <a:off x="482600" y="2039161"/>
            <a:ext cx="8128000" cy="2145371"/>
          </a:xfrm>
          <a:prstGeom prst="roundRect">
            <a:avLst>
              <a:gd name="adj" fmla="val 9375"/>
            </a:avLst>
          </a:prstGeom>
          <a:solidFill>
            <a:srgbClr val="808080">
              <a:alpha val="25098"/>
            </a:srgbClr>
          </a:solidFill>
          <a:ln w="28575" algn="ctr">
            <a:solidFill>
              <a:schemeClr val="accent5">
                <a:lumMod val="20000"/>
                <a:lumOff val="80000"/>
              </a:schemeClr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pPr algn="ctr">
              <a:defRPr/>
            </a:pPr>
            <a:endParaRPr lang="en-US" b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FFFFFF"/>
                </a:outerShdw>
              </a:effectLst>
              <a:latin typeface="+mn-lt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479424" y="1999474"/>
            <a:ext cx="8131175" cy="55399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square" lIns="182880" tIns="137160" rIns="182880" bIns="137160">
            <a:spAutoFit/>
          </a:bodyPr>
          <a:lstStyle/>
          <a:p>
            <a:pPr algn="ctr">
              <a:defRPr/>
            </a:pPr>
            <a:r>
              <a:rPr lang="en-US" b="1" dirty="0">
                <a:solidFill>
                  <a:srgbClr val="00B050"/>
                </a:solidFill>
                <a:effectLst>
                  <a:outerShdw sx="1000" sy="1000" algn="tl">
                    <a:srgbClr val="C0C0C0"/>
                  </a:outerShdw>
                </a:effectLst>
                <a:latin typeface="+mn-lt"/>
              </a:rPr>
              <a:t>LINQ enabled data sources</a:t>
            </a:r>
          </a:p>
        </p:txBody>
      </p:sp>
      <p:grpSp>
        <p:nvGrpSpPr>
          <p:cNvPr id="9" name="Group 42"/>
          <p:cNvGrpSpPr>
            <a:grpSpLocks/>
          </p:cNvGrpSpPr>
          <p:nvPr/>
        </p:nvGrpSpPr>
        <p:grpSpPr bwMode="auto">
          <a:xfrm>
            <a:off x="638175" y="3129649"/>
            <a:ext cx="1419225" cy="797368"/>
            <a:chOff x="638178" y="3496454"/>
            <a:chExt cx="1419223" cy="1343834"/>
          </a:xfrm>
        </p:grpSpPr>
        <p:pic>
          <p:nvPicPr>
            <p:cNvPr id="10" name="Rectangle 17439"/>
            <p:cNvPicPr>
              <a:picLocks noChangeAspect="1" noChangeArrowheads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8178" y="3496454"/>
              <a:ext cx="1419223" cy="13438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" name="TextBox 17440"/>
            <p:cNvSpPr txBox="1">
              <a:spLocks noChangeArrowheads="1"/>
            </p:cNvSpPr>
            <p:nvPr/>
          </p:nvSpPr>
          <p:spPr bwMode="auto">
            <a:xfrm>
              <a:off x="680223" y="3685786"/>
              <a:ext cx="1351009" cy="10892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LINQ to Objects</a:t>
              </a:r>
            </a:p>
          </p:txBody>
        </p:sp>
      </p:grpSp>
      <p:grpSp>
        <p:nvGrpSpPr>
          <p:cNvPr id="12" name="Group 36"/>
          <p:cNvGrpSpPr>
            <a:grpSpLocks/>
          </p:cNvGrpSpPr>
          <p:nvPr/>
        </p:nvGrpSpPr>
        <p:grpSpPr bwMode="auto">
          <a:xfrm>
            <a:off x="1374291" y="4307617"/>
            <a:ext cx="555429" cy="409740"/>
            <a:chOff x="865036" y="5216539"/>
            <a:chExt cx="842789" cy="611390"/>
          </a:xfrm>
        </p:grpSpPr>
        <p:sp>
          <p:nvSpPr>
            <p:cNvPr id="13" name="Oval 12"/>
            <p:cNvSpPr>
              <a:spLocks noChangeArrowheads="1"/>
            </p:cNvSpPr>
            <p:nvPr/>
          </p:nvSpPr>
          <p:spPr bwMode="auto">
            <a:xfrm>
              <a:off x="1161837" y="5216539"/>
              <a:ext cx="249187" cy="238063"/>
            </a:xfrm>
            <a:prstGeom prst="ellipse">
              <a:avLst/>
            </a:prstGeom>
            <a:solidFill>
              <a:srgbClr val="132F35"/>
            </a:solidFill>
            <a:ln>
              <a:solidFill>
                <a:schemeClr val="accent5">
                  <a:lumMod val="20000"/>
                  <a:lumOff val="80000"/>
                </a:schemeClr>
              </a:solidFill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 sz="1600" b="1">
                <a:solidFill>
                  <a:schemeClr val="bg1"/>
                </a:solidFill>
              </a:endParaRPr>
            </a:p>
          </p:txBody>
        </p:sp>
        <p:sp>
          <p:nvSpPr>
            <p:cNvPr id="14" name="Oval 13"/>
            <p:cNvSpPr>
              <a:spLocks noChangeArrowheads="1"/>
            </p:cNvSpPr>
            <p:nvPr/>
          </p:nvSpPr>
          <p:spPr bwMode="auto">
            <a:xfrm>
              <a:off x="865036" y="5591669"/>
              <a:ext cx="247599" cy="236260"/>
            </a:xfrm>
            <a:prstGeom prst="ellipse">
              <a:avLst/>
            </a:prstGeom>
            <a:solidFill>
              <a:srgbClr val="132F35"/>
            </a:solidFill>
            <a:ln>
              <a:solidFill>
                <a:schemeClr val="accent5">
                  <a:lumMod val="20000"/>
                  <a:lumOff val="80000"/>
                </a:schemeClr>
              </a:solidFill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 sz="1600" b="1">
                <a:solidFill>
                  <a:schemeClr val="bg1"/>
                </a:solidFill>
              </a:endParaRPr>
            </a:p>
          </p:txBody>
        </p:sp>
        <p:sp>
          <p:nvSpPr>
            <p:cNvPr id="15" name="Oval 14"/>
            <p:cNvSpPr>
              <a:spLocks noChangeArrowheads="1"/>
            </p:cNvSpPr>
            <p:nvPr/>
          </p:nvSpPr>
          <p:spPr bwMode="auto">
            <a:xfrm>
              <a:off x="1460226" y="5591669"/>
              <a:ext cx="247599" cy="236260"/>
            </a:xfrm>
            <a:prstGeom prst="ellipse">
              <a:avLst/>
            </a:prstGeom>
            <a:solidFill>
              <a:srgbClr val="132F35"/>
            </a:solidFill>
            <a:ln>
              <a:solidFill>
                <a:schemeClr val="accent5">
                  <a:lumMod val="20000"/>
                  <a:lumOff val="80000"/>
                </a:schemeClr>
              </a:solidFill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 sz="1600" b="1">
                <a:solidFill>
                  <a:schemeClr val="bg1"/>
                </a:solidFill>
              </a:endParaRPr>
            </a:p>
          </p:txBody>
        </p:sp>
        <p:cxnSp>
          <p:nvCxnSpPr>
            <p:cNvPr id="16" name="Straight Arrow Connector 17437"/>
            <p:cNvCxnSpPr>
              <a:cxnSpLocks noChangeShapeType="1"/>
            </p:cNvCxnSpPr>
            <p:nvPr/>
          </p:nvCxnSpPr>
          <p:spPr bwMode="auto">
            <a:xfrm flipV="1">
              <a:off x="1076800" y="5427837"/>
              <a:ext cx="121761" cy="189473"/>
            </a:xfrm>
            <a:prstGeom prst="straightConnector1">
              <a:avLst/>
            </a:prstGeom>
            <a:ln>
              <a:solidFill>
                <a:schemeClr val="accent5">
                  <a:lumMod val="20000"/>
                  <a:lumOff val="80000"/>
                </a:schemeClr>
              </a:solidFill>
              <a:headEnd/>
              <a:tailEnd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17" name="Straight Arrow Connector 17438"/>
            <p:cNvCxnSpPr>
              <a:cxnSpLocks noChangeShapeType="1"/>
            </p:cNvCxnSpPr>
            <p:nvPr/>
          </p:nvCxnSpPr>
          <p:spPr bwMode="auto">
            <a:xfrm flipH="1" flipV="1">
              <a:off x="1373980" y="5427837"/>
              <a:ext cx="121761" cy="189473"/>
            </a:xfrm>
            <a:prstGeom prst="straightConnector1">
              <a:avLst/>
            </a:prstGeom>
            <a:ln>
              <a:solidFill>
                <a:schemeClr val="accent5">
                  <a:lumMod val="20000"/>
                  <a:lumOff val="80000"/>
                </a:schemeClr>
              </a:solidFill>
              <a:headEnd/>
              <a:tailEnd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</p:cxnSp>
      </p:grp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-269679" y="4279297"/>
            <a:ext cx="1543050" cy="55399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lIns="182880" tIns="137160" rIns="182880" bIns="137160">
            <a:spAutoFit/>
          </a:bodyPr>
          <a:lstStyle/>
          <a:p>
            <a:pPr algn="ctr">
              <a:defRPr/>
            </a:pP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sx="1000" sy="1000" algn="tl">
                    <a:srgbClr val="C0C0C0"/>
                  </a:outerShdw>
                </a:effectLst>
                <a:latin typeface="Segoe"/>
              </a:rPr>
              <a:t>Objects</a:t>
            </a:r>
          </a:p>
        </p:txBody>
      </p:sp>
      <p:grpSp>
        <p:nvGrpSpPr>
          <p:cNvPr id="19" name="Group 61"/>
          <p:cNvGrpSpPr>
            <a:grpSpLocks/>
          </p:cNvGrpSpPr>
          <p:nvPr/>
        </p:nvGrpSpPr>
        <p:grpSpPr bwMode="auto">
          <a:xfrm>
            <a:off x="7061200" y="3135998"/>
            <a:ext cx="1419225" cy="797368"/>
            <a:chOff x="638178" y="3496454"/>
            <a:chExt cx="1419223" cy="1343834"/>
          </a:xfrm>
        </p:grpSpPr>
        <p:pic>
          <p:nvPicPr>
            <p:cNvPr id="20" name="Rectangle 17441"/>
            <p:cNvPicPr>
              <a:picLocks noChangeAspect="1" noChangeArrowheads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8178" y="3496454"/>
              <a:ext cx="1419223" cy="13438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1" name="TextBox 17442"/>
            <p:cNvSpPr txBox="1">
              <a:spLocks noChangeArrowheads="1"/>
            </p:cNvSpPr>
            <p:nvPr/>
          </p:nvSpPr>
          <p:spPr bwMode="auto">
            <a:xfrm>
              <a:off x="923076" y="3677190"/>
              <a:ext cx="865299" cy="10892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LINQ</a:t>
              </a:r>
            </a:p>
            <a:p>
              <a:pPr algn="ctr"/>
              <a:r>
                <a:rPr 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to XML</a:t>
              </a:r>
            </a:p>
          </p:txBody>
        </p:sp>
      </p:grpSp>
      <p:sp>
        <p:nvSpPr>
          <p:cNvPr id="22" name="Folded Corner 21"/>
          <p:cNvSpPr>
            <a:spLocks noChangeArrowheads="1"/>
          </p:cNvSpPr>
          <p:nvPr/>
        </p:nvSpPr>
        <p:spPr bwMode="auto">
          <a:xfrm>
            <a:off x="7455643" y="3925075"/>
            <a:ext cx="1024782" cy="904889"/>
          </a:xfrm>
          <a:prstGeom prst="foldedCorner">
            <a:avLst>
              <a:gd name="adj" fmla="val 12500"/>
            </a:avLst>
          </a:prstGeom>
          <a:solidFill>
            <a:srgbClr val="132F35"/>
          </a:solidFill>
          <a:ln>
            <a:solidFill>
              <a:schemeClr val="accent5">
                <a:lumMod val="20000"/>
                <a:lumOff val="80000"/>
              </a:schemeClr>
            </a:solidFill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sz="500" b="1" dirty="0">
              <a:solidFill>
                <a:schemeClr val="bg1"/>
              </a:solidFill>
              <a:latin typeface="Segoe"/>
            </a:endParaRPr>
          </a:p>
          <a:p>
            <a:pPr>
              <a:defRPr/>
            </a:pPr>
            <a:r>
              <a:rPr lang="en-US" sz="900" b="1" dirty="0">
                <a:solidFill>
                  <a:schemeClr val="bg1"/>
                </a:solidFill>
                <a:latin typeface="Segoe"/>
              </a:rPr>
              <a:t>&lt;book&gt;</a:t>
            </a:r>
            <a:endParaRPr lang="en-US" sz="1600" b="1" dirty="0">
              <a:solidFill>
                <a:schemeClr val="bg1"/>
              </a:solidFill>
            </a:endParaRPr>
          </a:p>
          <a:p>
            <a:pPr>
              <a:defRPr/>
            </a:pPr>
            <a:r>
              <a:rPr lang="en-US" sz="900" b="1" dirty="0">
                <a:solidFill>
                  <a:schemeClr val="bg1"/>
                </a:solidFill>
                <a:latin typeface="Segoe"/>
              </a:rPr>
              <a:t>    &lt;title/&gt;</a:t>
            </a:r>
          </a:p>
          <a:p>
            <a:pPr>
              <a:defRPr/>
            </a:pPr>
            <a:r>
              <a:rPr lang="en-US" sz="900" b="1" dirty="0">
                <a:solidFill>
                  <a:schemeClr val="bg1"/>
                </a:solidFill>
                <a:latin typeface="Segoe"/>
              </a:rPr>
              <a:t>    &lt;author/&gt;</a:t>
            </a:r>
          </a:p>
          <a:p>
            <a:pPr>
              <a:defRPr/>
            </a:pPr>
            <a:r>
              <a:rPr lang="en-US" sz="900" b="1" dirty="0">
                <a:solidFill>
                  <a:schemeClr val="bg1"/>
                </a:solidFill>
                <a:latin typeface="Segoe"/>
              </a:rPr>
              <a:t>    &lt;price/&gt;</a:t>
            </a:r>
          </a:p>
          <a:p>
            <a:pPr>
              <a:defRPr/>
            </a:pPr>
            <a:r>
              <a:rPr lang="en-US" sz="900" b="1" dirty="0">
                <a:solidFill>
                  <a:schemeClr val="bg1"/>
                </a:solidFill>
                <a:latin typeface="Segoe"/>
              </a:rPr>
              <a:t>&lt;/book&gt;</a:t>
            </a:r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6347592" y="4271707"/>
            <a:ext cx="914376" cy="55399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lIns="182880" tIns="137160" rIns="182880" bIns="137160">
            <a:spAutoFit/>
          </a:bodyPr>
          <a:lstStyle/>
          <a:p>
            <a:pPr algn="ctr">
              <a:defRPr/>
            </a:pP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sx="1000" sy="1000" algn="tl">
                    <a:srgbClr val="C0C0C0"/>
                  </a:outerShdw>
                </a:effectLst>
                <a:latin typeface="Segoe"/>
              </a:rPr>
              <a:t>XML</a:t>
            </a:r>
          </a:p>
        </p:txBody>
      </p:sp>
      <p:sp>
        <p:nvSpPr>
          <p:cNvPr id="24" name="Rounded Rectangle 23"/>
          <p:cNvSpPr>
            <a:spLocks noChangeArrowheads="1"/>
          </p:cNvSpPr>
          <p:nvPr/>
        </p:nvSpPr>
        <p:spPr bwMode="auto">
          <a:xfrm>
            <a:off x="2154238" y="2546350"/>
            <a:ext cx="4829175" cy="1451373"/>
          </a:xfrm>
          <a:prstGeom prst="roundRect">
            <a:avLst>
              <a:gd name="adj" fmla="val 9375"/>
            </a:avLst>
          </a:prstGeom>
          <a:solidFill>
            <a:schemeClr val="accent2">
              <a:shade val="50000"/>
              <a:alpha val="25098"/>
            </a:schemeClr>
          </a:solidFill>
          <a:ln w="28575" cap="flat" cmpd="sng" algn="ctr">
            <a:solidFill>
              <a:schemeClr val="accent5">
                <a:lumMod val="20000"/>
                <a:lumOff val="80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>
              <a:defRPr/>
            </a:pPr>
            <a:endParaRPr 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Segoe"/>
            </a:endParaRPr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477296" y="2532299"/>
            <a:ext cx="8153401" cy="55399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square" lIns="182880" tIns="137160" rIns="182880" bIns="137160">
            <a:spAutoFit/>
          </a:bodyPr>
          <a:lstStyle/>
          <a:p>
            <a:pPr algn="ctr">
              <a:defRPr/>
            </a:pPr>
            <a:r>
              <a:rPr lang="en-US" b="1" dirty="0">
                <a:solidFill>
                  <a:schemeClr val="bg1"/>
                </a:solidFill>
                <a:latin typeface="Segoe"/>
              </a:rPr>
              <a:t>LINQ enabled ADO.NET</a:t>
            </a:r>
          </a:p>
        </p:txBody>
      </p:sp>
      <p:grpSp>
        <p:nvGrpSpPr>
          <p:cNvPr id="26" name="Group 44"/>
          <p:cNvGrpSpPr>
            <a:grpSpLocks/>
          </p:cNvGrpSpPr>
          <p:nvPr/>
        </p:nvGrpSpPr>
        <p:grpSpPr bwMode="auto">
          <a:xfrm>
            <a:off x="2249488" y="3073882"/>
            <a:ext cx="1560513" cy="830592"/>
            <a:chOff x="562395" y="3496454"/>
            <a:chExt cx="1562578" cy="1343834"/>
          </a:xfrm>
        </p:grpSpPr>
        <p:pic>
          <p:nvPicPr>
            <p:cNvPr id="27" name="Rectangle 17447"/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8178" y="3496454"/>
              <a:ext cx="1419223" cy="13438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8" name="TextBox 17448"/>
            <p:cNvSpPr txBox="1">
              <a:spLocks noChangeArrowheads="1"/>
            </p:cNvSpPr>
            <p:nvPr/>
          </p:nvSpPr>
          <p:spPr bwMode="auto">
            <a:xfrm>
              <a:off x="562395" y="3750706"/>
              <a:ext cx="1562578" cy="10457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LINQ to DataSets</a:t>
              </a:r>
            </a:p>
          </p:txBody>
        </p:sp>
      </p:grpSp>
      <p:grpSp>
        <p:nvGrpSpPr>
          <p:cNvPr id="29" name="Group 53"/>
          <p:cNvGrpSpPr>
            <a:grpSpLocks/>
          </p:cNvGrpSpPr>
          <p:nvPr/>
        </p:nvGrpSpPr>
        <p:grpSpPr bwMode="auto">
          <a:xfrm>
            <a:off x="3881438" y="3073882"/>
            <a:ext cx="1419225" cy="830592"/>
            <a:chOff x="638178" y="3496454"/>
            <a:chExt cx="1419223" cy="1343834"/>
          </a:xfrm>
        </p:grpSpPr>
        <p:pic>
          <p:nvPicPr>
            <p:cNvPr id="30" name="Rectangle 17445"/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8178" y="3496454"/>
              <a:ext cx="1419223" cy="13438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1" name="TextBox 17446"/>
            <p:cNvSpPr txBox="1">
              <a:spLocks noChangeArrowheads="1"/>
            </p:cNvSpPr>
            <p:nvPr/>
          </p:nvSpPr>
          <p:spPr bwMode="auto">
            <a:xfrm>
              <a:off x="951947" y="3750706"/>
              <a:ext cx="804385" cy="10457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LINQ</a:t>
              </a:r>
            </a:p>
            <a:p>
              <a:pPr algn="ctr"/>
              <a:r>
                <a:rPr 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to SQL</a:t>
              </a:r>
            </a:p>
          </p:txBody>
        </p:sp>
      </p:grpSp>
      <p:grpSp>
        <p:nvGrpSpPr>
          <p:cNvPr id="32" name="Group 58"/>
          <p:cNvGrpSpPr>
            <a:grpSpLocks/>
          </p:cNvGrpSpPr>
          <p:nvPr/>
        </p:nvGrpSpPr>
        <p:grpSpPr bwMode="auto">
          <a:xfrm>
            <a:off x="5438777" y="3073882"/>
            <a:ext cx="1419225" cy="830592"/>
            <a:chOff x="638148" y="3496454"/>
            <a:chExt cx="1419103" cy="1343834"/>
          </a:xfrm>
        </p:grpSpPr>
        <p:pic>
          <p:nvPicPr>
            <p:cNvPr id="33" name="Rectangle 17443"/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8148" y="3496454"/>
              <a:ext cx="1419103" cy="13438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4" name="TextBox 17444"/>
            <p:cNvSpPr txBox="1">
              <a:spLocks noChangeArrowheads="1"/>
            </p:cNvSpPr>
            <p:nvPr/>
          </p:nvSpPr>
          <p:spPr bwMode="auto">
            <a:xfrm>
              <a:off x="883923" y="3750706"/>
              <a:ext cx="908504" cy="10457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LINQ to</a:t>
              </a:r>
            </a:p>
            <a:p>
              <a:pPr algn="ctr"/>
              <a:r>
                <a:rPr 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Entities</a:t>
              </a:r>
            </a:p>
          </p:txBody>
        </p:sp>
      </p:grp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1990728" y="4265819"/>
            <a:ext cx="2276472" cy="55399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square" lIns="182880" tIns="137160" rIns="182880" bIns="137160">
            <a:spAutoFit/>
          </a:bodyPr>
          <a:lstStyle/>
          <a:p>
            <a:pPr algn="ctr">
              <a:defRPr/>
            </a:pPr>
            <a:r>
              <a:rPr lang="en-US" b="1" dirty="0">
                <a:solidFill>
                  <a:schemeClr val="bg1"/>
                </a:solidFill>
                <a:effectLst>
                  <a:outerShdw dist="50800" sx="1000" sy="1000" algn="ctr" rotWithShape="0">
                    <a:srgbClr val="000000"/>
                  </a:outerShdw>
                </a:effectLst>
                <a:latin typeface="Segoe"/>
              </a:rPr>
              <a:t>Relational Data</a:t>
            </a:r>
            <a:endParaRPr lang="en-US" sz="1600" b="1" dirty="0">
              <a:solidFill>
                <a:schemeClr val="bg1"/>
              </a:solidFill>
              <a:effectLst>
                <a:outerShdw dist="50800" sx="1000" sy="1000" algn="ctr" rotWithShape="0">
                  <a:srgbClr val="000000"/>
                </a:outerShdw>
              </a:effectLst>
            </a:endParaRPr>
          </a:p>
        </p:txBody>
      </p:sp>
      <p:grpSp>
        <p:nvGrpSpPr>
          <p:cNvPr id="36" name="Group 40"/>
          <p:cNvGrpSpPr>
            <a:grpSpLocks/>
          </p:cNvGrpSpPr>
          <p:nvPr/>
        </p:nvGrpSpPr>
        <p:grpSpPr bwMode="auto">
          <a:xfrm>
            <a:off x="3909192" y="4278723"/>
            <a:ext cx="1043820" cy="467116"/>
            <a:chOff x="4020023" y="5205486"/>
            <a:chExt cx="1218799" cy="709735"/>
          </a:xfrm>
        </p:grpSpPr>
        <p:sp>
          <p:nvSpPr>
            <p:cNvPr id="37" name="Flowchart: Magnetic Disk 36"/>
            <p:cNvSpPr>
              <a:spLocks noChangeArrowheads="1"/>
            </p:cNvSpPr>
            <p:nvPr/>
          </p:nvSpPr>
          <p:spPr bwMode="auto">
            <a:xfrm>
              <a:off x="4356458" y="5205486"/>
              <a:ext cx="545920" cy="505469"/>
            </a:xfrm>
            <a:prstGeom prst="flowChartMagneticDisk">
              <a:avLst/>
            </a:prstGeom>
            <a:solidFill>
              <a:srgbClr val="132F35"/>
            </a:solidFill>
            <a:ln>
              <a:solidFill>
                <a:schemeClr val="accent5">
                  <a:lumMod val="20000"/>
                  <a:lumOff val="80000"/>
                </a:schemeClr>
              </a:solidFill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b="1">
                <a:solidFill>
                  <a:schemeClr val="bg1"/>
                </a:solidFill>
                <a:latin typeface="Segoe"/>
              </a:endParaRPr>
            </a:p>
          </p:txBody>
        </p:sp>
        <p:sp>
          <p:nvSpPr>
            <p:cNvPr id="38" name="Flowchart: Magnetic Disk 37"/>
            <p:cNvSpPr>
              <a:spLocks noChangeArrowheads="1"/>
            </p:cNvSpPr>
            <p:nvPr/>
          </p:nvSpPr>
          <p:spPr bwMode="auto">
            <a:xfrm>
              <a:off x="4020023" y="5411558"/>
              <a:ext cx="545920" cy="503663"/>
            </a:xfrm>
            <a:prstGeom prst="flowChartMagneticDisk">
              <a:avLst/>
            </a:prstGeom>
            <a:solidFill>
              <a:srgbClr val="132F35"/>
            </a:solidFill>
            <a:ln>
              <a:solidFill>
                <a:schemeClr val="accent5">
                  <a:lumMod val="20000"/>
                  <a:lumOff val="80000"/>
                </a:schemeClr>
              </a:solidFill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b="1">
                <a:solidFill>
                  <a:schemeClr val="bg1"/>
                </a:solidFill>
                <a:latin typeface="Segoe"/>
              </a:endParaRPr>
            </a:p>
          </p:txBody>
        </p:sp>
        <p:sp>
          <p:nvSpPr>
            <p:cNvPr id="39" name="Flowchart: Magnetic Disk 38"/>
            <p:cNvSpPr>
              <a:spLocks noChangeArrowheads="1"/>
            </p:cNvSpPr>
            <p:nvPr/>
          </p:nvSpPr>
          <p:spPr bwMode="auto">
            <a:xfrm>
              <a:off x="4692902" y="5411558"/>
              <a:ext cx="545920" cy="503663"/>
            </a:xfrm>
            <a:prstGeom prst="flowChartMagneticDisk">
              <a:avLst/>
            </a:prstGeom>
            <a:solidFill>
              <a:srgbClr val="132F35"/>
            </a:solidFill>
            <a:ln>
              <a:solidFill>
                <a:schemeClr val="accent5">
                  <a:lumMod val="20000"/>
                  <a:lumOff val="80000"/>
                </a:schemeClr>
              </a:solidFill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b="1">
                <a:solidFill>
                  <a:schemeClr val="bg1"/>
                </a:solidFill>
                <a:latin typeface="Segoe"/>
              </a:endParaRPr>
            </a:p>
          </p:txBody>
        </p:sp>
      </p:grpSp>
      <p:grpSp>
        <p:nvGrpSpPr>
          <p:cNvPr id="40" name="Group 66"/>
          <p:cNvGrpSpPr>
            <a:grpSpLocks/>
          </p:cNvGrpSpPr>
          <p:nvPr/>
        </p:nvGrpSpPr>
        <p:grpSpPr bwMode="auto">
          <a:xfrm>
            <a:off x="6248400" y="791386"/>
            <a:ext cx="2414587" cy="504398"/>
            <a:chOff x="788654" y="989622"/>
            <a:chExt cx="2034349" cy="612648"/>
          </a:xfrm>
        </p:grpSpPr>
        <p:pic>
          <p:nvPicPr>
            <p:cNvPr id="41" name="Rectangle 17457"/>
            <p:cNvPicPr>
              <a:picLocks noChangeAspect="1" noChangeArrowheads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8654" y="989622"/>
              <a:ext cx="2018468" cy="6126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2" name="TextBox 17458"/>
            <p:cNvSpPr txBox="1">
              <a:spLocks noChangeArrowheads="1"/>
            </p:cNvSpPr>
            <p:nvPr/>
          </p:nvSpPr>
          <p:spPr bwMode="auto">
            <a:xfrm>
              <a:off x="833121" y="1057199"/>
              <a:ext cx="1989882" cy="4859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+mn-lt"/>
                </a:rPr>
                <a:t> </a:t>
              </a:r>
              <a:r>
                <a:rPr lang="en-US" sz="20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Others </a:t>
              </a:r>
              <a:r>
                <a:rPr lang="en-US" sz="2000" b="1" dirty="0">
                  <a:solidFill>
                    <a:schemeClr val="bg1"/>
                  </a:solidFill>
                  <a:latin typeface="+mn-lt"/>
                </a:rPr>
                <a:t>…</a:t>
              </a:r>
            </a:p>
          </p:txBody>
        </p:sp>
      </p:grpSp>
      <p:grpSp>
        <p:nvGrpSpPr>
          <p:cNvPr id="43" name="Group 49"/>
          <p:cNvGrpSpPr>
            <a:grpSpLocks/>
          </p:cNvGrpSpPr>
          <p:nvPr/>
        </p:nvGrpSpPr>
        <p:grpSpPr bwMode="auto">
          <a:xfrm>
            <a:off x="462990" y="780274"/>
            <a:ext cx="2585010" cy="504398"/>
            <a:chOff x="788654" y="989622"/>
            <a:chExt cx="2329807" cy="707146"/>
          </a:xfrm>
        </p:grpSpPr>
        <p:pic>
          <p:nvPicPr>
            <p:cNvPr id="44" name="Rectangle 17455"/>
            <p:cNvPicPr>
              <a:picLocks noChangeAspect="1" noChangeArrowheads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8654" y="989622"/>
              <a:ext cx="2329807" cy="7071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TextBox 17456"/>
            <p:cNvSpPr txBox="1">
              <a:spLocks noChangeArrowheads="1"/>
            </p:cNvSpPr>
            <p:nvPr/>
          </p:nvSpPr>
          <p:spPr bwMode="auto">
            <a:xfrm>
              <a:off x="788654" y="1082179"/>
              <a:ext cx="2329807" cy="5609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C#</a:t>
              </a:r>
            </a:p>
          </p:txBody>
        </p:sp>
      </p:grpSp>
      <p:grpSp>
        <p:nvGrpSpPr>
          <p:cNvPr id="46" name="Group 47"/>
          <p:cNvGrpSpPr>
            <a:grpSpLocks/>
          </p:cNvGrpSpPr>
          <p:nvPr/>
        </p:nvGrpSpPr>
        <p:grpSpPr bwMode="auto">
          <a:xfrm>
            <a:off x="3179762" y="791386"/>
            <a:ext cx="2992438" cy="504398"/>
            <a:chOff x="788653" y="989624"/>
            <a:chExt cx="2382182" cy="707146"/>
          </a:xfrm>
        </p:grpSpPr>
        <p:pic>
          <p:nvPicPr>
            <p:cNvPr id="47" name="Rectangle 17453"/>
            <p:cNvPicPr>
              <a:picLocks noChangeAspect="1" noChangeArrowheads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8653" y="989624"/>
              <a:ext cx="2329807" cy="7071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8" name="TextBox 17454"/>
            <p:cNvSpPr txBox="1">
              <a:spLocks noChangeArrowheads="1"/>
            </p:cNvSpPr>
            <p:nvPr/>
          </p:nvSpPr>
          <p:spPr bwMode="auto">
            <a:xfrm>
              <a:off x="891813" y="1067623"/>
              <a:ext cx="2279022" cy="5609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lvl="0" algn="ctr"/>
              <a:r>
                <a:rPr lang="en-US" sz="20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rbel"/>
                </a:rPr>
                <a:t>VB.NET</a:t>
              </a:r>
            </a:p>
          </p:txBody>
        </p:sp>
      </p:grpSp>
      <p:grpSp>
        <p:nvGrpSpPr>
          <p:cNvPr id="49" name="Group 52"/>
          <p:cNvGrpSpPr>
            <a:grpSpLocks/>
          </p:cNvGrpSpPr>
          <p:nvPr/>
        </p:nvGrpSpPr>
        <p:grpSpPr bwMode="auto">
          <a:xfrm>
            <a:off x="401935" y="1313674"/>
            <a:ext cx="8261052" cy="681657"/>
            <a:chOff x="384818" y="1821675"/>
            <a:chExt cx="8301982" cy="609600"/>
          </a:xfrm>
        </p:grpSpPr>
        <p:pic>
          <p:nvPicPr>
            <p:cNvPr id="50" name="Rectangle 17423"/>
            <p:cNvPicPr>
              <a:picLocks noChangeAspect="1" noChangeArrowheads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818" y="1821675"/>
              <a:ext cx="8301982" cy="609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1" name="TextBox 17424"/>
            <p:cNvSpPr txBox="1">
              <a:spLocks noChangeArrowheads="1"/>
            </p:cNvSpPr>
            <p:nvPr/>
          </p:nvSpPr>
          <p:spPr bwMode="auto">
            <a:xfrm>
              <a:off x="534031" y="1976780"/>
              <a:ext cx="8027366" cy="3578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.NET Language-Integrated Query (LINQ)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49953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LINQ </a:t>
            </a:r>
            <a:r>
              <a:rPr lang="en-US" sz="3200" dirty="0" err="1"/>
              <a:t>hoạt</a:t>
            </a:r>
            <a:r>
              <a:rPr lang="en-US" sz="3200" dirty="0"/>
              <a:t> </a:t>
            </a:r>
            <a:r>
              <a:rPr lang="en-US" sz="3200" dirty="0" err="1"/>
              <a:t>động</a:t>
            </a:r>
            <a:r>
              <a:rPr lang="en-US" sz="3200" dirty="0"/>
              <a:t> </a:t>
            </a:r>
            <a:r>
              <a:rPr lang="en-US" sz="3200" dirty="0" err="1"/>
              <a:t>như</a:t>
            </a:r>
            <a:r>
              <a:rPr lang="en-US" sz="3200" dirty="0"/>
              <a:t> </a:t>
            </a:r>
            <a:r>
              <a:rPr lang="en-US" sz="3200" dirty="0" err="1"/>
              <a:t>thế</a:t>
            </a:r>
            <a:r>
              <a:rPr lang="en-US" sz="3200" dirty="0"/>
              <a:t> </a:t>
            </a:r>
            <a:r>
              <a:rPr lang="en-US" sz="3200" dirty="0" err="1"/>
              <a:t>nào</a:t>
            </a:r>
            <a:r>
              <a:rPr lang="en-US" sz="3200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95350"/>
            <a:ext cx="5029200" cy="3971152"/>
          </a:xfrm>
        </p:spPr>
        <p:txBody>
          <a:bodyPr>
            <a:normAutofit/>
          </a:bodyPr>
          <a:lstStyle/>
          <a:p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bg-BG" dirty="0"/>
              <a:t>LINQ </a:t>
            </a:r>
            <a:r>
              <a:rPr lang="en-US" dirty="0" err="1"/>
              <a:t>gồm</a:t>
            </a:r>
            <a:r>
              <a:rPr lang="en-US" dirty="0"/>
              <a:t> 3 </a:t>
            </a:r>
            <a:r>
              <a:rPr lang="en-US" dirty="0" err="1"/>
              <a:t>bước</a:t>
            </a:r>
            <a:r>
              <a:rPr lang="bg-BG" dirty="0"/>
              <a:t>:</a:t>
            </a:r>
          </a:p>
          <a:p>
            <a:pPr marL="871538" lvl="1" indent="-514350">
              <a:buFont typeface="+mj-lt"/>
              <a:buAutoNum type="arabicPeriod"/>
            </a:pPr>
            <a:r>
              <a:rPr lang="en-US" dirty="0" err="1"/>
              <a:t>Chuẩn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bg-BG" dirty="0"/>
              <a:t>data source</a:t>
            </a:r>
          </a:p>
          <a:p>
            <a:pPr marL="871538" lvl="1" indent="-514350">
              <a:buFont typeface="+mj-lt"/>
              <a:buAutoNum type="arabicPeriod"/>
            </a:pPr>
            <a:r>
              <a:rPr lang="en-US" dirty="0" err="1"/>
              <a:t>Tạo</a:t>
            </a:r>
            <a:r>
              <a:rPr lang="bg-BG" dirty="0"/>
              <a:t> query</a:t>
            </a:r>
          </a:p>
          <a:p>
            <a:pPr marL="871538" lvl="1" indent="-514350">
              <a:buFont typeface="+mj-lt"/>
              <a:buAutoNum type="arabicPeriod"/>
            </a:pP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thi</a:t>
            </a:r>
            <a:r>
              <a:rPr lang="en-US" dirty="0"/>
              <a:t> </a:t>
            </a:r>
            <a:r>
              <a:rPr lang="bg-BG" dirty="0"/>
              <a:t>query</a:t>
            </a:r>
          </a:p>
        </p:txBody>
      </p:sp>
      <p:pic>
        <p:nvPicPr>
          <p:cNvPr id="4" name="Picture 4" descr="linq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1830" y="1063799"/>
            <a:ext cx="3473570" cy="3718174"/>
          </a:xfrm>
          <a:prstGeom prst="roundRect">
            <a:avLst>
              <a:gd name="adj" fmla="val 2067"/>
            </a:avLst>
          </a:prstGeom>
          <a:noFill/>
          <a:ln w="6350">
            <a:solidFill>
              <a:srgbClr val="0000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499531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sz="3200" dirty="0">
                <a:latin typeface="Arial" pitchFamily="34" charset="0"/>
                <a:cs typeface="Arial" pitchFamily="34" charset="0"/>
              </a:rPr>
              <a:t>Query Operator </a:t>
            </a:r>
            <a:r>
              <a:rPr lang="en-US" sz="3200" dirty="0" err="1">
                <a:latin typeface="Arial" pitchFamily="34" charset="0"/>
                <a:cs typeface="Arial" pitchFamily="34" charset="0"/>
              </a:rPr>
              <a:t>và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Expression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  <p:pic>
        <p:nvPicPr>
          <p:cNvPr id="6" name="Picture 11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341470"/>
            <a:ext cx="23622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276350"/>
            <a:ext cx="2438400" cy="24003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369993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LINQ Query Expression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con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. VD: </a:t>
            </a:r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item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chứa</a:t>
            </a:r>
            <a:r>
              <a:rPr lang="en-US" dirty="0"/>
              <a:t> 1 </a:t>
            </a:r>
            <a:r>
              <a:rPr lang="en-US" dirty="0" err="1"/>
              <a:t>số</a:t>
            </a:r>
            <a:r>
              <a:rPr lang="en-US" dirty="0"/>
              <a:t> =&gt;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LINQ query expressions</a:t>
            </a:r>
          </a:p>
        </p:txBody>
      </p:sp>
    </p:spTree>
    <p:extLst>
      <p:ext uri="{BB962C8B-B14F-4D97-AF65-F5344CB8AC3E}">
        <p14:creationId xmlns:p14="http://schemas.microsoft.com/office/powerpoint/2010/main" val="1520842005"/>
      </p:ext>
    </p:extLst>
  </p:cSld>
  <p:clrMapOvr>
    <a:masterClrMapping/>
  </p:clrMapOvr>
</p:sld>
</file>

<file path=ppt/theme/theme1.xml><?xml version="1.0" encoding="utf-8"?>
<a:theme xmlns:a="http://schemas.openxmlformats.org/drawingml/2006/main" name="Theme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2" id="{977ED81D-4001-4727-9F94-3178D2857836}" vid="{3329268D-15E9-4E2D-BBBC-FF8011321B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Theme2</Template>
  <TotalTime>27127</TotalTime>
  <Words>3050</Words>
  <Application>Microsoft Office PowerPoint</Application>
  <PresentationFormat>On-screen Show (16:9)</PresentationFormat>
  <Paragraphs>481</Paragraphs>
  <Slides>58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58</vt:i4>
      </vt:variant>
    </vt:vector>
  </HeadingPairs>
  <TitlesOfParts>
    <vt:vector size="72" baseType="lpstr">
      <vt:lpstr>Arial</vt:lpstr>
      <vt:lpstr>Calibri</vt:lpstr>
      <vt:lpstr>Candara</vt:lpstr>
      <vt:lpstr>Consolas</vt:lpstr>
      <vt:lpstr>Corbel</vt:lpstr>
      <vt:lpstr>Courier New</vt:lpstr>
      <vt:lpstr>DejaVu Sans</vt:lpstr>
      <vt:lpstr>Segoe</vt:lpstr>
      <vt:lpstr>Segoe UI</vt:lpstr>
      <vt:lpstr>Symbol</vt:lpstr>
      <vt:lpstr>Wingdings</vt:lpstr>
      <vt:lpstr>Theme2</vt:lpstr>
      <vt:lpstr>Office Theme</vt:lpstr>
      <vt:lpstr>1_Office Theme</vt:lpstr>
      <vt:lpstr>Giới thiệu LINQ và Entity Framework</vt:lpstr>
      <vt:lpstr>Nội dung</vt:lpstr>
      <vt:lpstr>LINQ là gì?</vt:lpstr>
      <vt:lpstr>LINQ là gì?</vt:lpstr>
      <vt:lpstr>Các loại LINQ</vt:lpstr>
      <vt:lpstr>Các loại LINQ</vt:lpstr>
      <vt:lpstr>LINQ hoạt động như thế nào?</vt:lpstr>
      <vt:lpstr>Query Operator và Expression</vt:lpstr>
      <vt:lpstr>LINQ Query Expression</vt:lpstr>
      <vt:lpstr>LINQ Query Expression</vt:lpstr>
      <vt:lpstr>LINQ Query Expression</vt:lpstr>
      <vt:lpstr>Query operator</vt:lpstr>
      <vt:lpstr>Cú pháp LINQ Query</vt:lpstr>
      <vt:lpstr>Cú pháp LINQ Query</vt:lpstr>
      <vt:lpstr>VD LINQ Query</vt:lpstr>
      <vt:lpstr>Các Query Operator cơ bản</vt:lpstr>
      <vt:lpstr>Query Expression Trees</vt:lpstr>
      <vt:lpstr>Query Expression Trees</vt:lpstr>
      <vt:lpstr>Query Expression Trees</vt:lpstr>
      <vt:lpstr>Query Expression Trees</vt:lpstr>
      <vt:lpstr>Ưu điểm của Query Expression Trees</vt:lpstr>
      <vt:lpstr>LINQ to Objects </vt:lpstr>
      <vt:lpstr>LINQ to Objects</vt:lpstr>
      <vt:lpstr>Ưu điểm LINQ to Objects</vt:lpstr>
      <vt:lpstr>VD LINQ to Objects</vt:lpstr>
      <vt:lpstr>Bài tập đếm số lần xuất hiện của 1 từ trong chuỗi</vt:lpstr>
      <vt:lpstr>Query các tập hợp</vt:lpstr>
      <vt:lpstr>Query collection</vt:lpstr>
      <vt:lpstr>Query collection</vt:lpstr>
      <vt:lpstr>Query Arrays</vt:lpstr>
      <vt:lpstr>Query Generic Lists</vt:lpstr>
      <vt:lpstr>Query Strings</vt:lpstr>
      <vt:lpstr>Các toán tử Aggregate</vt:lpstr>
      <vt:lpstr>Các toán tử Aggregate</vt:lpstr>
      <vt:lpstr>VD toán tử Aggregate</vt:lpstr>
      <vt:lpstr>Projection</vt:lpstr>
      <vt:lpstr>VD Projection</vt:lpstr>
      <vt:lpstr>VD Projection</vt:lpstr>
      <vt:lpstr>Conversion</vt:lpstr>
      <vt:lpstr>Conversion</vt:lpstr>
      <vt:lpstr>Sorting</vt:lpstr>
      <vt:lpstr>VD Sorting</vt:lpstr>
      <vt:lpstr>Grouping</vt:lpstr>
      <vt:lpstr>Joins</vt:lpstr>
      <vt:lpstr>Phương thức Join</vt:lpstr>
      <vt:lpstr>Nested Queries</vt:lpstr>
      <vt:lpstr>Giới thiệu Entity Framework</vt:lpstr>
      <vt:lpstr>Giới thiệu EF</vt:lpstr>
      <vt:lpstr>Entity Data Model</vt:lpstr>
      <vt:lpstr>Kiến trúc EF</vt:lpstr>
      <vt:lpstr>Cách thức truy vấn với EF</vt:lpstr>
      <vt:lpstr>Cách thức truy vấn với EF</vt:lpstr>
      <vt:lpstr>Thêm/Sửa/Xóa qua EF</vt:lpstr>
      <vt:lpstr>Truy vấn dùng Native SQL Queries</vt:lpstr>
      <vt:lpstr>Load các Entity liên quan</vt:lpstr>
      <vt:lpstr>Sử dụng Transaction</vt:lpstr>
      <vt:lpstr>Tóm lược</vt:lpstr>
      <vt:lpstr>Thanks for your listening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Bài 02:</dc:title>
  <dc:creator>Cuong;Tung</dc:creator>
  <cp:lastModifiedBy>NGUYEN VAN MANH</cp:lastModifiedBy>
  <cp:revision>2212</cp:revision>
  <dcterms:created xsi:type="dcterms:W3CDTF">2010-08-13T13:59:12Z</dcterms:created>
  <dcterms:modified xsi:type="dcterms:W3CDTF">2018-04-09T02:42:04Z</dcterms:modified>
</cp:coreProperties>
</file>