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301" r:id="rId37"/>
    <p:sldId id="302" r:id="rId38"/>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2-06T09:01:35" idx="1">
    <p:pos x="0" y="4319"/>
    <p:text>Trong convention-base routing, asp.net sử dụng một cái gọi là route templace và route table.
Có thể tưởng tượng, ta tạo ra một templace và lưu nó lại trong một table, khi có request đến thì asp sẽ search trong table đó để tìm ra templace phù hợp</p:text>
  </p:cm>
  <p:cm authorId="0" dt="2018-02-06T09:06:17" idx="2">
    <p:pos x="360" y="4319"/>
    <p:text>Config.Routes là một route table thuộc kiểu HttpRouteCollection,
phương thức MapHttpRoute tạo ra một IHttpRoute và thêm nó vào table đó</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8-02-07T09:38:38" idx="11">
    <p:pos x="51" y="4339"/>
    <p:text>Chọn action mà mọi tham số trong list đều match</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8-02-07T09:43:30" idx="12">
    <p:pos x="73" y="4361"/>
    <p:text>Nếu có nhiều tiêu chí phù hợp với các tiêu chí trên, chọn một cái có tham số phù hợp nhất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2-06T09:11:09" idx="3">
    <p:pos x="0" y="4319"/>
    <p:text>Cách khác để tạo một convention-base routing
Tạo ra một thực thể kiểu IhttpRoute
Sau đó add vào route table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2-07T08:37:48" idx="4">
    <p:pos x="22" y="4346"/>
    <p:text>Nêu ý nghĩa của các thuộc tính
Sẽ giải thích xâu hơn ở phần sau</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2-07T08:41:58" idx="5">
    <p:pos x="51" y="4383"/>
    <p:text>Các placeholder sẽ được thay bằng các giá 
trị cụ thể theo từng URI request lên
{controller} và {action} là 2 thuộc tính đặc biệt
	{controller} cung cấp tên của lớp controller
	{action} là tên của phương thức trong controller cần thực hiện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2-07T09:06:22" idx="6">
    <p:pos x="0" y="0"/>
    <p:text>Framework tìm kiếm sự trùng khớp cho mỗi URI bằng cách tạo ra một route dictionary chứa giá trị cho mỗi placeholder
Giá trị mặc định của placeholder có thể là giá trị RouteParameter.Optional. Nếu nó nhận giá trị này, giá trị của nó có thể không nằm trong route dictionary
</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8-02-07T09:39:25" idx="7">
    <p:pos x="22" y="4346"/>
    <p:text>Tạo ra một danh sách các action trong controller có http method trùng với http request method</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8-02-07T09:40:17" idx="8">
    <p:pos x="44" y="4361"/>
    <p:text>Nếu có action entry thì bỏ những phương thức không match với nó</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8-02-07T09:41:46" idx="9">
    <p:pos x="139" y="4405"/>
    <p:text>Với mỗi action, lấy một list danh sách các tham số simple type (cái mà sẽ được bind giá trị từ uri). Trừ các tham số optional</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8-02-07T09:37:46" idx="10">
    <p:pos x="29" y="4361"/>
    <p:text>Từ danh sách đó, tìm và match mỗi tên tham số với các key trong dictionary hawojc uri query string
Không phân biệt chữ hoa, thường hoặc thứ tự tham số</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comments" Target="../comments/comment6.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comments" Target="../comments/comment10.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27538" y="1776046"/>
            <a:ext cx="8303040" cy="27783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000000"/>
                </a:solidFill>
                <a:latin typeface="Calibri"/>
                <a:ea typeface="DejaVu Sans"/>
              </a:rPr>
              <a:t>ASP.NET Web API 2:</a:t>
            </a:r>
          </a:p>
          <a:p>
            <a:pPr algn="ctr">
              <a:lnSpc>
                <a:spcPct val="100000"/>
              </a:lnSpc>
            </a:pPr>
            <a:r>
              <a:rPr lang="en-US" sz="5400" spc="-1">
                <a:solidFill>
                  <a:srgbClr val="000000"/>
                </a:solidFill>
                <a:latin typeface="Calibri"/>
                <a:ea typeface="DejaVu Sans"/>
              </a:rPr>
              <a:t>Routing</a:t>
            </a:r>
            <a:endParaRPr lang="en-US" sz="5400" b="0" strike="noStrike" spc="-1">
              <a:latin typeface="Arial"/>
            </a:endParaRPr>
          </a:p>
          <a:p>
            <a:pPr algn="ctr">
              <a:lnSpc>
                <a:spcPct val="100000"/>
              </a:lnSpc>
            </a:pPr>
            <a:endParaRPr lang="en-US" sz="5400" b="0" strike="noStrike" spc="-1">
              <a:latin typeface="Arial"/>
            </a:endParaRPr>
          </a:p>
        </p:txBody>
      </p:sp>
      <p:sp>
        <p:nvSpPr>
          <p:cNvPr id="153" name="CustomShape 2"/>
          <p:cNvSpPr/>
          <p:nvPr/>
        </p:nvSpPr>
        <p:spPr>
          <a:xfrm>
            <a:off x="5394960" y="3931920"/>
            <a:ext cx="3563640" cy="62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pc="-1" dirty="0" err="1">
                <a:solidFill>
                  <a:srgbClr val="000000"/>
                </a:solidFill>
                <a:latin typeface="Calibri"/>
                <a:ea typeface="DejaVu Sans"/>
              </a:rPr>
              <a:t>Nguyễn</a:t>
            </a:r>
            <a:r>
              <a:rPr lang="en-US" sz="3200" spc="-1" dirty="0">
                <a:solidFill>
                  <a:srgbClr val="000000"/>
                </a:solidFill>
                <a:latin typeface="Calibri"/>
                <a:ea typeface="DejaVu Sans"/>
              </a:rPr>
              <a:t> </a:t>
            </a:r>
            <a:r>
              <a:rPr lang="en-US" sz="3200" spc="-1" dirty="0" err="1">
                <a:solidFill>
                  <a:srgbClr val="000000"/>
                </a:solidFill>
                <a:latin typeface="Calibri"/>
                <a:ea typeface="DejaVu Sans"/>
              </a:rPr>
              <a:t>Văn</a:t>
            </a:r>
            <a:r>
              <a:rPr lang="en-US" sz="3200" spc="-1" dirty="0">
                <a:solidFill>
                  <a:srgbClr val="000000"/>
                </a:solidFill>
                <a:latin typeface="Calibri"/>
                <a:ea typeface="DejaVu Sans"/>
              </a:rPr>
              <a:t> </a:t>
            </a:r>
            <a:r>
              <a:rPr lang="en-US" sz="3200" spc="-1" dirty="0" err="1">
                <a:solidFill>
                  <a:srgbClr val="000000"/>
                </a:solidFill>
                <a:latin typeface="Calibri"/>
                <a:ea typeface="DejaVu Sans"/>
              </a:rPr>
              <a:t>Mạnh</a:t>
            </a:r>
            <a:endParaRPr lang="en-US" sz="32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187"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Enabling Attribute Routing</a:t>
            </a:r>
            <a:endParaRPr lang="en-US" sz="2800" b="0" strike="noStrike" spc="-1">
              <a:latin typeface="Arial"/>
            </a:endParaRPr>
          </a:p>
        </p:txBody>
      </p:sp>
      <p:pic>
        <p:nvPicPr>
          <p:cNvPr id="188" name="Picture 187"/>
          <p:cNvPicPr/>
          <p:nvPr/>
        </p:nvPicPr>
        <p:blipFill>
          <a:blip r:embed="rId2"/>
          <a:stretch/>
        </p:blipFill>
        <p:spPr>
          <a:xfrm>
            <a:off x="1280160" y="2743200"/>
            <a:ext cx="6629400" cy="2128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190"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Adding Route Attributes</a:t>
            </a:r>
            <a:endParaRPr lang="en-US" sz="2800" b="0" strike="noStrike" spc="-1">
              <a:latin typeface="Arial"/>
            </a:endParaRPr>
          </a:p>
        </p:txBody>
      </p:sp>
      <p:pic>
        <p:nvPicPr>
          <p:cNvPr id="191" name="Picture 190"/>
          <p:cNvPicPr/>
          <p:nvPr/>
        </p:nvPicPr>
        <p:blipFill>
          <a:blip r:embed="rId2"/>
          <a:stretch/>
        </p:blipFill>
        <p:spPr>
          <a:xfrm>
            <a:off x="360" y="2103120"/>
            <a:ext cx="9143640" cy="1786320"/>
          </a:xfrm>
          <a:prstGeom prst="rect">
            <a:avLst/>
          </a:prstGeom>
          <a:ln>
            <a:noFill/>
          </a:ln>
        </p:spPr>
      </p:pic>
      <p:pic>
        <p:nvPicPr>
          <p:cNvPr id="192" name="Picture 191"/>
          <p:cNvPicPr/>
          <p:nvPr/>
        </p:nvPicPr>
        <p:blipFill>
          <a:blip r:embed="rId3"/>
          <a:stretch/>
        </p:blipFill>
        <p:spPr>
          <a:xfrm>
            <a:off x="1097280" y="4496040"/>
            <a:ext cx="5838480" cy="1447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194"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HTTP Methods</a:t>
            </a:r>
            <a:endParaRPr lang="en-US" sz="2800" b="0" strike="noStrike" spc="-1">
              <a:latin typeface="Arial"/>
            </a:endParaRPr>
          </a:p>
        </p:txBody>
      </p:sp>
      <p:pic>
        <p:nvPicPr>
          <p:cNvPr id="195" name="Picture 194"/>
          <p:cNvPicPr/>
          <p:nvPr/>
        </p:nvPicPr>
        <p:blipFill>
          <a:blip r:embed="rId2"/>
          <a:stretch/>
        </p:blipFill>
        <p:spPr>
          <a:xfrm>
            <a:off x="3108960" y="4119480"/>
            <a:ext cx="4661640" cy="1823400"/>
          </a:xfrm>
          <a:prstGeom prst="rect">
            <a:avLst/>
          </a:prstGeom>
          <a:ln>
            <a:noFill/>
          </a:ln>
        </p:spPr>
      </p:pic>
      <p:pic>
        <p:nvPicPr>
          <p:cNvPr id="196" name="Picture 195"/>
          <p:cNvPicPr/>
          <p:nvPr/>
        </p:nvPicPr>
        <p:blipFill>
          <a:blip r:embed="rId3"/>
          <a:stretch/>
        </p:blipFill>
        <p:spPr>
          <a:xfrm>
            <a:off x="7833240" y="4095000"/>
            <a:ext cx="1310040" cy="1665000"/>
          </a:xfrm>
          <a:prstGeom prst="rect">
            <a:avLst/>
          </a:prstGeom>
          <a:ln>
            <a:noFill/>
          </a:ln>
        </p:spPr>
      </p:pic>
      <p:pic>
        <p:nvPicPr>
          <p:cNvPr id="197" name="Picture 196"/>
          <p:cNvPicPr/>
          <p:nvPr/>
        </p:nvPicPr>
        <p:blipFill>
          <a:blip r:embed="rId4"/>
          <a:stretch/>
        </p:blipFill>
        <p:spPr>
          <a:xfrm>
            <a:off x="0" y="2448360"/>
            <a:ext cx="2171520" cy="3038040"/>
          </a:xfrm>
          <a:prstGeom prst="rect">
            <a:avLst/>
          </a:prstGeom>
          <a:ln>
            <a:noFill/>
          </a:ln>
        </p:spPr>
      </p:pic>
      <p:pic>
        <p:nvPicPr>
          <p:cNvPr id="198" name="Picture 197"/>
          <p:cNvPicPr/>
          <p:nvPr/>
        </p:nvPicPr>
        <p:blipFill>
          <a:blip r:embed="rId5"/>
          <a:stretch/>
        </p:blipFill>
        <p:spPr>
          <a:xfrm>
            <a:off x="1905480" y="2377440"/>
            <a:ext cx="7238520" cy="1047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200"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Route Prefixes</a:t>
            </a:r>
            <a:endParaRPr lang="en-US" sz="2800" b="0" strike="noStrike" spc="-1">
              <a:latin typeface="Arial"/>
            </a:endParaRPr>
          </a:p>
        </p:txBody>
      </p:sp>
      <p:pic>
        <p:nvPicPr>
          <p:cNvPr id="201" name="Picture 200"/>
          <p:cNvPicPr/>
          <p:nvPr/>
        </p:nvPicPr>
        <p:blipFill>
          <a:blip r:embed="rId2"/>
          <a:stretch/>
        </p:blipFill>
        <p:spPr>
          <a:xfrm>
            <a:off x="725400" y="2405160"/>
            <a:ext cx="7772040" cy="3762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203"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Route Prefixes</a:t>
            </a:r>
            <a:endParaRPr lang="en-US" sz="2800" b="0" strike="noStrike" spc="-1">
              <a:latin typeface="Arial"/>
            </a:endParaRPr>
          </a:p>
        </p:txBody>
      </p:sp>
      <p:pic>
        <p:nvPicPr>
          <p:cNvPr id="204" name="Picture 203"/>
          <p:cNvPicPr/>
          <p:nvPr/>
        </p:nvPicPr>
        <p:blipFill>
          <a:blip r:embed="rId2"/>
          <a:stretch/>
        </p:blipFill>
        <p:spPr>
          <a:xfrm>
            <a:off x="1357560" y="1861200"/>
            <a:ext cx="6872040" cy="4631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206"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Override the route prefix</a:t>
            </a:r>
            <a:endParaRPr lang="en-US" sz="2800" b="0" strike="noStrike" spc="-1">
              <a:latin typeface="Arial"/>
            </a:endParaRPr>
          </a:p>
        </p:txBody>
      </p:sp>
      <p:pic>
        <p:nvPicPr>
          <p:cNvPr id="207" name="Picture 206"/>
          <p:cNvPicPr/>
          <p:nvPr/>
        </p:nvPicPr>
        <p:blipFill>
          <a:blip r:embed="rId2"/>
          <a:stretch/>
        </p:blipFill>
        <p:spPr>
          <a:xfrm>
            <a:off x="457200" y="2651760"/>
            <a:ext cx="8572680" cy="312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209"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Route Constraints</a:t>
            </a:r>
            <a:endParaRPr lang="en-US" sz="2800" b="0" strike="noStrike" spc="-1">
              <a:latin typeface="Arial"/>
            </a:endParaRPr>
          </a:p>
        </p:txBody>
      </p:sp>
      <p:pic>
        <p:nvPicPr>
          <p:cNvPr id="210" name="Picture 209"/>
          <p:cNvPicPr/>
          <p:nvPr/>
        </p:nvPicPr>
        <p:blipFill>
          <a:blip r:embed="rId2"/>
          <a:stretch/>
        </p:blipFill>
        <p:spPr>
          <a:xfrm>
            <a:off x="365760" y="2801160"/>
            <a:ext cx="8272440" cy="2319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212"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Route Constraints</a:t>
            </a:r>
            <a:endParaRPr lang="en-US" sz="2800" b="0" strike="noStrike" spc="-1">
              <a:latin typeface="Arial"/>
            </a:endParaRPr>
          </a:p>
        </p:txBody>
      </p:sp>
      <p:pic>
        <p:nvPicPr>
          <p:cNvPr id="213" name="Picture 212"/>
          <p:cNvPicPr/>
          <p:nvPr/>
        </p:nvPicPr>
        <p:blipFill>
          <a:blip r:embed="rId2"/>
          <a:stretch/>
        </p:blipFill>
        <p:spPr>
          <a:xfrm>
            <a:off x="764280" y="2103120"/>
            <a:ext cx="7647480" cy="3989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215" name="CustomShape 2"/>
          <p:cNvSpPr/>
          <p:nvPr/>
        </p:nvSpPr>
        <p:spPr>
          <a:xfrm>
            <a:off x="274320" y="146304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Route Constraints</a:t>
            </a:r>
            <a:endParaRPr lang="en-US" sz="2800" b="0" strike="noStrike" spc="-1">
              <a:latin typeface="Arial"/>
            </a:endParaRPr>
          </a:p>
        </p:txBody>
      </p:sp>
      <p:pic>
        <p:nvPicPr>
          <p:cNvPr id="216" name="Picture 215"/>
          <p:cNvPicPr/>
          <p:nvPr/>
        </p:nvPicPr>
        <p:blipFill>
          <a:blip r:embed="rId2"/>
          <a:stretch/>
        </p:blipFill>
        <p:spPr>
          <a:xfrm>
            <a:off x="548640" y="1922400"/>
            <a:ext cx="8161920" cy="4752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2. Attribute routing</a:t>
            </a:r>
            <a:endParaRPr lang="en-US" sz="4400" b="0" strike="noStrike" spc="-1">
              <a:latin typeface="Arial"/>
            </a:endParaRPr>
          </a:p>
        </p:txBody>
      </p:sp>
      <p:sp>
        <p:nvSpPr>
          <p:cNvPr id="218" name="CustomShape 2"/>
          <p:cNvSpPr/>
          <p:nvPr/>
        </p:nvSpPr>
        <p:spPr>
          <a:xfrm>
            <a:off x="274320" y="1231560"/>
            <a:ext cx="5028480" cy="54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Other Attribute</a:t>
            </a:r>
            <a:endParaRPr lang="en-US" sz="2800" b="0" strike="noStrike" spc="-1">
              <a:latin typeface="Arial"/>
            </a:endParaRPr>
          </a:p>
        </p:txBody>
      </p:sp>
      <p:sp>
        <p:nvSpPr>
          <p:cNvPr id="219" name="CustomShape 3"/>
          <p:cNvSpPr/>
          <p:nvPr/>
        </p:nvSpPr>
        <p:spPr>
          <a:xfrm>
            <a:off x="91440" y="2194560"/>
            <a:ext cx="2826360" cy="6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a:latin typeface="Arial"/>
              </a:rPr>
              <a:t>[NonAction]</a:t>
            </a:r>
            <a:endParaRPr lang="en-US" sz="2800" b="0" strike="noStrike" spc="-1">
              <a:latin typeface="Arial"/>
            </a:endParaRPr>
          </a:p>
        </p:txBody>
      </p:sp>
      <p:pic>
        <p:nvPicPr>
          <p:cNvPr id="220" name="Picture 219"/>
          <p:cNvPicPr/>
          <p:nvPr/>
        </p:nvPicPr>
        <p:blipFill>
          <a:blip r:embed="rId2"/>
          <a:stretch/>
        </p:blipFill>
        <p:spPr>
          <a:xfrm>
            <a:off x="2926080" y="4553280"/>
            <a:ext cx="6209640" cy="1847160"/>
          </a:xfrm>
          <a:prstGeom prst="rect">
            <a:avLst/>
          </a:prstGeom>
          <a:ln>
            <a:noFill/>
          </a:ln>
        </p:spPr>
      </p:pic>
      <p:pic>
        <p:nvPicPr>
          <p:cNvPr id="221" name="Picture 220"/>
          <p:cNvPicPr/>
          <p:nvPr/>
        </p:nvPicPr>
        <p:blipFill>
          <a:blip r:embed="rId3"/>
          <a:stretch/>
        </p:blipFill>
        <p:spPr>
          <a:xfrm>
            <a:off x="3108960" y="2103120"/>
            <a:ext cx="5723640" cy="1304280"/>
          </a:xfrm>
          <a:prstGeom prst="rect">
            <a:avLst/>
          </a:prstGeom>
          <a:ln>
            <a:noFill/>
          </a:ln>
        </p:spPr>
      </p:pic>
      <p:sp>
        <p:nvSpPr>
          <p:cNvPr id="222" name="CustomShape 4"/>
          <p:cNvSpPr/>
          <p:nvPr/>
        </p:nvSpPr>
        <p:spPr>
          <a:xfrm>
            <a:off x="169920" y="5182200"/>
            <a:ext cx="2572920" cy="48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a:latin typeface="Arial"/>
              </a:rPr>
              <a:t>[AcceptVerbs]</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97280" y="238680"/>
            <a:ext cx="3108240" cy="12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800" b="0" strike="noStrike" spc="-1">
                <a:solidFill>
                  <a:srgbClr val="000000"/>
                </a:solidFill>
                <a:latin typeface="Arial"/>
                <a:ea typeface="DejaVu Sans"/>
              </a:rPr>
              <a:t>I.Routing</a:t>
            </a:r>
            <a:endParaRPr lang="en-US" sz="4800" b="0" strike="noStrike" spc="-1">
              <a:latin typeface="Arial"/>
            </a:endParaRPr>
          </a:p>
        </p:txBody>
      </p:sp>
      <p:sp>
        <p:nvSpPr>
          <p:cNvPr id="158" name="CustomShape 2"/>
          <p:cNvSpPr/>
          <p:nvPr/>
        </p:nvSpPr>
        <p:spPr>
          <a:xfrm>
            <a:off x="1188720" y="1927080"/>
            <a:ext cx="7406280" cy="21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Font typeface="StarSymbol"/>
              <a:buAutoNum type="arabicParenR"/>
            </a:pPr>
            <a:r>
              <a:rPr lang="en-US" sz="4000" b="0" strike="noStrike" spc="-1">
                <a:solidFill>
                  <a:srgbClr val="000000"/>
                </a:solidFill>
                <a:latin typeface="Arial"/>
                <a:ea typeface="DejaVu Sans"/>
              </a:rPr>
              <a:t> Convention-based routing</a:t>
            </a:r>
            <a:endParaRPr lang="en-US" sz="4000" b="0" strike="noStrike" spc="-1">
              <a:latin typeface="Arial"/>
            </a:endParaRPr>
          </a:p>
          <a:p>
            <a:pPr>
              <a:lnSpc>
                <a:spcPct val="100000"/>
              </a:lnSpc>
            </a:pPr>
            <a:endParaRPr lang="en-US" sz="4000" b="0" strike="noStrike" spc="-1">
              <a:latin typeface="Arial"/>
            </a:endParaRPr>
          </a:p>
          <a:p>
            <a:pPr marL="216000" indent="-215280">
              <a:lnSpc>
                <a:spcPct val="100000"/>
              </a:lnSpc>
              <a:buClr>
                <a:srgbClr val="000000"/>
              </a:buClr>
              <a:buFont typeface="StarSymbol"/>
              <a:buAutoNum type="arabicParenR"/>
            </a:pPr>
            <a:r>
              <a:rPr lang="en-US" sz="4000" b="0" strike="noStrike" spc="-1">
                <a:solidFill>
                  <a:srgbClr val="000000"/>
                </a:solidFill>
                <a:latin typeface="Arial"/>
                <a:ea typeface="DejaVu Sans"/>
              </a:rPr>
              <a:t> Attribute routing</a:t>
            </a:r>
            <a:endParaRPr lang="en-US" sz="4000" b="0" strike="noStrike" spc="-1">
              <a:latin typeface="Arial"/>
            </a:endParaRPr>
          </a:p>
          <a:p>
            <a:pPr>
              <a:lnSpc>
                <a:spcPct val="100000"/>
              </a:lnSpc>
            </a:pPr>
            <a:endParaRPr lang="en-US" sz="4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24" name="CustomShape 2"/>
          <p:cNvSpPr/>
          <p:nvPr/>
        </p:nvSpPr>
        <p:spPr>
          <a:xfrm>
            <a:off x="457200" y="2103120"/>
            <a:ext cx="804600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If the framework finds a match for a URI, it creates a dictionary that contains the value for each placeholder</a:t>
            </a:r>
            <a:endParaRPr lang="en-US" sz="2600" b="0" strike="noStrike" spc="-1">
              <a:latin typeface="Arial"/>
            </a:endParaRPr>
          </a:p>
        </p:txBody>
      </p:sp>
      <p:sp>
        <p:nvSpPr>
          <p:cNvPr id="225" name="CustomShape 3"/>
          <p:cNvSpPr/>
          <p:nvPr/>
        </p:nvSpPr>
        <p:spPr>
          <a:xfrm>
            <a:off x="457200" y="4010760"/>
            <a:ext cx="8639640" cy="110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a:solidFill>
                  <a:srgbClr val="000000"/>
                </a:solidFill>
                <a:latin typeface="Arial"/>
                <a:ea typeface="DejaVu Sans"/>
              </a:rPr>
              <a:t>A default can have the special value RouteParameter.Optional. If a placeholder gets assigned this value, the value is not added to the route dictionary</a:t>
            </a:r>
            <a:endParaRPr lang="en-US" sz="2400" b="0" strike="noStrike" spc="-1">
              <a:latin typeface="Arial"/>
            </a:endParaRPr>
          </a:p>
        </p:txBody>
      </p:sp>
      <p:sp>
        <p:nvSpPr>
          <p:cNvPr id="226" name="CustomShape 4"/>
          <p:cNvSpPr/>
          <p:nvPr/>
        </p:nvSpPr>
        <p:spPr>
          <a:xfrm>
            <a:off x="274320" y="1373760"/>
            <a:ext cx="3183840" cy="54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0" strike="noStrike" spc="-1">
                <a:solidFill>
                  <a:srgbClr val="CE181E"/>
                </a:solidFill>
                <a:latin typeface="Arial"/>
                <a:ea typeface="DejaVu Sans"/>
              </a:rPr>
              <a:t>Route Dictionary</a:t>
            </a: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28" name="CustomShape 2"/>
          <p:cNvSpPr/>
          <p:nvPr/>
        </p:nvSpPr>
        <p:spPr>
          <a:xfrm>
            <a:off x="274320" y="1373760"/>
            <a:ext cx="3183840" cy="54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0" strike="noStrike" spc="-1">
                <a:solidFill>
                  <a:srgbClr val="CE181E"/>
                </a:solidFill>
                <a:latin typeface="Arial"/>
                <a:ea typeface="DejaVu Sans"/>
              </a:rPr>
              <a:t>Route Dictionary</a:t>
            </a:r>
            <a:endParaRPr lang="en-US" sz="3200" b="0" strike="noStrike" spc="-1">
              <a:latin typeface="Arial"/>
            </a:endParaRPr>
          </a:p>
        </p:txBody>
      </p:sp>
      <p:pic>
        <p:nvPicPr>
          <p:cNvPr id="229" name="Picture 228"/>
          <p:cNvPicPr/>
          <p:nvPr/>
        </p:nvPicPr>
        <p:blipFill>
          <a:blip r:embed="rId2"/>
          <a:stretch/>
        </p:blipFill>
        <p:spPr>
          <a:xfrm>
            <a:off x="2743560" y="3875400"/>
            <a:ext cx="6379920" cy="2913120"/>
          </a:xfrm>
          <a:prstGeom prst="rect">
            <a:avLst/>
          </a:prstGeom>
          <a:ln>
            <a:noFill/>
          </a:ln>
        </p:spPr>
      </p:pic>
      <p:pic>
        <p:nvPicPr>
          <p:cNvPr id="230" name="Picture 229"/>
          <p:cNvPicPr/>
          <p:nvPr/>
        </p:nvPicPr>
        <p:blipFill>
          <a:blip r:embed="rId3"/>
          <a:stretch/>
        </p:blipFill>
        <p:spPr>
          <a:xfrm>
            <a:off x="360" y="2011680"/>
            <a:ext cx="9143640" cy="1613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32" name="CustomShape 2"/>
          <p:cNvSpPr/>
          <p:nvPr/>
        </p:nvSpPr>
        <p:spPr>
          <a:xfrm>
            <a:off x="229320" y="1262880"/>
            <a:ext cx="503244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Selecting a Controller</a:t>
            </a:r>
            <a:endParaRPr lang="en-US" sz="4000" b="0" strike="noStrike" spc="-1">
              <a:latin typeface="Arial"/>
            </a:endParaRPr>
          </a:p>
        </p:txBody>
      </p:sp>
      <p:sp>
        <p:nvSpPr>
          <p:cNvPr id="233" name="CustomShape 3"/>
          <p:cNvSpPr/>
          <p:nvPr/>
        </p:nvSpPr>
        <p:spPr>
          <a:xfrm>
            <a:off x="1188720" y="2377440"/>
            <a:ext cx="7863120" cy="23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1. Look in the route dictionary for the key "controller"</a:t>
            </a:r>
            <a:endParaRPr lang="en-US" sz="2600" b="0" strike="noStrike" spc="-1">
              <a:latin typeface="Arial"/>
            </a:endParaRPr>
          </a:p>
          <a:p>
            <a:r>
              <a:rPr lang="en-US" sz="2600" b="0" strike="noStrike" spc="-1">
                <a:solidFill>
                  <a:srgbClr val="000000"/>
                </a:solidFill>
                <a:latin typeface="Arial"/>
                <a:ea typeface="DejaVu Sans"/>
              </a:rPr>
              <a:t>2. Take the value for this key and append the string "Controller" to get the controller type name</a:t>
            </a:r>
            <a:endParaRPr lang="en-US" sz="2600" b="0" strike="noStrike" spc="-1">
              <a:latin typeface="Arial"/>
            </a:endParaRPr>
          </a:p>
          <a:p>
            <a:r>
              <a:rPr lang="en-US" sz="2600" b="0" strike="noStrike" spc="-1">
                <a:solidFill>
                  <a:srgbClr val="000000"/>
                </a:solidFill>
                <a:latin typeface="Arial"/>
                <a:ea typeface="DejaVu Sans"/>
              </a:rPr>
              <a:t>3. Look for a Web API controller with this type name</a:t>
            </a:r>
            <a:endParaRPr lang="en-US"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35" name="CustomShape 2"/>
          <p:cNvSpPr/>
          <p:nvPr/>
        </p:nvSpPr>
        <p:spPr>
          <a:xfrm>
            <a:off x="229320" y="1262880"/>
            <a:ext cx="503244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Selecting a Controller</a:t>
            </a:r>
            <a:endParaRPr lang="en-US" sz="4000" b="0" strike="noStrike" spc="-1">
              <a:latin typeface="Arial"/>
            </a:endParaRPr>
          </a:p>
        </p:txBody>
      </p:sp>
      <p:sp>
        <p:nvSpPr>
          <p:cNvPr id="236" name="CustomShape 3"/>
          <p:cNvSpPr/>
          <p:nvPr/>
        </p:nvSpPr>
        <p:spPr>
          <a:xfrm>
            <a:off x="720000" y="2468880"/>
            <a:ext cx="8240400" cy="82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 If the route dictionary contains the key-value pair "controller" = "products"</a:t>
            </a:r>
            <a:endParaRPr lang="en-US" sz="2600" b="0" strike="noStrike" spc="-1">
              <a:latin typeface="Arial"/>
            </a:endParaRPr>
          </a:p>
        </p:txBody>
      </p:sp>
      <p:sp>
        <p:nvSpPr>
          <p:cNvPr id="237" name="CustomShape 4"/>
          <p:cNvSpPr/>
          <p:nvPr/>
        </p:nvSpPr>
        <p:spPr>
          <a:xfrm>
            <a:off x="822960" y="4114800"/>
            <a:ext cx="7588800" cy="82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Then the controller type is "ProductsController"</a:t>
            </a:r>
            <a:endParaRPr lang="en-US"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39"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40" name="CustomShape 3"/>
          <p:cNvSpPr/>
          <p:nvPr/>
        </p:nvSpPr>
        <p:spPr>
          <a:xfrm>
            <a:off x="731520" y="2043000"/>
            <a:ext cx="841176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a:solidFill>
                  <a:srgbClr val="000000"/>
                </a:solidFill>
                <a:latin typeface="Arial"/>
                <a:ea typeface="DejaVu Sans"/>
              </a:rPr>
              <a:t>HTTP Methods: </a:t>
            </a:r>
            <a:r>
              <a:rPr lang="en-US" sz="2800" b="0" strike="noStrike" spc="-1">
                <a:solidFill>
                  <a:srgbClr val="000000"/>
                </a:solidFill>
                <a:latin typeface="Arial"/>
                <a:ea typeface="DejaVu Sans"/>
              </a:rPr>
              <a:t>The framework only chooses actions that match the HTTP method of the request, determined as follows</a:t>
            </a:r>
            <a:endParaRPr lang="en-US" sz="2800" b="0" strike="noStrike" spc="-1">
              <a:latin typeface="Arial"/>
            </a:endParaRPr>
          </a:p>
        </p:txBody>
      </p:sp>
      <p:sp>
        <p:nvSpPr>
          <p:cNvPr id="241" name="CustomShape 4"/>
          <p:cNvSpPr/>
          <p:nvPr/>
        </p:nvSpPr>
        <p:spPr>
          <a:xfrm>
            <a:off x="1188720" y="3530880"/>
            <a:ext cx="77716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latin typeface="Arial"/>
                <a:ea typeface="DejaVu Sans"/>
              </a:rPr>
              <a:t>1.HTTP method with an attribute:  AcceptVerbs, HttpDelete, HttpGet,</a:t>
            </a:r>
            <a:endParaRPr lang="en-US" sz="1800" b="0" strike="noStrike" spc="-1">
              <a:latin typeface="Arial"/>
            </a:endParaRPr>
          </a:p>
          <a:p>
            <a:r>
              <a:rPr lang="en-US" sz="1800" b="0" strike="noStrike" spc="-1">
                <a:solidFill>
                  <a:srgbClr val="000000"/>
                </a:solidFill>
                <a:latin typeface="Arial"/>
                <a:ea typeface="DejaVu Sans"/>
              </a:rPr>
              <a:t>HttpHead, HttpOptions, HttpPatch, HttpPost, or HttpPut</a:t>
            </a:r>
            <a:endParaRPr lang="en-US" sz="1800" b="0" strike="noStrike" spc="-1">
              <a:latin typeface="Arial"/>
            </a:endParaRPr>
          </a:p>
        </p:txBody>
      </p:sp>
      <p:sp>
        <p:nvSpPr>
          <p:cNvPr id="242" name="CustomShape 5"/>
          <p:cNvSpPr/>
          <p:nvPr/>
        </p:nvSpPr>
        <p:spPr>
          <a:xfrm>
            <a:off x="1188720" y="4297680"/>
            <a:ext cx="7588800" cy="85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latin typeface="Arial"/>
                <a:ea typeface="DejaVu Sans"/>
              </a:rPr>
              <a:t>2. If the name of the controller method starts with "Get", "Post", "Put", "Delete", "Head", "Options", or "Patch"</a:t>
            </a:r>
            <a:endParaRPr lang="en-US" sz="1800" b="0" strike="noStrike" spc="-1">
              <a:latin typeface="Arial"/>
            </a:endParaRPr>
          </a:p>
        </p:txBody>
      </p:sp>
      <p:sp>
        <p:nvSpPr>
          <p:cNvPr id="243" name="CustomShape 6"/>
          <p:cNvSpPr/>
          <p:nvPr/>
        </p:nvSpPr>
        <p:spPr>
          <a:xfrm>
            <a:off x="1188720" y="5140080"/>
            <a:ext cx="64000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latin typeface="Arial"/>
                <a:ea typeface="DejaVu Sans"/>
              </a:rPr>
              <a:t>3. If none of the above, the method supports POST.</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45"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46" name="CustomShape 3"/>
          <p:cNvSpPr/>
          <p:nvPr/>
        </p:nvSpPr>
        <p:spPr>
          <a:xfrm>
            <a:off x="731520" y="2043000"/>
            <a:ext cx="841176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a:solidFill>
                  <a:srgbClr val="000000"/>
                </a:solidFill>
                <a:latin typeface="Arial"/>
                <a:ea typeface="DejaVu Sans"/>
              </a:rPr>
              <a:t>Parameter Bindings. </a:t>
            </a:r>
            <a:r>
              <a:rPr lang="en-US" sz="2800" b="0" strike="noStrike" spc="-1">
                <a:solidFill>
                  <a:srgbClr val="000000"/>
                </a:solidFill>
                <a:latin typeface="Arial"/>
                <a:ea typeface="DejaVu Sans"/>
              </a:rPr>
              <a:t>A parameter binding is how Web API creates a value for a parameter. Here is the default rule for parameter binding</a:t>
            </a:r>
            <a:endParaRPr lang="en-US" sz="2800" b="0" strike="noStrike" spc="-1">
              <a:latin typeface="Arial"/>
            </a:endParaRPr>
          </a:p>
        </p:txBody>
      </p:sp>
      <p:sp>
        <p:nvSpPr>
          <p:cNvPr id="247" name="CustomShape 4"/>
          <p:cNvSpPr/>
          <p:nvPr/>
        </p:nvSpPr>
        <p:spPr>
          <a:xfrm>
            <a:off x="1097280" y="3965760"/>
            <a:ext cx="5311080" cy="4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US" sz="2400" b="0" strike="noStrike" spc="-1">
                <a:solidFill>
                  <a:srgbClr val="000000"/>
                </a:solidFill>
                <a:latin typeface="Arial"/>
                <a:ea typeface="DejaVu Sans"/>
              </a:rPr>
              <a:t>Simple types are taken from the URI</a:t>
            </a:r>
            <a:endParaRPr lang="en-US" sz="2400" b="0" strike="noStrike" spc="-1">
              <a:latin typeface="Arial"/>
            </a:endParaRPr>
          </a:p>
        </p:txBody>
      </p:sp>
      <p:sp>
        <p:nvSpPr>
          <p:cNvPr id="248" name="CustomShape 5"/>
          <p:cNvSpPr/>
          <p:nvPr/>
        </p:nvSpPr>
        <p:spPr>
          <a:xfrm>
            <a:off x="1090440" y="4442040"/>
            <a:ext cx="7138440" cy="76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US" sz="2400" b="0" strike="noStrike" spc="-1">
                <a:solidFill>
                  <a:srgbClr val="000000"/>
                </a:solidFill>
                <a:latin typeface="Arial"/>
                <a:ea typeface="DejaVu Sans"/>
              </a:rPr>
              <a:t>Complex types are taken from the request body.</a:t>
            </a:r>
            <a:endParaRPr lang="en-US" sz="2400" b="0" strike="noStrike" spc="-1">
              <a:latin typeface="Arial"/>
            </a:endParaRPr>
          </a:p>
        </p:txBody>
      </p:sp>
      <p:sp>
        <p:nvSpPr>
          <p:cNvPr id="249" name="CustomShape 6"/>
          <p:cNvSpPr/>
          <p:nvPr/>
        </p:nvSpPr>
        <p:spPr>
          <a:xfrm>
            <a:off x="215640" y="5303520"/>
            <a:ext cx="911052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latin typeface="Arial"/>
                <a:ea typeface="DejaVu Sans"/>
              </a:rPr>
              <a:t>Simple types include all of the .NET Framework primitive types, plus DateTime, Decimal, Guid, String, and TimeSpan</a:t>
            </a:r>
            <a:endParaRPr lang="en-US" sz="1800" b="0" strike="noStrike" spc="-1">
              <a:latin typeface="Arial"/>
            </a:endParaRPr>
          </a:p>
        </p:txBody>
      </p:sp>
      <p:sp>
        <p:nvSpPr>
          <p:cNvPr id="250" name="TextShape 7"/>
          <p:cNvSpPr txBox="1"/>
          <p:nvPr/>
        </p:nvSpPr>
        <p:spPr>
          <a:xfrm>
            <a:off x="192600" y="6054120"/>
            <a:ext cx="6939720" cy="346680"/>
          </a:xfrm>
          <a:prstGeom prst="rect">
            <a:avLst/>
          </a:prstGeom>
          <a:noFill/>
          <a:ln>
            <a:noFill/>
          </a:ln>
        </p:spPr>
        <p:txBody>
          <a:bodyPr lIns="90000" tIns="45000" rIns="90000" bIns="45000"/>
          <a:lstStyle/>
          <a:p>
            <a:r>
              <a:rPr lang="en-US" sz="1800" b="0" strike="noStrike" spc="-1">
                <a:latin typeface="Arial"/>
              </a:rPr>
              <a:t>For each action, at most one parameter can read the request body.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52"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pic>
        <p:nvPicPr>
          <p:cNvPr id="253" name="Picture 252"/>
          <p:cNvPicPr/>
          <p:nvPr/>
        </p:nvPicPr>
        <p:blipFill>
          <a:blip r:embed="rId2"/>
          <a:stretch/>
        </p:blipFill>
        <p:spPr>
          <a:xfrm>
            <a:off x="718560" y="1893960"/>
            <a:ext cx="6505200" cy="1580760"/>
          </a:xfrm>
          <a:prstGeom prst="rect">
            <a:avLst/>
          </a:prstGeom>
          <a:ln>
            <a:noFill/>
          </a:ln>
        </p:spPr>
      </p:pic>
      <p:pic>
        <p:nvPicPr>
          <p:cNvPr id="254" name="Picture 253"/>
          <p:cNvPicPr/>
          <p:nvPr/>
        </p:nvPicPr>
        <p:blipFill>
          <a:blip r:embed="rId3"/>
          <a:stretch/>
        </p:blipFill>
        <p:spPr>
          <a:xfrm>
            <a:off x="718560" y="3566160"/>
            <a:ext cx="7667280" cy="2828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56"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57" name="CustomShape 3"/>
          <p:cNvSpPr/>
          <p:nvPr/>
        </p:nvSpPr>
        <p:spPr>
          <a:xfrm>
            <a:off x="365760" y="2280600"/>
            <a:ext cx="8686080" cy="82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1. Create a list of all actions on the controller that match the HTTP request method</a:t>
            </a:r>
            <a:endParaRPr lang="en-US" sz="2600" b="0" strike="noStrike" spc="-1">
              <a:latin typeface="Arial"/>
            </a:endParaRPr>
          </a:p>
        </p:txBody>
      </p:sp>
      <p:sp>
        <p:nvSpPr>
          <p:cNvPr id="258" name="CustomShape 4"/>
          <p:cNvSpPr/>
          <p:nvPr/>
        </p:nvSpPr>
        <p:spPr>
          <a:xfrm>
            <a:off x="457200" y="3255120"/>
            <a:ext cx="6759000" cy="345960"/>
          </a:xfrm>
          <a:prstGeom prst="rect">
            <a:avLst/>
          </a:prstGeom>
          <a:noFill/>
          <a:ln>
            <a:noFill/>
          </a:ln>
        </p:spPr>
        <p:style>
          <a:lnRef idx="0">
            <a:scrgbClr r="0" g="0" b="0"/>
          </a:lnRef>
          <a:fillRef idx="0">
            <a:scrgbClr r="0" g="0" b="0"/>
          </a:fillRef>
          <a:effectRef idx="0">
            <a:scrgbClr r="0" g="0" b="0"/>
          </a:effectRef>
          <a:fontRef idx="minor"/>
        </p:style>
      </p:sp>
      <p:pic>
        <p:nvPicPr>
          <p:cNvPr id="259" name="Picture 258"/>
          <p:cNvPicPr/>
          <p:nvPr/>
        </p:nvPicPr>
        <p:blipFill>
          <a:blip r:embed="rId2"/>
          <a:stretch/>
        </p:blipFill>
        <p:spPr>
          <a:xfrm>
            <a:off x="516240" y="3294360"/>
            <a:ext cx="8143560" cy="380520"/>
          </a:xfrm>
          <a:prstGeom prst="rect">
            <a:avLst/>
          </a:prstGeom>
          <a:ln>
            <a:noFill/>
          </a:ln>
        </p:spPr>
      </p:pic>
      <p:pic>
        <p:nvPicPr>
          <p:cNvPr id="260" name="Picture 259"/>
          <p:cNvPicPr/>
          <p:nvPr/>
        </p:nvPicPr>
        <p:blipFill>
          <a:blip r:embed="rId3"/>
          <a:stretch/>
        </p:blipFill>
        <p:spPr>
          <a:xfrm>
            <a:off x="1110960" y="3879000"/>
            <a:ext cx="2638080" cy="2247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62"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63" name="CustomShape 3"/>
          <p:cNvSpPr/>
          <p:nvPr/>
        </p:nvSpPr>
        <p:spPr>
          <a:xfrm>
            <a:off x="365760" y="2280600"/>
            <a:ext cx="8686080" cy="82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2. If the route dictionary has an "action" entry, remove actions whose name does not match this value.</a:t>
            </a:r>
            <a:endParaRPr lang="en-US"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65"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66" name="CustomShape 3"/>
          <p:cNvSpPr/>
          <p:nvPr/>
        </p:nvSpPr>
        <p:spPr>
          <a:xfrm>
            <a:off x="365760" y="1964160"/>
            <a:ext cx="8686080" cy="141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3. Try to match action parameters to the URI, as follows:</a:t>
            </a:r>
            <a:endParaRPr lang="en-US" sz="2600" b="0" strike="noStrike" spc="-1">
              <a:latin typeface="Arial"/>
            </a:endParaRPr>
          </a:p>
          <a:p>
            <a:r>
              <a:rPr lang="en-US" sz="1800" b="0" strike="noStrike" spc="-1">
                <a:solidFill>
                  <a:srgbClr val="000000"/>
                </a:solidFill>
                <a:latin typeface="Arial"/>
                <a:ea typeface="DejaVu Sans"/>
              </a:rPr>
              <a:t>	</a:t>
            </a:r>
            <a:r>
              <a:rPr lang="en-US" sz="2000" b="0" strike="noStrike" spc="-1">
                <a:solidFill>
                  <a:srgbClr val="000000"/>
                </a:solidFill>
                <a:latin typeface="Arial"/>
                <a:ea typeface="DejaVu Sans"/>
              </a:rPr>
              <a:t>a. For each action, get a list of the parameters that are a simple type, 	where the binding gets the parameter from the URI. Exclude 	optional 	parameters</a:t>
            </a:r>
            <a:endParaRPr lang="en-US" sz="2000" b="0" strike="noStrike" spc="-1">
              <a:latin typeface="Arial"/>
            </a:endParaRPr>
          </a:p>
        </p:txBody>
      </p:sp>
      <p:pic>
        <p:nvPicPr>
          <p:cNvPr id="267" name="Picture 266"/>
          <p:cNvPicPr/>
          <p:nvPr/>
        </p:nvPicPr>
        <p:blipFill>
          <a:blip r:embed="rId2"/>
          <a:stretch/>
        </p:blipFill>
        <p:spPr>
          <a:xfrm>
            <a:off x="511560" y="3474720"/>
            <a:ext cx="8152920" cy="296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1. Convention-based routing</a:t>
            </a:r>
            <a:endParaRPr lang="en-US" sz="4400" b="0" strike="noStrike" spc="-1">
              <a:latin typeface="Arial"/>
            </a:endParaRPr>
          </a:p>
        </p:txBody>
      </p:sp>
      <p:pic>
        <p:nvPicPr>
          <p:cNvPr id="160" name="Picture 159"/>
          <p:cNvPicPr/>
          <p:nvPr/>
        </p:nvPicPr>
        <p:blipFill>
          <a:blip r:embed="rId2"/>
          <a:stretch/>
        </p:blipFill>
        <p:spPr>
          <a:xfrm>
            <a:off x="54000" y="1554480"/>
            <a:ext cx="6346080" cy="4114080"/>
          </a:xfrm>
          <a:prstGeom prst="rect">
            <a:avLst/>
          </a:prstGeom>
          <a:ln>
            <a:noFill/>
          </a:ln>
        </p:spPr>
      </p:pic>
      <p:pic>
        <p:nvPicPr>
          <p:cNvPr id="161" name="Picture 160"/>
          <p:cNvPicPr/>
          <p:nvPr/>
        </p:nvPicPr>
        <p:blipFill>
          <a:blip r:embed="rId3"/>
          <a:stretch/>
        </p:blipFill>
        <p:spPr>
          <a:xfrm>
            <a:off x="6400800" y="1620720"/>
            <a:ext cx="2702880" cy="3224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69"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70" name="CustomShape 3"/>
          <p:cNvSpPr/>
          <p:nvPr/>
        </p:nvSpPr>
        <p:spPr>
          <a:xfrm>
            <a:off x="457200" y="2011680"/>
            <a:ext cx="8686080" cy="15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3. Try to match action parameters to the URI</a:t>
            </a:r>
            <a:endParaRPr lang="en-US" sz="2600" b="0" strike="noStrike" spc="-1">
              <a:latin typeface="Arial"/>
            </a:endParaRPr>
          </a:p>
          <a:p>
            <a:r>
              <a:rPr lang="en-US" sz="2600" b="1" strike="noStrike" spc="-1">
                <a:solidFill>
                  <a:srgbClr val="000000"/>
                </a:solidFill>
                <a:latin typeface="Arial"/>
                <a:ea typeface="DejaVu Sans"/>
              </a:rPr>
              <a:t>	</a:t>
            </a:r>
            <a:r>
              <a:rPr lang="en-US" sz="2000" b="0" strike="noStrike" spc="-1">
                <a:solidFill>
                  <a:srgbClr val="000000"/>
                </a:solidFill>
                <a:latin typeface="Arial"/>
                <a:ea typeface="DejaVu Sans"/>
              </a:rPr>
              <a:t>b. From this list, try to find a match for each parameter name, either in 	the route dictionary or in the URI query string.</a:t>
            </a:r>
            <a:endParaRPr lang="en-US" sz="2000" b="0" strike="noStrike" spc="-1">
              <a:latin typeface="Arial"/>
            </a:endParaRPr>
          </a:p>
          <a:p>
            <a:r>
              <a:rPr lang="en-US" sz="2000" b="0" strike="noStrike" spc="-1">
                <a:solidFill>
                  <a:srgbClr val="000000"/>
                </a:solidFill>
                <a:latin typeface="Arial"/>
                <a:ea typeface="DejaVu Sans"/>
              </a:rPr>
              <a:t>	Matches are case insensitive and do not depend on the parameter 		order.</a:t>
            </a:r>
            <a:endParaRPr lang="en-US" sz="2000" b="0" strike="noStrike" spc="-1">
              <a:latin typeface="Arial"/>
            </a:endParaRPr>
          </a:p>
        </p:txBody>
      </p:sp>
      <p:pic>
        <p:nvPicPr>
          <p:cNvPr id="271" name="Picture 270"/>
          <p:cNvPicPr/>
          <p:nvPr/>
        </p:nvPicPr>
        <p:blipFill>
          <a:blip r:embed="rId2"/>
          <a:stretch/>
        </p:blipFill>
        <p:spPr>
          <a:xfrm>
            <a:off x="3657600" y="4888440"/>
            <a:ext cx="1828440" cy="780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73"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74" name="CustomShape 3"/>
          <p:cNvSpPr/>
          <p:nvPr/>
        </p:nvSpPr>
        <p:spPr>
          <a:xfrm>
            <a:off x="457200" y="2011680"/>
            <a:ext cx="86860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3. Try to match action parameters to the URI</a:t>
            </a:r>
            <a:endParaRPr lang="en-US" sz="2600" b="0" strike="noStrike" spc="-1">
              <a:latin typeface="Arial"/>
            </a:endParaRPr>
          </a:p>
          <a:p>
            <a:r>
              <a:rPr lang="en-US" sz="2000" b="0" strike="noStrike" spc="-1">
                <a:solidFill>
                  <a:srgbClr val="000000"/>
                </a:solidFill>
                <a:latin typeface="Arial"/>
                <a:ea typeface="DejaVu Sans"/>
              </a:rPr>
              <a:t>	c. Select an action where every parameter in the list has a match in the 	URI</a:t>
            </a:r>
            <a:endParaRPr lang="en-US" sz="2000" b="0" strike="noStrike" spc="-1">
              <a:latin typeface="Arial"/>
            </a:endParaRPr>
          </a:p>
        </p:txBody>
      </p:sp>
      <p:pic>
        <p:nvPicPr>
          <p:cNvPr id="275" name="Picture 274"/>
          <p:cNvPicPr/>
          <p:nvPr/>
        </p:nvPicPr>
        <p:blipFill>
          <a:blip r:embed="rId2"/>
          <a:stretch/>
        </p:blipFill>
        <p:spPr>
          <a:xfrm>
            <a:off x="2067480" y="4151520"/>
            <a:ext cx="1623960" cy="745560"/>
          </a:xfrm>
          <a:prstGeom prst="rect">
            <a:avLst/>
          </a:prstGeom>
          <a:ln>
            <a:noFill/>
          </a:ln>
        </p:spPr>
      </p:pic>
      <p:pic>
        <p:nvPicPr>
          <p:cNvPr id="276" name="Picture 275"/>
          <p:cNvPicPr/>
          <p:nvPr/>
        </p:nvPicPr>
        <p:blipFill>
          <a:blip r:embed="rId3"/>
          <a:stretch/>
        </p:blipFill>
        <p:spPr>
          <a:xfrm>
            <a:off x="3783600" y="3785760"/>
            <a:ext cx="2799360" cy="1608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78"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79" name="CustomShape 3"/>
          <p:cNvSpPr/>
          <p:nvPr/>
        </p:nvSpPr>
        <p:spPr>
          <a:xfrm>
            <a:off x="457200" y="2011680"/>
            <a:ext cx="86860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3. Try to match action parameters to the URI</a:t>
            </a:r>
            <a:endParaRPr lang="en-US" sz="2600" b="0" strike="noStrike" spc="-1">
              <a:latin typeface="Arial"/>
            </a:endParaRPr>
          </a:p>
          <a:p>
            <a:r>
              <a:rPr lang="en-US" sz="2000" b="0" strike="noStrike" spc="-1">
                <a:solidFill>
                  <a:srgbClr val="000000"/>
                </a:solidFill>
                <a:latin typeface="Arial"/>
                <a:ea typeface="DejaVu Sans"/>
              </a:rPr>
              <a:t>	d. If more that one action meets these criteria, pick the one with the 		most parameter matches.</a:t>
            </a: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914400" y="365760"/>
            <a:ext cx="7771680" cy="7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000000"/>
                </a:solidFill>
                <a:latin typeface="Arial"/>
                <a:ea typeface="DejaVu Sans"/>
              </a:rPr>
              <a:t>Routing and Action Selection</a:t>
            </a:r>
            <a:endParaRPr lang="en-US" sz="4000" b="0" strike="noStrike" spc="-1">
              <a:latin typeface="Arial"/>
            </a:endParaRPr>
          </a:p>
        </p:txBody>
      </p:sp>
      <p:sp>
        <p:nvSpPr>
          <p:cNvPr id="281" name="CustomShape 2"/>
          <p:cNvSpPr/>
          <p:nvPr/>
        </p:nvSpPr>
        <p:spPr>
          <a:xfrm>
            <a:off x="229320" y="1262880"/>
            <a:ext cx="382068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b="0" strike="noStrike" spc="-1">
                <a:solidFill>
                  <a:srgbClr val="CE181E"/>
                </a:solidFill>
                <a:latin typeface="Arial"/>
                <a:ea typeface="DejaVu Sans"/>
              </a:rPr>
              <a:t>Action Selection</a:t>
            </a:r>
            <a:endParaRPr lang="en-US" sz="4000" b="0" strike="noStrike" spc="-1">
              <a:latin typeface="Arial"/>
            </a:endParaRPr>
          </a:p>
        </p:txBody>
      </p:sp>
      <p:sp>
        <p:nvSpPr>
          <p:cNvPr id="282" name="CustomShape 3"/>
          <p:cNvSpPr/>
          <p:nvPr/>
        </p:nvSpPr>
        <p:spPr>
          <a:xfrm>
            <a:off x="365760" y="2280600"/>
            <a:ext cx="86860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Arial"/>
                <a:ea typeface="DejaVu Sans"/>
              </a:rPr>
              <a:t>4. Ignore actions with the </a:t>
            </a:r>
            <a:r>
              <a:rPr lang="en-US" sz="2600" b="1" strike="noStrike" spc="-1">
                <a:solidFill>
                  <a:srgbClr val="000000"/>
                </a:solidFill>
                <a:latin typeface="Arial"/>
                <a:ea typeface="DejaVu Sans"/>
              </a:rPr>
              <a:t>[NonAction]</a:t>
            </a:r>
            <a:r>
              <a:rPr lang="en-US" sz="2600" b="0" strike="noStrike" spc="-1">
                <a:solidFill>
                  <a:srgbClr val="000000"/>
                </a:solidFill>
                <a:latin typeface="Arial"/>
                <a:ea typeface="DejaVu Sans"/>
              </a:rPr>
              <a:t> attribute.</a:t>
            </a:r>
            <a:endParaRPr lang="en-US"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 name="Picture 343"/>
          <p:cNvPicPr/>
          <p:nvPr/>
        </p:nvPicPr>
        <p:blipFill>
          <a:blip r:embed="rId2"/>
          <a:stretch/>
        </p:blipFill>
        <p:spPr>
          <a:xfrm>
            <a:off x="365760" y="2316960"/>
            <a:ext cx="8571960" cy="3809160"/>
          </a:xfrm>
          <a:prstGeom prst="rect">
            <a:avLst/>
          </a:prstGeom>
          <a:ln>
            <a:noFill/>
          </a:ln>
        </p:spPr>
      </p:pic>
      <p:sp>
        <p:nvSpPr>
          <p:cNvPr id="345" name="CustomShape 1"/>
          <p:cNvSpPr/>
          <p:nvPr/>
        </p:nvSpPr>
        <p:spPr>
          <a:xfrm>
            <a:off x="1280160" y="640080"/>
            <a:ext cx="2687400" cy="54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1" strike="noStrike" spc="-1">
                <a:solidFill>
                  <a:srgbClr val="CE181E"/>
                </a:solidFill>
                <a:latin typeface="Arial"/>
              </a:rPr>
              <a:t>Question???</a:t>
            </a: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Picture 1"/>
          <p:cNvPicPr/>
          <p:nvPr/>
        </p:nvPicPr>
        <p:blipFill>
          <a:blip r:embed="rId2"/>
          <a:stretch/>
        </p:blipFill>
        <p:spPr>
          <a:xfrm>
            <a:off x="0" y="492480"/>
            <a:ext cx="9141120" cy="587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1. Convention-based routing</a:t>
            </a:r>
            <a:endParaRPr lang="en-US" sz="4400" b="0" strike="noStrike" spc="-1">
              <a:latin typeface="Arial"/>
            </a:endParaRPr>
          </a:p>
        </p:txBody>
      </p:sp>
      <p:pic>
        <p:nvPicPr>
          <p:cNvPr id="163" name="Picture 162"/>
          <p:cNvPicPr/>
          <p:nvPr/>
        </p:nvPicPr>
        <p:blipFill>
          <a:blip r:embed="rId2"/>
          <a:stretch/>
        </p:blipFill>
        <p:spPr>
          <a:xfrm>
            <a:off x="585000" y="2719800"/>
            <a:ext cx="7840800" cy="3382560"/>
          </a:xfrm>
          <a:prstGeom prst="rect">
            <a:avLst/>
          </a:prstGeom>
          <a:ln>
            <a:noFill/>
          </a:ln>
        </p:spPr>
      </p:pic>
      <p:sp>
        <p:nvSpPr>
          <p:cNvPr id="164" name="CustomShape 2"/>
          <p:cNvSpPr/>
          <p:nvPr/>
        </p:nvSpPr>
        <p:spPr>
          <a:xfrm>
            <a:off x="182880" y="1463040"/>
            <a:ext cx="923508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Create a new route and add it into a collection manually</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1. Convention-based routing</a:t>
            </a:r>
            <a:endParaRPr lang="en-US" sz="4400" b="0" strike="noStrike" spc="-1">
              <a:latin typeface="Arial"/>
            </a:endParaRPr>
          </a:p>
        </p:txBody>
      </p:sp>
      <p:pic>
        <p:nvPicPr>
          <p:cNvPr id="166" name="Picture 165"/>
          <p:cNvPicPr/>
          <p:nvPr/>
        </p:nvPicPr>
        <p:blipFill>
          <a:blip r:embed="rId2"/>
          <a:stretch/>
        </p:blipFill>
        <p:spPr>
          <a:xfrm>
            <a:off x="91440" y="2834640"/>
            <a:ext cx="8821440" cy="2559600"/>
          </a:xfrm>
          <a:prstGeom prst="rect">
            <a:avLst/>
          </a:prstGeom>
          <a:ln>
            <a:noFill/>
          </a:ln>
        </p:spPr>
      </p:pic>
      <p:sp>
        <p:nvSpPr>
          <p:cNvPr id="167" name="CustomShape 2"/>
          <p:cNvSpPr/>
          <p:nvPr/>
        </p:nvSpPr>
        <p:spPr>
          <a:xfrm>
            <a:off x="224640" y="1369440"/>
            <a:ext cx="709020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Parameters of MapHttpRoute() method</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1. Convention-based routing</a:t>
            </a:r>
            <a:endParaRPr lang="en-US" sz="4400" b="0" strike="noStrike" spc="-1">
              <a:latin typeface="Arial"/>
            </a:endParaRPr>
          </a:p>
        </p:txBody>
      </p:sp>
      <p:sp>
        <p:nvSpPr>
          <p:cNvPr id="169" name="CustomShape 2"/>
          <p:cNvSpPr/>
          <p:nvPr/>
        </p:nvSpPr>
        <p:spPr>
          <a:xfrm>
            <a:off x="229320" y="1369440"/>
            <a:ext cx="626256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Understand routeTeamplace</a:t>
            </a:r>
            <a:endParaRPr lang="en-US" sz="2800" b="0" strike="noStrike" spc="-1">
              <a:latin typeface="Arial"/>
            </a:endParaRPr>
          </a:p>
        </p:txBody>
      </p:sp>
      <p:sp>
        <p:nvSpPr>
          <p:cNvPr id="170" name="CustomShape 3"/>
          <p:cNvSpPr/>
          <p:nvPr/>
        </p:nvSpPr>
        <p:spPr>
          <a:xfrm>
            <a:off x="91440" y="2743200"/>
            <a:ext cx="8868960" cy="6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600" b="0" strike="noStrike" spc="-1">
                <a:solidFill>
                  <a:srgbClr val="000000"/>
                </a:solidFill>
                <a:latin typeface="Consolas"/>
                <a:ea typeface="Consolas"/>
              </a:rPr>
              <a:t>routeTemplate: </a:t>
            </a:r>
            <a:r>
              <a:rPr lang="en-US" sz="2600" b="0" strike="noStrike" spc="-1">
                <a:solidFill>
                  <a:srgbClr val="A31515"/>
                </a:solidFill>
                <a:latin typeface="Consolas"/>
                <a:ea typeface="Consolas"/>
              </a:rPr>
              <a:t>"api/{controller}/{action}/{id}"</a:t>
            </a:r>
            <a:endParaRPr lang="en-US" sz="2600" b="0" strike="noStrike" spc="-1">
              <a:latin typeface="Arial"/>
            </a:endParaRPr>
          </a:p>
        </p:txBody>
      </p:sp>
      <p:sp>
        <p:nvSpPr>
          <p:cNvPr id="171" name="CustomShape 4"/>
          <p:cNvSpPr/>
          <p:nvPr/>
        </p:nvSpPr>
        <p:spPr>
          <a:xfrm>
            <a:off x="548640" y="3931920"/>
            <a:ext cx="7769520" cy="98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a:solidFill>
                  <a:srgbClr val="000000"/>
                </a:solidFill>
                <a:latin typeface="Arial"/>
                <a:ea typeface="DejaVu Sans"/>
              </a:rPr>
              <a:t>1. "api" is a literal path segment</a:t>
            </a:r>
            <a:endParaRPr lang="en-US" sz="2400" b="0" strike="noStrike" spc="-1">
              <a:latin typeface="Arial"/>
            </a:endParaRPr>
          </a:p>
          <a:p>
            <a:r>
              <a:rPr lang="en-US" sz="2400" b="0" strike="noStrike" spc="-1">
                <a:solidFill>
                  <a:srgbClr val="000000"/>
                </a:solidFill>
                <a:latin typeface="Arial"/>
                <a:ea typeface="DejaVu Sans"/>
              </a:rPr>
              <a:t>2. {controller}, {action} and {id} are placeholder variables</a:t>
            </a: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1. Convention-based routing</a:t>
            </a:r>
            <a:endParaRPr lang="en-US" sz="4400" b="0" strike="noStrike" spc="-1">
              <a:latin typeface="Arial"/>
            </a:endParaRPr>
          </a:p>
        </p:txBody>
      </p:sp>
      <p:sp>
        <p:nvSpPr>
          <p:cNvPr id="173" name="CustomShape 2"/>
          <p:cNvSpPr/>
          <p:nvPr/>
        </p:nvSpPr>
        <p:spPr>
          <a:xfrm>
            <a:off x="229320" y="1187280"/>
            <a:ext cx="589680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Understand defaults</a:t>
            </a:r>
            <a:endParaRPr lang="en-US" sz="2800" b="0" strike="noStrike" spc="-1">
              <a:latin typeface="Arial"/>
            </a:endParaRPr>
          </a:p>
        </p:txBody>
      </p:sp>
      <p:pic>
        <p:nvPicPr>
          <p:cNvPr id="174" name="Picture 173"/>
          <p:cNvPicPr/>
          <p:nvPr/>
        </p:nvPicPr>
        <p:blipFill>
          <a:blip r:embed="rId2"/>
          <a:stretch/>
        </p:blipFill>
        <p:spPr>
          <a:xfrm>
            <a:off x="2743200" y="3566160"/>
            <a:ext cx="6379920" cy="2913120"/>
          </a:xfrm>
          <a:prstGeom prst="rect">
            <a:avLst/>
          </a:prstGeom>
          <a:ln>
            <a:noFill/>
          </a:ln>
        </p:spPr>
      </p:pic>
      <p:pic>
        <p:nvPicPr>
          <p:cNvPr id="175" name="Picture 174"/>
          <p:cNvPicPr/>
          <p:nvPr/>
        </p:nvPicPr>
        <p:blipFill>
          <a:blip r:embed="rId3"/>
          <a:stretch/>
        </p:blipFill>
        <p:spPr>
          <a:xfrm>
            <a:off x="0" y="1702440"/>
            <a:ext cx="9143640" cy="1613160"/>
          </a:xfrm>
          <a:prstGeom prst="rect">
            <a:avLst/>
          </a:prstGeom>
          <a:ln>
            <a:noFill/>
          </a:ln>
        </p:spPr>
      </p:pic>
      <p:sp>
        <p:nvSpPr>
          <p:cNvPr id="176" name="CustomShape 3"/>
          <p:cNvSpPr/>
          <p:nvPr/>
        </p:nvSpPr>
        <p:spPr>
          <a:xfrm rot="5166600">
            <a:off x="3520080" y="2862720"/>
            <a:ext cx="516240" cy="1005840"/>
          </a:xfrm>
          <a:custGeom>
            <a:avLst/>
            <a:gdLst/>
            <a:ahLst/>
            <a:cxnLst/>
            <a:rect l="l" t="t" r="r" b="b"/>
            <a:pathLst>
              <a:path w="142" h="147">
                <a:moveTo>
                  <a:pt x="98" y="21"/>
                </a:moveTo>
                <a:cubicBezTo>
                  <a:pt x="64" y="21"/>
                  <a:pt x="36" y="50"/>
                  <a:pt x="36" y="84"/>
                </a:cubicBezTo>
                <a:cubicBezTo>
                  <a:pt x="36" y="102"/>
                  <a:pt x="22" y="116"/>
                  <a:pt x="4" y="116"/>
                </a:cubicBezTo>
                <a:cubicBezTo>
                  <a:pt x="0" y="116"/>
                  <a:pt x="0" y="116"/>
                  <a:pt x="0" y="116"/>
                </a:cubicBezTo>
                <a:cubicBezTo>
                  <a:pt x="0" y="147"/>
                  <a:pt x="0" y="147"/>
                  <a:pt x="0" y="147"/>
                </a:cubicBezTo>
                <a:cubicBezTo>
                  <a:pt x="4" y="147"/>
                  <a:pt x="4" y="147"/>
                  <a:pt x="4" y="147"/>
                </a:cubicBezTo>
                <a:cubicBezTo>
                  <a:pt x="39" y="147"/>
                  <a:pt x="67" y="119"/>
                  <a:pt x="67" y="84"/>
                </a:cubicBezTo>
                <a:cubicBezTo>
                  <a:pt x="67" y="67"/>
                  <a:pt x="81" y="53"/>
                  <a:pt x="98" y="53"/>
                </a:cubicBezTo>
                <a:cubicBezTo>
                  <a:pt x="103" y="53"/>
                  <a:pt x="103" y="53"/>
                  <a:pt x="103" y="53"/>
                </a:cubicBezTo>
                <a:cubicBezTo>
                  <a:pt x="103" y="73"/>
                  <a:pt x="103" y="73"/>
                  <a:pt x="103" y="73"/>
                </a:cubicBezTo>
                <a:cubicBezTo>
                  <a:pt x="142" y="37"/>
                  <a:pt x="142" y="37"/>
                  <a:pt x="142" y="37"/>
                </a:cubicBezTo>
                <a:cubicBezTo>
                  <a:pt x="103" y="0"/>
                  <a:pt x="103" y="0"/>
                  <a:pt x="103" y="0"/>
                </a:cubicBezTo>
                <a:cubicBezTo>
                  <a:pt x="103" y="21"/>
                  <a:pt x="103" y="21"/>
                  <a:pt x="103" y="21"/>
                </a:cubicBezTo>
                <a:lnTo>
                  <a:pt x="98" y="21"/>
                </a:lnTo>
                <a:close/>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1. Convention-based routing</a:t>
            </a:r>
            <a:endParaRPr lang="en-US" sz="4400" b="0" strike="noStrike" spc="-1">
              <a:latin typeface="Arial"/>
            </a:endParaRPr>
          </a:p>
        </p:txBody>
      </p:sp>
      <p:sp>
        <p:nvSpPr>
          <p:cNvPr id="178" name="CustomShape 2"/>
          <p:cNvSpPr/>
          <p:nvPr/>
        </p:nvSpPr>
        <p:spPr>
          <a:xfrm>
            <a:off x="229320" y="1187280"/>
            <a:ext cx="589680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Understand constraints</a:t>
            </a:r>
            <a:endParaRPr lang="en-US" sz="2800" b="0" strike="noStrike" spc="-1">
              <a:latin typeface="Arial"/>
            </a:endParaRPr>
          </a:p>
        </p:txBody>
      </p:sp>
      <p:sp>
        <p:nvSpPr>
          <p:cNvPr id="179" name="TextShape 3"/>
          <p:cNvSpPr txBox="1"/>
          <p:nvPr/>
        </p:nvSpPr>
        <p:spPr>
          <a:xfrm>
            <a:off x="672840" y="1985400"/>
            <a:ext cx="7831080" cy="940680"/>
          </a:xfrm>
          <a:prstGeom prst="rect">
            <a:avLst/>
          </a:prstGeom>
          <a:noFill/>
          <a:ln>
            <a:noFill/>
          </a:ln>
        </p:spPr>
        <p:txBody>
          <a:bodyPr lIns="90000" tIns="45000" rIns="90000" bIns="45000"/>
          <a:lstStyle/>
          <a:p>
            <a:r>
              <a:rPr lang="en-US" sz="3000" b="0" strike="noStrike" spc="-1">
                <a:latin typeface="Arial"/>
              </a:rPr>
              <a:t>Regex expression to specify characteristic of route values</a:t>
            </a:r>
          </a:p>
        </p:txBody>
      </p:sp>
      <p:pic>
        <p:nvPicPr>
          <p:cNvPr id="180" name="Picture 179"/>
          <p:cNvPicPr/>
          <p:nvPr/>
        </p:nvPicPr>
        <p:blipFill>
          <a:blip r:embed="rId2"/>
          <a:stretch/>
        </p:blipFill>
        <p:spPr>
          <a:xfrm>
            <a:off x="1579680" y="3859920"/>
            <a:ext cx="5552640" cy="43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914400" y="365760"/>
            <a:ext cx="77716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b="0" strike="noStrike" spc="-1">
                <a:solidFill>
                  <a:srgbClr val="000000"/>
                </a:solidFill>
                <a:latin typeface="Arial"/>
                <a:ea typeface="DejaVu Sans"/>
              </a:rPr>
              <a:t>1. Convention-based routing</a:t>
            </a:r>
            <a:endParaRPr lang="en-US" sz="4400" b="0" strike="noStrike" spc="-1">
              <a:latin typeface="Arial"/>
            </a:endParaRPr>
          </a:p>
        </p:txBody>
      </p:sp>
      <p:sp>
        <p:nvSpPr>
          <p:cNvPr id="182" name="CustomShape 2"/>
          <p:cNvSpPr/>
          <p:nvPr/>
        </p:nvSpPr>
        <p:spPr>
          <a:xfrm>
            <a:off x="229320" y="1187280"/>
            <a:ext cx="589680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CE181E"/>
                </a:solidFill>
                <a:latin typeface="Arial"/>
                <a:ea typeface="DejaVu Sans"/>
              </a:rPr>
              <a:t>HTTP Method</a:t>
            </a:r>
            <a:endParaRPr lang="en-US" sz="2800" b="0" strike="noStrike" spc="-1">
              <a:latin typeface="Arial"/>
            </a:endParaRPr>
          </a:p>
        </p:txBody>
      </p:sp>
      <p:pic>
        <p:nvPicPr>
          <p:cNvPr id="183" name="Picture 182"/>
          <p:cNvPicPr/>
          <p:nvPr/>
        </p:nvPicPr>
        <p:blipFill>
          <a:blip r:embed="rId2"/>
          <a:stretch/>
        </p:blipFill>
        <p:spPr>
          <a:xfrm>
            <a:off x="575640" y="3790080"/>
            <a:ext cx="7105320" cy="599760"/>
          </a:xfrm>
          <a:prstGeom prst="rect">
            <a:avLst/>
          </a:prstGeom>
          <a:ln>
            <a:noFill/>
          </a:ln>
        </p:spPr>
      </p:pic>
      <p:pic>
        <p:nvPicPr>
          <p:cNvPr id="184" name="Picture 183"/>
          <p:cNvPicPr/>
          <p:nvPr/>
        </p:nvPicPr>
        <p:blipFill>
          <a:blip r:embed="rId3"/>
          <a:stretch/>
        </p:blipFill>
        <p:spPr>
          <a:xfrm>
            <a:off x="637560" y="4439160"/>
            <a:ext cx="5295600" cy="590040"/>
          </a:xfrm>
          <a:prstGeom prst="rect">
            <a:avLst/>
          </a:prstGeom>
          <a:ln>
            <a:noFill/>
          </a:ln>
        </p:spPr>
      </p:pic>
      <p:sp>
        <p:nvSpPr>
          <p:cNvPr id="185" name="TextShape 3"/>
          <p:cNvSpPr txBox="1"/>
          <p:nvPr/>
        </p:nvSpPr>
        <p:spPr>
          <a:xfrm>
            <a:off x="548640" y="2011680"/>
            <a:ext cx="8468280" cy="1005840"/>
          </a:xfrm>
          <a:prstGeom prst="rect">
            <a:avLst/>
          </a:prstGeom>
          <a:noFill/>
          <a:ln>
            <a:noFill/>
          </a:ln>
        </p:spPr>
        <p:txBody>
          <a:bodyPr lIns="90000" tIns="45000" rIns="90000" bIns="45000"/>
          <a:lstStyle/>
          <a:p>
            <a:r>
              <a:rPr lang="en-US" sz="2800" b="0" strike="noStrike" spc="-1">
                <a:solidFill>
                  <a:srgbClr val="000000"/>
                </a:solidFill>
                <a:latin typeface="Arial"/>
                <a:ea typeface="DejaVu Sans"/>
              </a:rPr>
              <a:t>Name of the controller method starts with "Get", "Post", "Put", "Delete", "Head", "Options", or "Patch"</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TotalTime>
  <Words>685</Words>
  <Application>Microsoft Office PowerPoint</Application>
  <PresentationFormat>On-screen Show (4:3)</PresentationFormat>
  <Paragraphs>105</Paragraphs>
  <Slides>35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Consolas</vt:lpstr>
      <vt:lpstr>DejaVu Sans</vt:lpstr>
      <vt:lpstr>StarSymbol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TRUNGTRẢ LỜI Ý KIẾN NHÂN VIÊN 6 THÁNG CUỐI NĂM 2015</dc:title>
  <dc:subject/>
  <dc:creator>TU NGUYEN THI CAM</dc:creator>
  <dc:description/>
  <cp:lastModifiedBy>NGUYEN VAN MANH</cp:lastModifiedBy>
  <cp:revision>174</cp:revision>
  <dcterms:created xsi:type="dcterms:W3CDTF">2016-01-05T02:35:39Z</dcterms:created>
  <dcterms:modified xsi:type="dcterms:W3CDTF">2018-05-08T07:54:39Z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