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687" r:id="rId2"/>
    <p:sldMasterId id="214748370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5" r:id="rId39"/>
    <p:sldId id="296" r:id="rId40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9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28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604521"/>
            <a:ext cx="822923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3682080"/>
            <a:ext cx="822923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786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9271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604521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604521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604521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3682080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3682080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3682080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8490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784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431954" indent="-323967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72451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189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8121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1839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73603"/>
            <a:ext cx="8229239" cy="5307837"/>
          </a:xfrm>
        </p:spPr>
        <p:txBody>
          <a:bodyPr anchor="ctr" anchorCtr="1"/>
          <a:lstStyle>
            <a:lvl1pPr marL="431954" indent="-323967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8121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704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431954" indent="-323967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7818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7924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3682080"/>
            <a:ext cx="822923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9068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604521"/>
            <a:ext cx="822923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3682080"/>
            <a:ext cx="822923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3745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6634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604521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604521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604521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3682080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3682080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3682080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82595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4771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431954" indent="-323967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53631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1935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3085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596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89103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73603"/>
            <a:ext cx="8229239" cy="5307837"/>
          </a:xfrm>
        </p:spPr>
        <p:txBody>
          <a:bodyPr anchor="ctr" anchorCtr="1"/>
          <a:lstStyle>
            <a:lvl1pPr marL="431954" indent="-323967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230248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550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723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3682080"/>
            <a:ext cx="822923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1179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604521"/>
            <a:ext cx="822923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3682080"/>
            <a:ext cx="822923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97967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31213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604521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604521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604521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3682080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3682080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3682080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358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41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789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73603"/>
            <a:ext cx="8229239" cy="5307837"/>
          </a:xfrm>
        </p:spPr>
        <p:txBody>
          <a:bodyPr anchor="ctr" anchorCtr="1"/>
          <a:lstStyle>
            <a:lvl1pPr marL="431954" indent="-323967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610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619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293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3682080"/>
            <a:ext cx="822923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548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73603"/>
            <a:ext cx="8229239" cy="114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604521"/>
            <a:ext cx="8229239" cy="39772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81349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marL="0" marR="0" lvl="0" indent="0" algn="ctr" defTabSz="914305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399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391866" marR="0" lvl="0" indent="-293899" algn="l" defTabSz="914305" rtl="0" eaLnBrk="1" fontAlgn="auto" hangingPunct="1">
        <a:lnSpc>
          <a:spcPct val="90000"/>
        </a:lnSpc>
        <a:spcBef>
          <a:spcPts val="1284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3199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863908" marR="0" lvl="1" indent="-323967" algn="l" defTabSz="914305" rtl="0" eaLnBrk="1" fontAlgn="auto" hangingPunct="1">
        <a:lnSpc>
          <a:spcPct val="90000"/>
        </a:lnSpc>
        <a:spcBef>
          <a:spcPts val="1134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799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1295869" marR="0" lvl="2" indent="-287969" algn="l" defTabSz="914305" rtl="0" eaLnBrk="1" fontAlgn="auto" hangingPunct="1">
        <a:lnSpc>
          <a:spcPct val="90000"/>
        </a:lnSpc>
        <a:spcBef>
          <a:spcPts val="848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727823" marR="0" lvl="3" indent="-215981" algn="l" defTabSz="914305" rtl="0" eaLnBrk="1" fontAlgn="auto" hangingPunct="1">
        <a:lnSpc>
          <a:spcPct val="90000"/>
        </a:lnSpc>
        <a:spcBef>
          <a:spcPts val="567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2159777" marR="0" lvl="4" indent="-215981" algn="l" defTabSz="914305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2591731" marR="0" lvl="5" indent="-215981" algn="l" defTabSz="914305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3023685" marR="0" lvl="6" indent="-215981" algn="l" defTabSz="914305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3110446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73603"/>
            <a:ext cx="8229239" cy="114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604521"/>
            <a:ext cx="8229239" cy="39772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47432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marL="0" marR="0" lvl="0" indent="0" algn="ctr" defTabSz="914305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399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391866" marR="0" lvl="0" indent="-293899" algn="l" defTabSz="914305" rtl="0" eaLnBrk="1" fontAlgn="auto" hangingPunct="1">
        <a:lnSpc>
          <a:spcPct val="90000"/>
        </a:lnSpc>
        <a:spcBef>
          <a:spcPts val="1284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3199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863908" marR="0" lvl="1" indent="-323967" algn="l" defTabSz="914305" rtl="0" eaLnBrk="1" fontAlgn="auto" hangingPunct="1">
        <a:lnSpc>
          <a:spcPct val="90000"/>
        </a:lnSpc>
        <a:spcBef>
          <a:spcPts val="1134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799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1295869" marR="0" lvl="2" indent="-287969" algn="l" defTabSz="914305" rtl="0" eaLnBrk="1" fontAlgn="auto" hangingPunct="1">
        <a:lnSpc>
          <a:spcPct val="90000"/>
        </a:lnSpc>
        <a:spcBef>
          <a:spcPts val="848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727823" marR="0" lvl="3" indent="-215981" algn="l" defTabSz="914305" rtl="0" eaLnBrk="1" fontAlgn="auto" hangingPunct="1">
        <a:lnSpc>
          <a:spcPct val="90000"/>
        </a:lnSpc>
        <a:spcBef>
          <a:spcPts val="567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2159777" marR="0" lvl="4" indent="-215981" algn="l" defTabSz="914305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2591731" marR="0" lvl="5" indent="-215981" algn="l" defTabSz="914305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3023685" marR="0" lvl="6" indent="-215981" algn="l" defTabSz="914305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3110446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73603"/>
            <a:ext cx="8229239" cy="114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604521"/>
            <a:ext cx="8229239" cy="39772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27418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marL="0" marR="0" lvl="0" indent="0" algn="ctr" defTabSz="914305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399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391866" marR="0" lvl="0" indent="-293899" algn="l" defTabSz="914305" rtl="0" eaLnBrk="1" fontAlgn="auto" hangingPunct="1">
        <a:lnSpc>
          <a:spcPct val="90000"/>
        </a:lnSpc>
        <a:spcBef>
          <a:spcPts val="1284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3199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863908" marR="0" lvl="1" indent="-323967" algn="l" defTabSz="914305" rtl="0" eaLnBrk="1" fontAlgn="auto" hangingPunct="1">
        <a:lnSpc>
          <a:spcPct val="90000"/>
        </a:lnSpc>
        <a:spcBef>
          <a:spcPts val="1134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799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1295869" marR="0" lvl="2" indent="-287969" algn="l" defTabSz="914305" rtl="0" eaLnBrk="1" fontAlgn="auto" hangingPunct="1">
        <a:lnSpc>
          <a:spcPct val="90000"/>
        </a:lnSpc>
        <a:spcBef>
          <a:spcPts val="848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727823" marR="0" lvl="3" indent="-215981" algn="l" defTabSz="914305" rtl="0" eaLnBrk="1" fontAlgn="auto" hangingPunct="1">
        <a:lnSpc>
          <a:spcPct val="90000"/>
        </a:lnSpc>
        <a:spcBef>
          <a:spcPts val="567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2159777" marR="0" lvl="4" indent="-215981" algn="l" defTabSz="914305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2591731" marR="0" lvl="5" indent="-215981" algn="l" defTabSz="914305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3023685" marR="0" lvl="6" indent="-215981" algn="l" defTabSz="914305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3110446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5800" y="2130480"/>
            <a:ext cx="8304840" cy="9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Serialization và Model Binding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371600" y="3581280"/>
            <a:ext cx="6856920" cy="19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  <a:spcBef>
                <a:spcPts val="641"/>
              </a:spcBef>
            </a:pPr>
            <a:r>
              <a:rPr lang="en-US" spc="-1" dirty="0" err="1">
                <a:solidFill>
                  <a:srgbClr val="000000"/>
                </a:solidFill>
                <a:latin typeface="Calibri"/>
                <a:ea typeface="DejaVu Sans"/>
              </a:rPr>
              <a:t>Nguyễn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  <a:ea typeface="DejaVu Sans"/>
              </a:rPr>
              <a:t>Văn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  <a:ea typeface="DejaVu Sans"/>
              </a:rPr>
              <a:t>Mạnh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2. JSON và XML Serialization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JSON Media-Type Formatter:</a:t>
            </a:r>
            <a:endParaRPr lang="en-US" sz="2400" b="0" strike="noStrike" spc="-1" dirty="0">
              <a:latin typeface="Arial"/>
            </a:endParaRPr>
          </a:p>
          <a:p>
            <a:pPr marL="864360" lvl="4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2. Read-Only properties</a:t>
            </a:r>
            <a:endParaRPr lang="en-US" sz="2400" b="0" strike="noStrike" spc="-1" dirty="0">
              <a:latin typeface="Arial"/>
            </a:endParaRPr>
          </a:p>
          <a:p>
            <a:pPr marL="1080360" lvl="5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Mặc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định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được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serializer</a:t>
            </a:r>
            <a:endParaRPr lang="en-US" sz="2400" b="0" strike="noStrike" spc="-1" dirty="0">
              <a:latin typeface="Arial"/>
            </a:endParaRPr>
          </a:p>
          <a:p>
            <a:pPr marL="864360" lvl="4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3. Date</a:t>
            </a:r>
            <a:endParaRPr lang="en-US" sz="2400" b="0" strike="noStrike" spc="-1" dirty="0">
              <a:latin typeface="Arial"/>
            </a:endParaRPr>
          </a:p>
          <a:p>
            <a:pPr marL="1080360" lvl="5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Mặc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định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theo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chuẩn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định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dạng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ISO 8601</a:t>
            </a:r>
            <a:endParaRPr lang="en-US" sz="2400" b="0" strike="noStrike" spc="-1" dirty="0">
              <a:latin typeface="Arial"/>
            </a:endParaRPr>
          </a:p>
          <a:p>
            <a:pPr marL="1080360" lvl="5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 UTC/Local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144" name="Picture 143"/>
          <p:cNvPicPr/>
          <p:nvPr/>
        </p:nvPicPr>
        <p:blipFill>
          <a:blip r:embed="rId2"/>
          <a:stretch/>
        </p:blipFill>
        <p:spPr>
          <a:xfrm>
            <a:off x="2526480" y="4754880"/>
            <a:ext cx="4056840" cy="589680"/>
          </a:xfrm>
          <a:prstGeom prst="rect">
            <a:avLst/>
          </a:prstGeom>
          <a:ln>
            <a:noFill/>
          </a:ln>
        </p:spPr>
      </p:pic>
      <p:pic>
        <p:nvPicPr>
          <p:cNvPr id="145" name="Picture 144"/>
          <p:cNvPicPr/>
          <p:nvPr/>
        </p:nvPicPr>
        <p:blipFill>
          <a:blip r:embed="rId3"/>
          <a:stretch/>
        </p:blipFill>
        <p:spPr>
          <a:xfrm>
            <a:off x="640080" y="5267520"/>
            <a:ext cx="8209800" cy="67572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70C092-A091-41E3-AC21-A7B6D646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B19CF-7BEA-4AC5-8118-16F635B43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2. JSON và XML Serialization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JSON Media-Type Formatter:</a:t>
            </a:r>
            <a:endParaRPr lang="en-US" sz="2400" b="0" strike="noStrike" spc="-1" dirty="0">
              <a:latin typeface="Arial"/>
            </a:endParaRPr>
          </a:p>
          <a:p>
            <a:pPr marL="864360" lvl="4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4. Indenting 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  <a:p>
            <a:pPr marL="864360" lvl="4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5. Camel Casing 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2"/>
          <a:stretch/>
        </p:blipFill>
        <p:spPr>
          <a:xfrm>
            <a:off x="1554840" y="2834640"/>
            <a:ext cx="6857280" cy="532800"/>
          </a:xfrm>
          <a:prstGeom prst="rect">
            <a:avLst/>
          </a:prstGeom>
          <a:ln>
            <a:noFill/>
          </a:ln>
        </p:spPr>
      </p:pic>
      <p:pic>
        <p:nvPicPr>
          <p:cNvPr id="149" name="Picture 148"/>
          <p:cNvPicPr/>
          <p:nvPr/>
        </p:nvPicPr>
        <p:blipFill>
          <a:blip r:embed="rId3"/>
          <a:stretch/>
        </p:blipFill>
        <p:spPr>
          <a:xfrm>
            <a:off x="668880" y="4754880"/>
            <a:ext cx="8200440" cy="5040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3C047-3B07-4391-A286-13DC406C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9DF-D88D-42DE-9AA5-C003D03BD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2. JSON và XML Serialization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JSON Media-Type Formatter:</a:t>
            </a:r>
            <a:endParaRPr lang="en-US" sz="2400" b="0" strike="noStrike" spc="-1" dirty="0">
              <a:latin typeface="Arial"/>
            </a:endParaRPr>
          </a:p>
          <a:p>
            <a:pPr marL="864360" lvl="4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6. Anonymous Object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152" name="Picture 151"/>
          <p:cNvPicPr/>
          <p:nvPr/>
        </p:nvPicPr>
        <p:blipFill>
          <a:blip r:embed="rId2"/>
          <a:stretch/>
        </p:blipFill>
        <p:spPr>
          <a:xfrm>
            <a:off x="2011680" y="2716920"/>
            <a:ext cx="5533200" cy="1580400"/>
          </a:xfrm>
          <a:prstGeom prst="rect">
            <a:avLst/>
          </a:prstGeom>
          <a:ln>
            <a:noFill/>
          </a:ln>
        </p:spPr>
      </p:pic>
      <p:pic>
        <p:nvPicPr>
          <p:cNvPr id="153" name="Picture 152"/>
          <p:cNvPicPr/>
          <p:nvPr/>
        </p:nvPicPr>
        <p:blipFill>
          <a:blip r:embed="rId3"/>
          <a:stretch/>
        </p:blipFill>
        <p:spPr>
          <a:xfrm>
            <a:off x="2103120" y="4821840"/>
            <a:ext cx="5295240" cy="389880"/>
          </a:xfrm>
          <a:prstGeom prst="rect">
            <a:avLst/>
          </a:prstGeom>
          <a:ln>
            <a:noFill/>
          </a:ln>
        </p:spPr>
      </p:pic>
      <p:sp>
        <p:nvSpPr>
          <p:cNvPr id="154" name="CustomShape 3"/>
          <p:cNvSpPr/>
          <p:nvPr/>
        </p:nvSpPr>
        <p:spPr>
          <a:xfrm>
            <a:off x="731520" y="4631040"/>
            <a:ext cx="1360440" cy="79668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Response body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FBEE0-A1FF-4F64-B1C3-15A5A0F5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ACC0-8E04-4CA2-9D68-F65FB1691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2. JSON và XML Serialization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JSON Media-Type Formatter:</a:t>
            </a:r>
            <a:endParaRPr lang="en-US" sz="2400" b="0" strike="noStrike" spc="-1" dirty="0">
              <a:latin typeface="Arial"/>
            </a:endParaRPr>
          </a:p>
          <a:p>
            <a:pPr marL="1080360" lvl="5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7.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Nhận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JSON object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cấu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trúc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lỏng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lẻo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US" sz="2400" b="0" strike="noStrike" spc="-1" dirty="0">
              <a:latin typeface="Arial"/>
            </a:endParaRPr>
          </a:p>
          <a:p>
            <a:pPr marL="1080360" lvl="5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Deserialize request body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thành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kiểu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Newtonsoft.Json.Linq.JObject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 marL="1080000" lvl="4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Chú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ý: XML serializer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không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hỗ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trợ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Anonymous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và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JObject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157" name="Picture 156"/>
          <p:cNvPicPr/>
          <p:nvPr/>
        </p:nvPicPr>
        <p:blipFill>
          <a:blip r:embed="rId2"/>
          <a:stretch/>
        </p:blipFill>
        <p:spPr>
          <a:xfrm>
            <a:off x="2282400" y="3474720"/>
            <a:ext cx="4209480" cy="102816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8AE36D-2D06-4E05-BD67-61BF1B6E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CD170-6B92-4AF8-9AD3-34BFE3992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2. JSON và XML Serialization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XML Media-Type Formatter:</a:t>
            </a:r>
            <a:endParaRPr lang="en-US" sz="24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XML format cung cấp bởi lớp XmlMediaTypeFormatter mặc định sử dụng class DataContractSerializer</a:t>
            </a:r>
            <a:endParaRPr lang="en-US" sz="24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Thay đổi mặc định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3555000" y="4808520"/>
            <a:ext cx="1656720" cy="95184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3"/>
          <a:stretch/>
        </p:blipFill>
        <p:spPr>
          <a:xfrm>
            <a:off x="1920240" y="4294080"/>
            <a:ext cx="5676120" cy="55188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B4E120-F84C-4D9F-BB2D-6E43FF99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3BF0-07B8-426D-8FDD-EB1B76B9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2. JSON và XML Serialization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XML Media-Type Formatter:</a:t>
            </a:r>
            <a:endParaRPr lang="en-US" sz="2400" b="0" strike="noStrike" spc="-1" dirty="0">
              <a:latin typeface="Arial"/>
            </a:endParaRPr>
          </a:p>
          <a:p>
            <a:pPr marL="1080000" lvl="4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1. XML serialization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mặc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định</a:t>
            </a:r>
            <a:endParaRPr lang="en-US" sz="2400" b="0" strike="noStrike" spc="-1" dirty="0">
              <a:latin typeface="Arial"/>
            </a:endParaRPr>
          </a:p>
          <a:p>
            <a:pPr marL="864360" lvl="4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Public properties, fields (read/write) =&gt; Serialized</a:t>
            </a:r>
            <a:endParaRPr lang="en-US" sz="1800" b="0" strike="noStrike" spc="-1" dirty="0">
              <a:latin typeface="Arial"/>
            </a:endParaRPr>
          </a:p>
          <a:p>
            <a:pPr marL="864360" lvl="4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 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IgnoreDataMember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] =&gt;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loại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bỏ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khỏi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Serialized</a:t>
            </a:r>
            <a:endParaRPr lang="en-US" sz="1800" b="0" strike="noStrike" spc="-1" dirty="0">
              <a:latin typeface="Arial"/>
            </a:endParaRPr>
          </a:p>
          <a:p>
            <a:pPr marL="864360" lvl="4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 Private, protected properties, fields =&gt; not Serialized</a:t>
            </a:r>
            <a:endParaRPr lang="en-US" sz="1800" b="0" strike="noStrike" spc="-1" dirty="0">
              <a:latin typeface="Arial"/>
            </a:endParaRPr>
          </a:p>
          <a:p>
            <a:pPr marL="864360" lvl="4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 Read-only properties =&gt; not Serialized</a:t>
            </a:r>
            <a:endParaRPr lang="en-US" sz="1800" b="0" strike="noStrike" spc="-1" dirty="0">
              <a:latin typeface="Arial"/>
            </a:endParaRPr>
          </a:p>
          <a:p>
            <a:pPr marL="864360" lvl="4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Tên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class, prop, fields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trong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XML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chính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xác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như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trong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khai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báo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class</a:t>
            </a:r>
            <a:endParaRPr lang="en-US" sz="1800" b="0" strike="noStrike" spc="-1" dirty="0">
              <a:latin typeface="Arial"/>
            </a:endParaRPr>
          </a:p>
          <a:p>
            <a:pPr marL="864360" lvl="4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 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DataContract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], 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DataMember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] (private, protected member)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25433-51BD-4553-82B4-97170B23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EA4BA-8425-4771-A1B7-A1AF50D57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2. JSON và XML Serialization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XML Media-Type Formatter:</a:t>
            </a:r>
            <a:endParaRPr lang="en-US" sz="2400" b="0" strike="noStrike" spc="-1" dirty="0">
              <a:latin typeface="Arial"/>
            </a:endParaRPr>
          </a:p>
          <a:p>
            <a:pPr marL="864360" lvl="4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2. Read-only properties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  <a:p>
            <a:pPr marL="864360" lvl="4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3. Date</a:t>
            </a:r>
            <a:endParaRPr lang="en-US" sz="2400" b="0" strike="noStrike" spc="-1" dirty="0">
              <a:latin typeface="Arial"/>
            </a:endParaRPr>
          </a:p>
          <a:p>
            <a:pPr marL="864360" lvl="4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 Theo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định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dạng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ISO 8601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166" name="Picture 165"/>
          <p:cNvPicPr/>
          <p:nvPr/>
        </p:nvPicPr>
        <p:blipFill>
          <a:blip r:embed="rId2"/>
          <a:stretch/>
        </p:blipFill>
        <p:spPr>
          <a:xfrm>
            <a:off x="2286000" y="2747520"/>
            <a:ext cx="4876200" cy="173268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BE4A76-A6A1-44FD-B726-43839491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9D047-C287-4BD2-AEBA-EEF059902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2. JSON và XML Serialization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XML Media-Type Formatter:</a:t>
            </a:r>
            <a:endParaRPr lang="en-US" sz="2400" b="0" strike="noStrike" spc="-1" dirty="0">
              <a:latin typeface="Arial"/>
            </a:endParaRPr>
          </a:p>
          <a:p>
            <a:pPr marL="864360" lvl="4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4.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Cài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Per-Type XML Serializer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169" name="Picture 168"/>
          <p:cNvPicPr/>
          <p:nvPr/>
        </p:nvPicPr>
        <p:blipFill>
          <a:blip r:embed="rId2"/>
          <a:stretch/>
        </p:blipFill>
        <p:spPr>
          <a:xfrm>
            <a:off x="1864080" y="2819520"/>
            <a:ext cx="6342840" cy="65664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326495-E8B5-4985-A682-15647297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2BC6A-F004-4ED0-BC17-BCC27E556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2. JSON và XML Serialization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Loại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bỏ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JSON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hoặc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XML Formatter</a:t>
            </a:r>
            <a:endParaRPr lang="en-US" sz="2400" b="0" strike="noStrike" spc="-1" dirty="0">
              <a:latin typeface="Arial"/>
            </a:endParaRPr>
          </a:p>
          <a:p>
            <a:pPr marL="864000" lvl="3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Lí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do:</a:t>
            </a:r>
            <a:endParaRPr lang="en-US" sz="2400" b="0" strike="noStrike" spc="-1" dirty="0">
              <a:latin typeface="Arial"/>
            </a:endParaRPr>
          </a:p>
          <a:p>
            <a:pPr marL="648360" lvl="3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Giới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hạn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API response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về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media type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cụ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thể</a:t>
            </a:r>
            <a:endParaRPr lang="en-US" sz="2400" b="0" strike="noStrike" spc="-1" dirty="0">
              <a:latin typeface="Arial"/>
            </a:endParaRPr>
          </a:p>
          <a:p>
            <a:pPr marL="648360" lvl="3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Thay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thế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formatter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mặc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định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bằng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custom formatter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172" name="Picture 171"/>
          <p:cNvPicPr/>
          <p:nvPr/>
        </p:nvPicPr>
        <p:blipFill>
          <a:blip r:embed="rId2"/>
          <a:stretch/>
        </p:blipFill>
        <p:spPr>
          <a:xfrm>
            <a:off x="1707120" y="4023360"/>
            <a:ext cx="5790600" cy="195192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D26862-2244-43D0-8E05-7D9377E1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0C52-46E4-402C-A7C3-D8BB85CD8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2. JSON và XML Serialization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Xử lí những quan hệ xoay vòng của Object</a:t>
            </a:r>
            <a:endParaRPr lang="en-US" sz="2400" b="0" strike="noStrike" spc="-1">
              <a:latin typeface="Arial"/>
            </a:endParaRPr>
          </a:p>
          <a:p>
            <a:pPr marL="864000" lvl="3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Vấn đề: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175" name="Picture 174"/>
          <p:cNvPicPr/>
          <p:nvPr/>
        </p:nvPicPr>
        <p:blipFill>
          <a:blip r:embed="rId2"/>
          <a:stretch/>
        </p:blipFill>
        <p:spPr>
          <a:xfrm>
            <a:off x="1645920" y="2651760"/>
            <a:ext cx="6491880" cy="3615480"/>
          </a:xfrm>
          <a:prstGeom prst="rect">
            <a:avLst/>
          </a:prstGeom>
          <a:ln>
            <a:noFill/>
          </a:ln>
        </p:spPr>
      </p:pic>
      <p:pic>
        <p:nvPicPr>
          <p:cNvPr id="176" name="Picture 175"/>
          <p:cNvPicPr/>
          <p:nvPr/>
        </p:nvPicPr>
        <p:blipFill>
          <a:blip r:embed="rId3"/>
          <a:stretch/>
        </p:blipFill>
        <p:spPr>
          <a:xfrm>
            <a:off x="6949440" y="2564640"/>
            <a:ext cx="1789920" cy="2189880"/>
          </a:xfrm>
          <a:prstGeom prst="rect">
            <a:avLst/>
          </a:prstGeom>
          <a:ln>
            <a:noFill/>
          </a:ln>
        </p:spPr>
      </p:pic>
      <p:pic>
        <p:nvPicPr>
          <p:cNvPr id="177" name="Picture 176"/>
          <p:cNvPicPr/>
          <p:nvPr/>
        </p:nvPicPr>
        <p:blipFill>
          <a:blip r:embed="rId4"/>
          <a:stretch/>
        </p:blipFill>
        <p:spPr>
          <a:xfrm>
            <a:off x="6000480" y="3287880"/>
            <a:ext cx="735840" cy="43092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CAE882-6285-4D2C-AF8C-B7AAF810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F3A80-F4A9-45CA-9C26-217024EA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A. Serialization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Định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nghĩa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nói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về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hóa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cấu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trúc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dữ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liệu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1371600" y="2714040"/>
            <a:ext cx="6125760" cy="249732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B2F18A-FB5D-4FDA-8786-E3A43544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E72F-3DCE-4A77-9D99-F49713C49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2. JSON và XML Serialization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Xử lí những quan hệ xoay vòng của Object</a:t>
            </a:r>
            <a:endParaRPr lang="en-US" sz="2400" b="0" strike="noStrike" spc="-1">
              <a:latin typeface="Arial"/>
            </a:endParaRPr>
          </a:p>
          <a:p>
            <a:pPr marL="864000" lvl="3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Vấn đề: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180" name="Picture 179"/>
          <p:cNvPicPr/>
          <p:nvPr/>
        </p:nvPicPr>
        <p:blipFill>
          <a:blip r:embed="rId2"/>
          <a:stretch/>
        </p:blipFill>
        <p:spPr>
          <a:xfrm>
            <a:off x="3012840" y="3657600"/>
            <a:ext cx="735840" cy="430920"/>
          </a:xfrm>
          <a:prstGeom prst="rect">
            <a:avLst/>
          </a:prstGeom>
          <a:ln>
            <a:noFill/>
          </a:ln>
        </p:spPr>
      </p:pic>
      <p:pic>
        <p:nvPicPr>
          <p:cNvPr id="181" name="Picture 180"/>
          <p:cNvPicPr/>
          <p:nvPr/>
        </p:nvPicPr>
        <p:blipFill>
          <a:blip r:embed="rId3"/>
          <a:stretch/>
        </p:blipFill>
        <p:spPr>
          <a:xfrm>
            <a:off x="1350720" y="2926080"/>
            <a:ext cx="1666440" cy="20602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3749040" y="3291840"/>
            <a:ext cx="2102760" cy="109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Formatter ném exception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83" name="Picture 182"/>
          <p:cNvPicPr/>
          <p:nvPr/>
        </p:nvPicPr>
        <p:blipFill>
          <a:blip r:embed="rId2"/>
          <a:stretch/>
        </p:blipFill>
        <p:spPr>
          <a:xfrm>
            <a:off x="5852160" y="3657600"/>
            <a:ext cx="735840" cy="430920"/>
          </a:xfrm>
          <a:prstGeom prst="rect">
            <a:avLst/>
          </a:prstGeom>
          <a:ln>
            <a:noFill/>
          </a:ln>
        </p:spPr>
      </p:pic>
      <p:sp>
        <p:nvSpPr>
          <p:cNvPr id="184" name="CustomShape 4"/>
          <p:cNvSpPr/>
          <p:nvPr/>
        </p:nvSpPr>
        <p:spPr>
          <a:xfrm>
            <a:off x="6583680" y="3291840"/>
            <a:ext cx="2011320" cy="1188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Status code 500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(Internal Server Error)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99F43-DDF2-4D9E-9E95-B6AAA9FA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7588-1761-4342-B0CA-429C60FAC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2. JSON và XML Serialization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Xử lí những quan hệ xoay vòng của Object</a:t>
            </a:r>
            <a:endParaRPr lang="en-US" sz="2400" b="0" strike="noStrike" spc="-1">
              <a:latin typeface="Arial"/>
            </a:endParaRPr>
          </a:p>
          <a:p>
            <a:pPr marL="864000" lvl="3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Xử lí vấn đề trong JSON: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187" name="Picture 186"/>
          <p:cNvPicPr/>
          <p:nvPr/>
        </p:nvPicPr>
        <p:blipFill>
          <a:blip r:embed="rId2"/>
          <a:stretch/>
        </p:blipFill>
        <p:spPr>
          <a:xfrm>
            <a:off x="1309680" y="3092760"/>
            <a:ext cx="6533280" cy="675720"/>
          </a:xfrm>
          <a:prstGeom prst="rect">
            <a:avLst/>
          </a:prstGeom>
          <a:ln>
            <a:noFill/>
          </a:ln>
        </p:spPr>
      </p:pic>
      <p:pic>
        <p:nvPicPr>
          <p:cNvPr id="188" name="Picture 187"/>
          <p:cNvPicPr/>
          <p:nvPr/>
        </p:nvPicPr>
        <p:blipFill>
          <a:blip r:embed="rId3"/>
          <a:stretch/>
        </p:blipFill>
        <p:spPr>
          <a:xfrm>
            <a:off x="548640" y="4663440"/>
            <a:ext cx="8333640" cy="361080"/>
          </a:xfrm>
          <a:prstGeom prst="rect">
            <a:avLst/>
          </a:prstGeom>
          <a:ln>
            <a:noFill/>
          </a:ln>
        </p:spPr>
      </p:pic>
      <p:pic>
        <p:nvPicPr>
          <p:cNvPr id="189" name="Picture 188"/>
          <p:cNvPicPr/>
          <p:nvPr/>
        </p:nvPicPr>
        <p:blipFill>
          <a:blip r:embed="rId4"/>
          <a:stretch/>
        </p:blipFill>
        <p:spPr>
          <a:xfrm>
            <a:off x="4180680" y="3931920"/>
            <a:ext cx="756720" cy="6534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BAFEF3-2086-43BC-8C7B-156DA3C7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7CB1E-A827-43E4-B281-AB561241C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2. JSON và XML Serialization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Xử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lí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những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quan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hệ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xoay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vòng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của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Object</a:t>
            </a:r>
            <a:endParaRPr lang="en-US" sz="2400" b="0" strike="noStrike" spc="-1" dirty="0">
              <a:latin typeface="Arial"/>
            </a:endParaRPr>
          </a:p>
          <a:p>
            <a:pPr marL="864000" lvl="3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Xử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lí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vấn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đề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trong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XML:</a:t>
            </a:r>
            <a:endParaRPr lang="en-US" sz="2400" b="0" strike="noStrike" spc="-1" dirty="0">
              <a:latin typeface="Arial"/>
            </a:endParaRPr>
          </a:p>
          <a:p>
            <a:pPr marL="648360" lvl="3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DataContract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IsReference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=true)]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192" name="Picture 191"/>
          <p:cNvPicPr/>
          <p:nvPr/>
        </p:nvPicPr>
        <p:blipFill>
          <a:blip r:embed="rId2"/>
          <a:stretch/>
        </p:blipFill>
        <p:spPr>
          <a:xfrm>
            <a:off x="1633320" y="3287520"/>
            <a:ext cx="2389680" cy="1284120"/>
          </a:xfrm>
          <a:prstGeom prst="rect">
            <a:avLst/>
          </a:prstGeom>
          <a:ln>
            <a:noFill/>
          </a:ln>
        </p:spPr>
      </p:pic>
      <p:pic>
        <p:nvPicPr>
          <p:cNvPr id="193" name="Picture 192"/>
          <p:cNvPicPr/>
          <p:nvPr/>
        </p:nvPicPr>
        <p:blipFill>
          <a:blip r:embed="rId3"/>
          <a:stretch/>
        </p:blipFill>
        <p:spPr>
          <a:xfrm>
            <a:off x="3383280" y="4754880"/>
            <a:ext cx="5028840" cy="1483200"/>
          </a:xfrm>
          <a:prstGeom prst="rect">
            <a:avLst/>
          </a:prstGeom>
          <a:ln>
            <a:noFill/>
          </a:ln>
        </p:spPr>
      </p:pic>
      <p:pic>
        <p:nvPicPr>
          <p:cNvPr id="194" name="Picture 193"/>
          <p:cNvPicPr/>
          <p:nvPr/>
        </p:nvPicPr>
        <p:blipFill>
          <a:blip r:embed="rId4"/>
          <a:stretch/>
        </p:blipFill>
        <p:spPr>
          <a:xfrm>
            <a:off x="3840480" y="3931920"/>
            <a:ext cx="1274040" cy="73188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158880-6273-4E03-ACC1-DB3A5EBB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7BA13-10A2-49D9-A24A-C20548355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3. BSON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BSON: Binary JSON, serialization định dạng nhị phân, dữ liệu kiểu số lưu dạng byte. 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97" name="Picture 196"/>
          <p:cNvPicPr/>
          <p:nvPr/>
        </p:nvPicPr>
        <p:blipFill>
          <a:blip r:embed="rId2"/>
          <a:stretch/>
        </p:blipFill>
        <p:spPr>
          <a:xfrm>
            <a:off x="813960" y="3657600"/>
            <a:ext cx="2295000" cy="1076040"/>
          </a:xfrm>
          <a:prstGeom prst="rect">
            <a:avLst/>
          </a:prstGeom>
          <a:ln>
            <a:noFill/>
          </a:ln>
        </p:spPr>
      </p:pic>
      <p:pic>
        <p:nvPicPr>
          <p:cNvPr id="198" name="Picture 197"/>
          <p:cNvPicPr/>
          <p:nvPr/>
        </p:nvPicPr>
        <p:blipFill>
          <a:blip r:embed="rId3"/>
          <a:stretch/>
        </p:blipFill>
        <p:spPr>
          <a:xfrm>
            <a:off x="3291840" y="2834640"/>
            <a:ext cx="5419440" cy="270468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C11415-3C59-4DB2-877F-4BF572DD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53782-176D-45A2-BF7B-E79BE471F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3. BSON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Enable BSON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trên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server</a:t>
            </a:r>
            <a:endParaRPr lang="en-US" sz="2400" b="0" strike="noStrike" spc="-1" dirty="0">
              <a:latin typeface="Arial"/>
            </a:endParaRPr>
          </a:p>
          <a:p>
            <a:pPr marL="648360" lvl="3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 Client request “application/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bson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”, Web API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sẽ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sử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dụng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BSON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Formater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01" name="Picture 200"/>
          <p:cNvPicPr/>
          <p:nvPr/>
        </p:nvPicPr>
        <p:blipFill>
          <a:blip r:embed="rId2"/>
          <a:stretch/>
        </p:blipFill>
        <p:spPr>
          <a:xfrm>
            <a:off x="2368440" y="3368520"/>
            <a:ext cx="4581000" cy="175212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C7B6A0-A2D3-4E91-ACA2-3FF181E4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C7031-67D5-4AFC-9FDC-F24B3CEB0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3. BSON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Enable BSON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trên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server</a:t>
            </a:r>
            <a:endParaRPr lang="en-US" sz="2400" b="0" strike="noStrike" spc="-1" dirty="0">
              <a:latin typeface="Arial"/>
            </a:endParaRPr>
          </a:p>
          <a:p>
            <a:pPr marL="648360" lvl="3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Ví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dụ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 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04" name="Picture 203"/>
          <p:cNvPicPr/>
          <p:nvPr/>
        </p:nvPicPr>
        <p:blipFill>
          <a:blip r:embed="rId2"/>
          <a:stretch/>
        </p:blipFill>
        <p:spPr>
          <a:xfrm>
            <a:off x="1964520" y="2796840"/>
            <a:ext cx="5350680" cy="287244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573AC0-6FD5-43B7-BFC7-BDF969F0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26EE9-65B5-4625-97E7-41C7A244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4. Content Negotiation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Serialization</a:t>
            </a:r>
            <a:endParaRPr lang="en-US" sz="2400" b="0" strike="noStrike" spc="-1" dirty="0">
              <a:latin typeface="Arial"/>
            </a:endParaRPr>
          </a:p>
          <a:p>
            <a:pPr marL="648360" lvl="3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Ví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dụ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Client request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Server response 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07" name="Picture 206"/>
          <p:cNvPicPr/>
          <p:nvPr/>
        </p:nvPicPr>
        <p:blipFill>
          <a:blip r:embed="rId2"/>
          <a:stretch/>
        </p:blipFill>
        <p:spPr>
          <a:xfrm>
            <a:off x="2267280" y="3135960"/>
            <a:ext cx="4133520" cy="704520"/>
          </a:xfrm>
          <a:prstGeom prst="rect">
            <a:avLst/>
          </a:prstGeom>
          <a:ln>
            <a:noFill/>
          </a:ln>
        </p:spPr>
      </p:pic>
      <p:pic>
        <p:nvPicPr>
          <p:cNvPr id="208" name="Picture 207"/>
          <p:cNvPicPr/>
          <p:nvPr/>
        </p:nvPicPr>
        <p:blipFill>
          <a:blip r:embed="rId3"/>
          <a:stretch/>
        </p:blipFill>
        <p:spPr>
          <a:xfrm>
            <a:off x="2288160" y="4863960"/>
            <a:ext cx="4295520" cy="117108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46A400-2F58-4E77-838D-7668AD91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935E-BDC2-4363-AEC2-80EC47EFB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5. Model Validation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Annotation</a:t>
            </a:r>
            <a:endParaRPr lang="en-US" sz="2400" b="0" strike="noStrike" spc="-1" dirty="0">
              <a:latin typeface="Arial"/>
            </a:endParaRPr>
          </a:p>
          <a:p>
            <a:pPr marL="864000" lvl="3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Sử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dụng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attribute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để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cài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Validation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cho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properties 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11" name="Picture 210"/>
          <p:cNvPicPr/>
          <p:nvPr/>
        </p:nvPicPr>
        <p:blipFill>
          <a:blip r:embed="rId2"/>
          <a:stretch/>
        </p:blipFill>
        <p:spPr>
          <a:xfrm>
            <a:off x="1463040" y="3189240"/>
            <a:ext cx="3381120" cy="2571480"/>
          </a:xfrm>
          <a:prstGeom prst="rect">
            <a:avLst/>
          </a:prstGeom>
          <a:ln>
            <a:noFill/>
          </a:ln>
        </p:spPr>
      </p:pic>
      <p:pic>
        <p:nvPicPr>
          <p:cNvPr id="212" name="Picture 211"/>
          <p:cNvPicPr/>
          <p:nvPr/>
        </p:nvPicPr>
        <p:blipFill>
          <a:blip r:embed="rId3"/>
          <a:stretch/>
        </p:blipFill>
        <p:spPr>
          <a:xfrm>
            <a:off x="5669280" y="3680640"/>
            <a:ext cx="2800080" cy="34272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A8EA2E-69A5-4674-9A3D-3D328EB4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203A-EC33-42F7-9846-5AAB820F6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5. Model Validation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Xử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lí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lỗi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Validation</a:t>
            </a:r>
            <a:endParaRPr lang="en-US" sz="2400" b="0" strike="noStrike" spc="-1" dirty="0">
              <a:latin typeface="Arial"/>
            </a:endParaRPr>
          </a:p>
          <a:p>
            <a:pPr marL="648360" lvl="3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 Web API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không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tự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động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trả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về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lỗi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cho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client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khi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validation fails. </a:t>
            </a:r>
            <a:endParaRPr lang="en-US" sz="2400" b="0" strike="noStrike" spc="-1" dirty="0">
              <a:latin typeface="Arial"/>
            </a:endParaRPr>
          </a:p>
          <a:p>
            <a:pPr marL="648360" lvl="3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=&gt;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Xử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lí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trong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action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8303B-AA93-438A-AE13-BBFFDBD3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A5C0-F15F-4F8B-859F-3734386AC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5. Model Validation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Annotation</a:t>
            </a:r>
            <a:endParaRPr lang="en-US" sz="2400" b="0" strike="noStrike" spc="-1" dirty="0">
              <a:latin typeface="Arial"/>
            </a:endParaRPr>
          </a:p>
          <a:p>
            <a:pPr marL="648360" lvl="3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Sử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dụng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attributem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để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cài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Validation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cho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properties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400" b="0" strike="noStrike" spc="-1" dirty="0">
              <a:latin typeface="Arial"/>
            </a:endParaRPr>
          </a:p>
          <a:p>
            <a:pPr marL="864000" lvl="3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17" name="Picture 216"/>
          <p:cNvPicPr/>
          <p:nvPr/>
        </p:nvPicPr>
        <p:blipFill>
          <a:blip r:embed="rId2"/>
          <a:stretch/>
        </p:blipFill>
        <p:spPr>
          <a:xfrm>
            <a:off x="1005840" y="3000600"/>
            <a:ext cx="7406640" cy="29430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7E1AF9-4F2E-417D-894B-B9FB5412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D6660-8161-46E2-9409-D8334E70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A. Serialization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Nội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dung:</a:t>
            </a:r>
            <a:endParaRPr lang="en-US" sz="32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1. Media Formatter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trong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Web API 2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2. JSON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và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XML Serialization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3. BSON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4. Content Negotiation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5. Model Validation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6. Parameter Binding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2B63E-4F55-465C-AB1A-AA12BECA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455D6-9C9F-4B62-9694-225729369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5. Model Validation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Annotation 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20" name="Picture 219"/>
          <p:cNvPicPr/>
          <p:nvPr/>
        </p:nvPicPr>
        <p:blipFill>
          <a:blip r:embed="rId2"/>
          <a:stretch/>
        </p:blipFill>
        <p:spPr>
          <a:xfrm>
            <a:off x="3099960" y="3108960"/>
            <a:ext cx="1837800" cy="390240"/>
          </a:xfrm>
          <a:prstGeom prst="rect">
            <a:avLst/>
          </a:prstGeom>
          <a:ln>
            <a:noFill/>
          </a:ln>
        </p:spPr>
      </p:pic>
      <p:pic>
        <p:nvPicPr>
          <p:cNvPr id="221" name="Picture 220"/>
          <p:cNvPicPr/>
          <p:nvPr/>
        </p:nvPicPr>
        <p:blipFill>
          <a:blip r:embed="rId3"/>
          <a:stretch/>
        </p:blipFill>
        <p:spPr>
          <a:xfrm>
            <a:off x="1787400" y="3566160"/>
            <a:ext cx="5619240" cy="1800000"/>
          </a:xfrm>
          <a:prstGeom prst="rect">
            <a:avLst/>
          </a:prstGeom>
          <a:ln>
            <a:noFill/>
          </a:ln>
        </p:spPr>
      </p:pic>
      <p:pic>
        <p:nvPicPr>
          <p:cNvPr id="222" name="Picture 221"/>
          <p:cNvPicPr/>
          <p:nvPr/>
        </p:nvPicPr>
        <p:blipFill>
          <a:blip r:embed="rId4"/>
          <a:stretch/>
        </p:blipFill>
        <p:spPr>
          <a:xfrm>
            <a:off x="4937760" y="2793240"/>
            <a:ext cx="933120" cy="9522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DBFB2D-6194-410D-AEC3-12C0A1A3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9C11D-2978-4D74-AEAC-934BAA87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5. Model Validation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Annotation 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25" name="Picture 224"/>
          <p:cNvPicPr/>
          <p:nvPr/>
        </p:nvPicPr>
        <p:blipFill>
          <a:blip r:embed="rId2"/>
          <a:stretch/>
        </p:blipFill>
        <p:spPr>
          <a:xfrm>
            <a:off x="2651760" y="2997000"/>
            <a:ext cx="3085920" cy="294840"/>
          </a:xfrm>
          <a:prstGeom prst="rect">
            <a:avLst/>
          </a:prstGeom>
          <a:ln>
            <a:noFill/>
          </a:ln>
        </p:spPr>
      </p:pic>
      <p:pic>
        <p:nvPicPr>
          <p:cNvPr id="226" name="Picture 225"/>
          <p:cNvPicPr/>
          <p:nvPr/>
        </p:nvPicPr>
        <p:blipFill>
          <a:blip r:embed="rId3"/>
          <a:stretch/>
        </p:blipFill>
        <p:spPr>
          <a:xfrm>
            <a:off x="3814920" y="3461040"/>
            <a:ext cx="757080" cy="653760"/>
          </a:xfrm>
          <a:prstGeom prst="rect">
            <a:avLst/>
          </a:prstGeom>
          <a:ln>
            <a:noFill/>
          </a:ln>
        </p:spPr>
      </p:pic>
      <p:sp>
        <p:nvSpPr>
          <p:cNvPr id="227" name="CustomShape 3"/>
          <p:cNvSpPr/>
          <p:nvPr/>
        </p:nvSpPr>
        <p:spPr>
          <a:xfrm>
            <a:off x="2468880" y="4206240"/>
            <a:ext cx="3566160" cy="1005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JSON Formatter bỏ qua giá trị đó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2422E-B495-48CF-BA1A-4055E738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A6B2-BF5D-4E14-B63C-005AC550B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5. Model Validation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Annotation</a:t>
            </a:r>
            <a:endParaRPr lang="en-US" sz="2400" b="0" strike="noStrike" spc="-1" dirty="0">
              <a:latin typeface="Arial"/>
            </a:endParaRPr>
          </a:p>
          <a:p>
            <a:pPr marL="648360" lvl="3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Vấn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đề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khi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client post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dư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thừa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400" b="0" strike="noStrike" spc="-1" dirty="0">
              <a:latin typeface="Arial"/>
            </a:endParaRPr>
          </a:p>
          <a:p>
            <a:pPr marL="864000" lvl="3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30" name="Picture 229"/>
          <p:cNvPicPr/>
          <p:nvPr/>
        </p:nvPicPr>
        <p:blipFill>
          <a:blip r:embed="rId2"/>
          <a:stretch/>
        </p:blipFill>
        <p:spPr>
          <a:xfrm>
            <a:off x="914400" y="3566160"/>
            <a:ext cx="3383280" cy="1152000"/>
          </a:xfrm>
          <a:prstGeom prst="rect">
            <a:avLst/>
          </a:prstGeom>
          <a:ln>
            <a:noFill/>
          </a:ln>
        </p:spPr>
      </p:pic>
      <p:pic>
        <p:nvPicPr>
          <p:cNvPr id="231" name="Picture 230"/>
          <p:cNvPicPr/>
          <p:nvPr/>
        </p:nvPicPr>
        <p:blipFill>
          <a:blip r:embed="rId3"/>
          <a:stretch/>
        </p:blipFill>
        <p:spPr>
          <a:xfrm>
            <a:off x="5669280" y="3474720"/>
            <a:ext cx="2914200" cy="1218960"/>
          </a:xfrm>
          <a:prstGeom prst="rect">
            <a:avLst/>
          </a:prstGeom>
          <a:ln>
            <a:noFill/>
          </a:ln>
        </p:spPr>
      </p:pic>
      <p:pic>
        <p:nvPicPr>
          <p:cNvPr id="232" name="Picture 231"/>
          <p:cNvPicPr/>
          <p:nvPr/>
        </p:nvPicPr>
        <p:blipFill>
          <a:blip r:embed="rId4"/>
          <a:stretch/>
        </p:blipFill>
        <p:spPr>
          <a:xfrm>
            <a:off x="4125960" y="3657600"/>
            <a:ext cx="1451880" cy="6030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EC6E71-943F-49FE-B4F8-4F963ADC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BCF5-5274-4576-9212-7EAB7F7EA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5. Model Validation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Xử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lí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lỗi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Validation</a:t>
            </a:r>
            <a:endParaRPr lang="en-US" sz="2400" b="0" strike="noStrike" spc="-1" dirty="0">
              <a:latin typeface="Arial"/>
            </a:endParaRPr>
          </a:p>
          <a:p>
            <a:pPr marL="648360" lvl="3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Ví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dụ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35" name="Picture 234"/>
          <p:cNvPicPr/>
          <p:nvPr/>
        </p:nvPicPr>
        <p:blipFill>
          <a:blip r:embed="rId2"/>
          <a:stretch/>
        </p:blipFill>
        <p:spPr>
          <a:xfrm>
            <a:off x="1398600" y="2997000"/>
            <a:ext cx="1618920" cy="752040"/>
          </a:xfrm>
          <a:prstGeom prst="rect">
            <a:avLst/>
          </a:prstGeom>
          <a:ln>
            <a:noFill/>
          </a:ln>
        </p:spPr>
      </p:pic>
      <p:pic>
        <p:nvPicPr>
          <p:cNvPr id="236" name="Picture 235"/>
          <p:cNvPicPr/>
          <p:nvPr/>
        </p:nvPicPr>
        <p:blipFill>
          <a:blip r:embed="rId3"/>
          <a:stretch/>
        </p:blipFill>
        <p:spPr>
          <a:xfrm>
            <a:off x="4665600" y="2834640"/>
            <a:ext cx="3838320" cy="1085400"/>
          </a:xfrm>
          <a:prstGeom prst="rect">
            <a:avLst/>
          </a:prstGeom>
          <a:ln>
            <a:noFill/>
          </a:ln>
        </p:spPr>
      </p:pic>
      <p:pic>
        <p:nvPicPr>
          <p:cNvPr id="237" name="Picture 236"/>
          <p:cNvPicPr/>
          <p:nvPr/>
        </p:nvPicPr>
        <p:blipFill>
          <a:blip r:embed="rId4"/>
          <a:stretch/>
        </p:blipFill>
        <p:spPr>
          <a:xfrm>
            <a:off x="3838680" y="3108960"/>
            <a:ext cx="367560" cy="43488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309F70-7D08-41DF-A88D-C13C7E7A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F994-A9E8-49F5-90BC-ECEBABBE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5. Model Validation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Xử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lí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lỗi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Validation</a:t>
            </a:r>
            <a:endParaRPr lang="en-US" sz="2400" b="0" strike="noStrike" spc="-1" dirty="0">
              <a:latin typeface="Arial"/>
            </a:endParaRPr>
          </a:p>
          <a:p>
            <a:pPr marL="648360" lvl="3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Tạo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một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action filter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kiểm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model state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trước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khi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action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được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gọi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40" name="Picture 239"/>
          <p:cNvPicPr/>
          <p:nvPr/>
        </p:nvPicPr>
        <p:blipFill>
          <a:blip r:embed="rId2"/>
          <a:stretch/>
        </p:blipFill>
        <p:spPr>
          <a:xfrm>
            <a:off x="1828800" y="3291840"/>
            <a:ext cx="5905080" cy="200952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A3DB0C-8F04-412E-BFBE-C522E62E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10A16-6274-44F7-B5C3-84B4FA2FD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5. Model Validation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Xử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lí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lỗi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Validation</a:t>
            </a:r>
            <a:endParaRPr lang="en-US" sz="2400" b="0" strike="noStrike" spc="-1" dirty="0">
              <a:latin typeface="Arial"/>
            </a:endParaRPr>
          </a:p>
          <a:p>
            <a:pPr marL="648360" lvl="3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 Sau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khi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tạo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action filter:</a:t>
            </a:r>
            <a:endParaRPr lang="en-US" sz="2400" b="0" strike="noStrike" spc="-1" dirty="0">
              <a:latin typeface="Arial"/>
            </a:endParaRPr>
          </a:p>
          <a:p>
            <a:pPr marL="864000" lvl="4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1. Filter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mọi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controller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  <a:p>
            <a:pPr marL="864000" lvl="4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2. Cho controller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hoặc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action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riêng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lẻ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400" b="0" strike="noStrike" spc="-1" dirty="0">
              <a:latin typeface="Arial"/>
            </a:endParaRPr>
          </a:p>
          <a:p>
            <a:pPr marL="864000" lvl="3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43" name="Picture 242"/>
          <p:cNvPicPr/>
          <p:nvPr/>
        </p:nvPicPr>
        <p:blipFill>
          <a:blip r:embed="rId2"/>
          <a:stretch/>
        </p:blipFill>
        <p:spPr>
          <a:xfrm>
            <a:off x="2934000" y="3291840"/>
            <a:ext cx="3375360" cy="1298520"/>
          </a:xfrm>
          <a:prstGeom prst="rect">
            <a:avLst/>
          </a:prstGeom>
          <a:ln>
            <a:noFill/>
          </a:ln>
        </p:spPr>
      </p:pic>
      <p:pic>
        <p:nvPicPr>
          <p:cNvPr id="244" name="Picture 243"/>
          <p:cNvPicPr/>
          <p:nvPr/>
        </p:nvPicPr>
        <p:blipFill>
          <a:blip r:embed="rId3"/>
          <a:stretch/>
        </p:blipFill>
        <p:spPr>
          <a:xfrm>
            <a:off x="3017520" y="5563080"/>
            <a:ext cx="3762000" cy="38052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B6BC8D-A965-492E-BF35-69DD1B92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E2E0-BC46-41E8-AAAC-F78D3A2A8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6. Parameter Binding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Type Converter</a:t>
            </a:r>
            <a:endParaRPr lang="en-US" sz="24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36E74-6B8E-430C-A530-D2D6C0E7F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323" y="3074671"/>
            <a:ext cx="4879288" cy="6515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AAB0E6-54D4-4FA3-B960-596BC9477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323" y="2339586"/>
            <a:ext cx="4658274" cy="4288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164F89-166E-4A4F-A4A0-666E9F3E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C318-F1E9-40DD-9CFB-BEF294972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2032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469">
            <a:extLst>
              <a:ext uri="{FF2B5EF4-FFF2-40B4-BE49-F238E27FC236}">
                <a16:creationId xmlns:a16="http://schemas.microsoft.com/office/drawing/2014/main" id="{DAC77DEF-7D87-4DC8-B895-CF27EEB5C92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2480"/>
            <a:ext cx="9142560" cy="58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377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1. Media Formatter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trong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Web API 2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Internet Media Type</a:t>
            </a:r>
            <a:endParaRPr lang="en-US" sz="24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Media Type (MIME type) 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4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Content-Type header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của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HTTP message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4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Accept header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123" name="Picture 122"/>
          <p:cNvPicPr/>
          <p:nvPr/>
        </p:nvPicPr>
        <p:blipFill>
          <a:blip r:embed="rId2"/>
          <a:stretch/>
        </p:blipFill>
        <p:spPr>
          <a:xfrm>
            <a:off x="5288760" y="2214000"/>
            <a:ext cx="1751400" cy="894240"/>
          </a:xfrm>
          <a:prstGeom prst="rect">
            <a:avLst/>
          </a:prstGeom>
          <a:ln>
            <a:noFill/>
          </a:ln>
        </p:spPr>
      </p:pic>
      <p:pic>
        <p:nvPicPr>
          <p:cNvPr id="124" name="Picture 123"/>
          <p:cNvPicPr/>
          <p:nvPr/>
        </p:nvPicPr>
        <p:blipFill>
          <a:blip r:embed="rId3"/>
          <a:stretch/>
        </p:blipFill>
        <p:spPr>
          <a:xfrm>
            <a:off x="1836720" y="3776040"/>
            <a:ext cx="5294880" cy="703800"/>
          </a:xfrm>
          <a:prstGeom prst="rect">
            <a:avLst/>
          </a:prstGeom>
          <a:ln>
            <a:noFill/>
          </a:ln>
        </p:spPr>
      </p:pic>
      <p:pic>
        <p:nvPicPr>
          <p:cNvPr id="125" name="Picture 124"/>
          <p:cNvPicPr/>
          <p:nvPr/>
        </p:nvPicPr>
        <p:blipFill>
          <a:blip r:embed="rId4"/>
          <a:stretch/>
        </p:blipFill>
        <p:spPr>
          <a:xfrm>
            <a:off x="1828800" y="5414400"/>
            <a:ext cx="5389920" cy="43704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FB25F7-025D-4074-9B61-66B7539C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D6A0-B777-4757-80DE-F7143A461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1. Media Formatter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trong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Web API 2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Media Type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quyết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định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cách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mà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Web API serialize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và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deserialize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thân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HTTP message</a:t>
            </a:r>
            <a:endParaRPr lang="en-US" sz="24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Web API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hỗ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trợ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XML, JSON, BSON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và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form-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urlencoded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1026" name="Picture 2" descr="Kết quả hình ảnh cho json xml and bson">
            <a:extLst>
              <a:ext uri="{FF2B5EF4-FFF2-40B4-BE49-F238E27FC236}">
                <a16:creationId xmlns:a16="http://schemas.microsoft.com/office/drawing/2014/main" id="{C7714E03-1900-4DBD-84D5-1DEA29913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215" y="3123246"/>
            <a:ext cx="4733570" cy="266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08860E-06C4-47C9-8801-B58FF5E3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AE14-6265-4D01-80A3-7DAEE40A2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1. Media Formatter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trong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Web API 2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Tự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tạo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media formatter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  <a:ea typeface="DejaVu Sans"/>
              </a:rPr>
              <a:t>từ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một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trong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các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class: </a:t>
            </a:r>
            <a:endParaRPr lang="en-US" sz="24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MediaTypeFormatter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class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sử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dụng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đọc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ghi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bất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đồng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bộ</a:t>
            </a:r>
            <a:endParaRPr lang="en-US" sz="18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BufferedMediaTypeFormatter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thừa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kế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từ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MediaTypeFormatter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nhưng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sử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dụng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phương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thức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đọc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ghi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đồng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bộ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=&gt;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Đơn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giản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hơn</a:t>
            </a:r>
            <a:endParaRPr lang="en-US" sz="18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Ví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dụ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131" name="Picture 130"/>
          <p:cNvPicPr/>
          <p:nvPr/>
        </p:nvPicPr>
        <p:blipFill>
          <a:blip r:embed="rId2"/>
          <a:stretch/>
        </p:blipFill>
        <p:spPr>
          <a:xfrm>
            <a:off x="1186057" y="4095336"/>
            <a:ext cx="7180920" cy="166572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D14869-031D-44F1-B4B4-B26EA875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43CCE-9580-45D0-9043-5B7AE2BE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2. JSON và XML Serialization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JSON Media-Type Formatter:</a:t>
            </a:r>
            <a:endParaRPr lang="en-US" sz="24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JSON format cung cấp bởi lớp JsonMediaTypeFormatter mặc định sử dụng thư viện Json.NET</a:t>
            </a:r>
            <a:endParaRPr lang="en-US" sz="24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Thay đổi mặc định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34" name="Picture 133"/>
          <p:cNvPicPr/>
          <p:nvPr/>
        </p:nvPicPr>
        <p:blipFill>
          <a:blip r:embed="rId2"/>
          <a:stretch/>
        </p:blipFill>
        <p:spPr>
          <a:xfrm>
            <a:off x="1842480" y="4389120"/>
            <a:ext cx="5838120" cy="646920"/>
          </a:xfrm>
          <a:prstGeom prst="rect">
            <a:avLst/>
          </a:prstGeom>
          <a:ln>
            <a:noFill/>
          </a:ln>
        </p:spPr>
      </p:pic>
      <p:pic>
        <p:nvPicPr>
          <p:cNvPr id="135" name="Picture 134"/>
          <p:cNvPicPr/>
          <p:nvPr/>
        </p:nvPicPr>
        <p:blipFill>
          <a:blip r:embed="rId3"/>
          <a:stretch/>
        </p:blipFill>
        <p:spPr>
          <a:xfrm>
            <a:off x="4469400" y="4899960"/>
            <a:ext cx="1656720" cy="95184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7B9F9F-446E-4031-8DEA-ED827783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A6826-6633-4BB4-BC63-9257145BA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2. JSON và XML Serialization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JSON Media-Type Formatter:</a:t>
            </a:r>
            <a:endParaRPr lang="en-US" sz="2400" b="0" strike="noStrike" spc="-1" dirty="0">
              <a:latin typeface="Arial"/>
            </a:endParaRPr>
          </a:p>
          <a:p>
            <a:pPr marL="864360" lvl="4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1. JSON serialization</a:t>
            </a:r>
            <a:endParaRPr lang="en-US" sz="2400" b="0" strike="noStrike" spc="-1" dirty="0">
              <a:latin typeface="Arial"/>
            </a:endParaRPr>
          </a:p>
          <a:p>
            <a:pPr marL="864360" lvl="4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Mặc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định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properties, fields public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được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bao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gồm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trong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serialization</a:t>
            </a:r>
            <a:endParaRPr lang="en-US" sz="2400" b="0" strike="noStrike" spc="-1" dirty="0">
              <a:latin typeface="Arial"/>
            </a:endParaRPr>
          </a:p>
          <a:p>
            <a:pPr marL="864360" lvl="4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 [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JsonIgnore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138" name="Picture 137"/>
          <p:cNvPicPr/>
          <p:nvPr/>
        </p:nvPicPr>
        <p:blipFill>
          <a:blip r:embed="rId2"/>
          <a:stretch/>
        </p:blipFill>
        <p:spPr>
          <a:xfrm>
            <a:off x="2103120" y="4389120"/>
            <a:ext cx="4847400" cy="139932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BD179-DDA3-4A10-8ACD-8E540A88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9CFA-A860-4BFD-A09F-37BB4F245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2. JSON và XML Serialization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JSON Media-Type Formatter:</a:t>
            </a:r>
            <a:endParaRPr lang="en-US" sz="2400" b="0" strike="noStrike" spc="-1" dirty="0">
              <a:latin typeface="Arial"/>
            </a:endParaRPr>
          </a:p>
          <a:p>
            <a:pPr marL="864360" lvl="4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1. JSON serialization</a:t>
            </a:r>
            <a:endParaRPr lang="en-US" sz="2400" b="0" strike="noStrike" spc="-1" dirty="0">
              <a:latin typeface="Arial"/>
            </a:endParaRPr>
          </a:p>
          <a:p>
            <a:pPr marL="864360" lvl="4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 [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DataContract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lang="en-US" sz="2400" b="0" strike="noStrike" spc="-1" dirty="0">
              <a:latin typeface="Arial"/>
            </a:endParaRPr>
          </a:p>
          <a:p>
            <a:pPr marL="864360" lvl="4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 [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DataMember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]  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141" name="Picture 140"/>
          <p:cNvPicPr/>
          <p:nvPr/>
        </p:nvPicPr>
        <p:blipFill>
          <a:blip r:embed="rId2"/>
          <a:stretch/>
        </p:blipFill>
        <p:spPr>
          <a:xfrm>
            <a:off x="1810080" y="4037040"/>
            <a:ext cx="5961960" cy="172332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565B69-DA0B-49E6-9D1E-30E1CA7F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2BFE-9373-461A-9D2E-59D1EDCBF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977ED81D-4001-4727-9F94-3178D2857836}" vid="{3329268D-15E9-4E2D-BBBC-FF8011321B6B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</TotalTime>
  <Words>874</Words>
  <Application>Microsoft Office PowerPoint</Application>
  <PresentationFormat>On-screen Show (4:3)</PresentationFormat>
  <Paragraphs>182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DejaVu Sans</vt:lpstr>
      <vt:lpstr>Symbol</vt:lpstr>
      <vt:lpstr>Wingdings</vt:lpstr>
      <vt:lpstr>Theme2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TRUNGTRẢ LỜI Ý KIẾN NHÂN VIÊN 6 THÁNG CUỐI NĂM 2015</dc:title>
  <dc:subject/>
  <dc:creator>TU NGUYEN THI CAM</dc:creator>
  <dc:description/>
  <cp:lastModifiedBy>NGUYEN VAN MANH</cp:lastModifiedBy>
  <cp:revision>184</cp:revision>
  <dcterms:created xsi:type="dcterms:W3CDTF">2016-01-05T02:35:39Z</dcterms:created>
  <dcterms:modified xsi:type="dcterms:W3CDTF">2018-05-08T07:56:22Z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