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8" r:id="rId2"/>
    <p:sldMasterId id="2147483691" r:id="rId3"/>
  </p:sldMasterIdLst>
  <p:notesMasterIdLst>
    <p:notesMasterId r:id="rId25"/>
  </p:notesMasterIdLst>
  <p:sldIdLst>
    <p:sldId id="256" r:id="rId4"/>
    <p:sldId id="336" r:id="rId5"/>
    <p:sldId id="274" r:id="rId6"/>
    <p:sldId id="340" r:id="rId7"/>
    <p:sldId id="275" r:id="rId8"/>
    <p:sldId id="341" r:id="rId9"/>
    <p:sldId id="342" r:id="rId10"/>
    <p:sldId id="326" r:id="rId11"/>
    <p:sldId id="343" r:id="rId12"/>
    <p:sldId id="311" r:id="rId13"/>
    <p:sldId id="312" r:id="rId14"/>
    <p:sldId id="344" r:id="rId15"/>
    <p:sldId id="314" r:id="rId16"/>
    <p:sldId id="345" r:id="rId17"/>
    <p:sldId id="328" r:id="rId18"/>
    <p:sldId id="315" r:id="rId19"/>
    <p:sldId id="327" r:id="rId20"/>
    <p:sldId id="276" r:id="rId21"/>
    <p:sldId id="324" r:id="rId22"/>
    <p:sldId id="346" r:id="rId23"/>
    <p:sldId id="337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3C83"/>
    <a:srgbClr val="DCF600"/>
    <a:srgbClr val="FF3300"/>
    <a:srgbClr val="E20000"/>
    <a:srgbClr val="7DBD00"/>
    <a:srgbClr val="CCCC00"/>
    <a:srgbClr val="FF5B00"/>
    <a:srgbClr val="FF9900"/>
    <a:srgbClr val="659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01" autoAdjust="0"/>
    <p:restoredTop sz="90625" autoAdjust="0"/>
  </p:normalViewPr>
  <p:slideViewPr>
    <p:cSldViewPr>
      <p:cViewPr varScale="1">
        <p:scale>
          <a:sx n="105" d="100"/>
          <a:sy n="105" d="100"/>
        </p:scale>
        <p:origin x="114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ùng Nguyễn Thanh" userId="730975c294a505ef" providerId="LiveId" clId="{2B233F6E-540C-4AA6-8D74-C62D83185FA3}"/>
    <pc:docChg chg="delSld modSld">
      <pc:chgData name="Tùng Nguyễn Thanh" userId="730975c294a505ef" providerId="LiveId" clId="{2B233F6E-540C-4AA6-8D74-C62D83185FA3}" dt="2018-02-22T07:46:37.591" v="26" actId="2696"/>
      <pc:docMkLst>
        <pc:docMk/>
      </pc:docMkLst>
      <pc:sldChg chg="modSp">
        <pc:chgData name="Tùng Nguyễn Thanh" userId="730975c294a505ef" providerId="LiveId" clId="{2B233F6E-540C-4AA6-8D74-C62D83185FA3}" dt="2018-02-22T07:46:26.363" v="25" actId="20577"/>
        <pc:sldMkLst>
          <pc:docMk/>
          <pc:sldMk cId="2748528001" sldId="256"/>
        </pc:sldMkLst>
        <pc:spChg chg="mod">
          <ac:chgData name="Tùng Nguyễn Thanh" userId="730975c294a505ef" providerId="LiveId" clId="{2B233F6E-540C-4AA6-8D74-C62D83185FA3}" dt="2018-02-22T07:46:26.363" v="25" actId="20577"/>
          <ac:spMkLst>
            <pc:docMk/>
            <pc:sldMk cId="2748528001" sldId="256"/>
            <ac:spMk id="3" creationId="{00000000-0000-0000-0000-000000000000}"/>
          </ac:spMkLst>
        </pc:spChg>
      </pc:sldChg>
      <pc:sldChg chg="del">
        <pc:chgData name="Tùng Nguyễn Thanh" userId="730975c294a505ef" providerId="LiveId" clId="{2B233F6E-540C-4AA6-8D74-C62D83185FA3}" dt="2018-02-22T07:46:37.591" v="26" actId="2696"/>
        <pc:sldMkLst>
          <pc:docMk/>
          <pc:sldMk cId="4251308815" sldId="3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87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203391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626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3532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8398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1247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2626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6826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6460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2439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05202"/>
            <a:ext cx="8229239" cy="3980878"/>
          </a:xfrm>
        </p:spPr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3093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65013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4971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9076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137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203391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08061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79481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29970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939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508405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54779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187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90219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68411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05202"/>
            <a:ext cx="8229239" cy="3980878"/>
          </a:xfrm>
        </p:spPr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425631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81167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31752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60660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203391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85926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53892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858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123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708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05202"/>
            <a:ext cx="8229239" cy="3980878"/>
          </a:xfrm>
        </p:spPr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9627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321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39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188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05202"/>
            <a:ext cx="8229239" cy="8585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203391"/>
            <a:ext cx="8229239" cy="29829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315200" y="486650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http://techmaster.vn</a:t>
            </a:r>
            <a:endParaRPr lang="en-US" sz="1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55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51" r:id="rId13"/>
  </p:sldLayoutIdLst>
  <p:txStyles>
    <p:titleStyle>
      <a:lvl1pPr marL="0" marR="0" lvl="0" indent="0" algn="ctr" defTabSz="685804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293932" marR="0" lvl="0" indent="-220449" algn="l" defTabSz="685804" rtl="0" eaLnBrk="1" fontAlgn="auto" hangingPunct="1">
        <a:lnSpc>
          <a:spcPct val="90000"/>
        </a:lnSpc>
        <a:spcBef>
          <a:spcPts val="963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648002" marR="0" lvl="1" indent="-243002" algn="l" defTabSz="685804" rtl="0" eaLnBrk="1" fontAlgn="auto" hangingPunct="1">
        <a:lnSpc>
          <a:spcPct val="90000"/>
        </a:lnSpc>
        <a:spcBef>
          <a:spcPts val="851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972009" marR="0" lvl="2" indent="-216000" algn="l" defTabSz="685804" rtl="0" eaLnBrk="1" fontAlgn="auto" hangingPunct="1">
        <a:lnSpc>
          <a:spcPct val="90000"/>
        </a:lnSpc>
        <a:spcBef>
          <a:spcPts val="636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296010" marR="0" lvl="3" indent="-162003" algn="l" defTabSz="685804" rtl="0" eaLnBrk="1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1620011" marR="0" lvl="4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1944012" marR="0" lvl="5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2268013" marR="0" lvl="6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2333092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644170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079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158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237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316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5394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6473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7552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8631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05202"/>
            <a:ext cx="8229239" cy="8585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203391"/>
            <a:ext cx="8229239" cy="29829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32631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marL="0" marR="0" lvl="0" indent="0" algn="ctr" defTabSz="685804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293932" marR="0" lvl="0" indent="-220449" algn="l" defTabSz="685804" rtl="0" eaLnBrk="1" fontAlgn="auto" hangingPunct="1">
        <a:lnSpc>
          <a:spcPct val="90000"/>
        </a:lnSpc>
        <a:spcBef>
          <a:spcPts val="963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648002" marR="0" lvl="1" indent="-243002" algn="l" defTabSz="685804" rtl="0" eaLnBrk="1" fontAlgn="auto" hangingPunct="1">
        <a:lnSpc>
          <a:spcPct val="90000"/>
        </a:lnSpc>
        <a:spcBef>
          <a:spcPts val="851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972009" marR="0" lvl="2" indent="-216000" algn="l" defTabSz="685804" rtl="0" eaLnBrk="1" fontAlgn="auto" hangingPunct="1">
        <a:lnSpc>
          <a:spcPct val="90000"/>
        </a:lnSpc>
        <a:spcBef>
          <a:spcPts val="636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296010" marR="0" lvl="3" indent="-162003" algn="l" defTabSz="685804" rtl="0" eaLnBrk="1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1620011" marR="0" lvl="4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1944012" marR="0" lvl="5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2268013" marR="0" lvl="6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2333092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644170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079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158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237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316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5394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6473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7552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8631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05202"/>
            <a:ext cx="8229239" cy="8585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203391"/>
            <a:ext cx="8229239" cy="29829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27867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marL="0" marR="0" lvl="0" indent="0" algn="ctr" defTabSz="685804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293932" marR="0" lvl="0" indent="-220449" algn="l" defTabSz="685804" rtl="0" eaLnBrk="1" fontAlgn="auto" hangingPunct="1">
        <a:lnSpc>
          <a:spcPct val="90000"/>
        </a:lnSpc>
        <a:spcBef>
          <a:spcPts val="963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648002" marR="0" lvl="1" indent="-243002" algn="l" defTabSz="685804" rtl="0" eaLnBrk="1" fontAlgn="auto" hangingPunct="1">
        <a:lnSpc>
          <a:spcPct val="90000"/>
        </a:lnSpc>
        <a:spcBef>
          <a:spcPts val="851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972009" marR="0" lvl="2" indent="-216000" algn="l" defTabSz="685804" rtl="0" eaLnBrk="1" fontAlgn="auto" hangingPunct="1">
        <a:lnSpc>
          <a:spcPct val="90000"/>
        </a:lnSpc>
        <a:spcBef>
          <a:spcPts val="636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296010" marR="0" lvl="3" indent="-162003" algn="l" defTabSz="685804" rtl="0" eaLnBrk="1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1620011" marR="0" lvl="4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1944012" marR="0" lvl="5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2268013" marR="0" lvl="6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2333092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644170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079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158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237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316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5394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6473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7552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8631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javascriptmvc.com/" TargetMode="External"/><Relationship Id="rId3" Type="http://schemas.openxmlformats.org/officeDocument/2006/relationships/hyperlink" Target="http://ellislab.com/codeigniter" TargetMode="External"/><Relationship Id="rId7" Type="http://schemas.openxmlformats.org/officeDocument/2006/relationships/hyperlink" Target="http://angularjs.org/" TargetMode="External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rubyonrails.org/" TargetMode="External"/><Relationship Id="rId11" Type="http://schemas.openxmlformats.org/officeDocument/2006/relationships/image" Target="../media/image14.gif"/><Relationship Id="rId5" Type="http://schemas.openxmlformats.org/officeDocument/2006/relationships/hyperlink" Target="https://www.djangoproject.com/" TargetMode="External"/><Relationship Id="rId10" Type="http://schemas.openxmlformats.org/officeDocument/2006/relationships/hyperlink" Target="http://www.asp.net/mvc" TargetMode="External"/><Relationship Id="rId4" Type="http://schemas.openxmlformats.org/officeDocument/2006/relationships/hyperlink" Target="http://www.springsource.org/" TargetMode="External"/><Relationship Id="rId9" Type="http://schemas.openxmlformats.org/officeDocument/2006/relationships/hyperlink" Target="http://spinejs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3550"/>
            <a:ext cx="8229239" cy="858597"/>
          </a:xfrm>
        </p:spPr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ASP.NET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286001" y="2700338"/>
            <a:ext cx="5029200" cy="85725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Nguyễn Thanh Tùng</a:t>
            </a:r>
          </a:p>
          <a:p>
            <a:pPr>
              <a:spcBef>
                <a:spcPts val="600"/>
              </a:spcBef>
            </a:pPr>
            <a:r>
              <a:rPr lang="en-US" sz="2000"/>
              <a:t>CTO - MISA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852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" y="17526"/>
            <a:ext cx="9128760" cy="858837"/>
          </a:xfrm>
        </p:spPr>
        <p:txBody>
          <a:bodyPr>
            <a:normAutofit/>
          </a:bodyPr>
          <a:lstStyle/>
          <a:p>
            <a:r>
              <a:rPr lang="en-US" dirty="0"/>
              <a:t>MVC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742950"/>
            <a:ext cx="7772400" cy="4124325"/>
          </a:xfrm>
        </p:spPr>
        <p:txBody>
          <a:bodyPr>
            <a:noAutofit/>
          </a:bodyPr>
          <a:lstStyle/>
          <a:p>
            <a:r>
              <a:rPr lang="en-US" sz="2400" dirty="0"/>
              <a:t>Model–view–controller (MVC)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pattern </a:t>
            </a:r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endParaRPr lang="en-US" sz="2400" dirty="0"/>
          </a:p>
          <a:p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cuối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năm</a:t>
            </a:r>
            <a:r>
              <a:rPr lang="en-US" sz="2400" dirty="0"/>
              <a:t> 1970 </a:t>
            </a:r>
            <a:r>
              <a:rPr lang="en-US" sz="2400" dirty="0" err="1"/>
              <a:t>bởi</a:t>
            </a:r>
            <a:r>
              <a:rPr lang="en-US" sz="2400" dirty="0"/>
              <a:t> </a:t>
            </a:r>
            <a:r>
              <a:rPr lang="en-US" sz="2400" dirty="0" err="1"/>
              <a:t>Trygve</a:t>
            </a:r>
            <a:r>
              <a:rPr lang="en-US" sz="2400" dirty="0"/>
              <a:t> </a:t>
            </a:r>
            <a:r>
              <a:rPr lang="en-US" sz="2400" dirty="0" err="1"/>
              <a:t>Reenskaug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Smalltalk</a:t>
            </a:r>
          </a:p>
          <a:p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tái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code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tách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mối</a:t>
            </a:r>
            <a:r>
              <a:rPr lang="en-US" sz="2400" dirty="0"/>
              <a:t> </a:t>
            </a:r>
            <a:r>
              <a:rPr lang="en-US" sz="2400" dirty="0" err="1"/>
              <a:t>bận</a:t>
            </a:r>
            <a:r>
              <a:rPr lang="en-US" sz="2400" dirty="0"/>
              <a:t> </a:t>
            </a:r>
            <a:r>
              <a:rPr lang="en-US" sz="2400" dirty="0" err="1"/>
              <a:t>tâm</a:t>
            </a:r>
            <a:r>
              <a:rPr lang="en-US" sz="2400" dirty="0"/>
              <a:t> (separation of concerns)</a:t>
            </a:r>
          </a:p>
          <a:p>
            <a:r>
              <a:rPr lang="en-US" sz="2400" dirty="0"/>
              <a:t>Ban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desktop,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chỉnh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internet</a:t>
            </a:r>
          </a:p>
        </p:txBody>
      </p:sp>
    </p:spTree>
    <p:extLst>
      <p:ext uri="{BB962C8B-B14F-4D97-AF65-F5344CB8AC3E}">
        <p14:creationId xmlns:p14="http://schemas.microsoft.com/office/powerpoint/2010/main" val="421251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men.plovdivweek.com/js/ckfinder/userfiles/images/Bruklin2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584" y="1047750"/>
            <a:ext cx="1238816" cy="166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58837"/>
          </a:xfrm>
        </p:spPr>
        <p:txBody>
          <a:bodyPr>
            <a:norm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742950"/>
            <a:ext cx="6934200" cy="4124325"/>
          </a:xfrm>
        </p:spPr>
        <p:txBody>
          <a:bodyPr>
            <a:normAutofit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validate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Data Access Layer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54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526"/>
            <a:ext cx="9144000" cy="858837"/>
          </a:xfrm>
        </p:spPr>
        <p:txBody>
          <a:bodyPr>
            <a:normAutofit/>
          </a:bodyPr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742950"/>
            <a:ext cx="8077200" cy="4038600"/>
          </a:xfrm>
        </p:spPr>
        <p:txBody>
          <a:bodyPr>
            <a:normAutofit/>
          </a:bodyPr>
          <a:lstStyle/>
          <a:p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nghĩa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r>
              <a:rPr lang="en-US" sz="2800" dirty="0"/>
              <a:t> (UI)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hiển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endParaRPr lang="en-US" sz="2800" dirty="0"/>
          </a:p>
          <a:p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hỗ</a:t>
            </a:r>
            <a:r>
              <a:rPr lang="en-US" sz="2800" dirty="0"/>
              <a:t> </a:t>
            </a:r>
            <a:r>
              <a:rPr lang="en-US" sz="2800" dirty="0" err="1"/>
              <a:t>trợ</a:t>
            </a:r>
            <a:r>
              <a:rPr lang="en-US" sz="2800" dirty="0"/>
              <a:t> view </a:t>
            </a:r>
            <a:r>
              <a:rPr lang="en-US" sz="2800" dirty="0" err="1"/>
              <a:t>chung</a:t>
            </a:r>
            <a:r>
              <a:rPr lang="en-US" sz="2800" dirty="0"/>
              <a:t> (layouts) </a:t>
            </a:r>
            <a:r>
              <a:rPr lang="en-US" sz="2800" dirty="0" err="1"/>
              <a:t>và</a:t>
            </a:r>
            <a:r>
              <a:rPr lang="en-US" sz="2800" dirty="0"/>
              <a:t> sub-view (partial views, controls)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84170"/>
            <a:ext cx="3048000" cy="18973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102" y="2883307"/>
            <a:ext cx="2397379" cy="18939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203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58837"/>
          </a:xfrm>
        </p:spPr>
        <p:txBody>
          <a:bodyPr>
            <a:norm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0200" y="1203325"/>
            <a:ext cx="6629400" cy="2982913"/>
          </a:xfrm>
        </p:spPr>
        <p:txBody>
          <a:bodyPr>
            <a:normAutofit/>
          </a:bodyPr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MVC</a:t>
            </a:r>
          </a:p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request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</a:p>
          <a:p>
            <a:r>
              <a:rPr lang="en-US" dirty="0" err="1"/>
              <a:t>Mỗi</a:t>
            </a:r>
            <a:r>
              <a:rPr lang="en-US" dirty="0"/>
              <a:t> controller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"Action"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028950"/>
            <a:ext cx="2411083" cy="1606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678750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3048" y="0"/>
            <a:ext cx="9147048" cy="858837"/>
          </a:xfrm>
        </p:spPr>
        <p:txBody>
          <a:bodyPr>
            <a:normAutofit/>
          </a:bodyPr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1 MVC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203325"/>
            <a:ext cx="7162800" cy="2982913"/>
          </a:xfrm>
        </p:spPr>
        <p:txBody>
          <a:bodyPr>
            <a:normAutofit/>
          </a:bodyPr>
          <a:lstStyle/>
          <a:p>
            <a:r>
              <a:rPr lang="en-US" dirty="0"/>
              <a:t>Request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>
                <a:solidFill>
                  <a:srgbClr val="FF9933"/>
                </a:solidFill>
              </a:rPr>
              <a:t>Controller</a:t>
            </a:r>
          </a:p>
          <a:p>
            <a:r>
              <a:rPr lang="en-US" dirty="0">
                <a:solidFill>
                  <a:srgbClr val="FF9933"/>
                </a:solidFill>
              </a:rPr>
              <a:t>Controller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request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>
                <a:solidFill>
                  <a:srgbClr val="FF9933"/>
                </a:solidFill>
              </a:rPr>
              <a:t>Model,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View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en-US" dirty="0">
              <a:solidFill>
                <a:srgbClr val="FF9933"/>
              </a:solidFill>
            </a:endParaRPr>
          </a:p>
          <a:p>
            <a:r>
              <a:rPr lang="en-US" dirty="0"/>
              <a:t>Controller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>
                <a:solidFill>
                  <a:srgbClr val="FF9933"/>
                </a:solidFill>
              </a:rPr>
              <a:t>Model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>
                <a:solidFill>
                  <a:srgbClr val="FF9933"/>
                </a:solidFill>
              </a:rPr>
              <a:t>View</a:t>
            </a:r>
          </a:p>
          <a:p>
            <a:r>
              <a:rPr lang="en-US" dirty="0">
                <a:solidFill>
                  <a:srgbClr val="FF9933"/>
                </a:solidFill>
              </a:rPr>
              <a:t>View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>
                <a:solidFill>
                  <a:srgbClr val="FF9933"/>
                </a:solidFill>
              </a:rPr>
              <a:t>Model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(HTML)</a:t>
            </a:r>
            <a:endParaRPr lang="en-US" dirty="0">
              <a:solidFill>
                <a:srgbClr val="FF9933"/>
              </a:solidFill>
            </a:endParaRPr>
          </a:p>
          <a:p>
            <a:r>
              <a:rPr lang="en-US" dirty="0"/>
              <a:t>Response </a:t>
            </a:r>
            <a:r>
              <a:rPr lang="en-US" dirty="0" err="1"/>
              <a:t>được</a:t>
            </a:r>
            <a:r>
              <a:rPr lang="en-US" dirty="0"/>
              <a:t> render (HTTP Response)</a:t>
            </a:r>
            <a:endParaRPr lang="en-US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746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3659"/>
            <a:ext cx="9144000" cy="858837"/>
          </a:xfrm>
        </p:spPr>
        <p:txBody>
          <a:bodyPr>
            <a:normAutofit/>
          </a:bodyPr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1 MVC Request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952500" y="711126"/>
            <a:ext cx="2743200" cy="8359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/Some/Page/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771900" y="2235172"/>
            <a:ext cx="2599766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28701" y="1266047"/>
            <a:ext cx="22098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HTTP </a:t>
            </a:r>
            <a:r>
              <a:rPr lang="en-US" sz="1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R</a:t>
            </a:r>
            <a:r>
              <a:rPr lang="en-US" sz="18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equest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994276" y="785028"/>
            <a:ext cx="3376954" cy="7687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Front controller (dispatcher)</a:t>
            </a:r>
          </a:p>
        </p:txBody>
      </p:sp>
      <p:sp>
        <p:nvSpPr>
          <p:cNvPr id="39" name="Down Arrow 38"/>
          <p:cNvSpPr/>
          <p:nvPr/>
        </p:nvSpPr>
        <p:spPr>
          <a:xfrm>
            <a:off x="4991100" y="1593399"/>
            <a:ext cx="360830" cy="49695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535647" y="3924977"/>
            <a:ext cx="1950516" cy="8472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Model (data)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232628" y="3924977"/>
            <a:ext cx="2065581" cy="8472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(render UI)</a:t>
            </a:r>
          </a:p>
        </p:txBody>
      </p:sp>
      <p:sp>
        <p:nvSpPr>
          <p:cNvPr id="42" name="Left Arrow 41"/>
          <p:cNvSpPr/>
          <p:nvPr/>
        </p:nvSpPr>
        <p:spPr>
          <a:xfrm rot="10800000">
            <a:off x="3749488" y="4264392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43" name="Action Button: Home 42">
            <a:hlinkClick r:id="" action="ppaction://noaction" highlightClick="1"/>
          </p:cNvPr>
          <p:cNvSpPr/>
          <p:nvPr/>
        </p:nvSpPr>
        <p:spPr>
          <a:xfrm>
            <a:off x="553034" y="1698320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4330" y="2423879"/>
            <a:ext cx="9144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45" name="Left Arrow 44"/>
          <p:cNvSpPr/>
          <p:nvPr/>
        </p:nvSpPr>
        <p:spPr>
          <a:xfrm rot="14392517">
            <a:off x="6167110" y="3392832"/>
            <a:ext cx="6867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46" name="Left Arrow 45"/>
          <p:cNvSpPr/>
          <p:nvPr/>
        </p:nvSpPr>
        <p:spPr>
          <a:xfrm rot="17829597">
            <a:off x="3350375" y="3384188"/>
            <a:ext cx="651444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47" name="Down Arrow 46"/>
          <p:cNvSpPr/>
          <p:nvPr/>
        </p:nvSpPr>
        <p:spPr>
          <a:xfrm rot="9685705">
            <a:off x="1438283" y="2641419"/>
            <a:ext cx="702938" cy="12029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6700" y="3193018"/>
            <a:ext cx="297180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HTTP </a:t>
            </a:r>
            <a:r>
              <a:rPr lang="en-US" sz="1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Response</a:t>
            </a:r>
            <a:endParaRPr lang="en-US" sz="18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300000" y="1595238"/>
            <a:ext cx="259752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Delegate request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49488" y="3422021"/>
            <a:ext cx="22706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Select view &amp;</a:t>
            </a:r>
            <a:br>
              <a:rPr lang="en-US" sz="18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</a:br>
            <a:r>
              <a:rPr lang="en-US" sz="18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pass data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695700" y="4869418"/>
            <a:ext cx="25908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Use model data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610977" y="3282164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CRUD model</a:t>
            </a:r>
          </a:p>
        </p:txBody>
      </p:sp>
    </p:spTree>
    <p:extLst>
      <p:ext uri="{BB962C8B-B14F-4D97-AF65-F5344CB8AC3E}">
        <p14:creationId xmlns:p14="http://schemas.microsoft.com/office/powerpoint/2010/main" val="285922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58837"/>
          </a:xfrm>
        </p:spPr>
        <p:txBody>
          <a:bodyPr>
            <a:normAutofit/>
          </a:bodyPr>
          <a:lstStyle/>
          <a:p>
            <a:r>
              <a:rPr lang="en-US" dirty="0"/>
              <a:t>MVC Framework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685800" y="1203325"/>
            <a:ext cx="7543800" cy="298291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hlinkClick r:id="rId2"/>
              </a:rPr>
              <a:t>CakePHP</a:t>
            </a:r>
            <a:r>
              <a:rPr lang="en-US" dirty="0"/>
              <a:t> (PHP)</a:t>
            </a:r>
          </a:p>
          <a:p>
            <a:r>
              <a:rPr lang="en-US" dirty="0" err="1">
                <a:hlinkClick r:id="rId3"/>
              </a:rPr>
              <a:t>CodeIgniter</a:t>
            </a:r>
            <a:r>
              <a:rPr lang="en-US" dirty="0"/>
              <a:t> (PHP)</a:t>
            </a:r>
          </a:p>
          <a:p>
            <a:r>
              <a:rPr lang="en-US" dirty="0">
                <a:hlinkClick r:id="rId4"/>
              </a:rPr>
              <a:t>Spring</a:t>
            </a:r>
            <a:r>
              <a:rPr lang="en-US" dirty="0"/>
              <a:t> (Java)</a:t>
            </a:r>
          </a:p>
          <a:p>
            <a:r>
              <a:rPr lang="en-US" dirty="0"/>
              <a:t>Perl: Catalyst, Dancer</a:t>
            </a:r>
          </a:p>
          <a:p>
            <a:r>
              <a:rPr lang="en-US" dirty="0"/>
              <a:t>Python: </a:t>
            </a:r>
            <a:r>
              <a:rPr lang="en-US" dirty="0" err="1">
                <a:hlinkClick r:id="rId5"/>
              </a:rPr>
              <a:t>Django</a:t>
            </a:r>
            <a:r>
              <a:rPr lang="en-US" dirty="0"/>
              <a:t>, Flask, </a:t>
            </a:r>
            <a:r>
              <a:rPr lang="en-US" dirty="0" err="1"/>
              <a:t>Grok</a:t>
            </a:r>
            <a:endParaRPr lang="en-US" dirty="0"/>
          </a:p>
          <a:p>
            <a:r>
              <a:rPr lang="en-US" dirty="0"/>
              <a:t>Ruby: </a:t>
            </a:r>
            <a:r>
              <a:rPr lang="en-US" dirty="0">
                <a:hlinkClick r:id="rId6"/>
              </a:rPr>
              <a:t>Ruby on Rails</a:t>
            </a:r>
            <a:r>
              <a:rPr lang="en-US" dirty="0"/>
              <a:t>, Camping, Nitro, Sinatra</a:t>
            </a:r>
          </a:p>
          <a:p>
            <a:r>
              <a:rPr lang="en-US" dirty="0"/>
              <a:t>JavaScript: </a:t>
            </a:r>
            <a:r>
              <a:rPr lang="en-US" dirty="0" err="1">
                <a:hlinkClick r:id="rId7"/>
              </a:rPr>
              <a:t>AngularJS</a:t>
            </a:r>
            <a:r>
              <a:rPr lang="en-US" dirty="0"/>
              <a:t>, </a:t>
            </a:r>
            <a:r>
              <a:rPr lang="en-US" dirty="0" err="1">
                <a:hlinkClick r:id="rId8"/>
              </a:rPr>
              <a:t>JavaScriptMVC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Spine</a:t>
            </a:r>
            <a:endParaRPr lang="en-US" dirty="0"/>
          </a:p>
          <a:p>
            <a:r>
              <a:rPr lang="en-US" dirty="0">
                <a:hlinkClick r:id="rId10"/>
              </a:rPr>
              <a:t>ASP.NET MVC</a:t>
            </a:r>
            <a:r>
              <a:rPr lang="en-US" dirty="0"/>
              <a:t> (.NET Framework)</a:t>
            </a:r>
          </a:p>
        </p:txBody>
      </p:sp>
      <p:pic>
        <p:nvPicPr>
          <p:cNvPr id="7" name="Picture 6" descr="Codeigniter Flow Char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78" y="1047750"/>
            <a:ext cx="4922522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91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10700"/>
            <a:ext cx="9144000" cy="858837"/>
          </a:xfrm>
        </p:spPr>
        <p:txBody>
          <a:bodyPr>
            <a:normAutofit/>
          </a:bodyPr>
          <a:lstStyle/>
          <a:p>
            <a:r>
              <a:rPr lang="en-US" dirty="0"/>
              <a:t>ASP.NET MVC Framework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05483" y="787673"/>
            <a:ext cx="1862012" cy="1174478"/>
            <a:chOff x="6666900" y="1482970"/>
            <a:chExt cx="1862012" cy="1439607"/>
          </a:xfrm>
        </p:grpSpPr>
        <p:sp>
          <p:nvSpPr>
            <p:cNvPr id="31" name="Right Brace 30"/>
            <p:cNvSpPr/>
            <p:nvPr/>
          </p:nvSpPr>
          <p:spPr bwMode="auto">
            <a:xfrm>
              <a:off x="6666900" y="1482970"/>
              <a:ext cx="548640" cy="1439607"/>
            </a:xfrm>
            <a:prstGeom prst="rightBrace">
              <a:avLst>
                <a:gd name="adj1" fmla="val 8333"/>
                <a:gd name="adj2" fmla="val 50755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solidFill>
                  <a:srgbClr val="00B05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2" name="TextBox 8"/>
            <p:cNvSpPr txBox="1"/>
            <p:nvPr/>
          </p:nvSpPr>
          <p:spPr>
            <a:xfrm>
              <a:off x="7194892" y="1971372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chemeClr val="accent1"/>
                  </a:solidFill>
                </a:rPr>
                <a:t>Presentation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05483" y="2163903"/>
            <a:ext cx="1643380" cy="2673266"/>
            <a:chOff x="6666900" y="3675185"/>
            <a:chExt cx="1643380" cy="1770183"/>
          </a:xfrm>
        </p:grpSpPr>
        <p:sp>
          <p:nvSpPr>
            <p:cNvPr id="29" name="Right Brace 28"/>
            <p:cNvSpPr/>
            <p:nvPr/>
          </p:nvSpPr>
          <p:spPr bwMode="auto">
            <a:xfrm>
              <a:off x="6666900" y="3675185"/>
              <a:ext cx="548640" cy="1770183"/>
            </a:xfrm>
            <a:prstGeom prst="rightBrac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0" name="TextBox 9"/>
            <p:cNvSpPr txBox="1"/>
            <p:nvPr/>
          </p:nvSpPr>
          <p:spPr>
            <a:xfrm>
              <a:off x="7363995" y="4448184"/>
              <a:ext cx="946285" cy="22418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Runtime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57668" y="748151"/>
            <a:ext cx="2294938" cy="1360820"/>
            <a:chOff x="658841" y="1482970"/>
            <a:chExt cx="2541559" cy="2324577"/>
          </a:xfrm>
        </p:grpSpPr>
        <p:sp>
          <p:nvSpPr>
            <p:cNvPr id="27" name="Rectangle 26"/>
            <p:cNvSpPr/>
            <p:nvPr/>
          </p:nvSpPr>
          <p:spPr bwMode="auto">
            <a:xfrm>
              <a:off x="658841" y="1482970"/>
              <a:ext cx="2541559" cy="1439607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</a:gra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ASP.NET WebForms</a:t>
              </a:r>
            </a:p>
          </p:txBody>
        </p:sp>
        <p:cxnSp>
          <p:nvCxnSpPr>
            <p:cNvPr id="28" name="Straight Arrow Connector 27"/>
            <p:cNvCxnSpPr>
              <a:stCxn id="27" idx="2"/>
            </p:cNvCxnSpPr>
            <p:nvPr/>
          </p:nvCxnSpPr>
          <p:spPr>
            <a:xfrm>
              <a:off x="1929621" y="2922577"/>
              <a:ext cx="504000" cy="8849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407700" y="748150"/>
            <a:ext cx="2325624" cy="1360819"/>
            <a:chOff x="3439559" y="1482970"/>
            <a:chExt cx="2541559" cy="2324577"/>
          </a:xfrm>
        </p:grpSpPr>
        <p:sp>
          <p:nvSpPr>
            <p:cNvPr id="25" name="Rectangle 24"/>
            <p:cNvSpPr/>
            <p:nvPr/>
          </p:nvSpPr>
          <p:spPr bwMode="auto">
            <a:xfrm>
              <a:off x="3439559" y="1482970"/>
              <a:ext cx="2541559" cy="143960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ASP.NET</a:t>
              </a: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MVC</a:t>
              </a:r>
            </a:p>
          </p:txBody>
        </p:sp>
        <p:cxnSp>
          <p:nvCxnSpPr>
            <p:cNvPr id="26" name="Straight Arrow Connector 25"/>
            <p:cNvCxnSpPr>
              <a:stCxn id="25" idx="2"/>
            </p:cNvCxnSpPr>
            <p:nvPr/>
          </p:nvCxnSpPr>
          <p:spPr>
            <a:xfrm flipH="1">
              <a:off x="4310047" y="2922577"/>
              <a:ext cx="400292" cy="8849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67665" y="2163903"/>
            <a:ext cx="4865659" cy="2649386"/>
            <a:chOff x="1920240" y="2873365"/>
            <a:chExt cx="4373880" cy="294007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920240" y="2873365"/>
              <a:ext cx="4373880" cy="294007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072640" y="34817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Caching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3307080" y="34817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.NET</a:t>
              </a: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3322320" y="51581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Handlers</a:t>
              </a: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2042160" y="5142875"/>
              <a:ext cx="121920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Routes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072640" y="404559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Pages</a:t>
              </a: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307080" y="404559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Controls</a:t>
              </a: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541520" y="349695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Globalization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2042160" y="4594235"/>
              <a:ext cx="121920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Profile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4541520" y="406083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Master Pages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4541520" y="462471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Membership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3322320" y="460947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Roles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4541520" y="517335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Etc...</a:t>
              </a:r>
            </a:p>
          </p:txBody>
        </p:sp>
        <p:sp>
          <p:nvSpPr>
            <p:cNvPr id="24" name="TextBox 35"/>
            <p:cNvSpPr txBox="1"/>
            <p:nvPr/>
          </p:nvSpPr>
          <p:spPr>
            <a:xfrm>
              <a:off x="3510438" y="2927687"/>
              <a:ext cx="1193481" cy="51231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ASP.NET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001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58837"/>
          </a:xfrm>
        </p:spPr>
        <p:txBody>
          <a:bodyPr>
            <a:normAutofit/>
          </a:bodyPr>
          <a:lstStyle/>
          <a:p>
            <a:r>
              <a:rPr lang="en-US" dirty="0"/>
              <a:t>ASP.NET Web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1203325"/>
            <a:ext cx="7467600" cy="298291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,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3-party control </a:t>
            </a:r>
            <a:r>
              <a:rPr lang="en-US" dirty="0" err="1"/>
              <a:t>và</a:t>
            </a:r>
            <a:r>
              <a:rPr lang="en-US" dirty="0"/>
              <a:t> tool </a:t>
            </a:r>
            <a:r>
              <a:rPr lang="en-US" dirty="0" err="1"/>
              <a:t>nhiều</a:t>
            </a:r>
            <a:r>
              <a:rPr lang="en-US" dirty="0"/>
              <a:t> </a:t>
            </a:r>
          </a:p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</a:p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Postbacks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viewstate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en-US" dirty="0"/>
          </a:p>
          <a:p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HTML render </a:t>
            </a:r>
            <a:r>
              <a:rPr lang="en-US" dirty="0" err="1"/>
              <a:t>ra</a:t>
            </a:r>
            <a:endParaRPr lang="en-US" dirty="0"/>
          </a:p>
          <a:p>
            <a:r>
              <a:rPr lang="en-US" dirty="0" err="1"/>
              <a:t>Khó</a:t>
            </a:r>
            <a:r>
              <a:rPr lang="en-US" dirty="0"/>
              <a:t> test</a:t>
            </a:r>
          </a:p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: rich control, event model</a:t>
            </a:r>
          </a:p>
        </p:txBody>
      </p:sp>
      <p:pic>
        <p:nvPicPr>
          <p:cNvPr id="4" name="Picture 3" descr="https://twimg0-a.akamaihd.net/profile_images/2600136208/4zeimmsdyc58esq34wb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04950"/>
            <a:ext cx="2209800" cy="2209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68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8229600" cy="858837"/>
          </a:xfrm>
        </p:spPr>
        <p:txBody>
          <a:bodyPr>
            <a:normAutofit/>
          </a:bodyPr>
          <a:lstStyle/>
          <a:p>
            <a:r>
              <a:rPr lang="en-US" dirty="0"/>
              <a:t>ASP.NET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1203325"/>
            <a:ext cx="7467600" cy="298291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output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HTML, </a:t>
            </a:r>
            <a:r>
              <a:rPr lang="en-US" dirty="0" err="1"/>
              <a:t>ko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server control</a:t>
            </a:r>
          </a:p>
          <a:p>
            <a:r>
              <a:rPr lang="en-US" dirty="0"/>
              <a:t>Test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(Unit Test)</a:t>
            </a:r>
          </a:p>
          <a:p>
            <a:r>
              <a:rPr lang="en-US" dirty="0"/>
              <a:t>Performance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ko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ViewState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(Loosely coupled)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endParaRPr lang="en-US" dirty="0"/>
          </a:p>
          <a:p>
            <a:r>
              <a:rPr lang="en-US" dirty="0"/>
              <a:t>Theo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(Convention over configuration)</a:t>
            </a:r>
          </a:p>
          <a:p>
            <a:r>
              <a:rPr lang="en-US" dirty="0"/>
              <a:t>Razor view engine</a:t>
            </a:r>
          </a:p>
          <a:p>
            <a:pPr lvl="1"/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pPr lvl="1"/>
            <a:r>
              <a:rPr lang="en-US" dirty="0" err="1"/>
              <a:t>Intellisense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pPr lvl="1"/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chút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Webform</a:t>
            </a:r>
            <a:r>
              <a:rPr lang="en-US" dirty="0"/>
              <a:t>/ASPX view engine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25" y="3028950"/>
            <a:ext cx="17430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3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8229600" cy="858837"/>
          </a:xfrm>
        </p:spPr>
        <p:txBody>
          <a:bodyPr>
            <a:normAutofit/>
          </a:bodyPr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43000" y="762000"/>
            <a:ext cx="7772400" cy="4171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HTTP</a:t>
            </a:r>
            <a:endParaRPr lang="bg-BG" sz="2400" dirty="0"/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tx1"/>
                </a:solidFill>
              </a:rPr>
              <a:t>thiệu</a:t>
            </a:r>
            <a:r>
              <a:rPr lang="en-US" sz="2400" dirty="0">
                <a:solidFill>
                  <a:schemeClr val="tx1"/>
                </a:solidFill>
              </a:rPr>
              <a:t> pattern MVC</a:t>
            </a:r>
          </a:p>
          <a:p>
            <a:pPr marL="971550" lvl="1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Model, View, Controller</a:t>
            </a:r>
          </a:p>
          <a:p>
            <a:pPr marL="971550" lvl="1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MVC Pattern for Web and Examples</a:t>
            </a:r>
          </a:p>
          <a:p>
            <a:pPr marL="914400" lvl="1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Giới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thiệu</a:t>
            </a:r>
            <a:r>
              <a:rPr lang="en-US" sz="2000" dirty="0">
                <a:solidFill>
                  <a:schemeClr val="tx1"/>
                </a:solidFill>
              </a:rPr>
              <a:t> ASP.NET MVC</a:t>
            </a:r>
          </a:p>
          <a:p>
            <a:pPr marL="971550" lvl="1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So </a:t>
            </a:r>
            <a:r>
              <a:rPr lang="en-US" sz="2000" dirty="0" err="1">
                <a:solidFill>
                  <a:schemeClr val="tx1"/>
                </a:solidFill>
              </a:rPr>
              <a:t>sánh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với</a:t>
            </a:r>
            <a:r>
              <a:rPr lang="en-US" sz="2000" dirty="0">
                <a:solidFill>
                  <a:schemeClr val="tx1"/>
                </a:solidFill>
              </a:rPr>
              <a:t> ASP.NET </a:t>
            </a:r>
            <a:r>
              <a:rPr lang="en-US" sz="2000" dirty="0" err="1">
                <a:solidFill>
                  <a:schemeClr val="tx1"/>
                </a:solidFill>
              </a:rPr>
              <a:t>WebForm</a:t>
            </a:r>
            <a:endParaRPr lang="en-US" sz="2000" dirty="0">
              <a:solidFill>
                <a:schemeClr val="tx1"/>
              </a:solidFill>
            </a:endParaRPr>
          </a:p>
          <a:p>
            <a:pPr marL="971550" lvl="1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Ưu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điểm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của</a:t>
            </a:r>
            <a:r>
              <a:rPr lang="en-US" sz="2000" dirty="0">
                <a:solidFill>
                  <a:schemeClr val="tx1"/>
                </a:solidFill>
              </a:rPr>
              <a:t> ASP.NET MVC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/>
              <a:t>Demo ASP.NET MVC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TodoList</a:t>
            </a:r>
            <a:endParaRPr lang="en-US" sz="2400" dirty="0"/>
          </a:p>
        </p:txBody>
      </p:sp>
      <p:pic>
        <p:nvPicPr>
          <p:cNvPr id="8" name="Picture 7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6218258" y="1852886"/>
            <a:ext cx="2388214" cy="19901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508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58837"/>
          </a:xfrm>
        </p:spPr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ASP.NET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858837"/>
            <a:ext cx="7315200" cy="37703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1.0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2/2007, Scott Guthrie ("</a:t>
            </a:r>
            <a:r>
              <a:rPr lang="en-US" dirty="0" err="1">
                <a:hlinkClick r:id="rId2"/>
              </a:rPr>
              <a:t>ScottGu</a:t>
            </a:r>
            <a:r>
              <a:rPr lang="en-US" dirty="0"/>
              <a:t>") - Microsoft Cloud &amp; Enterprise Executive VP </a:t>
            </a:r>
            <a:r>
              <a:rPr lang="en-US" dirty="0" err="1"/>
              <a:t>phác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core ASP.NET MVC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13/3/2009</a:t>
            </a:r>
            <a:endParaRPr lang="bg-BG" dirty="0"/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2.0 (Areas, </a:t>
            </a:r>
            <a:r>
              <a:rPr lang="en-US" dirty="0" err="1"/>
              <a:t>Async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1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10/3/2010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3.0 (Razor) – 13/1/2011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4.0 (Web API) – 15/8/2012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5.0 (Identity) – 17/10/2013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6.0 – RC –&gt; Release soon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68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8229600" cy="858837"/>
          </a:xfrm>
        </p:spPr>
        <p:txBody>
          <a:bodyPr>
            <a:normAutofit/>
          </a:bodyPr>
          <a:lstStyle/>
          <a:p>
            <a:r>
              <a:rPr lang="en-US" dirty="0"/>
              <a:t>Thanks for your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038350"/>
            <a:ext cx="8686800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1812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8229600" cy="858837"/>
          </a:xfrm>
        </p:spPr>
        <p:txBody>
          <a:bodyPr>
            <a:normAutofit/>
          </a:bodyPr>
          <a:lstStyle/>
          <a:p>
            <a:r>
              <a:rPr lang="en-US" noProof="1"/>
              <a:t>Giao thức HTTP Protocol</a:t>
            </a:r>
            <a:endParaRPr lang="en-US" dirty="0"/>
          </a:p>
        </p:txBody>
      </p:sp>
      <p:pic>
        <p:nvPicPr>
          <p:cNvPr id="6" name="Picture 5" descr="http://www.iconarchive.com/icons/rimshotdesign/milkanodised/128/HTTP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947282">
            <a:off x="4948724" y="1653073"/>
            <a:ext cx="1734895" cy="173489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pic>
        <p:nvPicPr>
          <p:cNvPr id="7" name="Picture 6" descr="http://dragonartz.files.wordpress.com/2008/10/_vector-http-preview2-by-dragonart.png?w=495&amp;h=49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73461">
            <a:off x="2661657" y="1991795"/>
            <a:ext cx="1675666" cy="1057450"/>
          </a:xfrm>
          <a:prstGeom prst="roundRect">
            <a:avLst>
              <a:gd name="adj" fmla="val 523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2909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8229600" cy="858837"/>
          </a:xfrm>
        </p:spPr>
        <p:txBody>
          <a:bodyPr>
            <a:norm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742950"/>
            <a:ext cx="8915400" cy="41243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Hyper Text Transfer Protocol (HTTP)</a:t>
            </a:r>
          </a:p>
          <a:p>
            <a:pPr lvl="1">
              <a:lnSpc>
                <a:spcPct val="100000"/>
              </a:lnSpc>
            </a:pP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client-server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tài</a:t>
            </a:r>
            <a:r>
              <a:rPr lang="en-US" sz="1800" dirty="0"/>
              <a:t> </a:t>
            </a:r>
            <a:r>
              <a:rPr lang="en-US" sz="1800" dirty="0" err="1"/>
              <a:t>nguyên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Web (file HTML, images, styles...)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đặc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quan</a:t>
            </a:r>
            <a:r>
              <a:rPr lang="en-US" sz="1800" dirty="0"/>
              <a:t> </a:t>
            </a:r>
            <a:r>
              <a:rPr lang="en-US" sz="1800" dirty="0" err="1"/>
              <a:t>trọng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HTTP</a:t>
            </a:r>
          </a:p>
          <a:p>
            <a:pPr lvl="1">
              <a:lnSpc>
                <a:spcPct val="100000"/>
              </a:lnSpc>
            </a:pP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Request-response</a:t>
            </a:r>
          </a:p>
          <a:p>
            <a:pPr lvl="1">
              <a:lnSpc>
                <a:spcPct val="100000"/>
              </a:lnSpc>
            </a:pP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dạng</a:t>
            </a:r>
            <a:r>
              <a:rPr lang="en-US" sz="1800" dirty="0"/>
              <a:t> Text-based</a:t>
            </a:r>
          </a:p>
          <a:p>
            <a:pPr lvl="1">
              <a:lnSpc>
                <a:spcPct val="100000"/>
              </a:lnSpc>
            </a:pPr>
            <a:r>
              <a:rPr lang="en-US" sz="1800" dirty="0" err="1"/>
              <a:t>Dựa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tài</a:t>
            </a:r>
            <a:r>
              <a:rPr lang="en-US" sz="1800" dirty="0"/>
              <a:t> </a:t>
            </a:r>
            <a:r>
              <a:rPr lang="en-US" sz="1800" dirty="0" err="1"/>
              <a:t>nguyên</a:t>
            </a:r>
            <a:r>
              <a:rPr lang="en-US" sz="1800" dirty="0"/>
              <a:t> URL </a:t>
            </a:r>
            <a:r>
              <a:rPr lang="en-US" sz="1800" dirty="0" err="1"/>
              <a:t>cố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Cung</a:t>
            </a:r>
            <a:r>
              <a:rPr lang="en-US" sz="1800" dirty="0"/>
              <a:t> </a:t>
            </a:r>
            <a:r>
              <a:rPr lang="en-US" sz="1800" dirty="0" err="1"/>
              <a:t>cấp</a:t>
            </a:r>
            <a:r>
              <a:rPr lang="en-US" sz="1800" dirty="0"/>
              <a:t> </a:t>
            </a:r>
            <a:r>
              <a:rPr lang="en-US" sz="1800" dirty="0" err="1"/>
              <a:t>cả</a:t>
            </a:r>
            <a:r>
              <a:rPr lang="en-US" sz="1800" dirty="0"/>
              <a:t> resource metadata (VD: encoding)</a:t>
            </a:r>
          </a:p>
          <a:p>
            <a:pPr lvl="1">
              <a:lnSpc>
                <a:spcPct val="100000"/>
              </a:lnSpc>
            </a:pP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trạng</a:t>
            </a:r>
            <a:r>
              <a:rPr lang="en-US" sz="1800" dirty="0"/>
              <a:t> </a:t>
            </a:r>
            <a:r>
              <a:rPr lang="en-US" sz="1800" dirty="0" err="1"/>
              <a:t>thái</a:t>
            </a:r>
            <a:r>
              <a:rPr lang="en-US" sz="1800" dirty="0"/>
              <a:t> - Stateless &gt;&lt; cookies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nghệ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giải</a:t>
            </a:r>
            <a:r>
              <a:rPr lang="en-US" sz="1800" dirty="0"/>
              <a:t> </a:t>
            </a:r>
            <a:r>
              <a:rPr lang="en-US" sz="1800" dirty="0" err="1"/>
              <a:t>quyết</a:t>
            </a:r>
            <a:r>
              <a:rPr lang="en-US" sz="1800" dirty="0"/>
              <a:t> </a:t>
            </a:r>
            <a:r>
              <a:rPr lang="en-US" sz="1800" dirty="0" err="1"/>
              <a:t>vấn</a:t>
            </a:r>
            <a:r>
              <a:rPr lang="en-US" sz="1800" dirty="0"/>
              <a:t> </a:t>
            </a:r>
            <a:r>
              <a:rPr lang="en-US" sz="1800" dirty="0" err="1"/>
              <a:t>đề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032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8229600" cy="858837"/>
          </a:xfrm>
        </p:spPr>
        <p:txBody>
          <a:bodyPr>
            <a:normAutofit/>
          </a:bodyPr>
          <a:lstStyle/>
          <a:p>
            <a:r>
              <a:rPr lang="en-US" dirty="0"/>
              <a:t>HTTP: Request – Response Protocol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>
          <a:xfrm>
            <a:off x="404813" y="769680"/>
            <a:ext cx="3481388" cy="1930439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Candara"/>
                <a:ea typeface="Segoe UI" pitchFamily="34" charset="0"/>
                <a:cs typeface="Candara"/>
              </a:rPr>
              <a:t>Ứng</a:t>
            </a:r>
            <a:r>
              <a:rPr lang="en-US" sz="2000" dirty="0">
                <a:solidFill>
                  <a:schemeClr val="tx1"/>
                </a:solidFill>
                <a:latin typeface="Candara"/>
                <a:ea typeface="Segoe UI" pitchFamily="34" charset="0"/>
                <a:cs typeface="Candar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ndara"/>
                <a:ea typeface="Segoe UI" pitchFamily="34" charset="0"/>
                <a:cs typeface="Candara"/>
              </a:rPr>
              <a:t>dụng</a:t>
            </a:r>
            <a:r>
              <a:rPr lang="en-US" sz="2000" dirty="0">
                <a:solidFill>
                  <a:schemeClr val="tx1"/>
                </a:solidFill>
                <a:latin typeface="Candara"/>
                <a:ea typeface="Segoe UI" pitchFamily="34" charset="0"/>
                <a:cs typeface="Candara"/>
              </a:rPr>
              <a:t> Client</a:t>
            </a:r>
          </a:p>
          <a:p>
            <a:pPr lvl="1" indent="-34290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Candara"/>
                <a:ea typeface="Segoe UI" pitchFamily="34" charset="0"/>
                <a:cs typeface="Candara"/>
              </a:rPr>
              <a:t>Chạy</a:t>
            </a:r>
            <a:r>
              <a:rPr lang="en-US" sz="2000" dirty="0">
                <a:solidFill>
                  <a:schemeClr val="tx1"/>
                </a:solidFill>
                <a:latin typeface="Candara"/>
                <a:ea typeface="Segoe UI" pitchFamily="34" charset="0"/>
                <a:cs typeface="Candar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ndara"/>
                <a:ea typeface="Segoe UI" pitchFamily="34" charset="0"/>
                <a:cs typeface="Candara"/>
              </a:rPr>
              <a:t>phía</a:t>
            </a:r>
            <a:r>
              <a:rPr lang="en-US" sz="2000" dirty="0">
                <a:solidFill>
                  <a:schemeClr val="tx1"/>
                </a:solidFill>
                <a:latin typeface="Candara"/>
                <a:ea typeface="Segoe UI" pitchFamily="34" charset="0"/>
                <a:cs typeface="Candar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ndara"/>
                <a:ea typeface="Segoe UI" pitchFamily="34" charset="0"/>
                <a:cs typeface="Candara"/>
              </a:rPr>
              <a:t>người</a:t>
            </a:r>
            <a:r>
              <a:rPr lang="en-US" sz="2000" dirty="0">
                <a:solidFill>
                  <a:schemeClr val="tx1"/>
                </a:solidFill>
                <a:latin typeface="Candara"/>
                <a:ea typeface="Segoe UI" pitchFamily="34" charset="0"/>
                <a:cs typeface="Candar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ndara"/>
                <a:ea typeface="Segoe UI" pitchFamily="34" charset="0"/>
                <a:cs typeface="Candara"/>
              </a:rPr>
              <a:t>dùng</a:t>
            </a:r>
            <a:endParaRPr lang="en-US" sz="2000" dirty="0">
              <a:solidFill>
                <a:schemeClr val="tx1"/>
              </a:solidFill>
              <a:latin typeface="Candara"/>
              <a:ea typeface="Segoe UI" pitchFamily="34" charset="0"/>
              <a:cs typeface="Candara"/>
            </a:endParaRPr>
          </a:p>
          <a:p>
            <a:pPr lvl="1" indent="-34290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ndara"/>
                <a:ea typeface="Segoe UI" pitchFamily="34" charset="0"/>
                <a:cs typeface="Candara"/>
              </a:rPr>
              <a:t>VD: Web browser</a:t>
            </a:r>
          </a:p>
          <a:p>
            <a:pPr lvl="1" indent="-34290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Candara"/>
                <a:ea typeface="Segoe UI" pitchFamily="34" charset="0"/>
                <a:cs typeface="Candara"/>
              </a:rPr>
              <a:t>Yêu</a:t>
            </a:r>
            <a:r>
              <a:rPr lang="en-US" sz="2000" dirty="0">
                <a:solidFill>
                  <a:schemeClr val="tx1"/>
                </a:solidFill>
                <a:latin typeface="Candara"/>
                <a:ea typeface="Segoe UI" pitchFamily="34" charset="0"/>
                <a:cs typeface="Candar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ndara"/>
                <a:ea typeface="Segoe UI" pitchFamily="34" charset="0"/>
                <a:cs typeface="Candara"/>
              </a:rPr>
              <a:t>cầu</a:t>
            </a:r>
            <a:r>
              <a:rPr lang="en-US" sz="2000" dirty="0">
                <a:solidFill>
                  <a:schemeClr val="tx1"/>
                </a:solidFill>
                <a:latin typeface="Candara"/>
                <a:ea typeface="Segoe UI" pitchFamily="34" charset="0"/>
                <a:cs typeface="Candar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ndara"/>
                <a:ea typeface="Segoe UI" pitchFamily="34" charset="0"/>
                <a:cs typeface="Candara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Candara"/>
                <a:ea typeface="Segoe UI" pitchFamily="34" charset="0"/>
                <a:cs typeface="Candara"/>
              </a:rPr>
              <a:t> resource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>
          <a:xfrm>
            <a:off x="5253132" y="749082"/>
            <a:ext cx="3608387" cy="19510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marL="342900" indent="-342900" eaLnBrk="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ea typeface="Segoe UI" pitchFamily="34" charset="0"/>
                <a:cs typeface="Candara"/>
              </a:rPr>
              <a:t>Ứng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ea typeface="Segoe UI" pitchFamily="34" charset="0"/>
                <a:cs typeface="Candara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ea typeface="Segoe UI" pitchFamily="34" charset="0"/>
                <a:cs typeface="Candara"/>
              </a:rPr>
              <a:t>dụng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ea typeface="Segoe UI" pitchFamily="34" charset="0"/>
                <a:cs typeface="Candara"/>
              </a:rPr>
              <a:t> Server</a:t>
            </a:r>
          </a:p>
          <a:p>
            <a:pPr marL="800100" lvl="1" indent="-342900" eaLnBrk="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ea typeface="Segoe UI" pitchFamily="34" charset="0"/>
                <a:cs typeface="Candara"/>
              </a:rPr>
              <a:t>Chạy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ea typeface="Segoe UI" pitchFamily="34" charset="0"/>
                <a:cs typeface="Candara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ea typeface="Segoe UI" pitchFamily="34" charset="0"/>
                <a:cs typeface="Candara"/>
              </a:rPr>
              <a:t>phía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ea typeface="Segoe UI" pitchFamily="34" charset="0"/>
                <a:cs typeface="Candara"/>
              </a:rPr>
              <a:t> server</a:t>
            </a:r>
          </a:p>
          <a:p>
            <a:pPr marL="800100" lvl="1" indent="-342900" eaLnBrk="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ea typeface="Segoe UI" pitchFamily="34" charset="0"/>
                <a:cs typeface="Candara"/>
              </a:rPr>
              <a:t>VD: Web server</a:t>
            </a:r>
          </a:p>
          <a:p>
            <a:pPr marL="800100" lvl="1" indent="-342900" eaLnBrk="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ea typeface="Segoe UI" pitchFamily="34" charset="0"/>
                <a:cs typeface="Candara"/>
              </a:rPr>
              <a:t>Cung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ea typeface="Segoe UI" pitchFamily="34" charset="0"/>
                <a:cs typeface="Candara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ea typeface="Segoe UI" pitchFamily="34" charset="0"/>
                <a:cs typeface="Candara"/>
              </a:rPr>
              <a:t>cấp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ea typeface="Segoe UI" pitchFamily="34" charset="0"/>
                <a:cs typeface="Candara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ea typeface="Segoe UI" pitchFamily="34" charset="0"/>
                <a:cs typeface="Candara"/>
              </a:rPr>
              <a:t>một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/>
                <a:ea typeface="Segoe UI" pitchFamily="34" charset="0"/>
                <a:cs typeface="Candara"/>
              </a:rPr>
              <a:t> resource</a:t>
            </a:r>
          </a:p>
        </p:txBody>
      </p:sp>
      <p:pic>
        <p:nvPicPr>
          <p:cNvPr id="7" name="Picture 6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2820988"/>
            <a:ext cx="1868488" cy="1773237"/>
          </a:xfrm>
          <a:prstGeom prst="rect">
            <a:avLst/>
          </a:prstGeom>
          <a:noFill/>
        </p:spPr>
      </p:pic>
      <p:pic>
        <p:nvPicPr>
          <p:cNvPr id="8" name="Picture 7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6613" y="2952750"/>
            <a:ext cx="2497137" cy="1535112"/>
          </a:xfrm>
          <a:prstGeom prst="rect">
            <a:avLst/>
          </a:prstGeom>
          <a:noFill/>
        </p:spPr>
      </p:pic>
      <p:sp>
        <p:nvSpPr>
          <p:cNvPr id="9" name="Freeform 8"/>
          <p:cNvSpPr>
            <a:spLocks/>
          </p:cNvSpPr>
          <p:nvPr/>
        </p:nvSpPr>
        <p:spPr bwMode="auto">
          <a:xfrm>
            <a:off x="2789257" y="257175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H="1" flipV="1">
            <a:off x="2789255" y="435610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269538" y="2820988"/>
            <a:ext cx="208422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0" lang="en-US" sz="1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/index.html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</a:t>
            </a:r>
            <a:endParaRPr kumimoji="0" lang="en-US" sz="1800" b="1" noProof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455275" y="3867150"/>
            <a:ext cx="208422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"Welcome to our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</p:spTree>
    <p:extLst>
      <p:ext uri="{BB962C8B-B14F-4D97-AF65-F5344CB8AC3E}">
        <p14:creationId xmlns:p14="http://schemas.microsoft.com/office/powerpoint/2010/main" val="48366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8382"/>
            <a:ext cx="8229600" cy="858837"/>
          </a:xfrm>
        </p:spPr>
        <p:txBody>
          <a:bodyPr>
            <a:normAutofit/>
          </a:bodyPr>
          <a:lstStyle/>
          <a:p>
            <a:r>
              <a:rPr lang="en-US" dirty="0"/>
              <a:t>HTTP Request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742950"/>
            <a:ext cx="4267200" cy="41243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Request message client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bao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Request line: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request (GET, POST, HEAD, ...),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resource URI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phiên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protocol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Request headers: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Body: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optional, VD: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posted form, files…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90" y="1247388"/>
            <a:ext cx="39528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8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858837"/>
          </a:xfrm>
        </p:spPr>
        <p:txBody>
          <a:bodyPr>
            <a:normAutofit/>
          </a:bodyPr>
          <a:lstStyle/>
          <a:p>
            <a:r>
              <a:rPr lang="en-US" dirty="0"/>
              <a:t>HTTP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742950"/>
            <a:ext cx="3810000" cy="41243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Response message </a:t>
            </a:r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bởi</a:t>
            </a:r>
            <a:r>
              <a:rPr lang="en-US" sz="2800" dirty="0"/>
              <a:t> server </a:t>
            </a:r>
            <a:r>
              <a:rPr lang="en-US" sz="2800" dirty="0" err="1"/>
              <a:t>gồm</a:t>
            </a:r>
            <a:r>
              <a:rPr lang="en-US" sz="28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Status line: </a:t>
            </a:r>
            <a:r>
              <a:rPr lang="en-US" sz="2400" dirty="0" err="1"/>
              <a:t>phiên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protocol, status code, status phrase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Response headers: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meta data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Body: </a:t>
            </a:r>
            <a:r>
              <a:rPr lang="en-US" sz="2400" dirty="0" err="1"/>
              <a:t>nội</a:t>
            </a:r>
            <a:r>
              <a:rPr lang="en-US" sz="2400" dirty="0"/>
              <a:t> dung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(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request)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329" y="1690301"/>
            <a:ext cx="39719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0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58837"/>
          </a:xfrm>
        </p:spPr>
        <p:txBody>
          <a:bodyPr>
            <a:normAutofit/>
          </a:bodyPr>
          <a:lstStyle/>
          <a:p>
            <a:r>
              <a:rPr lang="en-US" dirty="0"/>
              <a:t>HTTP Response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742950"/>
            <a:ext cx="8153400" cy="41830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HTTP response code </a:t>
            </a:r>
            <a:r>
              <a:rPr lang="en-US" sz="3000" dirty="0" err="1"/>
              <a:t>được</a:t>
            </a:r>
            <a:r>
              <a:rPr lang="en-US" sz="3000" dirty="0"/>
              <a:t> </a:t>
            </a:r>
            <a:r>
              <a:rPr lang="en-US" sz="3000" dirty="0" err="1"/>
              <a:t>phân</a:t>
            </a:r>
            <a:r>
              <a:rPr lang="en-US" sz="3000" dirty="0"/>
              <a:t> </a:t>
            </a:r>
            <a:r>
              <a:rPr lang="en-US" sz="3000" dirty="0" err="1"/>
              <a:t>thành</a:t>
            </a:r>
            <a:r>
              <a:rPr lang="en-US" sz="3000" dirty="0"/>
              <a:t> </a:t>
            </a:r>
            <a:r>
              <a:rPr lang="en-US" sz="3000" dirty="0" err="1"/>
              <a:t>nhóm</a:t>
            </a:r>
            <a:r>
              <a:rPr lang="en-US" sz="3000" dirty="0"/>
              <a:t> </a:t>
            </a:r>
            <a:r>
              <a:rPr lang="en-US" sz="3000" dirty="0" err="1"/>
              <a:t>như</a:t>
            </a:r>
            <a:r>
              <a:rPr lang="en-US" sz="3000" dirty="0"/>
              <a:t> </a:t>
            </a:r>
            <a:r>
              <a:rPr lang="en-US" sz="3000" dirty="0" err="1"/>
              <a:t>sau</a:t>
            </a:r>
            <a:r>
              <a:rPr lang="en-US" sz="3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1xx</a:t>
            </a:r>
            <a:r>
              <a:rPr lang="en-US" dirty="0"/>
              <a:t>: </a:t>
            </a:r>
            <a:r>
              <a:rPr lang="en-US" dirty="0" err="1"/>
              <a:t>Thông</a:t>
            </a:r>
            <a:r>
              <a:rPr lang="en-US" dirty="0"/>
              <a:t> tin (VD: “</a:t>
            </a:r>
            <a:r>
              <a:rPr lang="en-US" sz="26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100 Continue</a:t>
            </a:r>
            <a:r>
              <a:rPr lang="en-US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2xx</a:t>
            </a:r>
            <a:r>
              <a:rPr lang="en-US" dirty="0"/>
              <a:t>: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(VD: “</a:t>
            </a:r>
            <a:r>
              <a:rPr lang="en-US" sz="26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200 OK</a:t>
            </a:r>
            <a:r>
              <a:rPr lang="en-US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3xx</a:t>
            </a:r>
            <a:r>
              <a:rPr lang="en-US" dirty="0"/>
              <a:t>: Redirection (VD: “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304 Not Modified</a:t>
            </a:r>
            <a:r>
              <a:rPr lang="en-US" dirty="0"/>
              <a:t>”, "</a:t>
            </a:r>
            <a:r>
              <a:rPr lang="en-US" sz="26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4xx</a:t>
            </a:r>
            <a:r>
              <a:rPr lang="en-US" dirty="0"/>
              <a:t>: </a:t>
            </a:r>
            <a:r>
              <a:rPr lang="en-US" dirty="0" err="1"/>
              <a:t>Lỗi</a:t>
            </a:r>
            <a:r>
              <a:rPr lang="en-US" dirty="0"/>
              <a:t> client (VD: “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404 Not Found</a:t>
            </a:r>
            <a:r>
              <a:rPr lang="en-US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5xx</a:t>
            </a:r>
            <a:r>
              <a:rPr lang="en-US" dirty="0"/>
              <a:t>: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server (VD: “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503</a:t>
            </a:r>
            <a:r>
              <a:rPr lang="en-US" sz="2600" dirty="0">
                <a:solidFill>
                  <a:srgbClr val="FF0000"/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Service</a:t>
            </a:r>
            <a:r>
              <a:rPr lang="en-US" sz="2600" dirty="0">
                <a:solidFill>
                  <a:srgbClr val="FF0000"/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Unavailable</a:t>
            </a:r>
            <a:r>
              <a:rPr lang="en-US" dirty="0"/>
              <a:t>”)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"</a:t>
            </a:r>
            <a:r>
              <a:rPr lang="bg-BG" sz="28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3000" dirty="0"/>
              <a:t>"</a:t>
            </a:r>
            <a:r>
              <a:rPr lang="bg-BG" sz="3000" dirty="0"/>
              <a:t> </a:t>
            </a:r>
            <a:r>
              <a:rPr lang="en-US" sz="3000" dirty="0" err="1"/>
              <a:t>dùng</a:t>
            </a:r>
            <a:r>
              <a:rPr lang="en-US" sz="3000" dirty="0"/>
              <a:t> </a:t>
            </a:r>
            <a:r>
              <a:rPr lang="en-US" sz="3000" dirty="0" err="1"/>
              <a:t>để</a:t>
            </a:r>
            <a:r>
              <a:rPr lang="en-US" sz="3000" dirty="0"/>
              <a:t> </a:t>
            </a:r>
            <a:r>
              <a:rPr lang="en-US" sz="3000" dirty="0" err="1"/>
              <a:t>báo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duyệt</a:t>
            </a:r>
            <a:r>
              <a:rPr lang="en-US" sz="3000" dirty="0"/>
              <a:t> </a:t>
            </a:r>
            <a:r>
              <a:rPr lang="en-US" sz="3000" dirty="0" err="1"/>
              <a:t>chuyển</a:t>
            </a:r>
            <a:r>
              <a:rPr lang="en-US" sz="3000" dirty="0"/>
              <a:t> </a:t>
            </a:r>
            <a:r>
              <a:rPr lang="en-US" sz="3000" dirty="0" err="1"/>
              <a:t>đến</a:t>
            </a:r>
            <a:r>
              <a:rPr lang="en-US" sz="3000" dirty="0"/>
              <a:t> URL </a:t>
            </a:r>
            <a:r>
              <a:rPr lang="en-US" sz="3000" dirty="0" err="1"/>
              <a:t>khác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2044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13493"/>
            <a:ext cx="9144000" cy="858837"/>
          </a:xfrm>
        </p:spPr>
        <p:txBody>
          <a:bodyPr>
            <a:normAutofit/>
          </a:bodyPr>
          <a:lstStyle/>
          <a:p>
            <a:r>
              <a:rPr lang="en-US" dirty="0"/>
              <a:t>HTTP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42950"/>
            <a:ext cx="8686800" cy="2133600"/>
          </a:xfrm>
        </p:spPr>
        <p:txBody>
          <a:bodyPr>
            <a:normAutofit/>
          </a:bodyPr>
          <a:lstStyle/>
          <a:p>
            <a:r>
              <a:rPr lang="en-US" sz="2400" dirty="0"/>
              <a:t>Cookies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client (browser)</a:t>
            </a:r>
          </a:p>
          <a:p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kèm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HTTP request </a:t>
            </a:r>
            <a:r>
              <a:rPr lang="en-US" sz="2400" dirty="0" err="1"/>
              <a:t>lên</a:t>
            </a:r>
            <a:r>
              <a:rPr lang="en-US" sz="2400" dirty="0"/>
              <a:t> server</a:t>
            </a:r>
            <a:endParaRPr lang="en-US" sz="2000" dirty="0"/>
          </a:p>
        </p:txBody>
      </p:sp>
      <p:pic>
        <p:nvPicPr>
          <p:cNvPr id="4" name="Picture 3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6937" y="2662612"/>
            <a:ext cx="1767521" cy="1677417"/>
          </a:xfrm>
          <a:prstGeom prst="rect">
            <a:avLst/>
          </a:prstGeom>
          <a:noFill/>
        </p:spPr>
      </p:pic>
      <p:pic>
        <p:nvPicPr>
          <p:cNvPr id="5" name="Picture 4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1" y="2938837"/>
            <a:ext cx="2362200" cy="1452160"/>
          </a:xfrm>
          <a:prstGeom prst="rect">
            <a:avLst/>
          </a:prstGeom>
          <a:noFill/>
        </p:spPr>
      </p:pic>
      <p:sp>
        <p:nvSpPr>
          <p:cNvPr id="6" name="Freeform 5"/>
          <p:cNvSpPr>
            <a:spLocks/>
          </p:cNvSpPr>
          <p:nvPr/>
        </p:nvSpPr>
        <p:spPr bwMode="auto">
          <a:xfrm>
            <a:off x="2711450" y="2037138"/>
            <a:ext cx="3378863" cy="1073734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893073" y="2146990"/>
            <a:ext cx="125423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accent6"/>
                </a:solidFill>
                <a:effectLst/>
                <a:latin typeface="Consolas" pitchFamily="49" charset="0"/>
                <a:cs typeface="Consolas" pitchFamily="49" charset="0"/>
              </a:rPr>
              <a:t>Request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2749550" y="3534149"/>
            <a:ext cx="3305278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328814" y="2714999"/>
            <a:ext cx="230998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accent6"/>
                </a:solidFill>
                <a:effectLst/>
                <a:latin typeface="Consolas" pitchFamily="49" charset="0"/>
                <a:cs typeface="Consolas" pitchFamily="49" charset="0"/>
              </a:rPr>
              <a:t>Response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accent6"/>
                </a:solidFill>
                <a:effectLst/>
                <a:latin typeface="Consolas" pitchFamily="49" charset="0"/>
                <a:cs typeface="Consolas" pitchFamily="49" charset="0"/>
              </a:rPr>
              <a:t>Set-Cookie: XYZ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2787650" y="4188199"/>
            <a:ext cx="3074246" cy="85671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64" y="387"/>
              </a:cxn>
              <a:cxn ang="0">
                <a:pos x="2008" y="24"/>
              </a:cxn>
            </a:cxnLst>
            <a:rect l="0" t="0" r="r" b="b"/>
            <a:pathLst>
              <a:path w="2008" h="391">
                <a:moveTo>
                  <a:pt x="0" y="0"/>
                </a:moveTo>
                <a:cubicBezTo>
                  <a:pt x="364" y="191"/>
                  <a:pt x="729" y="383"/>
                  <a:pt x="1064" y="387"/>
                </a:cubicBezTo>
                <a:cubicBezTo>
                  <a:pt x="1399" y="391"/>
                  <a:pt x="1703" y="207"/>
                  <a:pt x="2008" y="2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21660" y="4070687"/>
            <a:ext cx="2517139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accent6"/>
                </a:solidFill>
                <a:effectLst/>
                <a:latin typeface="Consolas" pitchFamily="49" charset="0"/>
                <a:cs typeface="Consolas" pitchFamily="49" charset="0"/>
              </a:rPr>
              <a:t>Next request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accent6"/>
                </a:solidFill>
                <a:effectLst/>
                <a:latin typeface="Consolas" pitchFamily="49" charset="0"/>
                <a:cs typeface="Consolas" pitchFamily="49" charset="0"/>
              </a:rPr>
              <a:t>Cookie: XYZ</a:t>
            </a:r>
          </a:p>
        </p:txBody>
      </p:sp>
    </p:spTree>
    <p:extLst>
      <p:ext uri="{BB962C8B-B14F-4D97-AF65-F5344CB8AC3E}">
        <p14:creationId xmlns:p14="http://schemas.microsoft.com/office/powerpoint/2010/main" val="93386923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977ED81D-4001-4727-9F94-3178D2857836}" vid="{3329268D-15E9-4E2D-BBBC-FF8011321B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26561</TotalTime>
  <Words>997</Words>
  <Application>Microsoft Office PowerPoint</Application>
  <PresentationFormat>On-screen Show (16:9)</PresentationFormat>
  <Paragraphs>157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Arial</vt:lpstr>
      <vt:lpstr>Calibri</vt:lpstr>
      <vt:lpstr>Candara</vt:lpstr>
      <vt:lpstr>Consolas</vt:lpstr>
      <vt:lpstr>Corbel</vt:lpstr>
      <vt:lpstr>DejaVu Sans</vt:lpstr>
      <vt:lpstr>Segoe UI</vt:lpstr>
      <vt:lpstr>Symbol</vt:lpstr>
      <vt:lpstr>Tahoma</vt:lpstr>
      <vt:lpstr>Trebuchet MS</vt:lpstr>
      <vt:lpstr>Wingdings</vt:lpstr>
      <vt:lpstr>Theme2</vt:lpstr>
      <vt:lpstr>Office Theme</vt:lpstr>
      <vt:lpstr>1_Office Theme</vt:lpstr>
      <vt:lpstr>Giới thiệu về ASP.NET MVC</vt:lpstr>
      <vt:lpstr>Nội dung</vt:lpstr>
      <vt:lpstr>Giao thức HTTP Protocol</vt:lpstr>
      <vt:lpstr>HTTP</vt:lpstr>
      <vt:lpstr>HTTP: Request – Response Protocol</vt:lpstr>
      <vt:lpstr>HTTP Request Message</vt:lpstr>
      <vt:lpstr>HTTP Response Message</vt:lpstr>
      <vt:lpstr>HTTP Response Code</vt:lpstr>
      <vt:lpstr>HTTP Cookies</vt:lpstr>
      <vt:lpstr>MVC Pattern</vt:lpstr>
      <vt:lpstr>Model</vt:lpstr>
      <vt:lpstr>View</vt:lpstr>
      <vt:lpstr>Controller</vt:lpstr>
      <vt:lpstr>Vòng đời 1 MVC Request</vt:lpstr>
      <vt:lpstr>Vòng đời 1 MVC Request</vt:lpstr>
      <vt:lpstr>MVC Framework</vt:lpstr>
      <vt:lpstr>ASP.NET MVC Framework</vt:lpstr>
      <vt:lpstr>ASP.NET Web Forms</vt:lpstr>
      <vt:lpstr>ASP.NET MVC</vt:lpstr>
      <vt:lpstr>Các phiên bản ASP.NET MVC</vt:lpstr>
      <vt:lpstr>Thanks for your listening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NGUYEN VAN MANH</cp:lastModifiedBy>
  <cp:revision>1993</cp:revision>
  <dcterms:created xsi:type="dcterms:W3CDTF">2010-08-13T13:59:12Z</dcterms:created>
  <dcterms:modified xsi:type="dcterms:W3CDTF">2018-05-09T01:36:09Z</dcterms:modified>
</cp:coreProperties>
</file>