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0" r:id="rId2"/>
    <p:sldMasterId id="2147483703" r:id="rId3"/>
  </p:sldMasterIdLst>
  <p:notesMasterIdLst>
    <p:notesMasterId r:id="rId27"/>
  </p:notesMasterIdLst>
  <p:sldIdLst>
    <p:sldId id="256" r:id="rId4"/>
    <p:sldId id="336" r:id="rId5"/>
    <p:sldId id="274" r:id="rId6"/>
    <p:sldId id="275" r:id="rId7"/>
    <p:sldId id="342" r:id="rId8"/>
    <p:sldId id="345" r:id="rId9"/>
    <p:sldId id="346" r:id="rId10"/>
    <p:sldId id="303" r:id="rId11"/>
    <p:sldId id="348" r:id="rId12"/>
    <p:sldId id="349" r:id="rId13"/>
    <p:sldId id="351" r:id="rId14"/>
    <p:sldId id="352" r:id="rId15"/>
    <p:sldId id="347" r:id="rId16"/>
    <p:sldId id="353" r:id="rId17"/>
    <p:sldId id="354" r:id="rId18"/>
    <p:sldId id="350" r:id="rId19"/>
    <p:sldId id="355" r:id="rId20"/>
    <p:sldId id="356" r:id="rId21"/>
    <p:sldId id="357" r:id="rId22"/>
    <p:sldId id="358" r:id="rId23"/>
    <p:sldId id="359" r:id="rId24"/>
    <p:sldId id="338" r:id="rId25"/>
    <p:sldId id="337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C83"/>
    <a:srgbClr val="DCF600"/>
    <a:srgbClr val="FF3300"/>
    <a:srgbClr val="E20000"/>
    <a:srgbClr val="7DBD00"/>
    <a:srgbClr val="CCCC00"/>
    <a:srgbClr val="FF5B00"/>
    <a:srgbClr val="FF9900"/>
    <a:srgbClr val="659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88180" autoAdjust="0"/>
  </p:normalViewPr>
  <p:slideViewPr>
    <p:cSldViewPr>
      <p:cViewPr varScale="1">
        <p:scale>
          <a:sx n="109" d="100"/>
          <a:sy n="109" d="100"/>
        </p:scale>
        <p:origin x="120" y="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ùng Nguyễn Thanh" userId="730975c294a505ef" providerId="LiveId" clId="{569CD2B6-A958-4529-8594-B2BE829CD6A8}"/>
    <pc:docChg chg="delSld modSld">
      <pc:chgData name="Tùng Nguyễn Thanh" userId="730975c294a505ef" providerId="LiveId" clId="{569CD2B6-A958-4529-8594-B2BE829CD6A8}" dt="2018-02-22T07:30:41.941" v="133" actId="2696"/>
      <pc:docMkLst>
        <pc:docMk/>
      </pc:docMkLst>
      <pc:sldChg chg="modSp">
        <pc:chgData name="Tùng Nguyễn Thanh" userId="730975c294a505ef" providerId="LiveId" clId="{569CD2B6-A958-4529-8594-B2BE829CD6A8}" dt="2018-02-22T07:29:06.414" v="41" actId="20577"/>
        <pc:sldMkLst>
          <pc:docMk/>
          <pc:sldMk cId="2748528001" sldId="256"/>
        </pc:sldMkLst>
        <pc:spChg chg="mod">
          <ac:chgData name="Tùng Nguyễn Thanh" userId="730975c294a505ef" providerId="LiveId" clId="{569CD2B6-A958-4529-8594-B2BE829CD6A8}" dt="2018-02-22T07:29:06.414" v="41" actId="20577"/>
          <ac:spMkLst>
            <pc:docMk/>
            <pc:sldMk cId="2748528001" sldId="256"/>
            <ac:spMk id="3" creationId="{00000000-0000-0000-0000-000000000000}"/>
          </ac:spMkLst>
        </pc:spChg>
      </pc:sldChg>
      <pc:sldChg chg="del">
        <pc:chgData name="Tùng Nguyễn Thanh" userId="730975c294a505ef" providerId="LiveId" clId="{569CD2B6-A958-4529-8594-B2BE829CD6A8}" dt="2018-02-22T07:30:41.941" v="133" actId="2696"/>
        <pc:sldMkLst>
          <pc:docMk/>
          <pc:sldMk cId="4251308815" sldId="339"/>
        </pc:sldMkLst>
      </pc:sldChg>
      <pc:sldChg chg="modSp">
        <pc:chgData name="Tùng Nguyễn Thanh" userId="730975c294a505ef" providerId="LiveId" clId="{569CD2B6-A958-4529-8594-B2BE829CD6A8}" dt="2018-02-22T07:30:20.241" v="132" actId="20577"/>
        <pc:sldMkLst>
          <pc:docMk/>
          <pc:sldMk cId="3066174039" sldId="347"/>
        </pc:sldMkLst>
        <pc:spChg chg="mod">
          <ac:chgData name="Tùng Nguyễn Thanh" userId="730975c294a505ef" providerId="LiveId" clId="{569CD2B6-A958-4529-8594-B2BE829CD6A8}" dt="2018-02-22T07:30:20.241" v="132" actId="20577"/>
          <ac:spMkLst>
            <pc:docMk/>
            <pc:sldMk cId="3066174039" sldId="34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96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947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012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027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6356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521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1102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964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0064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4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1961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996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187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2508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1255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2921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8008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36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07334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191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502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055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18957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34557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35917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8646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4556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457203" y="1203391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92673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8842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457204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323964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6022083" y="1203391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602208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3239643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457204" y="2761560"/>
            <a:ext cx="2649595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541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92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219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457203" y="205202"/>
            <a:ext cx="8229239" cy="3980878"/>
          </a:xfrm>
        </p:spPr>
        <p:txBody>
          <a:bodyPr anchor="ctr" anchorCtr="1"/>
          <a:lstStyle>
            <a:lvl1pPr marL="324001" indent="-243002" algn="ctr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07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57204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177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457204" y="1203391"/>
            <a:ext cx="4015799" cy="2982962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4674243" y="2761560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148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457204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4674243" y="1203391"/>
            <a:ext cx="401579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457203" y="2761560"/>
            <a:ext cx="8229239" cy="1422628"/>
          </a:xfrm>
        </p:spPr>
        <p:txBody>
          <a:bodyPr/>
          <a:lstStyle>
            <a:lvl1pPr marL="324001" indent="-243002">
              <a:spcBef>
                <a:spcPts val="1061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51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15200" y="48665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http://techmaster.vn</a:t>
            </a:r>
            <a:endParaRPr lang="en-US" sz="140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51" r:id="rId13"/>
  </p:sldLayoutIdLs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25642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457203" y="205202"/>
            <a:ext cx="8229239" cy="8585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457203" y="1203391"/>
            <a:ext cx="8229239" cy="29829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4326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marL="0" marR="0" lvl="0" indent="0" algn="ctr" defTabSz="685804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3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293932" marR="0" lvl="0" indent="-220449" algn="l" defTabSz="685804" rtl="0" eaLnBrk="1" fontAlgn="auto" hangingPunct="1">
        <a:lnSpc>
          <a:spcPct val="90000"/>
        </a:lnSpc>
        <a:spcBef>
          <a:spcPts val="963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648002" marR="0" lvl="1" indent="-243002" algn="l" defTabSz="685804" rtl="0" eaLnBrk="1" fontAlgn="auto" hangingPunct="1">
        <a:lnSpc>
          <a:spcPct val="90000"/>
        </a:lnSpc>
        <a:spcBef>
          <a:spcPts val="851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1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972009" marR="0" lvl="2" indent="-216000" algn="l" defTabSz="685804" rtl="0" eaLnBrk="1" fontAlgn="auto" hangingPunct="1">
        <a:lnSpc>
          <a:spcPct val="90000"/>
        </a:lnSpc>
        <a:spcBef>
          <a:spcPts val="636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296010" marR="0" lvl="3" indent="-162003" algn="l" defTabSz="685804" rtl="0" eaLnBrk="1" fontAlgn="auto" hangingPunct="1">
        <a:lnSpc>
          <a:spcPct val="90000"/>
        </a:lnSpc>
        <a:spcBef>
          <a:spcPts val="425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1620011" marR="0" lvl="4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1944012" marR="0" lvl="5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2268013" marR="0" lvl="6" indent="-162003" algn="l" defTabSz="685804" rtl="0" eaLnBrk="1" fontAlgn="auto" hangingPunct="1">
        <a:lnSpc>
          <a:spcPct val="90000"/>
        </a:lnSpc>
        <a:spcBef>
          <a:spcPts val="21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15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2333092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44170" indent="-155539" algn="l" defTabSz="622158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79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58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316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394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473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552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631" algn="l" defTabSz="622158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81" y="1733550"/>
            <a:ext cx="8229239" cy="85859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SQL Server Database, SQL, Stored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1" y="2700338"/>
            <a:ext cx="5029200" cy="85725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Tùng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CTO - MISA</a:t>
            </a:r>
          </a:p>
        </p:txBody>
      </p:sp>
    </p:spTree>
    <p:extLst>
      <p:ext uri="{BB962C8B-B14F-4D97-AF65-F5344CB8AC3E}">
        <p14:creationId xmlns:p14="http://schemas.microsoft.com/office/powerpoint/2010/main" val="274852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Autofit/>
          </a:bodyPr>
          <a:lstStyle/>
          <a:p>
            <a:r>
              <a:rPr lang="en-US" sz="3200" dirty="0"/>
              <a:t>SQL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203325"/>
            <a:ext cx="8077200" cy="29829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qua 1 </a:t>
            </a:r>
            <a:r>
              <a:rPr lang="en-US" b="1" dirty="0"/>
              <a:t>database connection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DB connection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SQL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DB connections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nữa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SQL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4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465"/>
            <a:ext cx="9144000" cy="858837"/>
          </a:xfrm>
        </p:spPr>
        <p:txBody>
          <a:bodyPr>
            <a:noAutofit/>
          </a:bodyPr>
          <a:lstStyle/>
          <a:p>
            <a:r>
              <a:rPr lang="en-US" sz="3200" dirty="0"/>
              <a:t>SQL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gì</a:t>
            </a:r>
            <a:r>
              <a:rPr lang="en-US" sz="32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203325"/>
            <a:ext cx="7543800" cy="29829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Structured Query Language (SQL)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SQL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Manipulation Language (DML)</a:t>
            </a:r>
          </a:p>
          <a:p>
            <a:pPr marL="1265238" lvl="2" indent="-350838"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  <a:latin typeface="Consolas" pitchFamily="49" charset="0"/>
              </a:rPr>
              <a:t>SELECT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</a:rPr>
              <a:t>INSERT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</a:rPr>
              <a:t>UPDATE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</a:rPr>
              <a:t>DELETE</a:t>
            </a:r>
            <a:endParaRPr lang="bg-BG" dirty="0">
              <a:solidFill>
                <a:srgbClr val="00B050"/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Data Definition Language (DDL)</a:t>
            </a:r>
          </a:p>
          <a:p>
            <a:pPr marL="1265238" lvl="2" indent="-350838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CREATE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DROP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ALTER</a:t>
            </a:r>
          </a:p>
          <a:p>
            <a:pPr marL="1265238" lvl="2" indent="-350838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GRANT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REVOKE</a:t>
            </a:r>
          </a:p>
        </p:txBody>
      </p:sp>
    </p:spTree>
    <p:extLst>
      <p:ext uri="{BB962C8B-B14F-4D97-AF65-F5344CB8AC3E}">
        <p14:creationId xmlns:p14="http://schemas.microsoft.com/office/powerpoint/2010/main" val="325483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7586" y="7327"/>
            <a:ext cx="9161585" cy="858837"/>
          </a:xfrm>
        </p:spPr>
        <p:txBody>
          <a:bodyPr>
            <a:noAutofit/>
          </a:bodyPr>
          <a:lstStyle/>
          <a:p>
            <a:r>
              <a:rPr lang="en-US" sz="3200" dirty="0"/>
              <a:t>T-SQL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gì</a:t>
            </a:r>
            <a:r>
              <a:rPr lang="en-US" sz="32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03325"/>
            <a:ext cx="8229600" cy="29829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T-SQL</a:t>
            </a:r>
            <a:r>
              <a:rPr lang="en-US" dirty="0"/>
              <a:t> (Transact SQL)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SQL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T-SQL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MS SQL Server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, loops, exceptions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T-SQL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stored procedures, functions, triggers …</a:t>
            </a:r>
          </a:p>
        </p:txBody>
      </p:sp>
    </p:spTree>
    <p:extLst>
      <p:ext uri="{BB962C8B-B14F-4D97-AF65-F5344CB8AC3E}">
        <p14:creationId xmlns:p14="http://schemas.microsoft.com/office/powerpoint/2010/main" val="29942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Autofit/>
          </a:bodyPr>
          <a:lstStyle/>
          <a:p>
            <a:r>
              <a:rPr lang="en-US" sz="3200" dirty="0" err="1"/>
              <a:t>Quy</a:t>
            </a:r>
            <a:r>
              <a:rPr lang="en-US" sz="3200" dirty="0"/>
              <a:t> </a:t>
            </a:r>
            <a:r>
              <a:rPr lang="en-US" sz="3200" dirty="0" err="1"/>
              <a:t>tắc</a:t>
            </a:r>
            <a:r>
              <a:rPr lang="en-US" sz="3200" dirty="0"/>
              <a:t> </a:t>
            </a:r>
            <a:r>
              <a:rPr lang="en-US" sz="3200" dirty="0" err="1"/>
              <a:t>đặt</a:t>
            </a:r>
            <a:r>
              <a:rPr lang="en-US" sz="3200" dirty="0"/>
              <a:t> </a:t>
            </a:r>
            <a:r>
              <a:rPr lang="en-US" sz="3200" dirty="0" err="1"/>
              <a:t>tên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1203325"/>
            <a:ext cx="7848600" cy="2982913"/>
          </a:xfrm>
        </p:spPr>
        <p:txBody>
          <a:bodyPr>
            <a:normAutofit/>
          </a:bodyPr>
          <a:lstStyle/>
          <a:p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Pascal Case –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hoa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cái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endParaRPr lang="en-US" sz="2400" dirty="0"/>
          </a:p>
          <a:p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Tiếng</a:t>
            </a:r>
            <a:r>
              <a:rPr lang="en-US" sz="2400" dirty="0"/>
              <a:t> </a:t>
            </a:r>
            <a:r>
              <a:rPr lang="en-US" sz="2400" dirty="0" err="1"/>
              <a:t>Anh</a:t>
            </a:r>
            <a:r>
              <a:rPr lang="en-US" sz="2400" dirty="0"/>
              <a:t>, </a:t>
            </a:r>
            <a:r>
              <a:rPr lang="en-US" sz="2400" dirty="0" err="1"/>
              <a:t>trừ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endParaRPr lang="en-US" sz="2400" dirty="0"/>
          </a:p>
          <a:p>
            <a:r>
              <a:rPr lang="en-US" sz="2400" dirty="0"/>
              <a:t>VD</a:t>
            </a:r>
            <a:r>
              <a:rPr lang="en-US" sz="2400"/>
              <a:t>: </a:t>
            </a:r>
            <a:r>
              <a:rPr lang="en-US" sz="2400" b="1"/>
              <a:t>Users, </a:t>
            </a:r>
            <a:r>
              <a:rPr lang="en-US" sz="2400" b="1" dirty="0"/>
              <a:t>Customer, Inventory, </a:t>
            </a:r>
            <a:r>
              <a:rPr lang="en-US" sz="2400" b="1" dirty="0" err="1"/>
              <a:t>FirstName</a:t>
            </a:r>
            <a:r>
              <a:rPr lang="en-US" sz="2400" b="1" dirty="0"/>
              <a:t>, Price…</a:t>
            </a:r>
          </a:p>
          <a:p>
            <a:r>
              <a:rPr lang="en-US" sz="2400" dirty="0" err="1"/>
              <a:t>Tránh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: key, </a:t>
            </a:r>
            <a:r>
              <a:rPr lang="en-US" sz="2400" dirty="0" err="1"/>
              <a:t>int</a:t>
            </a:r>
            <a:r>
              <a:rPr lang="en-US" sz="2400" dirty="0"/>
              <a:t>, date…</a:t>
            </a:r>
          </a:p>
          <a:p>
            <a:r>
              <a:rPr lang="en-US" sz="2400" dirty="0"/>
              <a:t>Primary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Id ở </a:t>
            </a:r>
            <a:r>
              <a:rPr lang="en-US" sz="2400" dirty="0" err="1"/>
              <a:t>cuối</a:t>
            </a:r>
            <a:r>
              <a:rPr lang="en-US" sz="2400" dirty="0"/>
              <a:t>: </a:t>
            </a:r>
            <a:r>
              <a:rPr lang="en-US" sz="2400" dirty="0" err="1"/>
              <a:t>UserId</a:t>
            </a:r>
            <a:endParaRPr lang="en-US" sz="2400" dirty="0"/>
          </a:p>
          <a:p>
            <a:r>
              <a:rPr lang="en-US" sz="2400" dirty="0"/>
              <a:t>Store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Proc</a:t>
            </a:r>
            <a:r>
              <a:rPr lang="en-US" sz="2400" dirty="0"/>
              <a:t>_: </a:t>
            </a:r>
            <a:r>
              <a:rPr lang="en-US" sz="2400" dirty="0" err="1"/>
              <a:t>Proc_AddCustomer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17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62" y="0"/>
            <a:ext cx="9138138" cy="858837"/>
          </a:xfrm>
        </p:spPr>
        <p:txBody>
          <a:bodyPr>
            <a:noAutofit/>
          </a:bodyPr>
          <a:lstStyle/>
          <a:p>
            <a:r>
              <a:rPr lang="en-US" sz="3200" dirty="0"/>
              <a:t>Database Demo: Company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23950"/>
            <a:ext cx="5916585" cy="3565192"/>
          </a:xfrm>
          <a:prstGeom prst="roundRect">
            <a:avLst>
              <a:gd name="adj" fmla="val 736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1135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30" y="3455"/>
            <a:ext cx="9127569" cy="858837"/>
          </a:xfrm>
        </p:spPr>
        <p:txBody>
          <a:bodyPr>
            <a:noAutofit/>
          </a:bodyPr>
          <a:lstStyle/>
          <a:p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truy</a:t>
            </a:r>
            <a:r>
              <a:rPr lang="en-US" sz="3200" dirty="0"/>
              <a:t> </a:t>
            </a:r>
            <a:r>
              <a:rPr lang="en-US" sz="3200" dirty="0" err="1"/>
              <a:t>vấn</a:t>
            </a:r>
            <a:r>
              <a:rPr lang="en-US" sz="3200" dirty="0"/>
              <a:t> hay </a:t>
            </a:r>
            <a:r>
              <a:rPr lang="en-US" sz="3200" dirty="0" err="1"/>
              <a:t>dùng</a:t>
            </a:r>
            <a:endParaRPr lang="en-US" sz="32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9018917" y="5305287"/>
            <a:ext cx="457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sz="1400" smtClean="0"/>
              <a:pPr>
                <a:defRPr/>
              </a:pPr>
              <a:t>15</a:t>
            </a:fld>
            <a:endParaRPr lang="en-US" sz="14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700417" y="148236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bg-BG" sz="1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3221367" y="3177645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bg-BG" sz="14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blackWhite">
          <a:xfrm>
            <a:off x="5554992" y="1471255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bg-BG" sz="1400" dirty="0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982992" y="1493480"/>
            <a:ext cx="1274763" cy="1327150"/>
            <a:chOff x="1244" y="1460"/>
            <a:chExt cx="803" cy="836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ltGray">
            <a:xfrm>
              <a:off x="1244" y="1460"/>
              <a:ext cx="425" cy="8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sz="1400" dirty="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ltGray">
            <a:xfrm>
              <a:off x="1852" y="1460"/>
              <a:ext cx="195" cy="8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sz="1400" dirty="0"/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5564517" y="1634768"/>
            <a:ext cx="1825625" cy="1066800"/>
            <a:chOff x="3422" y="1549"/>
            <a:chExt cx="1150" cy="672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ltGray">
            <a:xfrm>
              <a:off x="3422" y="1741"/>
              <a:ext cx="1150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sz="1400" dirty="0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ltGray">
            <a:xfrm>
              <a:off x="3422" y="2026"/>
              <a:ext cx="1150" cy="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sz="1400" dirty="0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ltGray">
            <a:xfrm>
              <a:off x="3422" y="1549"/>
              <a:ext cx="1150" cy="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sz="1400" dirty="0"/>
            </a:p>
          </p:txBody>
        </p:sp>
      </p:grp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6523367" y="145855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828042" y="145855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542292" y="163000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542292" y="178240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542292" y="193480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5542292" y="208720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5542292" y="223960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5542292" y="239200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5542292" y="254440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5542292" y="269680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6794830" y="145855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7120267" y="145696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blackWhite">
          <a:xfrm>
            <a:off x="6150305" y="3179233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bg-BG" sz="1400" dirty="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ltGray">
          <a:xfrm>
            <a:off x="4789817" y="3185583"/>
            <a:ext cx="261938" cy="13255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 sz="1400" dirty="0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ltGray">
          <a:xfrm>
            <a:off x="6161417" y="3190345"/>
            <a:ext cx="261938" cy="13255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bg-BG" sz="1400" dirty="0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4189742" y="316494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3494417" y="316494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3208667" y="333639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3208667" y="348879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3208667" y="364119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3208667" y="37873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3208667" y="394599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3208667" y="409839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3208667" y="425079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3208667" y="440319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4461205" y="316494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4786642" y="316335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6850392" y="317923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6423355" y="316653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6137605" y="333798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6137605" y="349038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6137605" y="36365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6137605" y="379518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6137605" y="394758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6137605" y="409998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6137605" y="425238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6137605" y="440478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7390142" y="316653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7715580" y="316494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7142492" y="316177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1668792" y="146966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973467" y="146966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687717" y="164111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687717" y="179351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>
            <a:off x="687717" y="194591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709942" y="209831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687717" y="225071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687717" y="240311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687717" y="255551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687717" y="270791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1940255" y="146966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2265692" y="146808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 flipV="1">
            <a:off x="5175580" y="3866620"/>
            <a:ext cx="8842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/>
          <a:lstStyle/>
          <a:p>
            <a:endParaRPr lang="bg-BG" sz="1400" dirty="0"/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3346529" y="4567051"/>
            <a:ext cx="7847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1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6423355" y="4567051"/>
            <a:ext cx="17668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2</a:t>
            </a:r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692480" y="2804358"/>
            <a:ext cx="7847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1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5504192" y="2804358"/>
            <a:ext cx="7847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1</a:t>
            </a: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5396242" y="742950"/>
            <a:ext cx="136171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Lấy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vài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dòng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594055" y="755650"/>
            <a:ext cx="127637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Projection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Lấy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vài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cột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1219200" y="3278883"/>
            <a:ext cx="15843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cột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giống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nhau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703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991"/>
            <a:ext cx="9144000" cy="858837"/>
          </a:xfrm>
        </p:spPr>
        <p:txBody>
          <a:bodyPr>
            <a:noAutofit/>
          </a:bodyPr>
          <a:lstStyle/>
          <a:p>
            <a:r>
              <a:rPr lang="en-US" sz="3200" dirty="0"/>
              <a:t>SQL – VD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934819"/>
            <a:ext cx="769302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FirstName, LastName, JobTitle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2019002"/>
            <a:ext cx="769302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Projects(Name, StartDate)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VALUES</a:t>
            </a: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('Introduction to SQL Course', </a:t>
            </a:r>
            <a:r>
              <a:rPr lang="en-US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'1/1/2006'</a:t>
            </a: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4214" y="1507688"/>
            <a:ext cx="7693024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StartDate =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'1/1/2006'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84214" y="2839819"/>
            <a:ext cx="7693024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EndDate = '8/31/2006'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StartDate = '1/1/2006'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84214" y="3982819"/>
            <a:ext cx="769302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StartDate = '1/1/2006'</a:t>
            </a:r>
          </a:p>
        </p:txBody>
      </p:sp>
    </p:spTree>
    <p:extLst>
      <p:ext uri="{BB962C8B-B14F-4D97-AF65-F5344CB8AC3E}">
        <p14:creationId xmlns:p14="http://schemas.microsoft.com/office/powerpoint/2010/main" val="5516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Autofit/>
          </a:bodyPr>
          <a:lstStyle/>
          <a:p>
            <a:r>
              <a:rPr lang="en-US" sz="3200" dirty="0"/>
              <a:t>SQL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0" y="1203325"/>
            <a:ext cx="6934200" cy="29829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b="1" dirty="0"/>
              <a:t>NULL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#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empty/</a:t>
            </a:r>
            <a:r>
              <a:rPr lang="en-US" dirty="0" err="1"/>
              <a:t>trắng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Column alias: AS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Distinct</a:t>
            </a:r>
          </a:p>
          <a:p>
            <a:pPr>
              <a:lnSpc>
                <a:spcPct val="100000"/>
              </a:lnSpc>
            </a:pPr>
            <a:r>
              <a:rPr lang="en-US" b="1" dirty="0"/>
              <a:t>Union</a:t>
            </a:r>
            <a:r>
              <a:rPr lang="en-US" dirty="0"/>
              <a:t>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b="1" dirty="0"/>
              <a:t>SELECT</a:t>
            </a:r>
          </a:p>
          <a:p>
            <a:pPr>
              <a:lnSpc>
                <a:spcPct val="100000"/>
              </a:lnSpc>
            </a:pPr>
            <a:r>
              <a:rPr lang="en-US" dirty="0"/>
              <a:t>Intersection: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b="1" dirty="0"/>
              <a:t>SELECT</a:t>
            </a:r>
          </a:p>
          <a:p>
            <a:pPr>
              <a:lnSpc>
                <a:spcPct val="100000"/>
              </a:lnSpc>
            </a:pPr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b="1" dirty="0"/>
              <a:t>NULL</a:t>
            </a:r>
            <a:r>
              <a:rPr lang="en-US" dirty="0"/>
              <a:t>: </a:t>
            </a:r>
            <a:r>
              <a:rPr lang="en-US" b="1" dirty="0"/>
              <a:t>Is NULL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Order by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58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6119"/>
            <a:ext cx="9144000" cy="858837"/>
          </a:xfrm>
        </p:spPr>
        <p:txBody>
          <a:bodyPr>
            <a:noAutofit/>
          </a:bodyPr>
          <a:lstStyle/>
          <a:p>
            <a:r>
              <a:rPr lang="en-US" sz="3200" dirty="0"/>
              <a:t>SQL JOIN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63625"/>
            <a:ext cx="3790950" cy="2982913"/>
          </a:xfrm>
        </p:spPr>
      </p:pic>
    </p:spTree>
    <p:extLst>
      <p:ext uri="{BB962C8B-B14F-4D97-AF65-F5344CB8AC3E}">
        <p14:creationId xmlns:p14="http://schemas.microsoft.com/office/powerpoint/2010/main" val="649206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286" y="0"/>
            <a:ext cx="9129713" cy="858837"/>
          </a:xfrm>
        </p:spPr>
        <p:txBody>
          <a:bodyPr>
            <a:noAutofit/>
          </a:bodyPr>
          <a:lstStyle/>
          <a:p>
            <a:r>
              <a:rPr lang="en-US" sz="3200" dirty="0"/>
              <a:t>Update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2161" y="858837"/>
            <a:ext cx="8229600" cy="2982913"/>
          </a:xfrm>
        </p:spPr>
        <p:txBody>
          <a:bodyPr>
            <a:normAutofit/>
          </a:bodyPr>
          <a:lstStyle/>
          <a:p>
            <a:pPr marL="357188" indent="-357188">
              <a:lnSpc>
                <a:spcPct val="100000"/>
              </a:lnSpc>
            </a:pPr>
            <a:r>
              <a:rPr lang="en-US" sz="2800" dirty="0" err="1">
                <a:latin typeface="Consolas" pitchFamily="49" charset="0"/>
              </a:rPr>
              <a:t>Câu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dirty="0" err="1">
                <a:latin typeface="Consolas" pitchFamily="49" charset="0"/>
              </a:rPr>
              <a:t>lệnh</a:t>
            </a:r>
            <a:r>
              <a:rPr lang="en-US" sz="2800" dirty="0">
                <a:latin typeface="Consolas" pitchFamily="49" charset="0"/>
              </a:rPr>
              <a:t> UPDATE</a:t>
            </a:r>
            <a:endParaRPr lang="en-US" sz="2800" dirty="0"/>
          </a:p>
          <a:p>
            <a:pPr marL="900113" lvl="1" indent="-363538">
              <a:lnSpc>
                <a:spcPct val="100000"/>
              </a:lnSpc>
            </a:pPr>
            <a:r>
              <a:rPr lang="en-US" sz="2400" dirty="0">
                <a:latin typeface="Consolas" pitchFamily="49" charset="0"/>
              </a:rPr>
              <a:t>UPDATE</a:t>
            </a:r>
            <a:r>
              <a:rPr lang="en-US" sz="2400" dirty="0"/>
              <a:t> </a:t>
            </a:r>
            <a:r>
              <a:rPr lang="en-US" sz="2400" dirty="0">
                <a:latin typeface="Consolas" pitchFamily="49" charset="0"/>
              </a:rPr>
              <a:t>&lt;table&gt;</a:t>
            </a:r>
            <a:r>
              <a:rPr lang="en-US" sz="2400" dirty="0"/>
              <a:t> </a:t>
            </a:r>
            <a:r>
              <a:rPr lang="en-US" sz="2400" dirty="0">
                <a:latin typeface="Consolas" pitchFamily="49" charset="0"/>
              </a:rPr>
              <a:t>SET</a:t>
            </a:r>
            <a:r>
              <a:rPr lang="en-US" sz="2400" dirty="0"/>
              <a:t> </a:t>
            </a:r>
            <a:r>
              <a:rPr lang="en-US" sz="2400" dirty="0">
                <a:latin typeface="Consolas" pitchFamily="49" charset="0"/>
              </a:rPr>
              <a:t>&lt;column=expression&gt; WHERE</a:t>
            </a:r>
            <a:r>
              <a:rPr lang="en-US" sz="2400" dirty="0"/>
              <a:t> </a:t>
            </a:r>
            <a:r>
              <a:rPr lang="en-US" sz="2400" dirty="0">
                <a:latin typeface="Consolas" pitchFamily="49" charset="0"/>
              </a:rPr>
              <a:t>&lt;condition&gt;</a:t>
            </a:r>
          </a:p>
          <a:p>
            <a:pPr marL="900113" lvl="1" indent="-363538">
              <a:lnSpc>
                <a:spcPct val="100000"/>
              </a:lnSpc>
            </a:pPr>
            <a:r>
              <a:rPr lang="en-US" sz="2400" dirty="0" err="1"/>
              <a:t>Chú</a:t>
            </a:r>
            <a:r>
              <a:rPr lang="en-US" sz="2400" dirty="0"/>
              <a:t> ý : </a:t>
            </a:r>
            <a:r>
              <a:rPr lang="en-US" sz="2400" dirty="0" err="1"/>
              <a:t>Đừng</a:t>
            </a:r>
            <a:r>
              <a:rPr lang="en-US" sz="2400" dirty="0"/>
              <a:t> </a:t>
            </a:r>
            <a:r>
              <a:rPr lang="en-US" sz="2400" dirty="0" err="1"/>
              <a:t>quên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</a:rPr>
              <a:t>WHERE</a:t>
            </a:r>
            <a:r>
              <a:rPr lang="en-US" sz="2400" dirty="0"/>
              <a:t>!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7255" y="2800350"/>
            <a:ext cx="716994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 Employees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LastName = 'Brown'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1600" b="1" noProof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EmployeeID = 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 Employees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Salary = Salary * 1.10,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JobTitle = 'Senior ' + JobTitle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1600" b="1" noProof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</p:spTree>
    <p:extLst>
      <p:ext uri="{BB962C8B-B14F-4D97-AF65-F5344CB8AC3E}">
        <p14:creationId xmlns:p14="http://schemas.microsoft.com/office/powerpoint/2010/main" val="45997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rmAutofit/>
          </a:bodyPr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762000"/>
            <a:ext cx="8686800" cy="4171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1pPr>
            <a:lvl2pPr marL="742950" indent="-28575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2pPr>
            <a:lvl3pPr marL="11430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3pPr>
            <a:lvl4pPr marL="16002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4pPr>
            <a:lvl5pPr marL="2057400" indent="-228600" algn="l" defTabSz="914400" rtl="0" eaLnBrk="1" latinLnBrk="0" hangingPunct="1">
              <a:spcBef>
                <a:spcPts val="18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andara"/>
                <a:ea typeface="Segoe UI" pitchFamily="34" charset="0"/>
                <a:cs typeface="Canda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Microsoft SQL Management Tool</a:t>
            </a:r>
          </a:p>
          <a:p>
            <a:pPr marL="442913" indent="-442913">
              <a:spcBef>
                <a:spcPts val="600"/>
              </a:spcBef>
              <a:buFontTx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Giới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Microsoft SQL Management Tool</a:t>
            </a:r>
          </a:p>
          <a:p>
            <a:pPr marL="442913" indent="-442913">
              <a:spcBef>
                <a:spcPts val="600"/>
              </a:spcBef>
              <a:buFontTx/>
              <a:buAutoNum type="arabicPeriod"/>
            </a:pPr>
            <a:r>
              <a:rPr lang="en-US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SQL, Stored Procedure </a:t>
            </a:r>
          </a:p>
          <a:p>
            <a:pPr marL="442913" indent="-442913">
              <a:spcBef>
                <a:spcPts val="600"/>
              </a:spcBef>
              <a:buFontTx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Demo</a:t>
            </a:r>
          </a:p>
          <a:p>
            <a:pPr marL="442913" indent="-442913">
              <a:spcBef>
                <a:spcPts val="600"/>
              </a:spcBef>
              <a:buFontTx/>
              <a:buAutoNum type="arabicPeriod"/>
            </a:pPr>
            <a:endParaRPr lang="en-US" sz="24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http://www.iconspedia.com/uploads/116091785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1581150"/>
            <a:ext cx="1066800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6508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0258"/>
            <a:ext cx="9144000" cy="858837"/>
          </a:xfrm>
        </p:spPr>
        <p:txBody>
          <a:bodyPr>
            <a:noAutofit/>
          </a:bodyPr>
          <a:lstStyle/>
          <a:p>
            <a:r>
              <a:rPr lang="en-US" sz="3200" dirty="0"/>
              <a:t>Delete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03325"/>
            <a:ext cx="7391400" cy="29829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 marL="865188" lvl="1" indent="-407988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FROM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&lt;table&gt;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WHERE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&lt;condition&gt;</a:t>
            </a:r>
          </a:p>
          <a:p>
            <a:pPr marL="865188" lvl="1" indent="-407988">
              <a:lnSpc>
                <a:spcPct val="100000"/>
              </a:lnSpc>
              <a:buNone/>
            </a:pPr>
            <a:endParaRPr lang="en-US" dirty="0"/>
          </a:p>
          <a:p>
            <a:pPr marL="865188" lvl="1" indent="-407988">
              <a:lnSpc>
                <a:spcPct val="100000"/>
              </a:lnSpc>
              <a:spcBef>
                <a:spcPts val="3000"/>
              </a:spcBef>
            </a:pPr>
            <a:r>
              <a:rPr lang="en-US" dirty="0" err="1"/>
              <a:t>Chú</a:t>
            </a:r>
            <a:r>
              <a:rPr lang="en-US" dirty="0"/>
              <a:t> ý: </a:t>
            </a:r>
            <a:r>
              <a:rPr lang="en-US" dirty="0" err="1"/>
              <a:t>Đừng</a:t>
            </a:r>
            <a:r>
              <a:rPr lang="en-US" dirty="0"/>
              <a:t> </a:t>
            </a:r>
            <a:r>
              <a:rPr lang="en-US" dirty="0" err="1"/>
              <a:t>quên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WHERE</a:t>
            </a:r>
            <a:r>
              <a:rPr lang="en-US" dirty="0"/>
              <a:t>!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 marL="865188" lvl="1" indent="-407988">
              <a:lnSpc>
                <a:spcPct val="100000"/>
              </a:lnSpc>
            </a:pPr>
            <a:r>
              <a:rPr lang="en-US" b="1" dirty="0">
                <a:latin typeface="Consolas" pitchFamily="49" charset="0"/>
              </a:rPr>
              <a:t>TRUNCATE</a:t>
            </a:r>
            <a:r>
              <a:rPr lang="en-US" b="1" dirty="0"/>
              <a:t> </a:t>
            </a:r>
            <a:r>
              <a:rPr lang="en-US" b="1" dirty="0">
                <a:latin typeface="Consolas" pitchFamily="49" charset="0"/>
              </a:rPr>
              <a:t>TABLE</a:t>
            </a:r>
            <a:r>
              <a:rPr lang="en-US" b="1" dirty="0"/>
              <a:t> </a:t>
            </a:r>
            <a:r>
              <a:rPr lang="en-US" b="1" dirty="0">
                <a:latin typeface="Consolas" pitchFamily="49" charset="0"/>
              </a:rPr>
              <a:t>&lt;</a:t>
            </a:r>
            <a:r>
              <a:rPr lang="en-US" b="1" noProof="1">
                <a:latin typeface="Consolas" pitchFamily="49" charset="0"/>
              </a:rPr>
              <a:t>table</a:t>
            </a:r>
            <a:r>
              <a:rPr lang="en-US" b="1" dirty="0">
                <a:latin typeface="Consolas" pitchFamily="49" charset="0"/>
              </a:rPr>
              <a:t>&gt;</a:t>
            </a:r>
            <a:endParaRPr lang="bg-BG" b="1" dirty="0">
              <a:latin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2" y="2096840"/>
            <a:ext cx="734377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Employees WHERE EmployeeID = 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Employees WHERE LastName LIKE 'S%'</a:t>
            </a:r>
          </a:p>
        </p:txBody>
      </p:sp>
    </p:spTree>
    <p:extLst>
      <p:ext uri="{BB962C8B-B14F-4D97-AF65-F5344CB8AC3E}">
        <p14:creationId xmlns:p14="http://schemas.microsoft.com/office/powerpoint/2010/main" val="1964963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Autofit/>
          </a:bodyPr>
          <a:lstStyle/>
          <a:p>
            <a:r>
              <a:rPr lang="en-US" sz="3200" dirty="0"/>
              <a:t>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203325"/>
            <a:ext cx="7162800" cy="298291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thủ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Cho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/</a:t>
            </a:r>
            <a:r>
              <a:rPr lang="en-US" sz="2400" dirty="0" err="1"/>
              <a:t>thêm</a:t>
            </a:r>
            <a:r>
              <a:rPr lang="en-US" sz="2400" dirty="0"/>
              <a:t>/</a:t>
            </a:r>
            <a:r>
              <a:rPr lang="en-US" sz="2400" dirty="0" err="1"/>
              <a:t>sửa</a:t>
            </a:r>
            <a:r>
              <a:rPr lang="en-US" sz="2400" dirty="0"/>
              <a:t>/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ra.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ts val="600"/>
              </a:spcBef>
            </a:pPr>
            <a:endParaRPr lang="en-US" sz="2800" dirty="0"/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2400" b="1" i="1" noProof="1">
                <a:solidFill>
                  <a:srgbClr val="00B050"/>
                </a:solidFill>
              </a:rPr>
              <a:t>CREATE PROCEDURE </a:t>
            </a:r>
            <a:r>
              <a:rPr lang="en-US" sz="2400" i="1" dirty="0" err="1"/>
              <a:t>Tên</a:t>
            </a:r>
            <a:endParaRPr lang="en-US" sz="2400" i="1" dirty="0"/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800" i="1" dirty="0" err="1"/>
              <a:t>Khai</a:t>
            </a:r>
            <a:r>
              <a:rPr lang="en-US" sz="1800" i="1" dirty="0"/>
              <a:t> </a:t>
            </a:r>
            <a:r>
              <a:rPr lang="en-US" sz="1800" i="1" dirty="0" err="1"/>
              <a:t>báo</a:t>
            </a:r>
            <a:r>
              <a:rPr lang="en-US" sz="1800" i="1" dirty="0"/>
              <a:t> </a:t>
            </a:r>
            <a:r>
              <a:rPr lang="en-US" sz="1800" i="1" dirty="0" err="1"/>
              <a:t>tham</a:t>
            </a:r>
            <a:r>
              <a:rPr lang="en-US" sz="1800" i="1" dirty="0"/>
              <a:t> </a:t>
            </a:r>
            <a:r>
              <a:rPr lang="en-US" sz="1800" i="1" dirty="0" err="1"/>
              <a:t>số</a:t>
            </a:r>
            <a:endParaRPr lang="en-US" sz="1800" i="1" dirty="0"/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2400" i="1" noProof="1">
                <a:solidFill>
                  <a:srgbClr val="00B050"/>
                </a:solidFill>
              </a:rPr>
              <a:t>AS</a:t>
            </a:r>
            <a:endParaRPr lang="en-US" sz="2400" i="1" dirty="0">
              <a:solidFill>
                <a:srgbClr val="00B050"/>
              </a:solidFill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800" i="1" dirty="0" err="1"/>
              <a:t>Các</a:t>
            </a:r>
            <a:r>
              <a:rPr lang="en-US" sz="1800" i="1" dirty="0"/>
              <a:t> </a:t>
            </a:r>
            <a:r>
              <a:rPr lang="en-US" sz="1800" i="1" dirty="0" err="1"/>
              <a:t>câu</a:t>
            </a:r>
            <a:r>
              <a:rPr lang="en-US" sz="1800" i="1" dirty="0"/>
              <a:t> </a:t>
            </a:r>
            <a:r>
              <a:rPr lang="en-US" sz="1800" i="1" dirty="0" err="1"/>
              <a:t>lệnh</a:t>
            </a:r>
            <a:r>
              <a:rPr lang="en-US" sz="1800" i="1" dirty="0"/>
              <a:t> </a:t>
            </a:r>
            <a:r>
              <a:rPr lang="en-US" sz="1800" i="1" dirty="0" err="1"/>
              <a:t>truy</a:t>
            </a:r>
            <a:r>
              <a:rPr lang="en-US" sz="1800" i="1" dirty="0"/>
              <a:t> </a:t>
            </a:r>
            <a:r>
              <a:rPr lang="en-US" sz="1800" i="1" dirty="0" err="1"/>
              <a:t>vấn</a:t>
            </a:r>
            <a:r>
              <a:rPr lang="en-US" sz="1800" i="1" dirty="0"/>
              <a:t> (T-SQL)</a:t>
            </a:r>
            <a:endParaRPr lang="en-US" sz="1800" i="1" noProof="1"/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2400" i="1" noProof="1">
                <a:solidFill>
                  <a:srgbClr val="00B050"/>
                </a:solidFill>
              </a:rPr>
              <a:t>RETURN</a:t>
            </a:r>
            <a:endParaRPr lang="en-US" sz="2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48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327"/>
            <a:ext cx="9144000" cy="858837"/>
          </a:xfrm>
        </p:spPr>
        <p:txBody>
          <a:bodyPr>
            <a:normAutofit/>
          </a:bodyPr>
          <a:lstStyle/>
          <a:p>
            <a:r>
              <a:rPr lang="en-US" err="1"/>
              <a:t>Tóm</a:t>
            </a:r>
            <a:r>
              <a:rPr lang="en-US"/>
              <a:t> </a:t>
            </a:r>
            <a:r>
              <a:rPr lang="en-US" err="1"/>
              <a:t>lược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47800" y="1203325"/>
            <a:ext cx="6781800" cy="2982913"/>
          </a:xfrm>
        </p:spPr>
        <p:txBody>
          <a:bodyPr>
            <a:normAutofit/>
          </a:bodyPr>
          <a:lstStyle/>
          <a:p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SQL Management Tool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CSDL</a:t>
            </a:r>
          </a:p>
          <a:p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T-SQL</a:t>
            </a:r>
          </a:p>
        </p:txBody>
      </p:sp>
    </p:spTree>
    <p:extLst>
      <p:ext uri="{BB962C8B-B14F-4D97-AF65-F5344CB8AC3E}">
        <p14:creationId xmlns:p14="http://schemas.microsoft.com/office/powerpoint/2010/main" val="2988968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rmAutofit/>
          </a:bodyPr>
          <a:lstStyle/>
          <a:p>
            <a:r>
              <a:rPr lang="en-US"/>
              <a:t>Thanks for your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038350"/>
            <a:ext cx="91440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1812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8229600" cy="85883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thiệu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Microsoft SQL Management Tool</a:t>
            </a:r>
          </a:p>
        </p:txBody>
      </p:sp>
      <p:pic>
        <p:nvPicPr>
          <p:cNvPr id="5" name="Picture 2" descr="http://theappslab.com/wp-content/uploads/2009/12/Free-Database-Add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97723">
            <a:off x="2520325" y="1726511"/>
            <a:ext cx="1980130" cy="1980130"/>
          </a:xfrm>
          <a:prstGeom prst="rect">
            <a:avLst/>
          </a:prstGeom>
          <a:noFill/>
        </p:spPr>
      </p:pic>
      <p:pic>
        <p:nvPicPr>
          <p:cNvPr id="6" name="Picture 4" descr="http://www.artistsvalley.com/images/icons/Database%20Application%20Icons/Table%20Entry%20Sort%20Ascending/256x256/Table%20Entry%20Sort%20Ascending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64293">
            <a:off x="5048989" y="1905738"/>
            <a:ext cx="1621674" cy="1621674"/>
          </a:xfrm>
          <a:prstGeom prst="roundRect">
            <a:avLst>
              <a:gd name="adj" fmla="val 65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52909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327"/>
            <a:ext cx="9144000" cy="858837"/>
          </a:xfrm>
        </p:spPr>
        <p:txBody>
          <a:bodyPr>
            <a:norm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203325"/>
            <a:ext cx="7391400" cy="2982913"/>
          </a:xfrm>
        </p:spPr>
        <p:txBody>
          <a:bodyPr>
            <a:norm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Microsoft SQL Management Tool (SSMS)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57350"/>
            <a:ext cx="39243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6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327"/>
            <a:ext cx="9144000" cy="858837"/>
          </a:xfrm>
        </p:spPr>
        <p:txBody>
          <a:bodyPr>
            <a:norm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Object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3325"/>
            <a:ext cx="8305800" cy="2982913"/>
          </a:xfrm>
        </p:spPr>
        <p:txBody>
          <a:bodyPr>
            <a:normAutofit lnSpcReduction="10000"/>
          </a:bodyPr>
          <a:lstStyle/>
          <a:p>
            <a:pPr>
              <a:spcBef>
                <a:spcPct val="45000"/>
              </a:spcBef>
            </a:pPr>
            <a:r>
              <a:rPr lang="en-US" b="1" dirty="0"/>
              <a:t>Object Explorer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database</a:t>
            </a:r>
            <a:endParaRPr lang="bg-BG" dirty="0"/>
          </a:p>
          <a:p>
            <a:pPr>
              <a:spcBef>
                <a:spcPct val="45000"/>
              </a:spcBef>
            </a:pPr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bg-BG" dirty="0"/>
              <a:t>: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database </a:t>
            </a:r>
            <a:r>
              <a:rPr lang="en-US" dirty="0" err="1"/>
              <a:t>mới</a:t>
            </a:r>
            <a:endParaRPr lang="bg-BG" dirty="0"/>
          </a:p>
          <a:p>
            <a:pPr lvl="1"/>
            <a:r>
              <a:rPr lang="en-US" dirty="0" err="1"/>
              <a:t>Tạo</a:t>
            </a:r>
            <a:r>
              <a:rPr lang="en-US" dirty="0"/>
              <a:t> object </a:t>
            </a:r>
            <a:r>
              <a:rPr lang="en-US" dirty="0" err="1"/>
              <a:t>trong</a:t>
            </a:r>
            <a:r>
              <a:rPr lang="en-US" dirty="0"/>
              <a:t> database</a:t>
            </a:r>
            <a:r>
              <a:rPr lang="bg-BG" dirty="0"/>
              <a:t> (</a:t>
            </a:r>
            <a:r>
              <a:rPr lang="en-US" dirty="0"/>
              <a:t>table</a:t>
            </a:r>
            <a:r>
              <a:rPr lang="bg-BG" dirty="0"/>
              <a:t>, </a:t>
            </a:r>
            <a:r>
              <a:rPr lang="en-US" dirty="0"/>
              <a:t>stored procedure</a:t>
            </a:r>
            <a:r>
              <a:rPr lang="bg-BG" dirty="0"/>
              <a:t>, </a:t>
            </a:r>
            <a:r>
              <a:rPr lang="en-US" dirty="0"/>
              <a:t>relationship …</a:t>
            </a:r>
            <a:r>
              <a:rPr lang="bg-BG" dirty="0"/>
              <a:t>)</a:t>
            </a:r>
          </a:p>
          <a:p>
            <a:pPr lvl="1"/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object</a:t>
            </a:r>
            <a:endParaRPr lang="bg-BG" dirty="0"/>
          </a:p>
          <a:p>
            <a:pPr lvl="1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table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4995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rmAutofit/>
          </a:bodyPr>
          <a:lstStyle/>
          <a:p>
            <a:r>
              <a:rPr lang="en-US" dirty="0" err="1"/>
              <a:t>Thêm</a:t>
            </a:r>
            <a:r>
              <a:rPr lang="en-US" dirty="0"/>
              <a:t>/</a:t>
            </a:r>
            <a:r>
              <a:rPr lang="en-US" dirty="0" err="1"/>
              <a:t>Sửa</a:t>
            </a:r>
            <a:r>
              <a:rPr lang="en-US" dirty="0"/>
              <a:t>/</a:t>
            </a:r>
            <a:r>
              <a:rPr lang="en-US" dirty="0" err="1"/>
              <a:t>Xóa</a:t>
            </a:r>
            <a:r>
              <a:rPr lang="en-US" dirty="0"/>
              <a:t> Database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8200" y="1063625"/>
            <a:ext cx="3181350" cy="296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19150"/>
            <a:ext cx="4343400" cy="39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5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Autofit/>
          </a:bodyPr>
          <a:lstStyle/>
          <a:p>
            <a:r>
              <a:rPr lang="en-US" sz="3200" dirty="0"/>
              <a:t>Demo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Object Explorer hay </a:t>
            </a:r>
            <a:r>
              <a:rPr lang="en-US" sz="3200" dirty="0" err="1"/>
              <a:t>dùng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5000" y="1123950"/>
            <a:ext cx="4267200" cy="2982913"/>
          </a:xfrm>
        </p:spPr>
        <p:txBody>
          <a:bodyPr>
            <a:normAutofit/>
          </a:bodyPr>
          <a:lstStyle/>
          <a:p>
            <a:r>
              <a:rPr lang="en-US" sz="2400" dirty="0"/>
              <a:t>Backup/Restore database</a:t>
            </a:r>
          </a:p>
          <a:p>
            <a:r>
              <a:rPr lang="en-US" sz="2400" dirty="0"/>
              <a:t>Attach/Detach Database</a:t>
            </a:r>
          </a:p>
          <a:p>
            <a:r>
              <a:rPr lang="en-US" sz="2400" dirty="0"/>
              <a:t>Script Database</a:t>
            </a:r>
          </a:p>
          <a:p>
            <a:r>
              <a:rPr lang="en-US" sz="2400" dirty="0"/>
              <a:t>Generate Scripts</a:t>
            </a:r>
          </a:p>
          <a:p>
            <a:r>
              <a:rPr lang="en-US" sz="2400" dirty="0"/>
              <a:t>Reports</a:t>
            </a:r>
          </a:p>
          <a:p>
            <a:r>
              <a:rPr lang="en-US" sz="2400" dirty="0" err="1"/>
              <a:t>Thêm</a:t>
            </a:r>
            <a:r>
              <a:rPr lang="en-US" sz="2400" dirty="0"/>
              <a:t>/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995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327"/>
            <a:ext cx="9144000" cy="85883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Giới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thiệu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SQL, Stored Procedure</a:t>
            </a:r>
          </a:p>
        </p:txBody>
      </p:sp>
      <p:pic>
        <p:nvPicPr>
          <p:cNvPr id="5" name="Picture 4" descr="http://www.iconarchive.com/icons/deleket/sleek-xp-basic/256/Document-Write-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885811">
            <a:off x="4636340" y="1369790"/>
            <a:ext cx="2408948" cy="240894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7" name="Picture 6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314823">
            <a:off x="1607545" y="1272714"/>
            <a:ext cx="2854325" cy="2413539"/>
          </a:xfrm>
          <a:prstGeom prst="roundRect">
            <a:avLst>
              <a:gd name="adj" fmla="val 3624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153699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58837"/>
          </a:xfrm>
        </p:spPr>
        <p:txBody>
          <a:bodyPr>
            <a:noAutofit/>
          </a:bodyPr>
          <a:lstStyle/>
          <a:p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r>
              <a:rPr lang="en-US" sz="3200" dirty="0"/>
              <a:t> </a:t>
            </a:r>
            <a:r>
              <a:rPr lang="en-US" sz="3200" dirty="0" err="1"/>
              <a:t>giữa</a:t>
            </a:r>
            <a:r>
              <a:rPr lang="en-US" sz="3200" dirty="0"/>
              <a:t> DB </a:t>
            </a:r>
            <a:r>
              <a:rPr lang="en-US" sz="3200" dirty="0" err="1"/>
              <a:t>và</a:t>
            </a:r>
            <a:r>
              <a:rPr lang="en-US" sz="3200" dirty="0"/>
              <a:t> T-SQL</a:t>
            </a:r>
          </a:p>
        </p:txBody>
      </p:sp>
      <p:sp>
        <p:nvSpPr>
          <p:cNvPr id="26" name="Arc 3"/>
          <p:cNvSpPr>
            <a:spLocks/>
          </p:cNvSpPr>
          <p:nvPr/>
        </p:nvSpPr>
        <p:spPr bwMode="auto">
          <a:xfrm>
            <a:off x="3689350" y="1716087"/>
            <a:ext cx="3182937" cy="447675"/>
          </a:xfrm>
          <a:custGeom>
            <a:avLst/>
            <a:gdLst>
              <a:gd name="G0" fmla="+- 0 0 0"/>
              <a:gd name="G1" fmla="+- 21597 0 0"/>
              <a:gd name="G2" fmla="+- 21600 0 0"/>
              <a:gd name="T0" fmla="*/ 375 w 19771"/>
              <a:gd name="T1" fmla="*/ 0 h 21597"/>
              <a:gd name="T2" fmla="*/ 19771 w 19771"/>
              <a:gd name="T3" fmla="*/ 12899 h 21597"/>
              <a:gd name="T4" fmla="*/ 0 w 19771"/>
              <a:gd name="T5" fmla="*/ 21597 h 2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71" h="21597" fill="none" extrusionOk="0">
                <a:moveTo>
                  <a:pt x="374" y="0"/>
                </a:moveTo>
                <a:cubicBezTo>
                  <a:pt x="8803" y="146"/>
                  <a:pt x="16376" y="5182"/>
                  <a:pt x="19771" y="12898"/>
                </a:cubicBezTo>
              </a:path>
              <a:path w="19771" h="21597" stroke="0" extrusionOk="0">
                <a:moveTo>
                  <a:pt x="374" y="0"/>
                </a:moveTo>
                <a:cubicBezTo>
                  <a:pt x="8803" y="146"/>
                  <a:pt x="16376" y="5182"/>
                  <a:pt x="19771" y="12898"/>
                </a:cubicBezTo>
                <a:lnTo>
                  <a:pt x="0" y="21597"/>
                </a:lnTo>
                <a:close/>
              </a:path>
            </a:pathLst>
          </a:custGeom>
          <a:noFill/>
          <a:ln w="50800" cap="rnd">
            <a:solidFill>
              <a:schemeClr val="tx1">
                <a:lumMod val="85000"/>
                <a:lumOff val="15000"/>
              </a:schemeClr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7" name="Arc 4"/>
          <p:cNvSpPr>
            <a:spLocks/>
          </p:cNvSpPr>
          <p:nvPr/>
        </p:nvSpPr>
        <p:spPr bwMode="auto">
          <a:xfrm rot="10800000">
            <a:off x="4408487" y="3306762"/>
            <a:ext cx="3001963" cy="585788"/>
          </a:xfrm>
          <a:custGeom>
            <a:avLst/>
            <a:gdLst>
              <a:gd name="G0" fmla="+- 21558 0 0"/>
              <a:gd name="G1" fmla="+- 21594 0 0"/>
              <a:gd name="G2" fmla="+- 21600 0 0"/>
              <a:gd name="T0" fmla="*/ 0 w 21558"/>
              <a:gd name="T1" fmla="*/ 20244 h 21594"/>
              <a:gd name="T2" fmla="*/ 21062 w 21558"/>
              <a:gd name="T3" fmla="*/ 0 h 21594"/>
              <a:gd name="T4" fmla="*/ 21558 w 21558"/>
              <a:gd name="T5" fmla="*/ 21594 h 21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58" h="21594" fill="none" extrusionOk="0">
                <a:moveTo>
                  <a:pt x="0" y="20244"/>
                </a:moveTo>
                <a:cubicBezTo>
                  <a:pt x="701" y="9051"/>
                  <a:pt x="9850" y="257"/>
                  <a:pt x="21061" y="-1"/>
                </a:cubicBezTo>
              </a:path>
              <a:path w="21558" h="21594" stroke="0" extrusionOk="0">
                <a:moveTo>
                  <a:pt x="0" y="20244"/>
                </a:moveTo>
                <a:cubicBezTo>
                  <a:pt x="701" y="9051"/>
                  <a:pt x="9850" y="257"/>
                  <a:pt x="21061" y="-1"/>
                </a:cubicBezTo>
                <a:lnTo>
                  <a:pt x="21558" y="21594"/>
                </a:lnTo>
                <a:close/>
              </a:path>
            </a:pathLst>
          </a:custGeom>
          <a:noFill/>
          <a:ln w="50800" cap="rnd">
            <a:solidFill>
              <a:schemeClr val="tx1">
                <a:lumMod val="95000"/>
                <a:lumOff val="5000"/>
              </a:schemeClr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 rot="230443">
            <a:off x="3966753" y="858485"/>
            <a:ext cx="37271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Câu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lệnh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SQL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được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gửi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tới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DB server</a:t>
            </a: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762000" y="1276350"/>
            <a:ext cx="288766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Name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Departments</a:t>
            </a:r>
          </a:p>
        </p:txBody>
      </p:sp>
      <p:graphicFrame>
        <p:nvGraphicFramePr>
          <p:cNvPr id="3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73491"/>
              </p:ext>
            </p:extLst>
          </p:nvPr>
        </p:nvGraphicFramePr>
        <p:xfrm>
          <a:off x="1836736" y="2700092"/>
          <a:ext cx="2571750" cy="1847088"/>
        </p:xfrm>
        <a:graphic>
          <a:graphicData uri="http://schemas.openxmlformats.org/drawingml/2006/table">
            <a:tbl>
              <a:tblPr/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  <a:endParaRPr kumimoji="1" lang="en-US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Engineering</a:t>
                      </a:r>
                      <a:endParaRPr kumimoji="1" lang="en-US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Sales</a:t>
                      </a:r>
                      <a:endParaRPr kumimoji="1" lang="en-US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Marketing</a:t>
                      </a:r>
                      <a:endParaRPr kumimoji="1" lang="en-US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en-US" sz="1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Text Box 26"/>
          <p:cNvSpPr txBox="1">
            <a:spLocks noChangeArrowheads="1"/>
          </p:cNvSpPr>
          <p:nvPr/>
        </p:nvSpPr>
        <p:spPr bwMode="auto">
          <a:xfrm rot="21248457">
            <a:off x="4879962" y="4056264"/>
            <a:ext cx="2724144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Kết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được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trả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2" name="Group 27"/>
          <p:cNvGrpSpPr>
            <a:grpSpLocks/>
          </p:cNvGrpSpPr>
          <p:nvPr/>
        </p:nvGrpSpPr>
        <p:grpSpPr bwMode="auto">
          <a:xfrm>
            <a:off x="6872287" y="1606550"/>
            <a:ext cx="1662113" cy="1719262"/>
            <a:chOff x="4286" y="1747"/>
            <a:chExt cx="1047" cy="1083"/>
          </a:xfrm>
        </p:grpSpPr>
        <p:sp>
          <p:nvSpPr>
            <p:cNvPr id="33" name="Rectangle 28"/>
            <p:cNvSpPr>
              <a:spLocks noChangeArrowheads="1"/>
            </p:cNvSpPr>
            <p:nvPr/>
          </p:nvSpPr>
          <p:spPr bwMode="ltGray">
            <a:xfrm>
              <a:off x="4286" y="1967"/>
              <a:ext cx="1047" cy="649"/>
            </a:xfrm>
            <a:prstGeom prst="rect">
              <a:avLst/>
            </a:prstGeom>
            <a:solidFill>
              <a:srgbClr val="CFCFCF"/>
            </a:solidFill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chemeClr val="bg1"/>
                </a:solidFill>
              </a:endParaRPr>
            </a:p>
          </p:txBody>
        </p:sp>
        <p:sp>
          <p:nvSpPr>
            <p:cNvPr id="34" name="Oval 29"/>
            <p:cNvSpPr>
              <a:spLocks noChangeArrowheads="1"/>
            </p:cNvSpPr>
            <p:nvPr/>
          </p:nvSpPr>
          <p:spPr bwMode="ltGray">
            <a:xfrm>
              <a:off x="4286" y="1747"/>
              <a:ext cx="1047" cy="41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ltGray">
            <a:xfrm>
              <a:off x="4286" y="2414"/>
              <a:ext cx="1047" cy="41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bg-BG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4318" y="1794"/>
              <a:ext cx="100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>
                <a:lnSpc>
                  <a:spcPct val="100000"/>
                </a:lnSpc>
              </a:pPr>
              <a:r>
                <a:rPr kumimoji="0" lang="en-US" sz="2200" b="1" dirty="0">
                  <a:ln w="50800"/>
                </a:rPr>
                <a:t>Database </a:t>
              </a:r>
            </a:p>
          </p:txBody>
        </p:sp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4438" y="2225"/>
              <a:ext cx="755" cy="457"/>
              <a:chOff x="2293" y="2088"/>
              <a:chExt cx="755" cy="457"/>
            </a:xfrm>
          </p:grpSpPr>
          <p:sp>
            <p:nvSpPr>
              <p:cNvPr id="38" name="Rectangle 33"/>
              <p:cNvSpPr>
                <a:spLocks noChangeArrowheads="1"/>
              </p:cNvSpPr>
              <p:nvPr/>
            </p:nvSpPr>
            <p:spPr bwMode="blackWhite">
              <a:xfrm>
                <a:off x="2293" y="2088"/>
                <a:ext cx="214" cy="1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34"/>
              <p:cNvSpPr>
                <a:spLocks noChangeArrowheads="1"/>
              </p:cNvSpPr>
              <p:nvPr/>
            </p:nvSpPr>
            <p:spPr bwMode="blackWhite">
              <a:xfrm>
                <a:off x="2564" y="2088"/>
                <a:ext cx="214" cy="1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ectangle 35"/>
              <p:cNvSpPr>
                <a:spLocks noChangeArrowheads="1"/>
              </p:cNvSpPr>
              <p:nvPr/>
            </p:nvSpPr>
            <p:spPr bwMode="blackWhite">
              <a:xfrm>
                <a:off x="2833" y="2088"/>
                <a:ext cx="214" cy="1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ectangle 36"/>
              <p:cNvSpPr>
                <a:spLocks noChangeArrowheads="1"/>
              </p:cNvSpPr>
              <p:nvPr/>
            </p:nvSpPr>
            <p:spPr bwMode="blackWhite">
              <a:xfrm>
                <a:off x="2294" y="2259"/>
                <a:ext cx="214" cy="1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37"/>
              <p:cNvSpPr>
                <a:spLocks noChangeArrowheads="1"/>
              </p:cNvSpPr>
              <p:nvPr/>
            </p:nvSpPr>
            <p:spPr bwMode="blackWhite">
              <a:xfrm>
                <a:off x="2565" y="2259"/>
                <a:ext cx="214" cy="1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Rectangle 38"/>
              <p:cNvSpPr>
                <a:spLocks noChangeArrowheads="1"/>
              </p:cNvSpPr>
              <p:nvPr/>
            </p:nvSpPr>
            <p:spPr bwMode="blackWhite">
              <a:xfrm>
                <a:off x="2834" y="2259"/>
                <a:ext cx="214" cy="1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39"/>
              <p:cNvSpPr>
                <a:spLocks noChangeArrowheads="1"/>
              </p:cNvSpPr>
              <p:nvPr/>
            </p:nvSpPr>
            <p:spPr bwMode="blackWhite">
              <a:xfrm>
                <a:off x="2294" y="2427"/>
                <a:ext cx="214" cy="1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Rectangle 40"/>
              <p:cNvSpPr>
                <a:spLocks noChangeArrowheads="1"/>
              </p:cNvSpPr>
              <p:nvPr/>
            </p:nvSpPr>
            <p:spPr bwMode="blackWhite">
              <a:xfrm>
                <a:off x="2565" y="2427"/>
                <a:ext cx="214" cy="1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ctangle 41"/>
              <p:cNvSpPr>
                <a:spLocks noChangeArrowheads="1"/>
              </p:cNvSpPr>
              <p:nvPr/>
            </p:nvSpPr>
            <p:spPr bwMode="blackWhite">
              <a:xfrm>
                <a:off x="2834" y="2427"/>
                <a:ext cx="214" cy="11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361080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77ED81D-4001-4727-9F94-3178D2857836}" vid="{3329268D-15E9-4E2D-BBBC-FF8011321B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25250</TotalTime>
  <Words>720</Words>
  <Application>Microsoft Office PowerPoint</Application>
  <PresentationFormat>On-screen Show (16:9)</PresentationFormat>
  <Paragraphs>136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Consolas</vt:lpstr>
      <vt:lpstr>DejaVu Sans</vt:lpstr>
      <vt:lpstr>Segoe UI</vt:lpstr>
      <vt:lpstr>Symbol</vt:lpstr>
      <vt:lpstr>Wingdings</vt:lpstr>
      <vt:lpstr>Theme2</vt:lpstr>
      <vt:lpstr>Office Theme</vt:lpstr>
      <vt:lpstr>1_Office Theme</vt:lpstr>
      <vt:lpstr>Giới thiệu SQL Server Database, SQL, Stored Procedure</vt:lpstr>
      <vt:lpstr>Nội dung</vt:lpstr>
      <vt:lpstr>Giới thiệu Microsoft SQL Management Tool</vt:lpstr>
      <vt:lpstr>Kết nối SQL Server</vt:lpstr>
      <vt:lpstr>Sử dụng Object Explorer</vt:lpstr>
      <vt:lpstr>Thêm/Sửa/Xóa Database</vt:lpstr>
      <vt:lpstr>Demo các tính năng Object Explorer hay dùng</vt:lpstr>
      <vt:lpstr>Giới thiệu SQL, Stored Procedure</vt:lpstr>
      <vt:lpstr>Giao tiếp giữa DB và T-SQL</vt:lpstr>
      <vt:lpstr>SQL Execution</vt:lpstr>
      <vt:lpstr>SQL là gì?</vt:lpstr>
      <vt:lpstr>T-SQL là gì?</vt:lpstr>
      <vt:lpstr>Quy tắc đặt tên</vt:lpstr>
      <vt:lpstr>Database Demo: Company</vt:lpstr>
      <vt:lpstr>Một số truy vấn hay dùng</vt:lpstr>
      <vt:lpstr>SQL – VD</vt:lpstr>
      <vt:lpstr>SQL Demo</vt:lpstr>
      <vt:lpstr>SQL JOIN</vt:lpstr>
      <vt:lpstr>Update data</vt:lpstr>
      <vt:lpstr>Delete data</vt:lpstr>
      <vt:lpstr>Stored Procedure</vt:lpstr>
      <vt:lpstr>Tóm lược</vt:lpstr>
      <vt:lpstr>Thanks for your listening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NGUYEN VAN MANH</cp:lastModifiedBy>
  <cp:revision>2137</cp:revision>
  <dcterms:created xsi:type="dcterms:W3CDTF">2010-08-13T13:59:12Z</dcterms:created>
  <dcterms:modified xsi:type="dcterms:W3CDTF">2018-05-09T02:00:21Z</dcterms:modified>
</cp:coreProperties>
</file>