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78" r:id="rId3"/>
    <p:sldId id="271" r:id="rId4"/>
    <p:sldId id="262" r:id="rId5"/>
    <p:sldId id="263" r:id="rId6"/>
    <p:sldId id="259" r:id="rId7"/>
    <p:sldId id="265" r:id="rId8"/>
    <p:sldId id="266" r:id="rId9"/>
    <p:sldId id="268" r:id="rId10"/>
    <p:sldId id="267" r:id="rId11"/>
    <p:sldId id="269" r:id="rId12"/>
    <p:sldId id="264" r:id="rId13"/>
    <p:sldId id="280" r:id="rId14"/>
    <p:sldId id="282" r:id="rId15"/>
    <p:sldId id="270" r:id="rId16"/>
    <p:sldId id="285" r:id="rId17"/>
    <p:sldId id="272" r:id="rId18"/>
    <p:sldId id="273" r:id="rId19"/>
    <p:sldId id="274" r:id="rId20"/>
    <p:sldId id="284" r:id="rId21"/>
    <p:sldId id="279" r:id="rId22"/>
    <p:sldId id="283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8994"/>
    <a:srgbClr val="8DB9AD"/>
    <a:srgbClr val="73A99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8T13:58:28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2599 322 1153,'-13'-18'398,"-1"1"0,-1 0 0,-1 2-1,0-1 1,-1 2 0,-1 0 0,0 1 0,-1 1 0,0 1-1,-1 1 1,0 0 0,0 1 0,-3 1-398,-50-17 586,-2 3 0,-1 3-1,-3 3-585,-57-7 551,0 6 0,-1 6 0,0 6 0,-1 6 0,-36 9-551,96-2 155,1 4 1,1 3 0,0 3-1,1 3 1,-55 25-156,67-20 36,1 3 1,1 2 0,1 3 0,3 3-1,1 2 1,-33 30-37,66-49-3,1 1 0,1 1 0,1 1 0,2 1 0,0 0 0,1 1 0,1 1 0,2 1 0,-2 7 3,7-14-24,1 1 1,2 1-1,0-1 1,1 1-1,1 0 1,1 0-1,1 1 1,1-1-1,1 0 1,1 1-1,1-1 1,4 19 23,1-9-12,2-1 1,2 1 0,0-2 0,2 0-1,2 0 1,0-1 0,2-1 0,5 5 11,18 21-43,2-1 0,1-2 0,32 25 43,-28-31 2,2-3 0,2-1-1,1-3 1,3-3 0,0-1 0,2-3 0,2-3 0,0-2 0,2-3 0,1-3 0,0-2 0,1-3-1,1-2 1,7-3-2,30 1 30,-1-5 0,1-4 0,-1-4 0,0-5 0,0-4 1,1-5-31,-40 4 26,-1-3 1,0-2 0,-1-3 0,-2-2 0,0-3-1,-1-3 1,-1-1 0,-2-4 0,-2-1 0,12-12-27,-35 22 35,-1-1 0,-1-1 0,-2-1 0,0-1 0,-2-1 0,-1-1-1,-1-1 1,-2-1 0,-1-1 0,-2 0 0,-1-1 0,8-30-35,-15 39 10,-1 0 1,-1-1-1,-1 1 0,-1-1 0,-1 0 0,-2 0 1,0 0-1,-2 0 0,-1 0 0,-1 0 1,-1 1-1,-1 0 0,-2 0 0,0 0 0,-1 1 1,-2 0-1,0 1 0,-5-5-10,-12-14-88,-3 1-1,-1 2 1,-1 1 0,-3 2-1,0 1 1,-3 2-1,0 2 1,-2 1 0,-2 3-1,0 1 1,-2 2-1,0 2 1,-2 2 0,0 2-1,-1 2 1,-1 2 0,0 2-1,-35-2 89,20 8-795,-1 3-1,-7 4 796,-125 6-3341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8T13:58:29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2098 113 3427,'-142'-33'2150,"-1"6"0,-132-7-2150,16 19 2266,-47 12-2266,259 4 96,0 3 0,0 2 0,1 2 0,0 1-1,0 3 1,1 2 0,1 2 0,0 1 0,2 3 0,0 1-1,1 2 1,1 2 0,-31 26-96,43-29-9,1 1-1,1 1 1,2 2 0,0 0 0,1 1-1,2 2 1,1 0 0,1 1-1,2 1 1,1 1 0,1 0 0,2 1-1,1 1 1,2 0 0,1 0-1,2 1 1,1 0 0,0 21 9,5-22-9,1 0 1,2 1 0,2-1-1,1 0 1,1-1-1,2 1 1,1-1 0,2-1-1,1 0 1,1 0 0,2-1-1,1-1 1,2-1-1,12 15 9,1 0-5,3-2-1,1-1 0,3-2 0,0-1 0,3-2 0,1-2 0,1-2 1,2-2-1,1-2 0,28 12 6,-13-11-3,1-3 1,2-3-1,0-2 0,1-4 0,0-2 1,2-3-1,-1-3 0,25-1 3,3-4 71,0-4-1,85-11-70,-117 3 26,0-3 1,-1-2-1,-1-3 0,54-22-26,-24 2 28,-2-5 1,-1-3 0,-3-4-1,5-8-28,-37 20 16,-1-2-1,-2-3 1,-1-2 0,-3-1-1,-1-3 1,25-36-16,-53 61 22,-1-1-1,-1 0 1,-1-1-1,-2 0 1,0-1-1,-1-1 1,-2 1-1,5-24-21,-9 30 11,-1 1 0,-1-1 0,-1 0 0,0 0 0,-2 0 0,0 1 0,-1-1 0,-1 0 0,0 1 0,-2 0 0,0 0 0,-1 0 0,-2-3-11,-6-6 30,0 1-1,-2 1 1,-1 0 0,-1 1-1,-2 1 1,0 1-1,-1 1 1,-1 0 0,-10-6-30,-21-15 5,-3 3 1,-1 2-1,-43-21-5,38 27-169,-2 4 1,0 2 0,-1 3-1,-2 2 1,0 4-1,-1 3 1,0 2-1,-1 4 1,-13 2 168,-172 1-2595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8T14:00:10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1368 32 897,'0'0'2808,"0"0"-651,-3 0-81,-53-2 757,-52-10-2833,46 4 477,-39 1-477,30 5 26,0 3 0,1 3-1,0 3 1,0 4 0,1 2 0,-9 6-26,28-4-21,0 2 0,1 2 0,2 3 0,0 1 0,1 3 0,-5 5 21,35-21-4,1 1 0,1 1 0,0 0 0,1 1 0,0 0 0,0 1 0,2 0 0,0 1 0,0 0 0,2 1 0,0 0-1,0 0 1,2 1 0,0 0 0,1 1 0,1 0 0,0-1 0,2 2 0,-1 1 4,2 2-17,1 1 0,0-1 0,2 1 0,0-1 0,4 14 17,-2-23-10,0 0 1,0 0-1,2 0 1,0 0-1,0-1 1,1 0-1,0 0 1,1 0-1,8 9 10,-1-4-4,1-2-1,0 1 0,2-2 1,-1 0-1,2-1 1,0 0-1,0-2 1,1 0-1,0-1 1,1-1-1,0-1 1,1-1-1,-1 0 1,1-2-1,13 2 5,40 5-4,1-4 0,1-2 0,61-5 4,-74-1 26,0-3-1,-1-3 1,0-2 0,0-3-1,10-6-25,49-18 58,-3-6 1,37-21-59,-76 27 39,-1-5 1,-3-2-1,58-44-39,-116 74 1,-1-1-1,0 0 1,0-1 0,-2-1-1,0-1 1,-1 0 0,0 0 0,-1-1-1,-1-1 1,0-2-1,-7 12 8,0 0 1,-1 0-1,-1 0 1,1 0-1,-1 0 1,0-1-1,-1 1 1,0-1-1,0 1 1,-1-1-1,0 1 1,-1-1-1,0 1 1,0-1-1,-1 1 1,0 0-1,0-1 1,-1 1-1,0 0 1,0 0-1,-1 1 0,0-1 1,-1 1-1,1 0 1,-6-6-9,-7-5-158,0 0 0,-1 1 0,-1 1 0,-1 0-1,0 2 1,-1 0 0,-1 2 0,0 0 0,0 1 0,-1 1 0,-1 2 0,0 0 0,-6 0 158,-120-26-3582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52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2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65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2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38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9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8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1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4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29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84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CD6E-5211-43B2-8BF4-C709B0B14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5060805"/>
            <a:ext cx="7772400" cy="1463040"/>
          </a:xfrm>
        </p:spPr>
        <p:txBody>
          <a:bodyPr/>
          <a:lstStyle/>
          <a:p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Strategy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F58A8-86BC-45E3-B3ED-61EB4A61A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Group 04</a:t>
            </a:r>
          </a:p>
        </p:txBody>
      </p:sp>
    </p:spTree>
    <p:extLst>
      <p:ext uri="{BB962C8B-B14F-4D97-AF65-F5344CB8AC3E}">
        <p14:creationId xmlns:p14="http://schemas.microsoft.com/office/powerpoint/2010/main" val="3772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D439ED-754F-41BB-B4DE-AB32597D52D0}"/>
              </a:ext>
            </a:extLst>
          </p:cNvPr>
          <p:cNvSpPr txBox="1"/>
          <p:nvPr/>
        </p:nvSpPr>
        <p:spPr>
          <a:xfrm>
            <a:off x="913001" y="383563"/>
            <a:ext cx="98835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450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what about an interface?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80011-23E0-4AB8-B47A-D91E58A04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075" y="1391585"/>
            <a:ext cx="7375849" cy="44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1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D439ED-754F-41BB-B4DE-AB32597D52D0}"/>
              </a:ext>
            </a:extLst>
          </p:cNvPr>
          <p:cNvSpPr txBox="1"/>
          <p:nvPr/>
        </p:nvSpPr>
        <p:spPr>
          <a:xfrm>
            <a:off x="913001" y="383563"/>
            <a:ext cx="98835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450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what about an interface?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80011-23E0-4AB8-B47A-D91E58A04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85" y="1168393"/>
            <a:ext cx="7375849" cy="44770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C20E5E-E1F4-4629-ABE6-FB21133E84C3}"/>
                  </a:ext>
                </a:extLst>
              </p14:cNvPr>
              <p14:cNvContentPartPr/>
              <p14:nvPr/>
            </p14:nvContentPartPr>
            <p14:xfrm>
              <a:off x="2385977" y="4790072"/>
              <a:ext cx="1021320" cy="681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C20E5E-E1F4-4629-ABE6-FB21133E84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7337" y="4781072"/>
                <a:ext cx="1038960" cy="6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678F615-A57D-47E0-B493-00EEC766B8A6}"/>
                  </a:ext>
                </a:extLst>
              </p14:cNvPr>
              <p14:cNvContentPartPr/>
              <p14:nvPr/>
            </p14:nvContentPartPr>
            <p14:xfrm>
              <a:off x="4916417" y="4832552"/>
              <a:ext cx="1031760" cy="680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678F615-A57D-47E0-B493-00EEC766B8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07777" y="4823912"/>
                <a:ext cx="1049400" cy="6976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2DE9090-64B0-4C6F-A3C4-9C00C349F70C}"/>
              </a:ext>
            </a:extLst>
          </p:cNvPr>
          <p:cNvSpPr txBox="1"/>
          <p:nvPr/>
        </p:nvSpPr>
        <p:spPr>
          <a:xfrm rot="21418419">
            <a:off x="4694058" y="5716681"/>
            <a:ext cx="23214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>
                <a:latin typeface="Indie Flower" panose="02000000000000000000" pitchFamily="2" charset="0"/>
                <a:cs typeface="Helvetica" panose="020B0604020202020204" pitchFamily="34" charset="0"/>
              </a:rPr>
              <a:t>duplicated code!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583FDFB-96AD-4D88-9122-7ABB6FE58795}"/>
                  </a:ext>
                </a:extLst>
              </p14:cNvPr>
              <p14:cNvContentPartPr/>
              <p14:nvPr/>
            </p14:nvContentPartPr>
            <p14:xfrm>
              <a:off x="7561120" y="4855267"/>
              <a:ext cx="738360" cy="359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583FDFB-96AD-4D88-9122-7ABB6FE587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52120" y="4846627"/>
                <a:ext cx="756000" cy="3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514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4A1B8D-A61E-449D-8345-88C1D1456F77}"/>
              </a:ext>
            </a:extLst>
          </p:cNvPr>
          <p:cNvSpPr txBox="1"/>
          <p:nvPr/>
        </p:nvSpPr>
        <p:spPr>
          <a:xfrm>
            <a:off x="1491842" y="1936935"/>
            <a:ext cx="9447748" cy="348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500" dirty="0">
                <a:solidFill>
                  <a:schemeClr val="accent2"/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When to use:</a:t>
            </a:r>
            <a:endParaRPr lang="en-US" sz="3500" b="1" dirty="0">
              <a:solidFill>
                <a:srgbClr val="036973"/>
              </a:solidFill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5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You have an easy-to-change code, and you separate them from the main program for easy maintenance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sz="5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5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You want to avoid the hassle of having to implement a function over too many subclasses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sz="5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5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- 	You want to change the algorithm used when running the 	program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78BAB-5811-43A9-9B30-95AE3C1663E0}"/>
              </a:ext>
            </a:extLst>
          </p:cNvPr>
          <p:cNvSpPr txBox="1"/>
          <p:nvPr/>
        </p:nvSpPr>
        <p:spPr>
          <a:xfrm>
            <a:off x="1491842" y="646883"/>
            <a:ext cx="88419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5500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62730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B92B9E-F412-49C7-8F7C-6816B206B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46" y="1427929"/>
            <a:ext cx="9886950" cy="4086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528162-5B11-4C51-B3F9-93ABF3281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84" y="1427929"/>
            <a:ext cx="43719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60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AC05A2-279E-4C83-872F-770670F7C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01" y="1076325"/>
            <a:ext cx="6076950" cy="4705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1629C6-4A57-4B2C-BBC3-283107A04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381" y="928687"/>
            <a:ext cx="48387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8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5">
            <a:extLst>
              <a:ext uri="{FF2B5EF4-FFF2-40B4-BE49-F238E27FC236}">
                <a16:creationId xmlns:a16="http://schemas.microsoft.com/office/drawing/2014/main" id="{CDC9ADFD-B255-4949-9DBF-F75C26FE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885" y="432775"/>
            <a:ext cx="10136229" cy="1499616"/>
          </a:xfrm>
        </p:spPr>
        <p:txBody>
          <a:bodyPr>
            <a:normAutofit/>
          </a:bodyPr>
          <a:lstStyle/>
          <a:p>
            <a:pPr algn="ctr"/>
            <a:r>
              <a:rPr lang="en-US" sz="4500">
                <a:latin typeface="Aharoni" panose="02010803020104030203" pitchFamily="2" charset="-79"/>
                <a:cs typeface="Aharoni" panose="02010803020104030203" pitchFamily="2" charset="-79"/>
              </a:rPr>
              <a:t>Participants</a:t>
            </a:r>
            <a:endParaRPr lang="en-US" sz="45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DC445080-3AE9-4948-92CA-B243F5E98371}"/>
              </a:ext>
            </a:extLst>
          </p:cNvPr>
          <p:cNvSpPr txBox="1"/>
          <p:nvPr/>
        </p:nvSpPr>
        <p:spPr>
          <a:xfrm>
            <a:off x="1379981" y="2400714"/>
            <a:ext cx="943203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2400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declares an interface common to all supported algorithms, context uses this interface to call the algorithm defined by a concreteStrategy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sz="500">
              <a:ln w="0" cmpd="thinThick">
                <a:solidFill>
                  <a:schemeClr val="tx1">
                    <a:alpha val="6000"/>
                  </a:schemeClr>
                </a:solidFill>
              </a:ln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2400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concreteStrategy implements the algorithm using the strategy interface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sz="500">
              <a:ln w="0" cmpd="thinThick">
                <a:solidFill>
                  <a:schemeClr val="tx1">
                    <a:alpha val="6000"/>
                  </a:schemeClr>
                </a:solidFill>
              </a:ln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2400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contex configured with a concreteStrategy object, maintains a reference to a strategy object, may define an interface that lets strategy access its data</a:t>
            </a:r>
            <a:endParaRPr lang="en-US" sz="1600" dirty="0">
              <a:ln w="0" cmpd="thinThick">
                <a:solidFill>
                  <a:schemeClr val="tx1">
                    <a:alpha val="6000"/>
                  </a:schemeClr>
                </a:solidFill>
              </a:ln>
              <a:solidFill>
                <a:schemeClr val="bg1"/>
              </a:solidFill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8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D205BFF9-A3E1-4C9B-82C8-D79B4BF0EA9B}"/>
              </a:ext>
            </a:extLst>
          </p:cNvPr>
          <p:cNvSpPr/>
          <p:nvPr/>
        </p:nvSpPr>
        <p:spPr>
          <a:xfrm>
            <a:off x="1664518" y="2158815"/>
            <a:ext cx="3316604" cy="3246169"/>
          </a:xfrm>
          <a:prstGeom prst="ellipse">
            <a:avLst/>
          </a:prstGeom>
          <a:solidFill>
            <a:srgbClr val="8DB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CDC9ADFD-B255-4949-9DBF-F75C26FE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885" y="432775"/>
            <a:ext cx="10136229" cy="1499616"/>
          </a:xfrm>
        </p:spPr>
        <p:txBody>
          <a:bodyPr>
            <a:normAutofit/>
          </a:bodyPr>
          <a:lstStyle/>
          <a:p>
            <a:pPr algn="ctr"/>
            <a:r>
              <a:rPr lang="en-US" sz="4500" dirty="0">
                <a:latin typeface="Aharoni" panose="02010803020104030203" pitchFamily="2" charset="-79"/>
                <a:cs typeface="Aharoni" panose="02010803020104030203" pitchFamily="2" charset="-79"/>
              </a:rPr>
              <a:t>Advantages   &amp;   disadvantage</a:t>
            </a:r>
          </a:p>
        </p:txBody>
      </p:sp>
      <p:pic>
        <p:nvPicPr>
          <p:cNvPr id="15" name="Graphic 14" descr="Thumbs up sign">
            <a:extLst>
              <a:ext uri="{FF2B5EF4-FFF2-40B4-BE49-F238E27FC236}">
                <a16:creationId xmlns:a16="http://schemas.microsoft.com/office/drawing/2014/main" id="{656C4805-E19E-441D-AE72-10512AC68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4398" y="2455330"/>
            <a:ext cx="2426715" cy="242671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5C9CDF4-A2E1-403B-BF37-A621C4419DF6}"/>
              </a:ext>
            </a:extLst>
          </p:cNvPr>
          <p:cNvGrpSpPr/>
          <p:nvPr/>
        </p:nvGrpSpPr>
        <p:grpSpPr>
          <a:xfrm>
            <a:off x="6690998" y="2158815"/>
            <a:ext cx="3316604" cy="3246169"/>
            <a:chOff x="6690998" y="2158815"/>
            <a:chExt cx="3316604" cy="324616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0700DD2-769D-4FA3-A968-7201B9B2B4C3}"/>
                </a:ext>
              </a:extLst>
            </p:cNvPr>
            <p:cNvSpPr/>
            <p:nvPr/>
          </p:nvSpPr>
          <p:spPr>
            <a:xfrm>
              <a:off x="6690998" y="2158815"/>
              <a:ext cx="3316604" cy="3246169"/>
            </a:xfrm>
            <a:prstGeom prst="ellipse">
              <a:avLst/>
            </a:prstGeom>
            <a:solidFill>
              <a:srgbClr val="BD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Thumbs up sign">
              <a:extLst>
                <a:ext uri="{FF2B5EF4-FFF2-40B4-BE49-F238E27FC236}">
                  <a16:creationId xmlns:a16="http://schemas.microsoft.com/office/drawing/2014/main" id="{6528946B-1159-487E-963C-8DDD0EC61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7135942" y="2681754"/>
              <a:ext cx="2426715" cy="2426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721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CE3B819-3E4C-4C1F-8672-205E6036BF85}"/>
              </a:ext>
            </a:extLst>
          </p:cNvPr>
          <p:cNvSpPr txBox="1"/>
          <p:nvPr/>
        </p:nvSpPr>
        <p:spPr>
          <a:xfrm>
            <a:off x="1235964" y="2493479"/>
            <a:ext cx="7764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2400" dirty="0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Easy to switch between different algorithms (strategies) at run-time </a:t>
            </a:r>
          </a:p>
          <a:p>
            <a:pPr fontAlgn="base"/>
            <a:endParaRPr lang="en-US" sz="500" dirty="0">
              <a:ln w="0" cmpd="thinThick">
                <a:solidFill>
                  <a:schemeClr val="tx1">
                    <a:alpha val="6000"/>
                  </a:schemeClr>
                </a:solidFill>
              </a:ln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2400" dirty="0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Cleaner code because conditional-infested code is avoided </a:t>
            </a:r>
          </a:p>
          <a:p>
            <a:pPr fontAlgn="base"/>
            <a:endParaRPr lang="en-US" sz="500" dirty="0">
              <a:ln w="0" cmpd="thinThick">
                <a:solidFill>
                  <a:schemeClr val="tx1">
                    <a:alpha val="6000"/>
                  </a:schemeClr>
                </a:solidFill>
              </a:ln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2400" dirty="0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Even cleaner code since the concerns are separated into classes (a class to each strategy)</a:t>
            </a:r>
            <a:endParaRPr lang="en-US" sz="1600" dirty="0">
              <a:ln w="0" cmpd="thinThick">
                <a:solidFill>
                  <a:schemeClr val="tx1">
                    <a:alpha val="6000"/>
                  </a:schemeClr>
                </a:solidFill>
              </a:ln>
              <a:solidFill>
                <a:schemeClr val="bg1"/>
              </a:solidFill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A34FC95-B250-4DB0-A04B-00B13C330EA7}"/>
              </a:ext>
            </a:extLst>
          </p:cNvPr>
          <p:cNvGrpSpPr/>
          <p:nvPr/>
        </p:nvGrpSpPr>
        <p:grpSpPr>
          <a:xfrm>
            <a:off x="9282236" y="2824410"/>
            <a:ext cx="1853950" cy="1783951"/>
            <a:chOff x="1664518" y="2158815"/>
            <a:chExt cx="3316604" cy="324616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8E08D5-2C50-4D9C-9C35-54DC60FD4509}"/>
                </a:ext>
              </a:extLst>
            </p:cNvPr>
            <p:cNvSpPr/>
            <p:nvPr/>
          </p:nvSpPr>
          <p:spPr>
            <a:xfrm>
              <a:off x="1664518" y="2158815"/>
              <a:ext cx="3316604" cy="3246169"/>
            </a:xfrm>
            <a:prstGeom prst="ellipse">
              <a:avLst/>
            </a:prstGeom>
            <a:solidFill>
              <a:srgbClr val="8DB9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Graphic 9" descr="Thumbs up sign">
              <a:extLst>
                <a:ext uri="{FF2B5EF4-FFF2-40B4-BE49-F238E27FC236}">
                  <a16:creationId xmlns:a16="http://schemas.microsoft.com/office/drawing/2014/main" id="{37CD36B5-C56F-48AB-AFD2-B39019CBE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84398" y="2455330"/>
              <a:ext cx="2426715" cy="2426715"/>
            </a:xfrm>
            <a:prstGeom prst="rect">
              <a:avLst/>
            </a:prstGeom>
          </p:spPr>
        </p:pic>
      </p:grpSp>
      <p:sp>
        <p:nvSpPr>
          <p:cNvPr id="12" name="Title 5">
            <a:extLst>
              <a:ext uri="{FF2B5EF4-FFF2-40B4-BE49-F238E27FC236}">
                <a16:creationId xmlns:a16="http://schemas.microsoft.com/office/drawing/2014/main" id="{314BE371-CDC5-405F-A231-34DC2239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750024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130584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1B24DFA-7661-4275-BD26-BF3ADFCC2182}"/>
              </a:ext>
            </a:extLst>
          </p:cNvPr>
          <p:cNvSpPr txBox="1"/>
          <p:nvPr/>
        </p:nvSpPr>
        <p:spPr>
          <a:xfrm>
            <a:off x="2452647" y="2249640"/>
            <a:ext cx="850338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2400" dirty="0">
                <a:ln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The user must be aware of all the strategies to select the right one for the right situation.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sz="500" dirty="0">
              <a:ln cmpd="thinThick">
                <a:solidFill>
                  <a:schemeClr val="tx1">
                    <a:alpha val="6000"/>
                  </a:schemeClr>
                </a:solidFill>
              </a:ln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2400" dirty="0">
                <a:ln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Strategy base class must expose interface for all the required behaviors, which some concrete Strategy </a:t>
            </a:r>
            <a:r>
              <a:rPr lang="en-US" sz="2400" dirty="0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classes</a:t>
            </a:r>
            <a:r>
              <a:rPr lang="en-US" sz="2400" dirty="0">
                <a:ln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 might not implement.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sz="500" dirty="0">
              <a:ln cmpd="thinThick">
                <a:solidFill>
                  <a:schemeClr val="tx1">
                    <a:alpha val="6000"/>
                  </a:schemeClr>
                </a:solidFill>
              </a:ln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2400" dirty="0">
                <a:ln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In most cases, the application configures the Context with the required Strategy object. Therefore, the application needs to create and maintain two objects instead of one.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9DE649-D7B5-430D-B56C-1801D8DFE6A5}"/>
              </a:ext>
            </a:extLst>
          </p:cNvPr>
          <p:cNvGrpSpPr/>
          <p:nvPr/>
        </p:nvGrpSpPr>
        <p:grpSpPr>
          <a:xfrm>
            <a:off x="399629" y="2535079"/>
            <a:ext cx="1810172" cy="1783951"/>
            <a:chOff x="6690998" y="2158815"/>
            <a:chExt cx="3316604" cy="324616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42DECA1-A465-4B6C-B6F8-D34FF93A3201}"/>
                </a:ext>
              </a:extLst>
            </p:cNvPr>
            <p:cNvSpPr/>
            <p:nvPr/>
          </p:nvSpPr>
          <p:spPr>
            <a:xfrm>
              <a:off x="6690998" y="2158815"/>
              <a:ext cx="3316604" cy="3246169"/>
            </a:xfrm>
            <a:prstGeom prst="ellipse">
              <a:avLst/>
            </a:prstGeom>
            <a:solidFill>
              <a:srgbClr val="BD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Thumbs up sign">
              <a:extLst>
                <a:ext uri="{FF2B5EF4-FFF2-40B4-BE49-F238E27FC236}">
                  <a16:creationId xmlns:a16="http://schemas.microsoft.com/office/drawing/2014/main" id="{C28554ED-00D2-4AD7-8ECA-7F4D74DB2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7135942" y="2681754"/>
              <a:ext cx="2426715" cy="2426715"/>
            </a:xfrm>
            <a:prstGeom prst="rect">
              <a:avLst/>
            </a:prstGeom>
          </p:spPr>
        </p:pic>
      </p:grpSp>
      <p:sp>
        <p:nvSpPr>
          <p:cNvPr id="18" name="Title 5">
            <a:extLst>
              <a:ext uri="{FF2B5EF4-FFF2-40B4-BE49-F238E27FC236}">
                <a16:creationId xmlns:a16="http://schemas.microsoft.com/office/drawing/2014/main" id="{6D5BB44E-D1C3-413D-A4AD-77C817C9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750024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407553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39C1AB-F9FE-44D0-85BF-70B298336389}"/>
              </a:ext>
            </a:extLst>
          </p:cNvPr>
          <p:cNvSpPr txBox="1"/>
          <p:nvPr/>
        </p:nvSpPr>
        <p:spPr>
          <a:xfrm>
            <a:off x="539846" y="538195"/>
            <a:ext cx="111123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rgbClr val="036973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QUIZ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B5582-0011-46BE-AA44-F3D8E0F0A8D3}"/>
              </a:ext>
            </a:extLst>
          </p:cNvPr>
          <p:cNvSpPr txBox="1"/>
          <p:nvPr/>
        </p:nvSpPr>
        <p:spPr>
          <a:xfrm>
            <a:off x="1422299" y="2126516"/>
            <a:ext cx="9347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0685A9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Which is the definition of Strategy Pattern? </a:t>
            </a:r>
            <a:endParaRPr lang="en-US" sz="3200" dirty="0">
              <a:solidFill>
                <a:srgbClr val="0685A9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32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A. 	Encapsulate a command request as an object </a:t>
            </a:r>
          </a:p>
          <a:p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B. 	Encapsulates an algorithm inside a class </a:t>
            </a:r>
          </a:p>
          <a:p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C. 	Creates an instance of several families of classes </a:t>
            </a:r>
          </a:p>
          <a:p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D. 	Separates an object’s interface from its 	implementation</a:t>
            </a:r>
            <a:endParaRPr lang="en-US" dirty="0">
              <a:latin typeface="Bahnschrift Semi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49272-7E7C-476D-A23F-C90633536724}"/>
              </a:ext>
            </a:extLst>
          </p:cNvPr>
          <p:cNvSpPr txBox="1"/>
          <p:nvPr/>
        </p:nvSpPr>
        <p:spPr>
          <a:xfrm>
            <a:off x="1879498" y="3522773"/>
            <a:ext cx="745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Encapsulates an algorithm inside a class </a:t>
            </a:r>
          </a:p>
        </p:txBody>
      </p:sp>
    </p:spTree>
    <p:extLst>
      <p:ext uri="{BB962C8B-B14F-4D97-AF65-F5344CB8AC3E}">
        <p14:creationId xmlns:p14="http://schemas.microsoft.com/office/powerpoint/2010/main" val="382663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A78BAB-5811-43A9-9B30-95AE3C1663E0}"/>
              </a:ext>
            </a:extLst>
          </p:cNvPr>
          <p:cNvSpPr txBox="1"/>
          <p:nvPr/>
        </p:nvSpPr>
        <p:spPr>
          <a:xfrm>
            <a:off x="1491842" y="646883"/>
            <a:ext cx="88419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5500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What is strategy?</a:t>
            </a:r>
          </a:p>
        </p:txBody>
      </p:sp>
      <p:pic>
        <p:nvPicPr>
          <p:cNvPr id="1030" name="Picture 6" descr="Image result for tom and jerry holding bomb&quot;">
            <a:extLst>
              <a:ext uri="{FF2B5EF4-FFF2-40B4-BE49-F238E27FC236}">
                <a16:creationId xmlns:a16="http://schemas.microsoft.com/office/drawing/2014/main" id="{D85940D6-AC2E-49BE-B7A9-A98023414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316" y="1653346"/>
            <a:ext cx="4627179" cy="455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906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2FB5582-0011-46BE-AA44-F3D8E0F0A8D3}"/>
              </a:ext>
            </a:extLst>
          </p:cNvPr>
          <p:cNvSpPr txBox="1"/>
          <p:nvPr/>
        </p:nvSpPr>
        <p:spPr>
          <a:xfrm>
            <a:off x="1895265" y="1926819"/>
            <a:ext cx="9347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685A9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Which group does Strategy pattern belong to? </a:t>
            </a:r>
          </a:p>
          <a:p>
            <a:pPr marL="342900" indent="-342900">
              <a:buAutoNum type="arabicPeriod"/>
            </a:pPr>
            <a:endParaRPr lang="en-US" sz="32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514350" indent="-514350">
              <a:buAutoNum type="alphaUcPeriod"/>
            </a:pPr>
            <a:r>
              <a:rPr lang="en-US" sz="32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Creational </a:t>
            </a:r>
          </a:p>
          <a:p>
            <a:pPr marL="514350" indent="-514350">
              <a:buAutoNum type="alphaUcPeriod"/>
            </a:pPr>
            <a:r>
              <a:rPr lang="en-US" sz="32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Behavioral </a:t>
            </a:r>
          </a:p>
          <a:p>
            <a:r>
              <a:rPr lang="en-US" sz="32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C. Structural </a:t>
            </a:r>
          </a:p>
          <a:p>
            <a:r>
              <a:rPr lang="en-US" sz="32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D. None of the above</a:t>
            </a:r>
          </a:p>
          <a:p>
            <a:endParaRPr lang="en-US" dirty="0">
              <a:latin typeface="Bahnschrift Semi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49272-7E7C-476D-A23F-C90633536724}"/>
              </a:ext>
            </a:extLst>
          </p:cNvPr>
          <p:cNvSpPr txBox="1"/>
          <p:nvPr/>
        </p:nvSpPr>
        <p:spPr>
          <a:xfrm>
            <a:off x="2405017" y="3394805"/>
            <a:ext cx="2997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Behavioral </a:t>
            </a:r>
          </a:p>
        </p:txBody>
      </p:sp>
    </p:spTree>
    <p:extLst>
      <p:ext uri="{BB962C8B-B14F-4D97-AF65-F5344CB8AC3E}">
        <p14:creationId xmlns:p14="http://schemas.microsoft.com/office/powerpoint/2010/main" val="84926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2FB5582-0011-46BE-AA44-F3D8E0F0A8D3}"/>
              </a:ext>
            </a:extLst>
          </p:cNvPr>
          <p:cNvSpPr txBox="1"/>
          <p:nvPr/>
        </p:nvSpPr>
        <p:spPr>
          <a:xfrm>
            <a:off x="1422300" y="889843"/>
            <a:ext cx="9347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685A9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Which of the following describes the Strategy pattern correctly?</a:t>
            </a:r>
          </a:p>
          <a:p>
            <a:pPr marL="342900" indent="-342900">
              <a:buAutoNum type="arabicPeriod"/>
            </a:pPr>
            <a:endParaRPr lang="en-US" sz="32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514350" indent="-514350">
              <a:buAutoNum type="alphaUcPeriod"/>
            </a:pPr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In this pattern, a class behavior changes based on its state. </a:t>
            </a:r>
          </a:p>
          <a:p>
            <a:pPr marL="514350" indent="-514350">
              <a:buAutoNum type="alphaUcPeriod"/>
            </a:pPr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In this pattern, a null object replaces check of NULL object instance. </a:t>
            </a:r>
          </a:p>
          <a:p>
            <a:pPr marL="514350" indent="-514350">
              <a:buAutoNum type="alphaUcPeriod"/>
            </a:pPr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In this pattern, a class behavior or its algorithm can be changed at run time. </a:t>
            </a:r>
          </a:p>
          <a:p>
            <a:pPr marL="514350" indent="-514350">
              <a:buAutoNum type="alphaUcPeriod"/>
            </a:pPr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In this pattern, an abstract class exposes defined way(s)/template(s) to execute its </a:t>
            </a:r>
            <a:r>
              <a:rPr lang="en-US" sz="32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methods.</a:t>
            </a:r>
            <a:endParaRPr lang="en-US" dirty="0">
              <a:latin typeface="Bahnschrift Semi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49272-7E7C-476D-A23F-C90633536724}"/>
              </a:ext>
            </a:extLst>
          </p:cNvPr>
          <p:cNvSpPr txBox="1"/>
          <p:nvPr/>
        </p:nvSpPr>
        <p:spPr>
          <a:xfrm>
            <a:off x="1932051" y="3208912"/>
            <a:ext cx="8622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In this pattern, a null object replaces check of NULL object instance. </a:t>
            </a:r>
          </a:p>
        </p:txBody>
      </p:sp>
    </p:spTree>
    <p:extLst>
      <p:ext uri="{BB962C8B-B14F-4D97-AF65-F5344CB8AC3E}">
        <p14:creationId xmlns:p14="http://schemas.microsoft.com/office/powerpoint/2010/main" val="132566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2FB5582-0011-46BE-AA44-F3D8E0F0A8D3}"/>
              </a:ext>
            </a:extLst>
          </p:cNvPr>
          <p:cNvSpPr txBox="1"/>
          <p:nvPr/>
        </p:nvSpPr>
        <p:spPr>
          <a:xfrm>
            <a:off x="1422300" y="1751617"/>
            <a:ext cx="93474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685A9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Which of the following are disadvantages of using inheritance to provide Duck behavior?</a:t>
            </a:r>
          </a:p>
          <a:p>
            <a:endParaRPr lang="en-US" sz="32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514350" indent="-514350">
              <a:buAutoNum type="alphaUcPeriod"/>
            </a:pPr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Code is duplicated across subclasses.</a:t>
            </a:r>
          </a:p>
          <a:p>
            <a:pPr marL="514350" indent="-514350">
              <a:buAutoNum type="alphaUcPeriod"/>
            </a:pPr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Runtime behavior changes are difficult.</a:t>
            </a:r>
          </a:p>
          <a:p>
            <a:pPr marL="514350" indent="-514350">
              <a:buAutoNum type="alphaUcPeriod"/>
            </a:pPr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We can’t make ducks dance.</a:t>
            </a:r>
          </a:p>
          <a:p>
            <a:pPr marL="514350" indent="-514350">
              <a:buAutoNum type="alphaUcPeriod"/>
            </a:pPr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Ducks can’t fly and quack at the same time</a:t>
            </a:r>
            <a:r>
              <a:rPr lang="en-US" sz="32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Bahnschrift Semi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49272-7E7C-476D-A23F-C90633536724}"/>
              </a:ext>
            </a:extLst>
          </p:cNvPr>
          <p:cNvSpPr txBox="1"/>
          <p:nvPr/>
        </p:nvSpPr>
        <p:spPr>
          <a:xfrm>
            <a:off x="1942560" y="3633933"/>
            <a:ext cx="862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Runtime behavior changes are difficult.</a:t>
            </a:r>
          </a:p>
        </p:txBody>
      </p:sp>
    </p:spTree>
    <p:extLst>
      <p:ext uri="{BB962C8B-B14F-4D97-AF65-F5344CB8AC3E}">
        <p14:creationId xmlns:p14="http://schemas.microsoft.com/office/powerpoint/2010/main" val="3474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B8A662C-6080-44F3-B8D0-A0AD4CFB97A7}"/>
              </a:ext>
            </a:extLst>
          </p:cNvPr>
          <p:cNvSpPr txBox="1"/>
          <p:nvPr/>
        </p:nvSpPr>
        <p:spPr>
          <a:xfrm>
            <a:off x="1176997" y="709764"/>
            <a:ext cx="10138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685A9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Choose the most suitable answer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C5C7EF-582E-48E2-9C4E-15A8B78C82AD}"/>
              </a:ext>
            </a:extLst>
          </p:cNvPr>
          <p:cNvGrpSpPr/>
          <p:nvPr/>
        </p:nvGrpSpPr>
        <p:grpSpPr>
          <a:xfrm>
            <a:off x="6096000" y="1907216"/>
            <a:ext cx="5079468" cy="3375373"/>
            <a:chOff x="6096000" y="1907216"/>
            <a:chExt cx="5079468" cy="3375373"/>
          </a:xfrm>
        </p:grpSpPr>
        <p:pic>
          <p:nvPicPr>
            <p:cNvPr id="3074" name="Picture 2" descr="Image result for patron stratégie&quot;">
              <a:extLst>
                <a:ext uri="{FF2B5EF4-FFF2-40B4-BE49-F238E27FC236}">
                  <a16:creationId xmlns:a16="http://schemas.microsoft.com/office/drawing/2014/main" id="{43052E6B-B11B-4C2E-A5A6-BDD2BECBB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907216"/>
              <a:ext cx="5079468" cy="3375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7D5D141-9C31-4EA2-BE9C-40EB6CC0EBB4}"/>
                </a:ext>
              </a:extLst>
            </p:cNvPr>
            <p:cNvSpPr/>
            <p:nvPr/>
          </p:nvSpPr>
          <p:spPr>
            <a:xfrm>
              <a:off x="7887570" y="1973318"/>
              <a:ext cx="1498294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08FC49DA-5BB1-4350-BBF8-702776209CF4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rot="10800000" flipH="1" flipV="1">
              <a:off x="7887570" y="2265706"/>
              <a:ext cx="1077754" cy="292386"/>
            </a:xfrm>
            <a:prstGeom prst="bentConnector3">
              <a:avLst>
                <a:gd name="adj1" fmla="val 100690"/>
              </a:avLst>
            </a:prstGeom>
            <a:ln w="3810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5" name="Title 5">
            <a:extLst>
              <a:ext uri="{FF2B5EF4-FFF2-40B4-BE49-F238E27FC236}">
                <a16:creationId xmlns:a16="http://schemas.microsoft.com/office/drawing/2014/main" id="{3E08570D-9DC1-4C38-A592-F7E81187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1825" y="1515897"/>
            <a:ext cx="1307539" cy="149961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Indie Flower" panose="02000000000000000000" pitchFamily="2" charset="0"/>
                <a:cs typeface="Aharoni" panose="02010803020104030203" pitchFamily="2" charset="-79"/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5419D8-2131-4A5D-9FAD-1EBEB2F5B9D6}"/>
              </a:ext>
            </a:extLst>
          </p:cNvPr>
          <p:cNvSpPr txBox="1"/>
          <p:nvPr/>
        </p:nvSpPr>
        <p:spPr>
          <a:xfrm>
            <a:off x="2069972" y="2132399"/>
            <a:ext cx="492181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A.</a:t>
            </a:r>
          </a:p>
          <a:p>
            <a:endParaRPr lang="en-US" sz="28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endParaRPr lang="en-US" sz="5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B.</a:t>
            </a:r>
          </a:p>
          <a:p>
            <a:endParaRPr lang="en-US" sz="28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endParaRPr lang="en-US" sz="5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C.</a:t>
            </a:r>
          </a:p>
          <a:p>
            <a:endParaRPr lang="en-US" sz="28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73AD20-1238-4D8A-9ED4-DDFCF0688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198" y="2054880"/>
            <a:ext cx="2543175" cy="7239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0B81CD5-73FB-48E6-9365-6CD25F5FD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266" y="2940360"/>
            <a:ext cx="2562225" cy="8191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CFCC662-742A-47DD-ADFC-1291FB2BB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872" y="3586741"/>
            <a:ext cx="2409825" cy="10001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4E930AB-5EB9-4458-9D0A-185E45F84A07}"/>
              </a:ext>
            </a:extLst>
          </p:cNvPr>
          <p:cNvSpPr txBox="1"/>
          <p:nvPr/>
        </p:nvSpPr>
        <p:spPr>
          <a:xfrm>
            <a:off x="2069972" y="4838402"/>
            <a:ext cx="49218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00" dirty="0">
              <a:solidFill>
                <a:srgbClr val="FF0000"/>
              </a:solidFill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D. Both A and B</a:t>
            </a:r>
          </a:p>
        </p:txBody>
      </p:sp>
    </p:spTree>
    <p:extLst>
      <p:ext uri="{BB962C8B-B14F-4D97-AF65-F5344CB8AC3E}">
        <p14:creationId xmlns:p14="http://schemas.microsoft.com/office/powerpoint/2010/main" val="76921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E8265F4-09C5-40D8-AB5B-37F128CF8D26}"/>
              </a:ext>
            </a:extLst>
          </p:cNvPr>
          <p:cNvSpPr/>
          <p:nvPr/>
        </p:nvSpPr>
        <p:spPr>
          <a:xfrm>
            <a:off x="4296015" y="1800473"/>
            <a:ext cx="3599970" cy="848595"/>
          </a:xfrm>
          <a:prstGeom prst="roundRect">
            <a:avLst/>
          </a:prstGeom>
          <a:solidFill>
            <a:srgbClr val="8DB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highlight>
                  <a:srgbClr val="8DB9AD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DESIGN PATTERN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9BFF56-E376-4D77-A882-076A59629681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6094221" y="2649068"/>
            <a:ext cx="1779" cy="152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E6D065-847A-4D94-AEC0-23444D887F43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3491127" y="2649068"/>
            <a:ext cx="2604873" cy="152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0C9416-6CBA-4DDE-A11A-FA7C65B1969F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6096000" y="2649068"/>
            <a:ext cx="2606228" cy="152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CAB6B30-2109-434E-BCC6-8B50F30675F0}"/>
              </a:ext>
            </a:extLst>
          </p:cNvPr>
          <p:cNvSpPr/>
          <p:nvPr/>
        </p:nvSpPr>
        <p:spPr>
          <a:xfrm>
            <a:off x="2684884" y="4177647"/>
            <a:ext cx="1612485" cy="1081548"/>
          </a:xfrm>
          <a:prstGeom prst="roundRect">
            <a:avLst/>
          </a:prstGeom>
          <a:solidFill>
            <a:srgbClr val="8DB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highlight>
                  <a:srgbClr val="8DB9AD"/>
                </a:highlight>
                <a:latin typeface="Keep Calm Med" pitchFamily="2" charset="0"/>
              </a:rPr>
              <a:t>Creational pattern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E9DC639-5E79-4B5E-9C08-D20AFDF92342}"/>
              </a:ext>
            </a:extLst>
          </p:cNvPr>
          <p:cNvSpPr/>
          <p:nvPr/>
        </p:nvSpPr>
        <p:spPr>
          <a:xfrm>
            <a:off x="7895985" y="4177647"/>
            <a:ext cx="1612485" cy="1081548"/>
          </a:xfrm>
          <a:prstGeom prst="roundRect">
            <a:avLst/>
          </a:prstGeom>
          <a:solidFill>
            <a:srgbClr val="8DB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highlight>
                  <a:srgbClr val="8DB9AD"/>
                </a:highlight>
                <a:latin typeface="Keep Calm Med" pitchFamily="2" charset="0"/>
              </a:rPr>
              <a:t>Behavioral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ighlight>
                  <a:srgbClr val="8DB9AD"/>
                </a:highlight>
                <a:latin typeface="Keep Calm Med" pitchFamily="2" charset="0"/>
              </a:rPr>
              <a:t> 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highlight>
                  <a:srgbClr val="8DB9AD"/>
                </a:highlight>
                <a:latin typeface="Keep Calm Med" pitchFamily="2" charset="0"/>
              </a:rPr>
              <a:t>pattern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5AD2B8C-6F66-4CC5-B84A-54999903D089}"/>
              </a:ext>
            </a:extLst>
          </p:cNvPr>
          <p:cNvSpPr/>
          <p:nvPr/>
        </p:nvSpPr>
        <p:spPr>
          <a:xfrm>
            <a:off x="5287978" y="4177647"/>
            <a:ext cx="1612485" cy="1081548"/>
          </a:xfrm>
          <a:prstGeom prst="roundRect">
            <a:avLst/>
          </a:prstGeom>
          <a:solidFill>
            <a:srgbClr val="8DB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highlight>
                  <a:srgbClr val="8DB9AD"/>
                </a:highlight>
                <a:latin typeface="Keep Calm Med" pitchFamily="2" charset="0"/>
              </a:rPr>
              <a:t>Structural pattern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2AB8A4-7A73-4B8D-85CC-9C99E4B8B57B}"/>
              </a:ext>
            </a:extLst>
          </p:cNvPr>
          <p:cNvSpPr txBox="1"/>
          <p:nvPr/>
        </p:nvSpPr>
        <p:spPr>
          <a:xfrm>
            <a:off x="1882742" y="5781887"/>
            <a:ext cx="8238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ahnschrift" panose="020B0502040204020203" pitchFamily="34" charset="0"/>
              </a:rPr>
              <a:t>Strategy pattern is a behavioral pattern!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651953-D0FC-445A-9196-EAD0EBB36BED}"/>
              </a:ext>
            </a:extLst>
          </p:cNvPr>
          <p:cNvSpPr txBox="1"/>
          <p:nvPr/>
        </p:nvSpPr>
        <p:spPr>
          <a:xfrm>
            <a:off x="1491842" y="646883"/>
            <a:ext cx="88419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5500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Design Pattern summary</a:t>
            </a:r>
          </a:p>
        </p:txBody>
      </p:sp>
    </p:spTree>
    <p:extLst>
      <p:ext uri="{BB962C8B-B14F-4D97-AF65-F5344CB8AC3E}">
        <p14:creationId xmlns:p14="http://schemas.microsoft.com/office/powerpoint/2010/main" val="408957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  <p:bldP spid="20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B504B7-A9DA-42C6-8EFE-9C90D39C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342621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Strategy pattern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18712-6F1B-4CFC-A1DE-B3C1736A1042}"/>
              </a:ext>
            </a:extLst>
          </p:cNvPr>
          <p:cNvSpPr txBox="1"/>
          <p:nvPr/>
        </p:nvSpPr>
        <p:spPr>
          <a:xfrm>
            <a:off x="1788603" y="2243474"/>
            <a:ext cx="8442075" cy="3470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en-US" sz="3500" dirty="0">
                <a:solidFill>
                  <a:schemeClr val="accent2"/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Origin:</a:t>
            </a:r>
            <a:r>
              <a:rPr lang="en-US" sz="3500" dirty="0">
                <a:solidFill>
                  <a:schemeClr val="accent2"/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 </a:t>
            </a:r>
            <a:r>
              <a:rPr lang="en-US" sz="4000" dirty="0">
                <a:solidFill>
                  <a:schemeClr val="accent2"/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	</a:t>
            </a:r>
            <a:r>
              <a:rPr lang="en-US" sz="2200" dirty="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the Strategy Pattern is known as a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behavioral</a:t>
            </a:r>
            <a:r>
              <a:rPr lang="en-US" sz="2200" dirty="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						pattern and is used to manage algorithms, 							relationships </a:t>
            </a:r>
            <a:r>
              <a:rPr lang="en-US" sz="220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and responsibilities </a:t>
            </a:r>
            <a:r>
              <a:rPr lang="en-US" sz="2200" dirty="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between objects</a:t>
            </a:r>
            <a:endParaRPr lang="en-US" sz="2200" dirty="0">
              <a:solidFill>
                <a:schemeClr val="accent2"/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pPr algn="just">
              <a:spcBef>
                <a:spcPts val="300"/>
              </a:spcBef>
            </a:pPr>
            <a:endParaRPr lang="en-US" sz="500" dirty="0">
              <a:solidFill>
                <a:schemeClr val="accent2"/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pPr algn="just">
              <a:spcBef>
                <a:spcPts val="300"/>
              </a:spcBef>
            </a:pPr>
            <a:r>
              <a:rPr lang="en-US" sz="2500">
                <a:solidFill>
                  <a:schemeClr val="accent2"/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Definition</a:t>
            </a:r>
            <a:r>
              <a:rPr lang="en-US" sz="3500">
                <a:solidFill>
                  <a:schemeClr val="accent2"/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:</a:t>
            </a:r>
            <a:r>
              <a:rPr lang="en-US" sz="3500">
                <a:solidFill>
                  <a:schemeClr val="accent2"/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	</a:t>
            </a:r>
            <a:r>
              <a:rPr lang="en-US" sz="2200" dirty="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defines a family of algorithms</a:t>
            </a:r>
            <a:r>
              <a:rPr lang="en-US" sz="220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, envelop </a:t>
            </a:r>
            <a:r>
              <a:rPr lang="en-US" sz="2200" dirty="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each 			</a:t>
            </a:r>
            <a:r>
              <a:rPr lang="en-US" sz="220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				one, </a:t>
            </a:r>
            <a:r>
              <a:rPr lang="en-US" sz="2200" dirty="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and makes </a:t>
            </a:r>
            <a:r>
              <a:rPr lang="en-US" sz="220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them exchangable </a:t>
            </a:r>
            <a:r>
              <a:rPr lang="en-US" sz="2200" dirty="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within 		</a:t>
            </a:r>
            <a:r>
              <a:rPr lang="en-US" sz="220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					that family</a:t>
            </a:r>
            <a:r>
              <a:rPr lang="en-US" sz="150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</a:t>
            </a:r>
          </a:p>
          <a:p>
            <a:pPr algn="just">
              <a:spcBef>
                <a:spcPts val="300"/>
              </a:spcBef>
            </a:pPr>
            <a:r>
              <a:rPr lang="en-US" sz="220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				strategy </a:t>
            </a:r>
            <a:r>
              <a:rPr lang="en-US" sz="2200" dirty="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lets the algorithm </a:t>
            </a:r>
            <a:r>
              <a:rPr lang="en-US" sz="220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vary independently from 					clients </a:t>
            </a:r>
            <a:r>
              <a:rPr lang="en-US" sz="2200" dirty="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who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F2545-6B9D-4EF2-B0FE-99E0D6D3A927}"/>
              </a:ext>
            </a:extLst>
          </p:cNvPr>
          <p:cNvSpPr txBox="1"/>
          <p:nvPr/>
        </p:nvSpPr>
        <p:spPr>
          <a:xfrm>
            <a:off x="1675002" y="1381700"/>
            <a:ext cx="88419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5000">
                <a:solidFill>
                  <a:schemeClr val="accent2"/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•</a:t>
            </a:r>
            <a:r>
              <a:rPr lang="en-US" sz="4000">
                <a:solidFill>
                  <a:schemeClr val="accent2"/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	</a:t>
            </a:r>
            <a:endParaRPr lang="en-US" sz="2200">
              <a:latin typeface="Bahnschrift SemiLight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0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618712-6F1B-4CFC-A1DE-B3C1736A1042}"/>
              </a:ext>
            </a:extLst>
          </p:cNvPr>
          <p:cNvSpPr txBox="1"/>
          <p:nvPr/>
        </p:nvSpPr>
        <p:spPr>
          <a:xfrm>
            <a:off x="1675002" y="2811842"/>
            <a:ext cx="88419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en-US" sz="3000" dirty="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Joe works for a company that makes a highly successful duck pond simulation game, </a:t>
            </a:r>
            <a:r>
              <a:rPr lang="en-US" sz="3000" dirty="0" err="1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SimUDuck</a:t>
            </a:r>
            <a:r>
              <a:rPr lang="en-US" sz="3000" dirty="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. The game can show a large variety of duck species swimming and making quacking sounds.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F2545-6B9D-4EF2-B0FE-99E0D6D3A927}"/>
              </a:ext>
            </a:extLst>
          </p:cNvPr>
          <p:cNvSpPr txBox="1"/>
          <p:nvPr/>
        </p:nvSpPr>
        <p:spPr>
          <a:xfrm>
            <a:off x="1675002" y="1524313"/>
            <a:ext cx="88419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5000">
                <a:solidFill>
                  <a:schemeClr val="accent2"/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•</a:t>
            </a:r>
            <a:r>
              <a:rPr lang="en-US" sz="4000">
                <a:solidFill>
                  <a:schemeClr val="accent2"/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	</a:t>
            </a:r>
            <a:endParaRPr lang="en-US" sz="2200">
              <a:latin typeface="Bahnschrift SemiLight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FCE7-D867-48C4-8655-F2E6D9119828}"/>
              </a:ext>
            </a:extLst>
          </p:cNvPr>
          <p:cNvSpPr txBox="1"/>
          <p:nvPr/>
        </p:nvSpPr>
        <p:spPr>
          <a:xfrm>
            <a:off x="1491842" y="646883"/>
            <a:ext cx="88419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5500" dirty="0" err="1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SimUDuck</a:t>
            </a:r>
            <a:r>
              <a:rPr lang="en-US" sz="5500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34568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6BF5CD-EB2C-4A46-8550-9C1A34C34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842962"/>
            <a:ext cx="9401175" cy="5172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F120AF-E625-4A71-A384-CDB262B3E7CF}"/>
              </a:ext>
            </a:extLst>
          </p:cNvPr>
          <p:cNvSpPr txBox="1"/>
          <p:nvPr/>
        </p:nvSpPr>
        <p:spPr>
          <a:xfrm rot="21320247">
            <a:off x="8881862" y="4404476"/>
            <a:ext cx="2089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Indie Flower" panose="02000000000000000000"/>
                <a:cs typeface="Helvetica" panose="020B0604020202020204" pitchFamily="34" charset="0"/>
              </a:rPr>
              <a:t>Lots of other types</a:t>
            </a:r>
          </a:p>
          <a:p>
            <a:pPr algn="ctr"/>
            <a:r>
              <a:rPr lang="en-US">
                <a:latin typeface="Indie Flower" panose="02000000000000000000"/>
                <a:cs typeface="Helvetica" panose="020B0604020202020204" pitchFamily="34" charset="0"/>
              </a:rPr>
              <a:t>of duck inherit from</a:t>
            </a:r>
          </a:p>
          <a:p>
            <a:pPr algn="ctr"/>
            <a:r>
              <a:rPr lang="en-US">
                <a:latin typeface="Indie Flower" panose="02000000000000000000"/>
                <a:cs typeface="Helvetica" panose="020B0604020202020204" pitchFamily="34" charset="0"/>
              </a:rPr>
              <a:t>the Duck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CD374-C2BE-4218-8DE1-3F9A5E3735E3}"/>
              </a:ext>
            </a:extLst>
          </p:cNvPr>
          <p:cNvSpPr txBox="1"/>
          <p:nvPr/>
        </p:nvSpPr>
        <p:spPr>
          <a:xfrm>
            <a:off x="913001" y="383563"/>
            <a:ext cx="98835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450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inheritance base design…</a:t>
            </a:r>
          </a:p>
        </p:txBody>
      </p:sp>
    </p:spTree>
    <p:extLst>
      <p:ext uri="{BB962C8B-B14F-4D97-AF65-F5344CB8AC3E}">
        <p14:creationId xmlns:p14="http://schemas.microsoft.com/office/powerpoint/2010/main" val="75621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707720-1CAF-44A7-AF8F-36E106D58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78" y="623887"/>
            <a:ext cx="9839325" cy="5610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F120AF-E625-4A71-A384-CDB262B3E7CF}"/>
              </a:ext>
            </a:extLst>
          </p:cNvPr>
          <p:cNvSpPr txBox="1"/>
          <p:nvPr/>
        </p:nvSpPr>
        <p:spPr>
          <a:xfrm rot="372640">
            <a:off x="9543241" y="4319044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Other duck</a:t>
            </a:r>
          </a:p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896C2-A022-4AF0-B7EE-7EF301BE9FA0}"/>
              </a:ext>
            </a:extLst>
          </p:cNvPr>
          <p:cNvSpPr txBox="1"/>
          <p:nvPr/>
        </p:nvSpPr>
        <p:spPr>
          <a:xfrm>
            <a:off x="4547423" y="2487380"/>
            <a:ext cx="7040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>
                <a:latin typeface="Helvetica" panose="020B0604020202020204" pitchFamily="34" charset="0"/>
                <a:cs typeface="Helvetica" panose="020B0604020202020204" pitchFamily="34" charset="0"/>
              </a:rPr>
              <a:t>fly()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47EAE9-7D96-444E-9215-4145647D7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506" y="2356757"/>
            <a:ext cx="1364492" cy="3460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FBE0E7-E2AF-49F0-BD1A-ADCE8E89D6EA}"/>
              </a:ext>
            </a:extLst>
          </p:cNvPr>
          <p:cNvSpPr txBox="1"/>
          <p:nvPr/>
        </p:nvSpPr>
        <p:spPr>
          <a:xfrm rot="21132631">
            <a:off x="1815511" y="2164214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What Joe </a:t>
            </a:r>
          </a:p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added</a:t>
            </a:r>
          </a:p>
        </p:txBody>
      </p:sp>
    </p:spTree>
    <p:extLst>
      <p:ext uri="{BB962C8B-B14F-4D97-AF65-F5344CB8AC3E}">
        <p14:creationId xmlns:p14="http://schemas.microsoft.com/office/powerpoint/2010/main" val="388931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59215-D25D-49AD-8CDB-0F20D1972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15" y="628650"/>
            <a:ext cx="11029950" cy="5600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F120AF-E625-4A71-A384-CDB262B3E7CF}"/>
              </a:ext>
            </a:extLst>
          </p:cNvPr>
          <p:cNvSpPr txBox="1"/>
          <p:nvPr/>
        </p:nvSpPr>
        <p:spPr>
          <a:xfrm rot="372640">
            <a:off x="10606931" y="4253730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Other duck</a:t>
            </a:r>
          </a:p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896C2-A022-4AF0-B7EE-7EF301BE9FA0}"/>
              </a:ext>
            </a:extLst>
          </p:cNvPr>
          <p:cNvSpPr txBox="1"/>
          <p:nvPr/>
        </p:nvSpPr>
        <p:spPr>
          <a:xfrm>
            <a:off x="4519426" y="2487380"/>
            <a:ext cx="7040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>
                <a:latin typeface="Helvetica" panose="020B0604020202020204" pitchFamily="34" charset="0"/>
                <a:cs typeface="Helvetica" panose="020B0604020202020204" pitchFamily="34" charset="0"/>
              </a:rPr>
              <a:t>fly()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99830C-29DE-47E3-89BC-97DB1AB2F468}"/>
              </a:ext>
            </a:extLst>
          </p:cNvPr>
          <p:cNvSpPr txBox="1"/>
          <p:nvPr/>
        </p:nvSpPr>
        <p:spPr>
          <a:xfrm rot="372640">
            <a:off x="7774095" y="2362766"/>
            <a:ext cx="247696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>
                <a:latin typeface="Indie Flower" panose="02000000000000000000" pitchFamily="2" charset="0"/>
                <a:cs typeface="Helvetica" panose="020B0604020202020204" pitchFamily="34" charset="0"/>
              </a:rPr>
              <a:t>Now RubberDuck</a:t>
            </a:r>
          </a:p>
          <a:p>
            <a:pPr algn="ctr"/>
            <a:r>
              <a:rPr lang="en-US" sz="2500">
                <a:latin typeface="Indie Flower" panose="02000000000000000000" pitchFamily="2" charset="0"/>
                <a:cs typeface="Helvetica" panose="020B0604020202020204" pitchFamily="34" charset="0"/>
              </a:rPr>
              <a:t>can fly?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36DC58-4E92-4E11-9AF6-CD8FB14D6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11170">
            <a:off x="3752448" y="2597707"/>
            <a:ext cx="546762" cy="2205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CF5CAC-192D-4571-B289-9B6ADBCE6D00}"/>
              </a:ext>
            </a:extLst>
          </p:cNvPr>
          <p:cNvSpPr txBox="1"/>
          <p:nvPr/>
        </p:nvSpPr>
        <p:spPr>
          <a:xfrm rot="21326074">
            <a:off x="446133" y="2330504"/>
            <a:ext cx="33554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Indie Flower" panose="02000000000000000000" pitchFamily="2" charset="0"/>
                <a:cs typeface="Helvetica" panose="020B0604020202020204" pitchFamily="34" charset="0"/>
              </a:rPr>
              <a:t>By putting fly() in</a:t>
            </a:r>
          </a:p>
          <a:p>
            <a:pPr algn="ctr"/>
            <a:r>
              <a:rPr lang="en-US" sz="2000" dirty="0">
                <a:latin typeface="Indie Flower" panose="02000000000000000000" pitchFamily="2" charset="0"/>
                <a:cs typeface="Helvetica" panose="020B0604020202020204" pitchFamily="34" charset="0"/>
              </a:rPr>
              <a:t>The superclass, he gave flying</a:t>
            </a:r>
          </a:p>
          <a:p>
            <a:pPr algn="ctr"/>
            <a:r>
              <a:rPr lang="en-US" sz="2000" dirty="0">
                <a:latin typeface="Indie Flower" panose="02000000000000000000" pitchFamily="2" charset="0"/>
                <a:cs typeface="Helvetica" panose="020B0604020202020204" pitchFamily="34" charset="0"/>
              </a:rPr>
              <a:t>ability to ALL ducks, including</a:t>
            </a:r>
          </a:p>
          <a:p>
            <a:pPr algn="ctr"/>
            <a:r>
              <a:rPr lang="en-US" sz="2000" dirty="0">
                <a:latin typeface="Indie Flower" panose="02000000000000000000" pitchFamily="2" charset="0"/>
                <a:cs typeface="Helvetica" panose="020B0604020202020204" pitchFamily="34" charset="0"/>
              </a:rPr>
              <a:t>those that shouldn’t</a:t>
            </a:r>
          </a:p>
        </p:txBody>
      </p:sp>
    </p:spTree>
    <p:extLst>
      <p:ext uri="{BB962C8B-B14F-4D97-AF65-F5344CB8AC3E}">
        <p14:creationId xmlns:p14="http://schemas.microsoft.com/office/powerpoint/2010/main" val="3507945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CF5CAC-192D-4571-B289-9B6ADBCE6D00}"/>
              </a:ext>
            </a:extLst>
          </p:cNvPr>
          <p:cNvSpPr txBox="1"/>
          <p:nvPr/>
        </p:nvSpPr>
        <p:spPr>
          <a:xfrm>
            <a:off x="2613630" y="1547719"/>
            <a:ext cx="766107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en-US" sz="3000" dirty="0">
                <a:latin typeface="Indie Flower" panose="02000000000000000000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Runtime behavior changes are difficult </a:t>
            </a:r>
          </a:p>
          <a:p>
            <a:pPr algn="just">
              <a:spcBef>
                <a:spcPts val="300"/>
              </a:spcBef>
            </a:pPr>
            <a:endParaRPr lang="en-US" sz="3000" dirty="0">
              <a:latin typeface="Indie Flower" panose="02000000000000000000" pitchFamily="2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algn="just">
              <a:spcBef>
                <a:spcPts val="300"/>
              </a:spcBef>
            </a:pPr>
            <a:r>
              <a:rPr lang="en-US" sz="3000" dirty="0">
                <a:latin typeface="Indie Flower" panose="02000000000000000000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Hard to gain knowledge of all duck behaviors</a:t>
            </a:r>
          </a:p>
          <a:p>
            <a:pPr algn="just">
              <a:spcBef>
                <a:spcPts val="300"/>
              </a:spcBef>
            </a:pPr>
            <a:endParaRPr lang="en-US" sz="3000" dirty="0">
              <a:latin typeface="Indie Flower" panose="02000000000000000000" pitchFamily="2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algn="just">
              <a:spcBef>
                <a:spcPts val="300"/>
              </a:spcBef>
            </a:pPr>
            <a:r>
              <a:rPr lang="en-US" sz="3000" dirty="0">
                <a:latin typeface="Indie Flower" panose="02000000000000000000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Changes can unintentionally affect other ducks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8F41B6-FF6A-456B-8C88-802C774B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472" y="1795243"/>
            <a:ext cx="187220" cy="2084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980708-038B-402E-AD29-09B3273DF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082" y="4750089"/>
            <a:ext cx="787732" cy="3150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74EEA6-A9C0-4831-83A5-FBB650F4CDEE}"/>
              </a:ext>
            </a:extLst>
          </p:cNvPr>
          <p:cNvSpPr txBox="1"/>
          <p:nvPr/>
        </p:nvSpPr>
        <p:spPr>
          <a:xfrm>
            <a:off x="3479385" y="4630636"/>
            <a:ext cx="54072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en-US" sz="3000">
                <a:solidFill>
                  <a:srgbClr val="C00000"/>
                </a:solidFill>
                <a:latin typeface="Indie Flower" panose="02000000000000000000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maintenance can be a nightmare!</a:t>
            </a:r>
          </a:p>
        </p:txBody>
      </p:sp>
    </p:spTree>
    <p:extLst>
      <p:ext uri="{BB962C8B-B14F-4D97-AF65-F5344CB8AC3E}">
        <p14:creationId xmlns:p14="http://schemas.microsoft.com/office/powerpoint/2010/main" val="112266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698</Words>
  <Application>Microsoft Office PowerPoint</Application>
  <PresentationFormat>Màn hình rộng</PresentationFormat>
  <Paragraphs>111</Paragraphs>
  <Slides>23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23</vt:i4>
      </vt:variant>
    </vt:vector>
  </HeadingPairs>
  <TitlesOfParts>
    <vt:vector size="36" baseType="lpstr">
      <vt:lpstr>Keep Calm Med</vt:lpstr>
      <vt:lpstr>Aharoni</vt:lpstr>
      <vt:lpstr>Arial</vt:lpstr>
      <vt:lpstr>Bahnschrift</vt:lpstr>
      <vt:lpstr>Bahnschrift SemiBold</vt:lpstr>
      <vt:lpstr>Bahnschrift SemiLight</vt:lpstr>
      <vt:lpstr>Helvetica</vt:lpstr>
      <vt:lpstr>Indie Flower</vt:lpstr>
      <vt:lpstr>Tw Cen MT</vt:lpstr>
      <vt:lpstr>Tw Cen MT Condensed</vt:lpstr>
      <vt:lpstr>Wingdings</vt:lpstr>
      <vt:lpstr>Wingdings 3</vt:lpstr>
      <vt:lpstr>Integral</vt:lpstr>
      <vt:lpstr>Strategy pattern</vt:lpstr>
      <vt:lpstr>Bản trình bày PowerPoint</vt:lpstr>
      <vt:lpstr>Bản trình bày PowerPoint</vt:lpstr>
      <vt:lpstr>Strategy pattern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Participants</vt:lpstr>
      <vt:lpstr>Advantages   &amp;   disadvantage</vt:lpstr>
      <vt:lpstr>advantages</vt:lpstr>
      <vt:lpstr>disadvantages</vt:lpstr>
      <vt:lpstr>Bản trình bày PowerPoint</vt:lpstr>
      <vt:lpstr>Bản trình bày PowerPoint</vt:lpstr>
      <vt:lpstr>Bản trình bày PowerPoint</vt:lpstr>
      <vt:lpstr>Bản trình bày PowerPoint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NGUYỄN THẢO NINH</dc:creator>
  <cp:lastModifiedBy>NGUYỄN THẢO NINH</cp:lastModifiedBy>
  <cp:revision>3</cp:revision>
  <dcterms:created xsi:type="dcterms:W3CDTF">2019-12-06T06:18:21Z</dcterms:created>
  <dcterms:modified xsi:type="dcterms:W3CDTF">2019-12-06T07:08:11Z</dcterms:modified>
</cp:coreProperties>
</file>