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9"/>
    <p:restoredTop sz="96327"/>
  </p:normalViewPr>
  <p:slideViewPr>
    <p:cSldViewPr snapToGrid="0" snapToObjects="1">
      <p:cViewPr varScale="1">
        <p:scale>
          <a:sx n="138" d="100"/>
          <a:sy n="138" d="100"/>
        </p:scale>
        <p:origin x="1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4E62A-EA91-544F-9EDC-1E18C5FCB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ECCDD3-8338-594B-A5FF-0A3DA9C3E4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3146-DF9D-0A4D-AC3A-01FA59E5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91BB1-955F-7E47-BD30-A9560B039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062C5-F886-8F4B-89DA-701BFC76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730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0D7-B4A1-C741-9C77-B2287053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BF840-D1A1-BE4A-99B2-EB6BA4471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70767-4D03-494B-98E7-7885CED7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48D4E-8493-9C47-A016-E0A0E509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6E588-82AC-A54A-B763-6D7D151A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7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7AD26-49FB-0C44-A90A-9B39A969C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B3F72-D35C-6D44-8A57-8FF79AFDE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B1160-A3C8-DB42-A597-530C9DE1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4E4CD-74BB-364E-8719-FE3C25DDF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FA64C-7520-D743-A2AC-72217FE88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1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B2A6-0B9E-8F41-BE11-AB34C956E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7D6F-0739-8E4E-8914-24BCB39EA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12C7-68CC-B84A-A486-4A819B9F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D4457-51A4-FA4C-B935-796DCDC9E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4C9F-40D2-E44D-A015-497A8336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89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E8594-2C88-0740-8083-BA23D9BF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CE147-6522-E643-8790-FA18B54188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A3A48-844A-F747-89CE-BCF7B7618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39078-F62A-6948-92A0-07E24104C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A262-4D61-3141-887B-555C610CE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7D324-EE01-9845-A8BD-7450AC399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B00D1-4A7B-4C49-8B89-2CDE2A0CE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069C-6EB2-C24F-A8A8-FB00B9A54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9C1C3-7958-764F-AB54-C8F6F43D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29D60-BA00-0946-9057-F23FDE3F1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8DCC7-2A24-A047-B881-65F115F8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76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05F8-7578-D445-B988-60BD3647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0AB75-4428-764F-8B22-5D873EFD2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CF0BD-CDA8-C044-948C-C6921FE51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FA5AD2-97AF-4348-BE86-AFA2E01829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23DA3-F175-B54C-AA25-D5602E6857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C6803-E096-F140-B9F8-25E9E3CD2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F10912-3E89-B94F-BCC4-201629CF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E2E17D-3C67-0948-A021-B42E4913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322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D1E8-1381-DF42-8FBC-8E09672C5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DEC5DC-2CE9-9140-89D1-36EB6575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04AC5-9BCD-0343-BD73-CD9353E7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AF12-03F0-F848-943E-890ADF074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7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D73FB-957B-0845-935C-710305FCA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C21950-99ED-7142-B4F5-529D4270E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8925F-0B6E-A24A-A357-24E6427D5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24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45C6B-C2AE-3B49-9077-31D50FE1F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CBF5D-71E5-394F-8BE4-E83B89352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6F434-D197-1245-BE94-E34FD9863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409E3-32A6-274F-BC64-6EA38C42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B5DA-3796-614F-A07E-0332358F8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2226F-B158-1942-9792-FA11D77EF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6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9256-0B6C-DF47-993B-91703213E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95A-D8BB-A149-91BD-F07C8168C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F7BEF-8257-C24A-B4BC-08E620B9E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CB808-01C9-0E43-B63C-4594203D9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8DD1A-D091-E447-956E-EE48B80E4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2169E-D9A0-CF4B-B346-48F72E9D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94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24C7C-6219-B249-B1FC-3E65601C6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E4E9A-4F88-F64D-8F8A-62159BC58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DE88-F510-DC44-A71D-F842C2D69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9BC66-4E44-EC41-82E8-51C3572645EA}" type="datetimeFigureOut">
              <a:rPr lang="en-US" smtClean="0"/>
              <a:t>5/26/20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3A03A-FBAA-F34E-B23F-F13B71892B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BA664-2C5B-6B42-93A9-91E27C7F9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E84FD-AAAB-E744-B9A7-3C290AE1E7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17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5E687D-C6EE-6145-8904-EA7A12E7B93F}"/>
              </a:ext>
            </a:extLst>
          </p:cNvPr>
          <p:cNvSpPr/>
          <p:nvPr/>
        </p:nvSpPr>
        <p:spPr>
          <a:xfrm>
            <a:off x="3993638" y="1460017"/>
            <a:ext cx="2861250" cy="3937963"/>
          </a:xfrm>
          <a:prstGeom prst="roundRect">
            <a:avLst>
              <a:gd name="adj" fmla="val 348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"patient":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"demographics":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"name":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"first":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first_name</a:t>
            </a:r>
            <a:r>
              <a:rPr lang="en-US" sz="1400" dirty="0">
                <a:solidFill>
                  <a:schemeClr val="tx1"/>
                </a:solidFill>
              </a:rPr>
              <a:t>&gt;&gt;",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"middle": "",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"last": "&lt;&lt;</a:t>
            </a:r>
            <a:r>
              <a:rPr lang="en-US" sz="1400" dirty="0" err="1">
                <a:solidFill>
                  <a:schemeClr val="tx1"/>
                </a:solidFill>
              </a:rPr>
              <a:t>last_name</a:t>
            </a:r>
            <a:r>
              <a:rPr lang="en-US" sz="1400" dirty="0">
                <a:solidFill>
                  <a:schemeClr val="tx1"/>
                </a:solidFill>
              </a:rPr>
              <a:t>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"address":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"home":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 err="1">
                <a:solidFill>
                  <a:schemeClr val="tx1"/>
                </a:solidFill>
              </a:rPr>
              <a:t>$home</a:t>
            </a:r>
            <a:r>
              <a:rPr lang="en-US" sz="1400" dirty="0">
                <a:solidFill>
                  <a:schemeClr val="tx1"/>
                </a:solidFill>
              </a:rPr>
              <a:t>&gt;&gt;",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"street":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 err="1">
                <a:solidFill>
                  <a:schemeClr val="tx1"/>
                </a:solidFill>
                <a:highlight>
                  <a:srgbClr val="00FFFF"/>
                </a:highlight>
              </a:rPr>
              <a:t>$street</a:t>
            </a:r>
            <a:r>
              <a:rPr lang="en-US" sz="1400" dirty="0">
                <a:solidFill>
                  <a:schemeClr val="tx1"/>
                </a:solidFill>
              </a:rPr>
              <a:t>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"contact":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"phone": "&lt;&lt;phone&gt;&gt;"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025DBAB-DAD9-F44D-9BCF-9DEDB76F5060}"/>
              </a:ext>
            </a:extLst>
          </p:cNvPr>
          <p:cNvSpPr/>
          <p:nvPr/>
        </p:nvSpPr>
        <p:spPr>
          <a:xfrm>
            <a:off x="500556" y="2480231"/>
            <a:ext cx="2016529" cy="1897534"/>
          </a:xfrm>
          <a:prstGeom prst="roundRect">
            <a:avLst>
              <a:gd name="adj" fmla="val 348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first_name</a:t>
            </a:r>
            <a:r>
              <a:rPr lang="en-US" sz="1400" dirty="0">
                <a:solidFill>
                  <a:schemeClr val="tx1"/>
                </a:solidFill>
              </a:rPr>
              <a:t>": "</a:t>
            </a:r>
            <a:r>
              <a:rPr lang="en-US" sz="1400" dirty="0" err="1">
                <a:solidFill>
                  <a:schemeClr val="tx1"/>
                </a:solidFill>
              </a:rPr>
              <a:t>amar</a:t>
            </a:r>
            <a:r>
              <a:rPr lang="en-US" sz="1400" dirty="0">
                <a:solidFill>
                  <a:schemeClr val="tx1"/>
                </a:solidFill>
              </a:rPr>
              <a:t>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 err="1">
                <a:solidFill>
                  <a:schemeClr val="tx1"/>
                </a:solidFill>
              </a:rPr>
              <a:t>last_name</a:t>
            </a:r>
            <a:r>
              <a:rPr lang="en-US" sz="1400" dirty="0">
                <a:solidFill>
                  <a:schemeClr val="tx1"/>
                </a:solidFill>
              </a:rPr>
              <a:t>": "</a:t>
            </a:r>
            <a:r>
              <a:rPr lang="en-US" sz="1400" dirty="0" err="1">
                <a:solidFill>
                  <a:schemeClr val="tx1"/>
                </a:solidFill>
              </a:rPr>
              <a:t>jaiswal</a:t>
            </a:r>
            <a:r>
              <a:rPr lang="en-US" sz="1400" dirty="0">
                <a:solidFill>
                  <a:schemeClr val="tx1"/>
                </a:solidFill>
              </a:rPr>
              <a:t>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>
                <a:solidFill>
                  <a:schemeClr val="tx1"/>
                </a:solidFill>
              </a:rPr>
              <a:t>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"home": "99B",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"</a:t>
            </a:r>
            <a:r>
              <a:rPr lang="en-US" sz="1400" dirty="0">
                <a:solidFill>
                  <a:schemeClr val="tx1"/>
                </a:solidFill>
                <a:highlight>
                  <a:srgbClr val="00FFFF"/>
                </a:highlight>
              </a:rPr>
              <a:t>street</a:t>
            </a:r>
            <a:r>
              <a:rPr lang="en-US" sz="1400" dirty="0">
                <a:solidFill>
                  <a:schemeClr val="tx1"/>
                </a:solidFill>
              </a:rPr>
              <a:t>": "</a:t>
            </a:r>
            <a:r>
              <a:rPr lang="en-US" sz="1400" dirty="0" err="1">
                <a:solidFill>
                  <a:schemeClr val="tx1"/>
                </a:solidFill>
              </a:rPr>
              <a:t>ntnu</a:t>
            </a:r>
            <a:r>
              <a:rPr lang="en-US" sz="1400" dirty="0">
                <a:solidFill>
                  <a:schemeClr val="tx1"/>
                </a:solidFill>
              </a:rPr>
              <a:t>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A6BCDA-D885-A84C-ADCB-ADA23A2BDC71}"/>
              </a:ext>
            </a:extLst>
          </p:cNvPr>
          <p:cNvSpPr/>
          <p:nvPr/>
        </p:nvSpPr>
        <p:spPr>
          <a:xfrm>
            <a:off x="8421716" y="1460018"/>
            <a:ext cx="2861250" cy="3937963"/>
          </a:xfrm>
          <a:prstGeom prst="roundRect">
            <a:avLst>
              <a:gd name="adj" fmla="val 34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"patient":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"demographics":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"name": {</a:t>
            </a:r>
          </a:p>
          <a:p>
            <a:r>
              <a:rPr lang="en-US" sz="1400" dirty="0">
                <a:solidFill>
                  <a:schemeClr val="tx1"/>
                </a:solidFill>
              </a:rPr>
              <a:t>        "first": "</a:t>
            </a:r>
            <a:r>
              <a:rPr lang="en-US" sz="1400" dirty="0" err="1">
                <a:solidFill>
                  <a:schemeClr val="tx1"/>
                </a:solidFill>
              </a:rPr>
              <a:t>amar</a:t>
            </a:r>
            <a:r>
              <a:rPr lang="en-US" sz="1400" dirty="0">
                <a:solidFill>
                  <a:schemeClr val="tx1"/>
                </a:solidFill>
              </a:rPr>
              <a:t>”,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"middle": "",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"last": "</a:t>
            </a:r>
            <a:r>
              <a:rPr lang="en-US" sz="1400" dirty="0" err="1">
                <a:solidFill>
                  <a:schemeClr val="tx1"/>
                </a:solidFill>
              </a:rPr>
              <a:t>jaiswal</a:t>
            </a:r>
            <a:r>
              <a:rPr lang="en-US" sz="1400" dirty="0">
                <a:solidFill>
                  <a:schemeClr val="tx1"/>
                </a:solidFill>
              </a:rPr>
              <a:t>"        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"address":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"street": "</a:t>
            </a:r>
            <a:r>
              <a:rPr lang="en-US" sz="1400" dirty="0" err="1">
                <a:solidFill>
                  <a:schemeClr val="tx1"/>
                </a:solidFill>
              </a:rPr>
              <a:t>ntnu</a:t>
            </a:r>
            <a:r>
              <a:rPr lang="en-US" sz="1400" dirty="0">
                <a:solidFill>
                  <a:schemeClr val="tx1"/>
                </a:solidFill>
              </a:rPr>
              <a:t>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"home": "99B"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"contact":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"phone": "+4712121212"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3" name="Striped Right Arrow 2">
            <a:extLst>
              <a:ext uri="{FF2B5EF4-FFF2-40B4-BE49-F238E27FC236}">
                <a16:creationId xmlns:a16="http://schemas.microsoft.com/office/drawing/2014/main" id="{4AE2A228-D31A-1E44-9209-25E933D42AA0}"/>
              </a:ext>
            </a:extLst>
          </p:cNvPr>
          <p:cNvSpPr/>
          <p:nvPr/>
        </p:nvSpPr>
        <p:spPr>
          <a:xfrm>
            <a:off x="7314452" y="3101338"/>
            <a:ext cx="647700" cy="6553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F45FDECF-F760-1241-956D-FEAD01660AD1}"/>
              </a:ext>
            </a:extLst>
          </p:cNvPr>
          <p:cNvSpPr>
            <a:spLocks noChangeAspect="1"/>
          </p:cNvSpPr>
          <p:nvPr/>
        </p:nvSpPr>
        <p:spPr>
          <a:xfrm>
            <a:off x="2845264" y="3001069"/>
            <a:ext cx="820194" cy="855857"/>
          </a:xfrm>
          <a:prstGeom prst="plus">
            <a:avLst>
              <a:gd name="adj" fmla="val 35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206DB1-EA08-F14C-892E-0E49AC2D94BD}"/>
              </a:ext>
            </a:extLst>
          </p:cNvPr>
          <p:cNvSpPr txBox="1"/>
          <p:nvPr/>
        </p:nvSpPr>
        <p:spPr>
          <a:xfrm>
            <a:off x="3993638" y="832953"/>
            <a:ext cx="2861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 Template&gt;&gt;</a:t>
            </a:r>
          </a:p>
          <a:p>
            <a:pPr algn="ctr"/>
            <a:r>
              <a:rPr lang="en-US" dirty="0"/>
              <a:t>Standard Json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22D528-410C-7542-A1A5-9CF21CC9CD59}"/>
              </a:ext>
            </a:extLst>
          </p:cNvPr>
          <p:cNvSpPr txBox="1"/>
          <p:nvPr/>
        </p:nvSpPr>
        <p:spPr>
          <a:xfrm>
            <a:off x="500555" y="2110899"/>
            <a:ext cx="20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Client Json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92448D-0089-504C-AB98-BC603025DCF4}"/>
              </a:ext>
            </a:extLst>
          </p:cNvPr>
          <p:cNvSpPr txBox="1"/>
          <p:nvPr/>
        </p:nvSpPr>
        <p:spPr>
          <a:xfrm>
            <a:off x="8421716" y="1090685"/>
            <a:ext cx="286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Json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D5D000F-0368-4848-A2E4-4E6E27D45B78}"/>
              </a:ext>
            </a:extLst>
          </p:cNvPr>
          <p:cNvSpPr>
            <a:spLocks noChangeAspect="1"/>
          </p:cNvSpPr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F4C80-F663-B14B-9583-A19A60735454}"/>
              </a:ext>
            </a:extLst>
          </p:cNvPr>
          <p:cNvSpPr txBox="1"/>
          <p:nvPr/>
        </p:nvSpPr>
        <p:spPr>
          <a:xfrm>
            <a:off x="4333377" y="-11372"/>
            <a:ext cx="359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4217205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5E687D-C6EE-6145-8904-EA7A12E7B93F}"/>
              </a:ext>
            </a:extLst>
          </p:cNvPr>
          <p:cNvSpPr/>
          <p:nvPr/>
        </p:nvSpPr>
        <p:spPr>
          <a:xfrm>
            <a:off x="1120118" y="2728300"/>
            <a:ext cx="2954339" cy="3950633"/>
          </a:xfrm>
          <a:prstGeom prst="roundRect">
            <a:avLst>
              <a:gd name="adj" fmla="val 348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</a:t>
            </a:r>
            <a:r>
              <a:rPr 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400" dirty="0">
                <a:solidFill>
                  <a:schemeClr val="tx1"/>
                </a:solidFill>
              </a:rPr>
              <a:t>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"</a:t>
            </a:r>
            <a:r>
              <a:rPr lang="en-US" sz="1400" dirty="0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400" dirty="0">
                <a:solidFill>
                  <a:schemeClr val="tx1"/>
                </a:solidFill>
              </a:rPr>
              <a:t>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</a:t>
            </a:r>
            <a:r>
              <a:rPr lang="en-US" sz="1400" dirty="0">
                <a:solidFill>
                  <a:schemeClr val="tx1"/>
                </a:solidFill>
                <a:highlight>
                  <a:srgbClr val="808000"/>
                </a:highlight>
              </a:rPr>
              <a:t>name</a:t>
            </a:r>
            <a:r>
              <a:rPr lang="en-US" sz="1400" dirty="0">
                <a:solidFill>
                  <a:schemeClr val="tx1"/>
                </a:solidFill>
              </a:rPr>
              <a:t>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"first":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first_name</a:t>
            </a:r>
            <a:r>
              <a:rPr lang="en-US" sz="1400" dirty="0">
                <a:solidFill>
                  <a:schemeClr val="tx1"/>
                </a:solidFill>
              </a:rPr>
              <a:t>&gt;&gt;",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"middle": "",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"last": "&lt;&lt;</a:t>
            </a:r>
            <a:r>
              <a:rPr lang="en-US" sz="1400" dirty="0" err="1">
                <a:solidFill>
                  <a:schemeClr val="tx1"/>
                </a:solidFill>
              </a:rPr>
              <a:t>last_name</a:t>
            </a:r>
            <a:r>
              <a:rPr lang="en-US" sz="1400" dirty="0">
                <a:solidFill>
                  <a:schemeClr val="tx1"/>
                </a:solidFill>
              </a:rPr>
              <a:t>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"address":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"home":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 err="1">
                <a:solidFill>
                  <a:schemeClr val="tx1"/>
                </a:solidFill>
              </a:rPr>
              <a:t>$home</a:t>
            </a:r>
            <a:r>
              <a:rPr lang="en-US" sz="1400" dirty="0">
                <a:solidFill>
                  <a:schemeClr val="tx1"/>
                </a:solidFill>
              </a:rPr>
              <a:t>&gt;&gt;",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"street":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 err="1">
                <a:solidFill>
                  <a:schemeClr val="tx1"/>
                </a:solidFill>
                <a:highlight>
                  <a:srgbClr val="00FFFF"/>
                </a:highlight>
              </a:rPr>
              <a:t>$street</a:t>
            </a:r>
            <a:r>
              <a:rPr lang="en-US" sz="1400" dirty="0">
                <a:solidFill>
                  <a:schemeClr val="tx1"/>
                </a:solidFill>
              </a:rPr>
              <a:t>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"contact":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"phone": "&lt;&lt;phone&gt;&gt;"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AD2D3B7-EC85-014C-8083-B8F0AF18E245}"/>
              </a:ext>
            </a:extLst>
          </p:cNvPr>
          <p:cNvSpPr/>
          <p:nvPr/>
        </p:nvSpPr>
        <p:spPr>
          <a:xfrm>
            <a:off x="6434986" y="3345639"/>
            <a:ext cx="4784678" cy="2715953"/>
          </a:xfrm>
          <a:prstGeom prst="roundRect">
            <a:avLst>
              <a:gd name="adj" fmla="val 348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"patient":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"name":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</a:t>
            </a:r>
            <a:r>
              <a:rPr lang="en-US" sz="1400" dirty="0" err="1">
                <a:solidFill>
                  <a:schemeClr val="tx1"/>
                </a:solidFill>
              </a:rPr>
              <a:t>firstName</a:t>
            </a:r>
            <a:r>
              <a:rPr lang="en-US" sz="1400" dirty="0">
                <a:solidFill>
                  <a:schemeClr val="tx1"/>
                </a:solidFill>
              </a:rPr>
              <a:t>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808000"/>
                </a:highlight>
              </a:rPr>
              <a:t>name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first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&gt;&gt;",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</a:t>
            </a:r>
            <a:r>
              <a:rPr lang="en-US" sz="1400" dirty="0" err="1">
                <a:solidFill>
                  <a:schemeClr val="tx1"/>
                </a:solidFill>
              </a:rPr>
              <a:t>lastName</a:t>
            </a:r>
            <a:r>
              <a:rPr lang="en-US" sz="1400" dirty="0">
                <a:solidFill>
                  <a:schemeClr val="tx1"/>
                </a:solidFill>
              </a:rPr>
              <a:t>": "&lt;&lt;</a:t>
            </a:r>
            <a:r>
              <a:rPr lang="en-US" sz="14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808000"/>
                </a:highlight>
              </a:rPr>
              <a:t>name</a:t>
            </a:r>
            <a:r>
              <a:rPr lang="en-US" sz="1400" dirty="0" err="1">
                <a:solidFill>
                  <a:schemeClr val="tx1"/>
                </a:solidFill>
              </a:rPr>
              <a:t>$last</a:t>
            </a:r>
            <a:r>
              <a:rPr lang="en-US" sz="1400" dirty="0">
                <a:solidFill>
                  <a:schemeClr val="tx1"/>
                </a:solidFill>
              </a:rPr>
              <a:t>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"address": {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"home": "&lt;&lt;</a:t>
            </a:r>
            <a:r>
              <a:rPr 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14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 err="1">
                <a:solidFill>
                  <a:schemeClr val="tx1"/>
                </a:solidFill>
              </a:rPr>
              <a:t>$home</a:t>
            </a:r>
            <a:r>
              <a:rPr lang="en-US" sz="1400" dirty="0">
                <a:solidFill>
                  <a:schemeClr val="tx1"/>
                </a:solidFill>
              </a:rPr>
              <a:t>&gt;&gt;",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  "street": "&lt;&lt;</a:t>
            </a:r>
            <a:r>
              <a:rPr lang="en-US" sz="14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14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400" dirty="0" err="1">
                <a:solidFill>
                  <a:schemeClr val="tx1"/>
                </a:solidFill>
              </a:rPr>
              <a:t>$</a:t>
            </a:r>
            <a:r>
              <a:rPr lang="en-US" sz="14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400" dirty="0" err="1">
                <a:solidFill>
                  <a:schemeClr val="tx1"/>
                </a:solidFill>
                <a:highlight>
                  <a:srgbClr val="00FFFF"/>
                </a:highlight>
              </a:rPr>
              <a:t>$street</a:t>
            </a:r>
            <a:r>
              <a:rPr lang="en-US" sz="1400" dirty="0">
                <a:solidFill>
                  <a:schemeClr val="tx1"/>
                </a:solidFill>
              </a:rPr>
              <a:t>&gt;&gt;"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  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  }</a:t>
            </a: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1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Striped Right Arrow 11">
            <a:extLst>
              <a:ext uri="{FF2B5EF4-FFF2-40B4-BE49-F238E27FC236}">
                <a16:creationId xmlns:a16="http://schemas.microsoft.com/office/drawing/2014/main" id="{8D54A94B-A2FA-D44F-8E2C-F4ED444E2B96}"/>
              </a:ext>
            </a:extLst>
          </p:cNvPr>
          <p:cNvSpPr/>
          <p:nvPr/>
        </p:nvSpPr>
        <p:spPr>
          <a:xfrm>
            <a:off x="4714883" y="4375955"/>
            <a:ext cx="1079676" cy="6553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95BB0F-3752-DD4C-81E6-0A56AFAE7C53}"/>
              </a:ext>
            </a:extLst>
          </p:cNvPr>
          <p:cNvSpPr txBox="1"/>
          <p:nvPr/>
        </p:nvSpPr>
        <p:spPr>
          <a:xfrm>
            <a:off x="7350156" y="2699308"/>
            <a:ext cx="295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 Template&gt;&gt;</a:t>
            </a:r>
          </a:p>
          <a:p>
            <a:pPr algn="ctr"/>
            <a:r>
              <a:rPr lang="en-US" dirty="0"/>
              <a:t>Child Json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8E9B3A-ADCC-E145-ADAC-FBE6CF6C9FE9}"/>
              </a:ext>
            </a:extLst>
          </p:cNvPr>
          <p:cNvSpPr txBox="1"/>
          <p:nvPr/>
        </p:nvSpPr>
        <p:spPr>
          <a:xfrm>
            <a:off x="1120118" y="2081969"/>
            <a:ext cx="295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 Template&gt;&gt;</a:t>
            </a:r>
          </a:p>
          <a:p>
            <a:pPr algn="ctr"/>
            <a:r>
              <a:rPr lang="en-US" dirty="0"/>
              <a:t>Standard Json</a:t>
            </a:r>
          </a:p>
        </p:txBody>
      </p:sp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2C5D129B-0412-264C-AC45-299C4741A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7" y="179067"/>
            <a:ext cx="2922505" cy="12564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04628D50-61A1-FC4A-9C1F-7AF74696CA07}"/>
              </a:ext>
            </a:extLst>
          </p:cNvPr>
          <p:cNvSpPr/>
          <p:nvPr/>
        </p:nvSpPr>
        <p:spPr>
          <a:xfrm>
            <a:off x="928711" y="189795"/>
            <a:ext cx="1047872" cy="1380277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A6F233-16B8-6247-B8C3-4D3759088D1A}"/>
              </a:ext>
            </a:extLst>
          </p:cNvPr>
          <p:cNvCxnSpPr>
            <a:cxnSpLocks/>
          </p:cNvCxnSpPr>
          <p:nvPr/>
        </p:nvCxnSpPr>
        <p:spPr>
          <a:xfrm>
            <a:off x="1362513" y="1263570"/>
            <a:ext cx="242396" cy="1435738"/>
          </a:xfrm>
          <a:prstGeom prst="straightConnector1">
            <a:avLst/>
          </a:prstGeom>
          <a:ln w="53975">
            <a:solidFill>
              <a:srgbClr val="FFC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5138BF85-9FAB-A742-BEDD-B63AACDE42AB}"/>
              </a:ext>
            </a:extLst>
          </p:cNvPr>
          <p:cNvSpPr>
            <a:spLocks noChangeAspect="1"/>
          </p:cNvSpPr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A3FC9E3-25D8-B846-A173-D92B74543D42}"/>
              </a:ext>
            </a:extLst>
          </p:cNvPr>
          <p:cNvSpPr txBox="1"/>
          <p:nvPr/>
        </p:nvSpPr>
        <p:spPr>
          <a:xfrm>
            <a:off x="4333377" y="-11372"/>
            <a:ext cx="359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Transformation Process</a:t>
            </a:r>
          </a:p>
        </p:txBody>
      </p:sp>
    </p:spTree>
    <p:extLst>
      <p:ext uri="{BB962C8B-B14F-4D97-AF65-F5344CB8AC3E}">
        <p14:creationId xmlns:p14="http://schemas.microsoft.com/office/powerpoint/2010/main" val="2415102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E1D6E-5B0E-1C49-B441-9D46B4494886}"/>
              </a:ext>
            </a:extLst>
          </p:cNvPr>
          <p:cNvSpPr txBox="1"/>
          <p:nvPr/>
        </p:nvSpPr>
        <p:spPr>
          <a:xfrm>
            <a:off x="4333377" y="-11372"/>
            <a:ext cx="35927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Transformation Process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5A6BCDA-D885-A84C-ADCB-ADA23A2BDC71}"/>
              </a:ext>
            </a:extLst>
          </p:cNvPr>
          <p:cNvSpPr/>
          <p:nvPr/>
        </p:nvSpPr>
        <p:spPr>
          <a:xfrm>
            <a:off x="9929516" y="3999973"/>
            <a:ext cx="1913368" cy="2301242"/>
          </a:xfrm>
          <a:prstGeom prst="roundRect">
            <a:avLst>
              <a:gd name="adj" fmla="val 348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"patient":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"address":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"street": "</a:t>
            </a:r>
            <a:r>
              <a:rPr lang="en-US" sz="1200" dirty="0" err="1">
                <a:solidFill>
                  <a:schemeClr val="tx1"/>
                </a:solidFill>
              </a:rPr>
              <a:t>ntnu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"home": "99B"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},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"name":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</a:t>
            </a:r>
            <a:r>
              <a:rPr lang="en-US" sz="1200" dirty="0" err="1">
                <a:solidFill>
                  <a:schemeClr val="tx1"/>
                </a:solidFill>
              </a:rPr>
              <a:t>firstName</a:t>
            </a:r>
            <a:r>
              <a:rPr lang="en-US" sz="1200" dirty="0">
                <a:solidFill>
                  <a:schemeClr val="tx1"/>
                </a:solidFill>
              </a:rPr>
              <a:t>": "</a:t>
            </a:r>
            <a:r>
              <a:rPr lang="en-US" sz="1200" dirty="0" err="1">
                <a:solidFill>
                  <a:schemeClr val="tx1"/>
                </a:solidFill>
              </a:rPr>
              <a:t>amar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</a:t>
            </a:r>
            <a:r>
              <a:rPr lang="en-US" sz="1200" dirty="0" err="1">
                <a:solidFill>
                  <a:schemeClr val="tx1"/>
                </a:solidFill>
              </a:rPr>
              <a:t>lastName</a:t>
            </a:r>
            <a:r>
              <a:rPr lang="en-US" sz="1200" dirty="0">
                <a:solidFill>
                  <a:schemeClr val="tx1"/>
                </a:solidFill>
              </a:rPr>
              <a:t>": "</a:t>
            </a:r>
            <a:r>
              <a:rPr lang="en-US" sz="1200" dirty="0" err="1">
                <a:solidFill>
                  <a:schemeClr val="tx1"/>
                </a:solidFill>
              </a:rPr>
              <a:t>jaiswal</a:t>
            </a:r>
            <a:r>
              <a:rPr lang="en-US" sz="1200" dirty="0">
                <a:solidFill>
                  <a:schemeClr val="tx1"/>
                </a:solidFill>
              </a:rPr>
              <a:t>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triped Right Arrow 7">
            <a:extLst>
              <a:ext uri="{FF2B5EF4-FFF2-40B4-BE49-F238E27FC236}">
                <a16:creationId xmlns:a16="http://schemas.microsoft.com/office/drawing/2014/main" id="{5D52D997-9C4A-6F47-AFBE-24E23E109057}"/>
              </a:ext>
            </a:extLst>
          </p:cNvPr>
          <p:cNvSpPr/>
          <p:nvPr/>
        </p:nvSpPr>
        <p:spPr>
          <a:xfrm>
            <a:off x="8660087" y="4822933"/>
            <a:ext cx="754941" cy="65532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D0AB618-CB48-1944-AB73-D5DE773D22C1}"/>
              </a:ext>
            </a:extLst>
          </p:cNvPr>
          <p:cNvSpPr/>
          <p:nvPr/>
        </p:nvSpPr>
        <p:spPr>
          <a:xfrm>
            <a:off x="4113871" y="3999973"/>
            <a:ext cx="4031728" cy="2301241"/>
          </a:xfrm>
          <a:prstGeom prst="roundRect">
            <a:avLst>
              <a:gd name="adj" fmla="val 348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"patient":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"name":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</a:t>
            </a:r>
            <a:r>
              <a:rPr lang="en-US" sz="1200" dirty="0" err="1">
                <a:solidFill>
                  <a:schemeClr val="tx1"/>
                </a:solidFill>
              </a:rPr>
              <a:t>firstName</a:t>
            </a:r>
            <a:r>
              <a:rPr lang="en-US" sz="1200" dirty="0">
                <a:solidFill>
                  <a:schemeClr val="tx1"/>
                </a:solidFill>
              </a:rPr>
              <a:t>": "&lt;&lt;</a:t>
            </a:r>
            <a:r>
              <a:rPr lang="en-US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808000"/>
                </a:highlight>
              </a:rPr>
              <a:t>name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FFFF00"/>
                </a:highlight>
              </a:rPr>
              <a:t>first</a:t>
            </a:r>
            <a:r>
              <a:rPr lang="en-US" sz="12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&gt;&gt;",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</a:t>
            </a:r>
            <a:r>
              <a:rPr lang="en-US" sz="1200" dirty="0" err="1">
                <a:solidFill>
                  <a:schemeClr val="tx1"/>
                </a:solidFill>
              </a:rPr>
              <a:t>lastName</a:t>
            </a:r>
            <a:r>
              <a:rPr lang="en-US" sz="1200" dirty="0">
                <a:solidFill>
                  <a:schemeClr val="tx1"/>
                </a:solidFill>
              </a:rPr>
              <a:t>": "&lt;&lt;</a:t>
            </a:r>
            <a:r>
              <a:rPr lang="en-US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808000"/>
                </a:highlight>
              </a:rPr>
              <a:t>name</a:t>
            </a:r>
            <a:r>
              <a:rPr lang="en-US" sz="1200" dirty="0" err="1">
                <a:solidFill>
                  <a:schemeClr val="tx1"/>
                </a:solidFill>
              </a:rPr>
              <a:t>$last</a:t>
            </a:r>
            <a:r>
              <a:rPr lang="en-US" sz="1200" dirty="0">
                <a:solidFill>
                  <a:schemeClr val="tx1"/>
                </a:solidFill>
              </a:rPr>
              <a:t>&gt;&gt;"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},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"address":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"home": "&lt;&lt;</a:t>
            </a:r>
            <a:r>
              <a:rPr lang="en-US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200" dirty="0" err="1">
                <a:solidFill>
                  <a:schemeClr val="tx1"/>
                </a:solidFill>
              </a:rPr>
              <a:t>$home</a:t>
            </a:r>
            <a:r>
              <a:rPr lang="en-US" sz="1200" dirty="0">
                <a:solidFill>
                  <a:schemeClr val="tx1"/>
                </a:solidFill>
              </a:rPr>
              <a:t>&gt;&gt;",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"street": "&lt;&lt;</a:t>
            </a:r>
            <a:r>
              <a:rPr lang="en-US" sz="1200" dirty="0">
                <a:solidFill>
                  <a:schemeClr val="tx1"/>
                </a:solidFill>
                <a:highlight>
                  <a:srgbClr val="00FF00"/>
                </a:highlight>
              </a:rPr>
              <a:t> </a:t>
            </a:r>
            <a:r>
              <a:rPr lang="en-US" sz="1200" dirty="0" err="1">
                <a:solidFill>
                  <a:schemeClr val="tx1"/>
                </a:solidFill>
                <a:highlight>
                  <a:srgbClr val="00FF00"/>
                </a:highlight>
              </a:rPr>
              <a:t>patient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008080"/>
                </a:highlight>
              </a:rPr>
              <a:t>demographics</a:t>
            </a:r>
            <a:r>
              <a:rPr lang="en-US" sz="1200" dirty="0" err="1">
                <a:solidFill>
                  <a:schemeClr val="tx1"/>
                </a:solidFill>
              </a:rPr>
              <a:t>$</a:t>
            </a:r>
            <a:r>
              <a:rPr lang="en-US" sz="1200" dirty="0" err="1">
                <a:solidFill>
                  <a:schemeClr val="tx1"/>
                </a:solidFill>
                <a:highlight>
                  <a:srgbClr val="FF00FF"/>
                </a:highlight>
              </a:rPr>
              <a:t>address</a:t>
            </a:r>
            <a:r>
              <a:rPr lang="en-US" sz="1200" dirty="0" err="1">
                <a:solidFill>
                  <a:schemeClr val="tx1"/>
                </a:solidFill>
                <a:highlight>
                  <a:srgbClr val="00FFFF"/>
                </a:highlight>
              </a:rPr>
              <a:t>$street</a:t>
            </a:r>
            <a:r>
              <a:rPr lang="en-US" sz="1200" dirty="0">
                <a:solidFill>
                  <a:schemeClr val="tx1"/>
                </a:solidFill>
              </a:rPr>
              <a:t>&gt;&gt;"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A5A229C-70A3-8546-AA10-1E7A5FD9A043}"/>
              </a:ext>
            </a:extLst>
          </p:cNvPr>
          <p:cNvSpPr/>
          <p:nvPr/>
        </p:nvSpPr>
        <p:spPr>
          <a:xfrm>
            <a:off x="439067" y="3312598"/>
            <a:ext cx="2109908" cy="3418339"/>
          </a:xfrm>
          <a:prstGeom prst="roundRect">
            <a:avLst>
              <a:gd name="adj" fmla="val 3487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"patient":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"demographics":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"name": {</a:t>
            </a:r>
          </a:p>
          <a:p>
            <a:r>
              <a:rPr lang="en-US" sz="1200" dirty="0">
                <a:solidFill>
                  <a:schemeClr val="tx1"/>
                </a:solidFill>
              </a:rPr>
              <a:t>        "first": "</a:t>
            </a:r>
            <a:r>
              <a:rPr lang="en-US" sz="1200" dirty="0" err="1">
                <a:solidFill>
                  <a:schemeClr val="tx1"/>
                </a:solidFill>
              </a:rPr>
              <a:t>amar</a:t>
            </a:r>
            <a:r>
              <a:rPr lang="en-US" sz="1200" dirty="0">
                <a:solidFill>
                  <a:schemeClr val="tx1"/>
                </a:solidFill>
              </a:rPr>
              <a:t>”,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"middle": "",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"last": "</a:t>
            </a:r>
            <a:r>
              <a:rPr lang="en-US" sz="1200" dirty="0" err="1">
                <a:solidFill>
                  <a:schemeClr val="tx1"/>
                </a:solidFill>
              </a:rPr>
              <a:t>jaiswal</a:t>
            </a:r>
            <a:r>
              <a:rPr lang="en-US" sz="1200" dirty="0">
                <a:solidFill>
                  <a:schemeClr val="tx1"/>
                </a:solidFill>
              </a:rPr>
              <a:t>"        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},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"address":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"street": "</a:t>
            </a:r>
            <a:r>
              <a:rPr lang="en-US" sz="1200" dirty="0" err="1">
                <a:solidFill>
                  <a:schemeClr val="tx1"/>
                </a:solidFill>
              </a:rPr>
              <a:t>ntnu</a:t>
            </a:r>
            <a:r>
              <a:rPr lang="en-US" sz="1200" dirty="0">
                <a:solidFill>
                  <a:schemeClr val="tx1"/>
                </a:solidFill>
              </a:rPr>
              <a:t>",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"home": "99B"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},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"contact": 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  "phone": "+4712121212"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  }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BBFCA383-C8B7-7A44-9558-4D7C32A88C39}"/>
              </a:ext>
            </a:extLst>
          </p:cNvPr>
          <p:cNvSpPr>
            <a:spLocks noChangeAspect="1"/>
          </p:cNvSpPr>
          <p:nvPr/>
        </p:nvSpPr>
        <p:spPr>
          <a:xfrm>
            <a:off x="2923952" y="4628818"/>
            <a:ext cx="820194" cy="855857"/>
          </a:xfrm>
          <a:prstGeom prst="plus">
            <a:avLst>
              <a:gd name="adj" fmla="val 35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614FD5-28ED-354C-829C-7E4E0505B667}"/>
              </a:ext>
            </a:extLst>
          </p:cNvPr>
          <p:cNvSpPr txBox="1"/>
          <p:nvPr/>
        </p:nvSpPr>
        <p:spPr>
          <a:xfrm>
            <a:off x="9877935" y="3630641"/>
            <a:ext cx="2016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Child Json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445E9D-48FA-D74B-9502-2196E88793EC}"/>
              </a:ext>
            </a:extLst>
          </p:cNvPr>
          <p:cNvSpPr txBox="1"/>
          <p:nvPr/>
        </p:nvSpPr>
        <p:spPr>
          <a:xfrm>
            <a:off x="734269" y="2943266"/>
            <a:ext cx="1519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Standard Json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72CCCA-B944-4A48-8E7D-B082B9E2943C}"/>
              </a:ext>
            </a:extLst>
          </p:cNvPr>
          <p:cNvSpPr txBox="1"/>
          <p:nvPr/>
        </p:nvSpPr>
        <p:spPr>
          <a:xfrm>
            <a:off x="4618831" y="3353642"/>
            <a:ext cx="295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&lt;&lt; Template&gt;&gt;</a:t>
            </a:r>
          </a:p>
          <a:p>
            <a:pPr algn="ctr"/>
            <a:r>
              <a:rPr lang="en-US" dirty="0"/>
              <a:t>Child Json</a:t>
            </a:r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A8E835E9-D0AF-B34E-B8B0-399D3F302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831" y="888424"/>
            <a:ext cx="2926439" cy="1352649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pic>
        <p:nvPicPr>
          <p:cNvPr id="20" name="Picture 19" descr="A screen shot of a computer&#10;&#10;Description automatically generated">
            <a:extLst>
              <a:ext uri="{FF2B5EF4-FFF2-40B4-BE49-F238E27FC236}">
                <a16:creationId xmlns:a16="http://schemas.microsoft.com/office/drawing/2014/main" id="{1D1834D9-BA58-4646-A0C9-9B84E3095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75" y="842194"/>
            <a:ext cx="2922505" cy="125643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1972A95A-4D53-104D-A5A7-4568593C78E0}"/>
              </a:ext>
            </a:extLst>
          </p:cNvPr>
          <p:cNvSpPr/>
          <p:nvPr/>
        </p:nvSpPr>
        <p:spPr>
          <a:xfrm>
            <a:off x="6048316" y="1152170"/>
            <a:ext cx="1610339" cy="974330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7613B-4FF4-264E-ACA5-8888855593BB}"/>
              </a:ext>
            </a:extLst>
          </p:cNvPr>
          <p:cNvSpPr/>
          <p:nvPr/>
        </p:nvSpPr>
        <p:spPr>
          <a:xfrm>
            <a:off x="2201346" y="941274"/>
            <a:ext cx="1077564" cy="1256437"/>
          </a:xfrm>
          <a:prstGeom prst="rect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91E16-C97F-B94F-AB84-AE343812C242}"/>
              </a:ext>
            </a:extLst>
          </p:cNvPr>
          <p:cNvCxnSpPr>
            <a:cxnSpLocks/>
          </p:cNvCxnSpPr>
          <p:nvPr/>
        </p:nvCxnSpPr>
        <p:spPr>
          <a:xfrm flipH="1">
            <a:off x="2346037" y="1981984"/>
            <a:ext cx="498140" cy="1330614"/>
          </a:xfrm>
          <a:prstGeom prst="straightConnector1">
            <a:avLst/>
          </a:prstGeom>
          <a:ln w="63500">
            <a:solidFill>
              <a:srgbClr val="FFC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72F03C-6FAE-3E43-9E0C-AA01ABFA53A2}"/>
              </a:ext>
            </a:extLst>
          </p:cNvPr>
          <p:cNvCxnSpPr>
            <a:cxnSpLocks/>
          </p:cNvCxnSpPr>
          <p:nvPr/>
        </p:nvCxnSpPr>
        <p:spPr>
          <a:xfrm>
            <a:off x="6936509" y="1971392"/>
            <a:ext cx="519019" cy="2028581"/>
          </a:xfrm>
          <a:prstGeom prst="straightConnector1">
            <a:avLst/>
          </a:prstGeom>
          <a:ln w="63500">
            <a:solidFill>
              <a:srgbClr val="FFC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D31B457-FDE4-A941-ABA0-50478631025A}"/>
              </a:ext>
            </a:extLst>
          </p:cNvPr>
          <p:cNvSpPr/>
          <p:nvPr/>
        </p:nvSpPr>
        <p:spPr>
          <a:xfrm>
            <a:off x="1069577" y="951867"/>
            <a:ext cx="911155" cy="12458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7377886B-3CEC-614C-94EE-1C4D86921667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H="1">
            <a:off x="3157672" y="-680651"/>
            <a:ext cx="262101" cy="3527136"/>
          </a:xfrm>
          <a:prstGeom prst="bentConnector4">
            <a:avLst>
              <a:gd name="adj1" fmla="val -150649"/>
              <a:gd name="adj2" fmla="val 99928"/>
            </a:avLst>
          </a:prstGeom>
          <a:ln w="25400">
            <a:solidFill>
              <a:srgbClr val="C00000"/>
            </a:solidFill>
            <a:headEnd type="oval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29D78D1-6E81-9C42-8D81-BD298E22F8F4}"/>
              </a:ext>
            </a:extLst>
          </p:cNvPr>
          <p:cNvSpPr>
            <a:spLocks noChangeAspect="1"/>
          </p:cNvSpPr>
          <p:nvPr/>
        </p:nvSpPr>
        <p:spPr>
          <a:xfrm>
            <a:off x="11277600" y="0"/>
            <a:ext cx="914400" cy="9144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3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1F650121-1A7E-A344-B01A-212AA5A61DDD}"/>
              </a:ext>
            </a:extLst>
          </p:cNvPr>
          <p:cNvSpPr>
            <a:spLocks noChangeAspect="1"/>
          </p:cNvSpPr>
          <p:nvPr/>
        </p:nvSpPr>
        <p:spPr>
          <a:xfrm>
            <a:off x="2856973" y="665122"/>
            <a:ext cx="498556" cy="4985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1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F1780F1-2B99-3541-847A-9D60C0B01918}"/>
              </a:ext>
            </a:extLst>
          </p:cNvPr>
          <p:cNvSpPr>
            <a:spLocks noChangeAspect="1"/>
          </p:cNvSpPr>
          <p:nvPr/>
        </p:nvSpPr>
        <p:spPr>
          <a:xfrm>
            <a:off x="7295992" y="715412"/>
            <a:ext cx="498556" cy="49855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1702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711</Words>
  <Application>Microsoft Macintosh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Amar Jaiswal</dc:creator>
  <cp:lastModifiedBy>Amar Jaiswal</cp:lastModifiedBy>
  <cp:revision>10</cp:revision>
  <dcterms:created xsi:type="dcterms:W3CDTF">2020-05-26T21:50:27Z</dcterms:created>
  <dcterms:modified xsi:type="dcterms:W3CDTF">2020-05-27T00:09:48Z</dcterms:modified>
</cp:coreProperties>
</file>