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64" r:id="rId2"/>
    <p:sldId id="256" r:id="rId3"/>
    <p:sldId id="257" r:id="rId4"/>
    <p:sldId id="258" r:id="rId5"/>
    <p:sldId id="259" r:id="rId6"/>
    <p:sldId id="260" r:id="rId7"/>
    <p:sldId id="261" r:id="rId8"/>
    <p:sldId id="262" r:id="rId9"/>
    <p:sldId id="265" r:id="rId10"/>
    <p:sldId id="266" r:id="rId11"/>
    <p:sldId id="267"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56"/>
    <p:restoredTop sz="96046"/>
  </p:normalViewPr>
  <p:slideViewPr>
    <p:cSldViewPr snapToGrid="0" snapToObjects="1">
      <p:cViewPr varScale="1">
        <p:scale>
          <a:sx n="210" d="100"/>
          <a:sy n="210" d="100"/>
        </p:scale>
        <p:origin x="328" y="1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222756-EDD8-014D-8CD0-798BA1CF186E}" type="datetimeFigureOut">
              <a:rPr lang="en-US" smtClean="0"/>
              <a:t>7/2/20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E4D8A2-2413-BA40-ABB4-1B2A296136B2}" type="slidenum">
              <a:rPr lang="en-US" smtClean="0"/>
              <a:t>‹#›</a:t>
            </a:fld>
            <a:endParaRPr lang="en-US"/>
          </a:p>
        </p:txBody>
      </p:sp>
    </p:spTree>
    <p:extLst>
      <p:ext uri="{BB962C8B-B14F-4D97-AF65-F5344CB8AC3E}">
        <p14:creationId xmlns:p14="http://schemas.microsoft.com/office/powerpoint/2010/main" val="41892171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4D8A2-2413-BA40-ABB4-1B2A296136B2}" type="slidenum">
              <a:rPr lang="en-US" smtClean="0"/>
              <a:t>2</a:t>
            </a:fld>
            <a:endParaRPr lang="en-US"/>
          </a:p>
        </p:txBody>
      </p:sp>
    </p:spTree>
    <p:extLst>
      <p:ext uri="{BB962C8B-B14F-4D97-AF65-F5344CB8AC3E}">
        <p14:creationId xmlns:p14="http://schemas.microsoft.com/office/powerpoint/2010/main" val="285632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4D8A2-2413-BA40-ABB4-1B2A296136B2}" type="slidenum">
              <a:rPr lang="en-US" smtClean="0"/>
              <a:t>3</a:t>
            </a:fld>
            <a:endParaRPr lang="en-US"/>
          </a:p>
        </p:txBody>
      </p:sp>
    </p:spTree>
    <p:extLst>
      <p:ext uri="{BB962C8B-B14F-4D97-AF65-F5344CB8AC3E}">
        <p14:creationId xmlns:p14="http://schemas.microsoft.com/office/powerpoint/2010/main" val="1859763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4D8A2-2413-BA40-ABB4-1B2A296136B2}" type="slidenum">
              <a:rPr lang="en-US" smtClean="0"/>
              <a:t>9</a:t>
            </a:fld>
            <a:endParaRPr lang="en-US"/>
          </a:p>
        </p:txBody>
      </p:sp>
    </p:spTree>
    <p:extLst>
      <p:ext uri="{BB962C8B-B14F-4D97-AF65-F5344CB8AC3E}">
        <p14:creationId xmlns:p14="http://schemas.microsoft.com/office/powerpoint/2010/main" val="11204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CE4D8A2-2413-BA40-ABB4-1B2A296136B2}" type="slidenum">
              <a:rPr lang="en-US" smtClean="0"/>
              <a:t>10</a:t>
            </a:fld>
            <a:endParaRPr lang="en-US"/>
          </a:p>
        </p:txBody>
      </p:sp>
    </p:spTree>
    <p:extLst>
      <p:ext uri="{BB962C8B-B14F-4D97-AF65-F5344CB8AC3E}">
        <p14:creationId xmlns:p14="http://schemas.microsoft.com/office/powerpoint/2010/main" val="3791083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61EBC-E65D-9A41-9569-04E975A44D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A2FF52A-1E08-B84C-A564-BBAD5C4E81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9D9A0-18DC-9D45-99EC-33908B14F7C9}"/>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5" name="Footer Placeholder 4">
            <a:extLst>
              <a:ext uri="{FF2B5EF4-FFF2-40B4-BE49-F238E27FC236}">
                <a16:creationId xmlns:a16="http://schemas.microsoft.com/office/drawing/2014/main" id="{C9E13395-E140-D445-BEBC-8342118BAC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9DD5F-97A0-714D-960E-1C375E2164DF}"/>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2299072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E711-45D9-5B4E-8385-4283DB67639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941B0D-EADB-FB44-9958-BF63A4938B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DEC93A-5AEA-4B4C-A890-9C70ACE345EC}"/>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5" name="Footer Placeholder 4">
            <a:extLst>
              <a:ext uri="{FF2B5EF4-FFF2-40B4-BE49-F238E27FC236}">
                <a16:creationId xmlns:a16="http://schemas.microsoft.com/office/drawing/2014/main" id="{1A70504C-F7A5-F244-9E3E-0E7B84FA49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C2C3A-042C-024F-8521-AA972BC31343}"/>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2228596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542397-6CA4-B545-933D-53702244E9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FDAA00-4CEB-1D4E-A364-772FFEC793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5FF7A9-C05D-BB4C-B818-C48B8464B2BB}"/>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5" name="Footer Placeholder 4">
            <a:extLst>
              <a:ext uri="{FF2B5EF4-FFF2-40B4-BE49-F238E27FC236}">
                <a16:creationId xmlns:a16="http://schemas.microsoft.com/office/drawing/2014/main" id="{F91BEE2F-6C70-9C41-A8D5-839ED792E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F10338-E334-D748-A08E-D4CE14445889}"/>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2362367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0694-C491-B047-AD86-26ADFA0F1D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81B0D8-C335-D640-B4A3-5606AA7B75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750419-F6C3-9A44-BE98-FD7466BC5776}"/>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5" name="Footer Placeholder 4">
            <a:extLst>
              <a:ext uri="{FF2B5EF4-FFF2-40B4-BE49-F238E27FC236}">
                <a16:creationId xmlns:a16="http://schemas.microsoft.com/office/drawing/2014/main" id="{1A13322B-7108-F94E-9791-2C8FC4E454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864F8-BBEA-3643-B727-575FC06E5CCC}"/>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19639806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7A6F4-D311-714C-830E-E8DDB1E3A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866001-DA97-7747-BC96-BEF9075AEB3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C927BF-52B7-8F49-86B5-72A39FCABF87}"/>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5" name="Footer Placeholder 4">
            <a:extLst>
              <a:ext uri="{FF2B5EF4-FFF2-40B4-BE49-F238E27FC236}">
                <a16:creationId xmlns:a16="http://schemas.microsoft.com/office/drawing/2014/main" id="{D38D0ACD-CED8-D94C-A78A-418DCDBC65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2A20-CB6A-324A-A84E-A847B90697AF}"/>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26188113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71D6E-0AA1-924F-986F-87BDC025AB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2235EE-C448-544F-AC9C-5467A99D7F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8F4A24-1388-1E41-A70A-5511EF07D83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44C44C-C66D-8240-8C55-310DD92D7D3C}"/>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6" name="Footer Placeholder 5">
            <a:extLst>
              <a:ext uri="{FF2B5EF4-FFF2-40B4-BE49-F238E27FC236}">
                <a16:creationId xmlns:a16="http://schemas.microsoft.com/office/drawing/2014/main" id="{C422F347-BA71-0F46-B8A6-847A8C2E06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C4299D-9457-F041-BDDA-1B5D08E88ED6}"/>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519305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CB336-0B7B-5842-B0CB-6DF2D33FF5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A0F68CA-81D5-D84C-B29C-F41043FEAE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5E1A3-F829-3A42-94FA-098380EC117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B37715-F8DE-E245-AAC8-29D89E1E51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6BD62A-AA64-E54E-8CA3-A6B9134475F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0B8CD1-78CD-5546-998D-51C370D23521}"/>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8" name="Footer Placeholder 7">
            <a:extLst>
              <a:ext uri="{FF2B5EF4-FFF2-40B4-BE49-F238E27FC236}">
                <a16:creationId xmlns:a16="http://schemas.microsoft.com/office/drawing/2014/main" id="{E2A650C9-739C-1A48-BCA1-C58297E3B93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2B87508-8809-6C46-9BF4-3C922316174E}"/>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2264517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D0B82-758E-B24A-B77D-A9D03C9AE3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B436C6-D3FA-A142-97D2-85B461508636}"/>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4" name="Footer Placeholder 3">
            <a:extLst>
              <a:ext uri="{FF2B5EF4-FFF2-40B4-BE49-F238E27FC236}">
                <a16:creationId xmlns:a16="http://schemas.microsoft.com/office/drawing/2014/main" id="{05E42B1E-0C9F-3644-BE27-AFC6AAF405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98B9A1-0913-7B4C-BECC-88D3F16801EA}"/>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133679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68C89A-C657-5E4E-9C28-BB1AE83A6A95}"/>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3" name="Footer Placeholder 2">
            <a:extLst>
              <a:ext uri="{FF2B5EF4-FFF2-40B4-BE49-F238E27FC236}">
                <a16:creationId xmlns:a16="http://schemas.microsoft.com/office/drawing/2014/main" id="{6EF0D39B-0478-E743-AF76-6DFE124F95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1392B2-CF06-F647-9354-22C6772F7DEF}"/>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4187684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8F0A-5ACA-EA43-8203-4D7C93D64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526EB74-2D72-8449-BFC1-B32A97D35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30BC93-BB14-0447-B2D2-6089C5EDA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DC3584-5A19-3245-98B8-77F9DD95B315}"/>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6" name="Footer Placeholder 5">
            <a:extLst>
              <a:ext uri="{FF2B5EF4-FFF2-40B4-BE49-F238E27FC236}">
                <a16:creationId xmlns:a16="http://schemas.microsoft.com/office/drawing/2014/main" id="{C1F3AB22-6EBB-5841-81FC-7D9D281C8B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98363A-54D9-D747-88F4-674F4548AABB}"/>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3195850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0CF7-DB42-4F40-8317-4DC2B1C6B4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3C38A39-ED05-3042-B500-A65B6C340B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6AC04F-306C-FA4F-A105-ED2E843165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95069-337D-F04B-998B-7DFCE081508A}"/>
              </a:ext>
            </a:extLst>
          </p:cNvPr>
          <p:cNvSpPr>
            <a:spLocks noGrp="1"/>
          </p:cNvSpPr>
          <p:nvPr>
            <p:ph type="dt" sz="half" idx="10"/>
          </p:nvPr>
        </p:nvSpPr>
        <p:spPr/>
        <p:txBody>
          <a:bodyPr/>
          <a:lstStyle/>
          <a:p>
            <a:fld id="{9383DC4B-9D69-E840-A2F6-E2934D18723A}" type="datetimeFigureOut">
              <a:rPr lang="en-US" smtClean="0"/>
              <a:t>7/2/20</a:t>
            </a:fld>
            <a:endParaRPr lang="en-US"/>
          </a:p>
        </p:txBody>
      </p:sp>
      <p:sp>
        <p:nvSpPr>
          <p:cNvPr id="6" name="Footer Placeholder 5">
            <a:extLst>
              <a:ext uri="{FF2B5EF4-FFF2-40B4-BE49-F238E27FC236}">
                <a16:creationId xmlns:a16="http://schemas.microsoft.com/office/drawing/2014/main" id="{0121A2C8-76FF-3B45-AB6D-3331522238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1148BD-0E90-FD43-A81F-699A920C3D7F}"/>
              </a:ext>
            </a:extLst>
          </p:cNvPr>
          <p:cNvSpPr>
            <a:spLocks noGrp="1"/>
          </p:cNvSpPr>
          <p:nvPr>
            <p:ph type="sldNum" sz="quarter" idx="12"/>
          </p:nvPr>
        </p:nvSpPr>
        <p:spPr/>
        <p:txBody>
          <a:bodyPr/>
          <a:lstStyle/>
          <a:p>
            <a:fld id="{8C68BC7E-CB0B-164E-8628-9FE5D34335B8}" type="slidenum">
              <a:rPr lang="en-US" smtClean="0"/>
              <a:t>‹#›</a:t>
            </a:fld>
            <a:endParaRPr lang="en-US"/>
          </a:p>
        </p:txBody>
      </p:sp>
    </p:spTree>
    <p:extLst>
      <p:ext uri="{BB962C8B-B14F-4D97-AF65-F5344CB8AC3E}">
        <p14:creationId xmlns:p14="http://schemas.microsoft.com/office/powerpoint/2010/main" val="1392014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9154D1-D1B4-9340-A4D6-99187FFD67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875715-F61D-004D-A540-4D469B9D24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6406D5-6137-E74A-86FB-AFB85C3E19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83DC4B-9D69-E840-A2F6-E2934D18723A}" type="datetimeFigureOut">
              <a:rPr lang="en-US" smtClean="0"/>
              <a:t>7/2/20</a:t>
            </a:fld>
            <a:endParaRPr lang="en-US"/>
          </a:p>
        </p:txBody>
      </p:sp>
      <p:sp>
        <p:nvSpPr>
          <p:cNvPr id="5" name="Footer Placeholder 4">
            <a:extLst>
              <a:ext uri="{FF2B5EF4-FFF2-40B4-BE49-F238E27FC236}">
                <a16:creationId xmlns:a16="http://schemas.microsoft.com/office/drawing/2014/main" id="{CB530610-3AB6-3141-86A7-34A2197C6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7690A0-B52D-CF4C-90AE-ABF0181BBE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8BC7E-CB0B-164E-8628-9FE5D34335B8}" type="slidenum">
              <a:rPr lang="en-US" smtClean="0"/>
              <a:t>‹#›</a:t>
            </a:fld>
            <a:endParaRPr lang="en-US"/>
          </a:p>
        </p:txBody>
      </p:sp>
    </p:spTree>
    <p:extLst>
      <p:ext uri="{BB962C8B-B14F-4D97-AF65-F5344CB8AC3E}">
        <p14:creationId xmlns:p14="http://schemas.microsoft.com/office/powerpoint/2010/main" val="415555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zone.com/articles/know-how-data-mapping-supports-data-transformation" TargetMode="External"/><Relationship Id="rId2" Type="http://schemas.openxmlformats.org/officeDocument/2006/relationships/hyperlink" Target="https://dzone.com/articles/what-is-data-mapping"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stackoverflow.com/questions/41473628/json-to-json-mapper" TargetMode="External"/><Relationship Id="rId2" Type="http://schemas.openxmlformats.org/officeDocument/2006/relationships/hyperlink" Target="https://docs.agilite.io/docs/json-to-json-data-mapping-profile" TargetMode="External"/><Relationship Id="rId1" Type="http://schemas.openxmlformats.org/officeDocument/2006/relationships/slideLayout" Target="../slideLayouts/slideLayout7.xml"/><Relationship Id="rId4" Type="http://schemas.openxmlformats.org/officeDocument/2006/relationships/hyperlink" Target="https://identitydocs.akamai.com/home/data-mapping-and-transform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jsonschema.net/home"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463541-1B86-ED40-8D15-07D068D4938A}"/>
              </a:ext>
            </a:extLst>
          </p:cNvPr>
          <p:cNvSpPr/>
          <p:nvPr/>
        </p:nvSpPr>
        <p:spPr>
          <a:xfrm>
            <a:off x="-583095" y="998739"/>
            <a:ext cx="7195930" cy="1569660"/>
          </a:xfrm>
          <a:prstGeom prst="rect">
            <a:avLst/>
          </a:prstGeom>
        </p:spPr>
        <p:txBody>
          <a:bodyPr wrap="square">
            <a:spAutoFit/>
          </a:bodyPr>
          <a:lstStyle/>
          <a:p>
            <a:pPr algn="ctr"/>
            <a:r>
              <a:rPr lang="en-US" sz="3200" dirty="0">
                <a:solidFill>
                  <a:srgbClr val="545F68"/>
                </a:solidFill>
                <a:latin typeface="Helvetica Neue" panose="02000503000000020004" pitchFamily="2" charset="0"/>
              </a:rPr>
              <a:t>One error in data mapping </a:t>
            </a:r>
          </a:p>
          <a:p>
            <a:pPr algn="ctr"/>
            <a:r>
              <a:rPr lang="en-US" sz="3200" dirty="0">
                <a:solidFill>
                  <a:srgbClr val="545F68"/>
                </a:solidFill>
                <a:latin typeface="Helvetica Neue" panose="02000503000000020004" pitchFamily="2" charset="0"/>
              </a:rPr>
              <a:t>can cause </a:t>
            </a:r>
          </a:p>
          <a:p>
            <a:pPr algn="ctr"/>
            <a:r>
              <a:rPr lang="en-US" sz="3200" dirty="0">
                <a:solidFill>
                  <a:srgbClr val="545F68"/>
                </a:solidFill>
                <a:latin typeface="Helvetica Neue" panose="02000503000000020004" pitchFamily="2" charset="0"/>
              </a:rPr>
              <a:t>ripples in the organization</a:t>
            </a:r>
            <a:endParaRPr lang="en-US" sz="3200" b="0" i="0" dirty="0">
              <a:solidFill>
                <a:srgbClr val="545F68"/>
              </a:solidFill>
              <a:effectLst/>
              <a:latin typeface="Helvetica Neue" panose="02000503000000020004" pitchFamily="2" charset="0"/>
            </a:endParaRPr>
          </a:p>
        </p:txBody>
      </p:sp>
      <p:sp>
        <p:nvSpPr>
          <p:cNvPr id="3" name="Rectangle 2">
            <a:extLst>
              <a:ext uri="{FF2B5EF4-FFF2-40B4-BE49-F238E27FC236}">
                <a16:creationId xmlns:a16="http://schemas.microsoft.com/office/drawing/2014/main" id="{019ADB3E-B0F0-3A41-99F2-8D36807C85B0}"/>
              </a:ext>
            </a:extLst>
          </p:cNvPr>
          <p:cNvSpPr/>
          <p:nvPr/>
        </p:nvSpPr>
        <p:spPr>
          <a:xfrm>
            <a:off x="3014870" y="4104935"/>
            <a:ext cx="6321287" cy="1754326"/>
          </a:xfrm>
          <a:prstGeom prst="rect">
            <a:avLst/>
          </a:prstGeom>
        </p:spPr>
        <p:txBody>
          <a:bodyPr wrap="square">
            <a:spAutoFit/>
          </a:bodyPr>
          <a:lstStyle/>
          <a:p>
            <a:r>
              <a:rPr lang="en-US" dirty="0">
                <a:solidFill>
                  <a:srgbClr val="222635"/>
                </a:solidFill>
                <a:latin typeface="Cambria" panose="02040503050406030204" pitchFamily="18" charset="0"/>
              </a:rPr>
              <a:t>Data mapping is an essential component of data processes. One error in data mapping can cause ripples in the organization, bringing it to ruins through replicated errors and inaccurate analysis. So, if you fail to understand the significance of data mapping or how it’s implemented, you are minimizing the chances of your business becoming a success. </a:t>
            </a:r>
            <a:endParaRPr lang="en-US" dirty="0"/>
          </a:p>
        </p:txBody>
      </p:sp>
      <p:sp>
        <p:nvSpPr>
          <p:cNvPr id="4" name="Rectangle 3">
            <a:extLst>
              <a:ext uri="{FF2B5EF4-FFF2-40B4-BE49-F238E27FC236}">
                <a16:creationId xmlns:a16="http://schemas.microsoft.com/office/drawing/2014/main" id="{AE8698D8-7CB1-D747-848D-6E462295CABA}"/>
              </a:ext>
            </a:extLst>
          </p:cNvPr>
          <p:cNvSpPr/>
          <p:nvPr/>
        </p:nvSpPr>
        <p:spPr>
          <a:xfrm>
            <a:off x="6453809" y="6350168"/>
            <a:ext cx="5738191" cy="461665"/>
          </a:xfrm>
          <a:prstGeom prst="rect">
            <a:avLst/>
          </a:prstGeom>
        </p:spPr>
        <p:txBody>
          <a:bodyPr wrap="square">
            <a:spAutoFit/>
          </a:bodyPr>
          <a:lstStyle/>
          <a:p>
            <a:pPr marL="171450" indent="-171450">
              <a:buFont typeface="Arial" panose="020B0604020202020204" pitchFamily="34" charset="0"/>
              <a:buChar char="•"/>
            </a:pPr>
            <a:r>
              <a:rPr lang="en-US" sz="1200" dirty="0">
                <a:hlinkClick r:id="rId2"/>
              </a:rPr>
              <a:t>https://dzone.com/articles/what-is-data-mapping</a:t>
            </a:r>
            <a:endParaRPr lang="en-US" sz="1200" dirty="0">
              <a:hlinkClick r:id="rId3"/>
            </a:endParaRPr>
          </a:p>
          <a:p>
            <a:pPr marL="171450" indent="-171450">
              <a:buFont typeface="Arial" panose="020B0604020202020204" pitchFamily="34" charset="0"/>
              <a:buChar char="•"/>
            </a:pPr>
            <a:r>
              <a:rPr lang="en-US" sz="1200" dirty="0">
                <a:hlinkClick r:id="rId3"/>
              </a:rPr>
              <a:t>https://dzone.com/articles/know-how-data-mapping-supports-data-transformation</a:t>
            </a:r>
            <a:endParaRPr lang="en-US" sz="1200" dirty="0"/>
          </a:p>
        </p:txBody>
      </p:sp>
      <p:sp>
        <p:nvSpPr>
          <p:cNvPr id="5" name="Rectangle 4">
            <a:extLst>
              <a:ext uri="{FF2B5EF4-FFF2-40B4-BE49-F238E27FC236}">
                <a16:creationId xmlns:a16="http://schemas.microsoft.com/office/drawing/2014/main" id="{6F0CE21D-AE24-D241-BE0E-B1482CE7CFE5}"/>
              </a:ext>
            </a:extLst>
          </p:cNvPr>
          <p:cNvSpPr/>
          <p:nvPr/>
        </p:nvSpPr>
        <p:spPr>
          <a:xfrm>
            <a:off x="6612835" y="1581835"/>
            <a:ext cx="4518991" cy="646331"/>
          </a:xfrm>
          <a:prstGeom prst="rect">
            <a:avLst/>
          </a:prstGeom>
        </p:spPr>
        <p:txBody>
          <a:bodyPr wrap="square">
            <a:spAutoFit/>
          </a:bodyPr>
          <a:lstStyle/>
          <a:p>
            <a:r>
              <a:rPr lang="en-US" dirty="0">
                <a:solidFill>
                  <a:srgbClr val="222635"/>
                </a:solidFill>
                <a:latin typeface="Cambria" panose="02040503050406030204" pitchFamily="18" charset="0"/>
              </a:rPr>
              <a:t>Adequate data mapping is the preemptive solution to a potentially damaging problem.</a:t>
            </a:r>
            <a:endParaRPr lang="en-US" dirty="0"/>
          </a:p>
        </p:txBody>
      </p:sp>
    </p:spTree>
    <p:extLst>
      <p:ext uri="{BB962C8B-B14F-4D97-AF65-F5344CB8AC3E}">
        <p14:creationId xmlns:p14="http://schemas.microsoft.com/office/powerpoint/2010/main" val="652894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Forward-Backward Mapping (json)</a:t>
            </a:r>
          </a:p>
        </p:txBody>
      </p:sp>
      <p:graphicFrame>
        <p:nvGraphicFramePr>
          <p:cNvPr id="3" name="Table 2">
            <a:extLst>
              <a:ext uri="{FF2B5EF4-FFF2-40B4-BE49-F238E27FC236}">
                <a16:creationId xmlns:a16="http://schemas.microsoft.com/office/drawing/2014/main" id="{FDF068F7-8ED0-8B4A-88A4-691046C3A647}"/>
              </a:ext>
            </a:extLst>
          </p:cNvPr>
          <p:cNvGraphicFramePr>
            <a:graphicFrameLocks noGrp="1"/>
          </p:cNvGraphicFramePr>
          <p:nvPr>
            <p:extLst>
              <p:ext uri="{D42A27DB-BD31-4B8C-83A1-F6EECF244321}">
                <p14:modId xmlns:p14="http://schemas.microsoft.com/office/powerpoint/2010/main" val="1189623441"/>
              </p:ext>
            </p:extLst>
          </p:nvPr>
        </p:nvGraphicFramePr>
        <p:xfrm>
          <a:off x="455162" y="2254840"/>
          <a:ext cx="1759124" cy="2265681"/>
        </p:xfrm>
        <a:graphic>
          <a:graphicData uri="http://schemas.openxmlformats.org/drawingml/2006/table">
            <a:tbl>
              <a:tblPr firstRow="1" bandRow="1">
                <a:tableStyleId>{5C22544A-7EE6-4342-B048-85BDC9FD1C3A}</a:tableStyleId>
              </a:tblPr>
              <a:tblGrid>
                <a:gridCol w="879562">
                  <a:extLst>
                    <a:ext uri="{9D8B030D-6E8A-4147-A177-3AD203B41FA5}">
                      <a16:colId xmlns:a16="http://schemas.microsoft.com/office/drawing/2014/main" val="3101918923"/>
                    </a:ext>
                  </a:extLst>
                </a:gridCol>
                <a:gridCol w="879562">
                  <a:extLst>
                    <a:ext uri="{9D8B030D-6E8A-4147-A177-3AD203B41FA5}">
                      <a16:colId xmlns:a16="http://schemas.microsoft.com/office/drawing/2014/main" val="2234839819"/>
                    </a:ext>
                  </a:extLst>
                </a:gridCol>
              </a:tblGrid>
              <a:tr h="545916">
                <a:tc>
                  <a:txBody>
                    <a:bodyPr/>
                    <a:lstStyle/>
                    <a:p>
                      <a:pPr algn="ctr"/>
                      <a:r>
                        <a:rPr lang="en-US" dirty="0">
                          <a:solidFill>
                            <a:schemeClr val="tx1"/>
                          </a:solidFill>
                        </a:rPr>
                        <a:t>Source key</a:t>
                      </a:r>
                    </a:p>
                  </a:txBody>
                  <a:tcPr>
                    <a:solidFill>
                      <a:schemeClr val="accent2">
                        <a:lumMod val="60000"/>
                        <a:lumOff val="40000"/>
                      </a:schemeClr>
                    </a:solidFill>
                  </a:tcPr>
                </a:tc>
                <a:tc>
                  <a:txBody>
                    <a:bodyPr/>
                    <a:lstStyle/>
                    <a:p>
                      <a:pPr algn="ctr"/>
                      <a:r>
                        <a:rPr lang="en-US" dirty="0">
                          <a:solidFill>
                            <a:schemeClr val="tx1"/>
                          </a:solidFill>
                        </a:rPr>
                        <a:t>Source value</a:t>
                      </a:r>
                    </a:p>
                  </a:txBody>
                  <a:tcPr>
                    <a:solidFill>
                      <a:schemeClr val="accent4">
                        <a:lumMod val="20000"/>
                        <a:lumOff val="80000"/>
                      </a:schemeClr>
                    </a:solidFill>
                  </a:tcPr>
                </a:tc>
                <a:extLst>
                  <a:ext uri="{0D108BD9-81ED-4DB2-BD59-A6C34878D82A}">
                    <a16:rowId xmlns:a16="http://schemas.microsoft.com/office/drawing/2014/main" val="1667247887"/>
                  </a:ext>
                </a:extLst>
              </a:tr>
              <a:tr h="541867">
                <a:tc>
                  <a:txBody>
                    <a:bodyPr/>
                    <a:lstStyle/>
                    <a:p>
                      <a:pPr algn="ctr"/>
                      <a:r>
                        <a:rPr lang="en-US" dirty="0"/>
                        <a:t>sk1</a:t>
                      </a:r>
                    </a:p>
                  </a:txBody>
                  <a:tcPr anchor="ctr">
                    <a:solidFill>
                      <a:schemeClr val="accent2">
                        <a:lumMod val="60000"/>
                        <a:lumOff val="40000"/>
                      </a:schemeClr>
                    </a:solidFill>
                  </a:tcPr>
                </a:tc>
                <a:tc>
                  <a:txBody>
                    <a:bodyPr/>
                    <a:lstStyle/>
                    <a:p>
                      <a:pPr algn="ctr"/>
                      <a:r>
                        <a:rPr lang="en-US" dirty="0"/>
                        <a:t>sv1</a:t>
                      </a:r>
                    </a:p>
                  </a:txBody>
                  <a:tcPr anchor="ctr">
                    <a:solidFill>
                      <a:schemeClr val="accent4">
                        <a:lumMod val="20000"/>
                        <a:lumOff val="80000"/>
                      </a:schemeClr>
                    </a:solidFill>
                  </a:tcPr>
                </a:tc>
                <a:extLst>
                  <a:ext uri="{0D108BD9-81ED-4DB2-BD59-A6C34878D82A}">
                    <a16:rowId xmlns:a16="http://schemas.microsoft.com/office/drawing/2014/main" val="199722133"/>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sk2</a:t>
                      </a: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sv2</a:t>
                      </a:r>
                    </a:p>
                  </a:txBody>
                  <a:tcPr anchor="ctr">
                    <a:solidFill>
                      <a:schemeClr val="accent4">
                        <a:lumMod val="20000"/>
                        <a:lumOff val="80000"/>
                      </a:schemeClr>
                    </a:solidFill>
                  </a:tcPr>
                </a:tc>
                <a:extLst>
                  <a:ext uri="{0D108BD9-81ED-4DB2-BD59-A6C34878D82A}">
                    <a16:rowId xmlns:a16="http://schemas.microsoft.com/office/drawing/2014/main" val="2935457786"/>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sk3</a:t>
                      </a:r>
                    </a:p>
                  </a:txBody>
                  <a:tcPr anchor="ctr">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sv3</a:t>
                      </a:r>
                    </a:p>
                  </a:txBody>
                  <a:tcPr anchor="ctr">
                    <a:solidFill>
                      <a:schemeClr val="accent4">
                        <a:lumMod val="20000"/>
                        <a:lumOff val="80000"/>
                      </a:schemeClr>
                    </a:solidFill>
                  </a:tcPr>
                </a:tc>
                <a:extLst>
                  <a:ext uri="{0D108BD9-81ED-4DB2-BD59-A6C34878D82A}">
                    <a16:rowId xmlns:a16="http://schemas.microsoft.com/office/drawing/2014/main" val="1982282761"/>
                  </a:ext>
                </a:extLst>
              </a:tr>
            </a:tbl>
          </a:graphicData>
        </a:graphic>
      </p:graphicFrame>
      <p:graphicFrame>
        <p:nvGraphicFramePr>
          <p:cNvPr id="23" name="Table 22">
            <a:extLst>
              <a:ext uri="{FF2B5EF4-FFF2-40B4-BE49-F238E27FC236}">
                <a16:creationId xmlns:a16="http://schemas.microsoft.com/office/drawing/2014/main" id="{C8DC5B67-0976-BE45-8912-1A475A6B4D12}"/>
              </a:ext>
            </a:extLst>
          </p:cNvPr>
          <p:cNvGraphicFramePr>
            <a:graphicFrameLocks noGrp="1"/>
          </p:cNvGraphicFramePr>
          <p:nvPr>
            <p:extLst>
              <p:ext uri="{D42A27DB-BD31-4B8C-83A1-F6EECF244321}">
                <p14:modId xmlns:p14="http://schemas.microsoft.com/office/powerpoint/2010/main" val="3130605393"/>
              </p:ext>
            </p:extLst>
          </p:nvPr>
        </p:nvGraphicFramePr>
        <p:xfrm>
          <a:off x="3146731" y="2254841"/>
          <a:ext cx="2153678" cy="2265681"/>
        </p:xfrm>
        <a:graphic>
          <a:graphicData uri="http://schemas.openxmlformats.org/drawingml/2006/table">
            <a:tbl>
              <a:tblPr firstRow="1" bandRow="1">
                <a:tableStyleId>{5C22544A-7EE6-4342-B048-85BDC9FD1C3A}</a:tableStyleId>
              </a:tblPr>
              <a:tblGrid>
                <a:gridCol w="1076839">
                  <a:extLst>
                    <a:ext uri="{9D8B030D-6E8A-4147-A177-3AD203B41FA5}">
                      <a16:colId xmlns:a16="http://schemas.microsoft.com/office/drawing/2014/main" val="3101918923"/>
                    </a:ext>
                  </a:extLst>
                </a:gridCol>
                <a:gridCol w="1076839">
                  <a:extLst>
                    <a:ext uri="{9D8B030D-6E8A-4147-A177-3AD203B41FA5}">
                      <a16:colId xmlns:a16="http://schemas.microsoft.com/office/drawing/2014/main" val="2234839819"/>
                    </a:ext>
                  </a:extLst>
                </a:gridCol>
              </a:tblGrid>
              <a:tr h="545916">
                <a:tc>
                  <a:txBody>
                    <a:bodyPr/>
                    <a:lstStyle/>
                    <a:p>
                      <a:pPr algn="ctr"/>
                      <a:r>
                        <a:rPr lang="en-US" dirty="0">
                          <a:solidFill>
                            <a:schemeClr val="tx1"/>
                          </a:solidFill>
                        </a:rPr>
                        <a:t>Mapping key</a:t>
                      </a:r>
                    </a:p>
                  </a:txBody>
                  <a:tcPr>
                    <a:solidFill>
                      <a:schemeClr val="accent1">
                        <a:lumMod val="60000"/>
                        <a:lumOff val="40000"/>
                      </a:schemeClr>
                    </a:solidFill>
                  </a:tcPr>
                </a:tc>
                <a:tc>
                  <a:txBody>
                    <a:bodyPr/>
                    <a:lstStyle/>
                    <a:p>
                      <a:pPr algn="ctr"/>
                      <a:r>
                        <a:rPr lang="en-US" dirty="0">
                          <a:solidFill>
                            <a:schemeClr val="tx1"/>
                          </a:solidFill>
                        </a:rPr>
                        <a:t>Source key</a:t>
                      </a:r>
                    </a:p>
                  </a:txBody>
                  <a:tcPr>
                    <a:solidFill>
                      <a:schemeClr val="accent2">
                        <a:lumMod val="60000"/>
                        <a:lumOff val="40000"/>
                      </a:schemeClr>
                    </a:solidFill>
                  </a:tcPr>
                </a:tc>
                <a:extLst>
                  <a:ext uri="{0D108BD9-81ED-4DB2-BD59-A6C34878D82A}">
                    <a16:rowId xmlns:a16="http://schemas.microsoft.com/office/drawing/2014/main" val="1667247887"/>
                  </a:ext>
                </a:extLst>
              </a:tr>
              <a:tr h="541867">
                <a:tc>
                  <a:txBody>
                    <a:bodyPr/>
                    <a:lstStyle/>
                    <a:p>
                      <a:pPr algn="ctr"/>
                      <a:r>
                        <a:rPr lang="en-US" dirty="0"/>
                        <a:t>mk1</a:t>
                      </a:r>
                    </a:p>
                  </a:txBody>
                  <a:tcPr anchor="ctr">
                    <a:solidFill>
                      <a:schemeClr val="accent1">
                        <a:lumMod val="60000"/>
                        <a:lumOff val="40000"/>
                      </a:schemeClr>
                    </a:solidFill>
                  </a:tcPr>
                </a:tc>
                <a:tc>
                  <a:txBody>
                    <a:bodyPr/>
                    <a:lstStyle/>
                    <a:p>
                      <a:pPr algn="ctr"/>
                      <a:r>
                        <a:rPr lang="en-US" dirty="0"/>
                        <a:t>sk1</a:t>
                      </a:r>
                    </a:p>
                  </a:txBody>
                  <a:tcPr anchor="ctr">
                    <a:solidFill>
                      <a:schemeClr val="accent2">
                        <a:lumMod val="60000"/>
                        <a:lumOff val="40000"/>
                      </a:schemeClr>
                    </a:solidFill>
                  </a:tcPr>
                </a:tc>
                <a:extLst>
                  <a:ext uri="{0D108BD9-81ED-4DB2-BD59-A6C34878D82A}">
                    <a16:rowId xmlns:a16="http://schemas.microsoft.com/office/drawing/2014/main" val="199722133"/>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mk2</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sk2</a:t>
                      </a:r>
                    </a:p>
                  </a:txBody>
                  <a:tcPr anchor="ctr">
                    <a:solidFill>
                      <a:schemeClr val="accent2">
                        <a:lumMod val="60000"/>
                        <a:lumOff val="40000"/>
                      </a:schemeClr>
                    </a:solidFill>
                  </a:tcPr>
                </a:tc>
                <a:extLst>
                  <a:ext uri="{0D108BD9-81ED-4DB2-BD59-A6C34878D82A}">
                    <a16:rowId xmlns:a16="http://schemas.microsoft.com/office/drawing/2014/main" val="2935457786"/>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mk3</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sk3</a:t>
                      </a:r>
                    </a:p>
                  </a:txBody>
                  <a:tcPr anchor="ctr">
                    <a:solidFill>
                      <a:schemeClr val="accent2">
                        <a:lumMod val="60000"/>
                        <a:lumOff val="40000"/>
                      </a:schemeClr>
                    </a:solidFill>
                  </a:tcPr>
                </a:tc>
                <a:extLst>
                  <a:ext uri="{0D108BD9-81ED-4DB2-BD59-A6C34878D82A}">
                    <a16:rowId xmlns:a16="http://schemas.microsoft.com/office/drawing/2014/main" val="1982282761"/>
                  </a:ext>
                </a:extLst>
              </a:tr>
            </a:tbl>
          </a:graphicData>
        </a:graphic>
      </p:graphicFrame>
      <p:graphicFrame>
        <p:nvGraphicFramePr>
          <p:cNvPr id="24" name="Table 23">
            <a:extLst>
              <a:ext uri="{FF2B5EF4-FFF2-40B4-BE49-F238E27FC236}">
                <a16:creationId xmlns:a16="http://schemas.microsoft.com/office/drawing/2014/main" id="{2869C66B-35C0-5B44-AF58-06697402DC2B}"/>
              </a:ext>
            </a:extLst>
          </p:cNvPr>
          <p:cNvGraphicFramePr>
            <a:graphicFrameLocks noGrp="1"/>
          </p:cNvGraphicFramePr>
          <p:nvPr>
            <p:extLst>
              <p:ext uri="{D42A27DB-BD31-4B8C-83A1-F6EECF244321}">
                <p14:modId xmlns:p14="http://schemas.microsoft.com/office/powerpoint/2010/main" val="3404640049"/>
              </p:ext>
            </p:extLst>
          </p:nvPr>
        </p:nvGraphicFramePr>
        <p:xfrm>
          <a:off x="6226798" y="2254841"/>
          <a:ext cx="2153678" cy="2265681"/>
        </p:xfrm>
        <a:graphic>
          <a:graphicData uri="http://schemas.openxmlformats.org/drawingml/2006/table">
            <a:tbl>
              <a:tblPr firstRow="1" bandRow="1">
                <a:tableStyleId>{5C22544A-7EE6-4342-B048-85BDC9FD1C3A}</a:tableStyleId>
              </a:tblPr>
              <a:tblGrid>
                <a:gridCol w="1076839">
                  <a:extLst>
                    <a:ext uri="{9D8B030D-6E8A-4147-A177-3AD203B41FA5}">
                      <a16:colId xmlns:a16="http://schemas.microsoft.com/office/drawing/2014/main" val="3101918923"/>
                    </a:ext>
                  </a:extLst>
                </a:gridCol>
                <a:gridCol w="1076839">
                  <a:extLst>
                    <a:ext uri="{9D8B030D-6E8A-4147-A177-3AD203B41FA5}">
                      <a16:colId xmlns:a16="http://schemas.microsoft.com/office/drawing/2014/main" val="2234839819"/>
                    </a:ext>
                  </a:extLst>
                </a:gridCol>
              </a:tblGrid>
              <a:tr h="541867">
                <a:tc>
                  <a:txBody>
                    <a:bodyPr/>
                    <a:lstStyle/>
                    <a:p>
                      <a:pPr algn="ctr"/>
                      <a:r>
                        <a:rPr lang="en-US" dirty="0">
                          <a:solidFill>
                            <a:schemeClr val="tx1"/>
                          </a:solidFill>
                        </a:rPr>
                        <a:t>Source value</a:t>
                      </a:r>
                    </a:p>
                  </a:txBody>
                  <a:tcPr>
                    <a:solidFill>
                      <a:schemeClr val="accent4">
                        <a:lumMod val="20000"/>
                        <a:lumOff val="80000"/>
                      </a:schemeClr>
                    </a:solidFill>
                  </a:tcPr>
                </a:tc>
                <a:tc>
                  <a:txBody>
                    <a:bodyPr/>
                    <a:lstStyle/>
                    <a:p>
                      <a:pPr algn="ctr"/>
                      <a:r>
                        <a:rPr lang="en-US" dirty="0">
                          <a:solidFill>
                            <a:schemeClr val="tx1"/>
                          </a:solidFill>
                        </a:rPr>
                        <a:t>Mapping value</a:t>
                      </a:r>
                    </a:p>
                  </a:txBody>
                  <a:tcPr>
                    <a:solidFill>
                      <a:schemeClr val="accent1">
                        <a:lumMod val="20000"/>
                        <a:lumOff val="80000"/>
                      </a:schemeClr>
                    </a:solidFill>
                  </a:tcPr>
                </a:tc>
                <a:extLst>
                  <a:ext uri="{0D108BD9-81ED-4DB2-BD59-A6C34878D82A}">
                    <a16:rowId xmlns:a16="http://schemas.microsoft.com/office/drawing/2014/main" val="1667247887"/>
                  </a:ext>
                </a:extLst>
              </a:tr>
              <a:tr h="541867">
                <a:tc>
                  <a:txBody>
                    <a:bodyPr/>
                    <a:lstStyle/>
                    <a:p>
                      <a:pPr algn="ctr"/>
                      <a:r>
                        <a:rPr lang="en-US" dirty="0"/>
                        <a:t>sv1</a:t>
                      </a:r>
                    </a:p>
                  </a:txBody>
                  <a:tcPr anchor="ctr">
                    <a:solidFill>
                      <a:schemeClr val="accent4">
                        <a:lumMod val="20000"/>
                        <a:lumOff val="80000"/>
                      </a:schemeClr>
                    </a:solidFill>
                  </a:tcPr>
                </a:tc>
                <a:tc>
                  <a:txBody>
                    <a:bodyPr/>
                    <a:lstStyle/>
                    <a:p>
                      <a:pPr algn="ctr"/>
                      <a:r>
                        <a:rPr lang="en-US" dirty="0"/>
                        <a:t>mv1</a:t>
                      </a:r>
                    </a:p>
                  </a:txBody>
                  <a:tcPr anchor="ctr">
                    <a:solidFill>
                      <a:schemeClr val="accent1">
                        <a:lumMod val="20000"/>
                        <a:lumOff val="80000"/>
                      </a:schemeClr>
                    </a:solidFill>
                  </a:tcPr>
                </a:tc>
                <a:extLst>
                  <a:ext uri="{0D108BD9-81ED-4DB2-BD59-A6C34878D82A}">
                    <a16:rowId xmlns:a16="http://schemas.microsoft.com/office/drawing/2014/main" val="199722133"/>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sv2</a:t>
                      </a:r>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mv2</a:t>
                      </a:r>
                    </a:p>
                  </a:txBody>
                  <a:tcPr anchor="ctr">
                    <a:solidFill>
                      <a:schemeClr val="accent1">
                        <a:lumMod val="20000"/>
                        <a:lumOff val="80000"/>
                      </a:schemeClr>
                    </a:solidFill>
                  </a:tcPr>
                </a:tc>
                <a:extLst>
                  <a:ext uri="{0D108BD9-81ED-4DB2-BD59-A6C34878D82A}">
                    <a16:rowId xmlns:a16="http://schemas.microsoft.com/office/drawing/2014/main" val="2935457786"/>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sv3</a:t>
                      </a:r>
                    </a:p>
                  </a:txBody>
                  <a:tcPr anchor="ctr">
                    <a:solidFill>
                      <a:schemeClr val="accent4">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mv3</a:t>
                      </a:r>
                    </a:p>
                  </a:txBody>
                  <a:tcPr anchor="ctr">
                    <a:solidFill>
                      <a:schemeClr val="accent1">
                        <a:lumMod val="20000"/>
                        <a:lumOff val="80000"/>
                      </a:schemeClr>
                    </a:solidFill>
                  </a:tcPr>
                </a:tc>
                <a:extLst>
                  <a:ext uri="{0D108BD9-81ED-4DB2-BD59-A6C34878D82A}">
                    <a16:rowId xmlns:a16="http://schemas.microsoft.com/office/drawing/2014/main" val="1982282761"/>
                  </a:ext>
                </a:extLst>
              </a:tr>
            </a:tbl>
          </a:graphicData>
        </a:graphic>
      </p:graphicFrame>
      <p:graphicFrame>
        <p:nvGraphicFramePr>
          <p:cNvPr id="25" name="Table 24">
            <a:extLst>
              <a:ext uri="{FF2B5EF4-FFF2-40B4-BE49-F238E27FC236}">
                <a16:creationId xmlns:a16="http://schemas.microsoft.com/office/drawing/2014/main" id="{10E8B345-6F4A-104A-9954-DC05E1264FC1}"/>
              </a:ext>
            </a:extLst>
          </p:cNvPr>
          <p:cNvGraphicFramePr>
            <a:graphicFrameLocks noGrp="1"/>
          </p:cNvGraphicFramePr>
          <p:nvPr>
            <p:extLst>
              <p:ext uri="{D42A27DB-BD31-4B8C-83A1-F6EECF244321}">
                <p14:modId xmlns:p14="http://schemas.microsoft.com/office/powerpoint/2010/main" val="3056618166"/>
              </p:ext>
            </p:extLst>
          </p:nvPr>
        </p:nvGraphicFramePr>
        <p:xfrm>
          <a:off x="9894897" y="2241657"/>
          <a:ext cx="2153678" cy="2265681"/>
        </p:xfrm>
        <a:graphic>
          <a:graphicData uri="http://schemas.openxmlformats.org/drawingml/2006/table">
            <a:tbl>
              <a:tblPr firstRow="1" bandRow="1">
                <a:tableStyleId>{5C22544A-7EE6-4342-B048-85BDC9FD1C3A}</a:tableStyleId>
              </a:tblPr>
              <a:tblGrid>
                <a:gridCol w="1076839">
                  <a:extLst>
                    <a:ext uri="{9D8B030D-6E8A-4147-A177-3AD203B41FA5}">
                      <a16:colId xmlns:a16="http://schemas.microsoft.com/office/drawing/2014/main" val="3101918923"/>
                    </a:ext>
                  </a:extLst>
                </a:gridCol>
                <a:gridCol w="1076839">
                  <a:extLst>
                    <a:ext uri="{9D8B030D-6E8A-4147-A177-3AD203B41FA5}">
                      <a16:colId xmlns:a16="http://schemas.microsoft.com/office/drawing/2014/main" val="2234839819"/>
                    </a:ext>
                  </a:extLst>
                </a:gridCol>
              </a:tblGrid>
              <a:tr h="545916">
                <a:tc>
                  <a:txBody>
                    <a:bodyPr/>
                    <a:lstStyle/>
                    <a:p>
                      <a:pPr algn="ctr"/>
                      <a:r>
                        <a:rPr lang="en-US" dirty="0">
                          <a:solidFill>
                            <a:schemeClr val="tx1"/>
                          </a:solidFill>
                        </a:rPr>
                        <a:t>Mapping key</a:t>
                      </a:r>
                    </a:p>
                  </a:txBody>
                  <a:tcPr>
                    <a:solidFill>
                      <a:schemeClr val="accent1">
                        <a:lumMod val="60000"/>
                        <a:lumOff val="40000"/>
                      </a:schemeClr>
                    </a:solidFill>
                  </a:tcPr>
                </a:tc>
                <a:tc>
                  <a:txBody>
                    <a:bodyPr/>
                    <a:lstStyle/>
                    <a:p>
                      <a:pPr algn="ctr"/>
                      <a:r>
                        <a:rPr lang="en-US" dirty="0">
                          <a:solidFill>
                            <a:schemeClr val="tx1"/>
                          </a:solidFill>
                        </a:rPr>
                        <a:t>Mapping value</a:t>
                      </a:r>
                    </a:p>
                  </a:txBody>
                  <a:tcPr>
                    <a:solidFill>
                      <a:schemeClr val="accent1">
                        <a:lumMod val="20000"/>
                        <a:lumOff val="80000"/>
                      </a:schemeClr>
                    </a:solidFill>
                  </a:tcPr>
                </a:tc>
                <a:extLst>
                  <a:ext uri="{0D108BD9-81ED-4DB2-BD59-A6C34878D82A}">
                    <a16:rowId xmlns:a16="http://schemas.microsoft.com/office/drawing/2014/main" val="1667247887"/>
                  </a:ext>
                </a:extLst>
              </a:tr>
              <a:tr h="541867">
                <a:tc>
                  <a:txBody>
                    <a:bodyPr/>
                    <a:lstStyle/>
                    <a:p>
                      <a:pPr algn="ctr"/>
                      <a:r>
                        <a:rPr lang="en-US" dirty="0"/>
                        <a:t>mk1</a:t>
                      </a:r>
                    </a:p>
                  </a:txBody>
                  <a:tcPr anchor="ctr">
                    <a:solidFill>
                      <a:schemeClr val="accent1">
                        <a:lumMod val="60000"/>
                        <a:lumOff val="40000"/>
                      </a:schemeClr>
                    </a:solidFill>
                  </a:tcPr>
                </a:tc>
                <a:tc>
                  <a:txBody>
                    <a:bodyPr/>
                    <a:lstStyle/>
                    <a:p>
                      <a:pPr algn="ctr"/>
                      <a:r>
                        <a:rPr lang="en-US" dirty="0"/>
                        <a:t>mv1</a:t>
                      </a:r>
                    </a:p>
                  </a:txBody>
                  <a:tcPr anchor="ctr">
                    <a:solidFill>
                      <a:schemeClr val="accent1">
                        <a:lumMod val="20000"/>
                        <a:lumOff val="80000"/>
                      </a:schemeClr>
                    </a:solidFill>
                  </a:tcPr>
                </a:tc>
                <a:extLst>
                  <a:ext uri="{0D108BD9-81ED-4DB2-BD59-A6C34878D82A}">
                    <a16:rowId xmlns:a16="http://schemas.microsoft.com/office/drawing/2014/main" val="199722133"/>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mk2</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mv2</a:t>
                      </a:r>
                    </a:p>
                  </a:txBody>
                  <a:tcPr anchor="ctr">
                    <a:solidFill>
                      <a:schemeClr val="accent1">
                        <a:lumMod val="20000"/>
                        <a:lumOff val="80000"/>
                      </a:schemeClr>
                    </a:solidFill>
                  </a:tcPr>
                </a:tc>
                <a:extLst>
                  <a:ext uri="{0D108BD9-81ED-4DB2-BD59-A6C34878D82A}">
                    <a16:rowId xmlns:a16="http://schemas.microsoft.com/office/drawing/2014/main" val="2935457786"/>
                  </a:ext>
                </a:extLst>
              </a:tr>
              <a:tr h="54186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mk3</a:t>
                      </a:r>
                    </a:p>
                  </a:txBody>
                  <a:tcPr anchor="ct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mv3</a:t>
                      </a:r>
                    </a:p>
                  </a:txBody>
                  <a:tcPr anchor="ctr">
                    <a:solidFill>
                      <a:schemeClr val="accent1">
                        <a:lumMod val="20000"/>
                        <a:lumOff val="80000"/>
                      </a:schemeClr>
                    </a:solidFill>
                  </a:tcPr>
                </a:tc>
                <a:extLst>
                  <a:ext uri="{0D108BD9-81ED-4DB2-BD59-A6C34878D82A}">
                    <a16:rowId xmlns:a16="http://schemas.microsoft.com/office/drawing/2014/main" val="1982282761"/>
                  </a:ext>
                </a:extLst>
              </a:tr>
            </a:tbl>
          </a:graphicData>
        </a:graphic>
      </p:graphicFrame>
      <p:sp>
        <p:nvSpPr>
          <p:cNvPr id="4" name="Cross 3">
            <a:extLst>
              <a:ext uri="{FF2B5EF4-FFF2-40B4-BE49-F238E27FC236}">
                <a16:creationId xmlns:a16="http://schemas.microsoft.com/office/drawing/2014/main" id="{0011FCA4-7BA4-2A40-BB45-EF0BD7C36137}"/>
              </a:ext>
            </a:extLst>
          </p:cNvPr>
          <p:cNvSpPr/>
          <p:nvPr/>
        </p:nvSpPr>
        <p:spPr>
          <a:xfrm>
            <a:off x="2459478" y="3200751"/>
            <a:ext cx="442061" cy="461665"/>
          </a:xfrm>
          <a:prstGeom prst="plus">
            <a:avLst>
              <a:gd name="adj" fmla="val 369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ross 25">
            <a:extLst>
              <a:ext uri="{FF2B5EF4-FFF2-40B4-BE49-F238E27FC236}">
                <a16:creationId xmlns:a16="http://schemas.microsoft.com/office/drawing/2014/main" id="{58C9993A-8D48-F741-9611-B4724D5297E0}"/>
              </a:ext>
            </a:extLst>
          </p:cNvPr>
          <p:cNvSpPr/>
          <p:nvPr/>
        </p:nvSpPr>
        <p:spPr>
          <a:xfrm>
            <a:off x="5542573" y="3198167"/>
            <a:ext cx="442061" cy="461665"/>
          </a:xfrm>
          <a:prstGeom prst="plus">
            <a:avLst>
              <a:gd name="adj" fmla="val 369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Equal 4">
            <a:extLst>
              <a:ext uri="{FF2B5EF4-FFF2-40B4-BE49-F238E27FC236}">
                <a16:creationId xmlns:a16="http://schemas.microsoft.com/office/drawing/2014/main" id="{568D6584-DF93-EA42-9171-5026637D0020}"/>
              </a:ext>
            </a:extLst>
          </p:cNvPr>
          <p:cNvSpPr/>
          <p:nvPr/>
        </p:nvSpPr>
        <p:spPr>
          <a:xfrm>
            <a:off x="8700665" y="3198167"/>
            <a:ext cx="617674" cy="461665"/>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3C92D6B6-1877-244A-8316-3A05C7EEEA71}"/>
              </a:ext>
            </a:extLst>
          </p:cNvPr>
          <p:cNvSpPr txBox="1"/>
          <p:nvPr/>
        </p:nvSpPr>
        <p:spPr>
          <a:xfrm>
            <a:off x="3291007" y="1655480"/>
            <a:ext cx="1865126" cy="369332"/>
          </a:xfrm>
          <a:prstGeom prst="rect">
            <a:avLst/>
          </a:prstGeom>
          <a:noFill/>
        </p:spPr>
        <p:txBody>
          <a:bodyPr wrap="none" rtlCol="0">
            <a:spAutoFit/>
          </a:bodyPr>
          <a:lstStyle/>
          <a:p>
            <a:r>
              <a:rPr lang="en-US" dirty="0"/>
              <a:t>Variable Template</a:t>
            </a:r>
          </a:p>
        </p:txBody>
      </p:sp>
      <p:sp>
        <p:nvSpPr>
          <p:cNvPr id="27" name="TextBox 26">
            <a:extLst>
              <a:ext uri="{FF2B5EF4-FFF2-40B4-BE49-F238E27FC236}">
                <a16:creationId xmlns:a16="http://schemas.microsoft.com/office/drawing/2014/main" id="{4AE588BF-8A1B-0C4E-AE92-F7747E6A7416}"/>
              </a:ext>
            </a:extLst>
          </p:cNvPr>
          <p:cNvSpPr txBox="1"/>
          <p:nvPr/>
        </p:nvSpPr>
        <p:spPr>
          <a:xfrm>
            <a:off x="6492902" y="1655480"/>
            <a:ext cx="1621470" cy="369332"/>
          </a:xfrm>
          <a:prstGeom prst="rect">
            <a:avLst/>
          </a:prstGeom>
          <a:noFill/>
        </p:spPr>
        <p:txBody>
          <a:bodyPr wrap="none" rtlCol="0">
            <a:spAutoFit/>
          </a:bodyPr>
          <a:lstStyle/>
          <a:p>
            <a:r>
              <a:rPr lang="en-US" dirty="0"/>
              <a:t>Value Template</a:t>
            </a:r>
          </a:p>
        </p:txBody>
      </p:sp>
      <p:sp>
        <p:nvSpPr>
          <p:cNvPr id="28" name="TextBox 27">
            <a:extLst>
              <a:ext uri="{FF2B5EF4-FFF2-40B4-BE49-F238E27FC236}">
                <a16:creationId xmlns:a16="http://schemas.microsoft.com/office/drawing/2014/main" id="{370F2341-9738-E642-B57E-D51286817F7A}"/>
              </a:ext>
            </a:extLst>
          </p:cNvPr>
          <p:cNvSpPr txBox="1"/>
          <p:nvPr/>
        </p:nvSpPr>
        <p:spPr>
          <a:xfrm>
            <a:off x="10213195" y="1655480"/>
            <a:ext cx="1517082" cy="369332"/>
          </a:xfrm>
          <a:prstGeom prst="rect">
            <a:avLst/>
          </a:prstGeom>
          <a:noFill/>
        </p:spPr>
        <p:txBody>
          <a:bodyPr wrap="none" rtlCol="0">
            <a:spAutoFit/>
          </a:bodyPr>
          <a:lstStyle/>
          <a:p>
            <a:r>
              <a:rPr lang="en-US" dirty="0"/>
              <a:t>Standard Data</a:t>
            </a:r>
          </a:p>
        </p:txBody>
      </p:sp>
      <p:sp>
        <p:nvSpPr>
          <p:cNvPr id="29" name="TextBox 28">
            <a:extLst>
              <a:ext uri="{FF2B5EF4-FFF2-40B4-BE49-F238E27FC236}">
                <a16:creationId xmlns:a16="http://schemas.microsoft.com/office/drawing/2014/main" id="{B4B69AEF-A821-A04C-B6B8-2AF2D42C0A0E}"/>
              </a:ext>
            </a:extLst>
          </p:cNvPr>
          <p:cNvSpPr txBox="1"/>
          <p:nvPr/>
        </p:nvSpPr>
        <p:spPr>
          <a:xfrm>
            <a:off x="678294" y="1655480"/>
            <a:ext cx="1312860" cy="369332"/>
          </a:xfrm>
          <a:prstGeom prst="rect">
            <a:avLst/>
          </a:prstGeom>
          <a:noFill/>
        </p:spPr>
        <p:txBody>
          <a:bodyPr wrap="none" rtlCol="0">
            <a:spAutoFit/>
          </a:bodyPr>
          <a:lstStyle/>
          <a:p>
            <a:r>
              <a:rPr lang="en-US" dirty="0"/>
              <a:t>Source Data</a:t>
            </a:r>
          </a:p>
        </p:txBody>
      </p:sp>
      <p:sp>
        <p:nvSpPr>
          <p:cNvPr id="12" name="Oval 11">
            <a:extLst>
              <a:ext uri="{FF2B5EF4-FFF2-40B4-BE49-F238E27FC236}">
                <a16:creationId xmlns:a16="http://schemas.microsoft.com/office/drawing/2014/main" id="{94F6844D-E8D9-B847-B531-832092ADE8B0}"/>
              </a:ext>
            </a:extLst>
          </p:cNvPr>
          <p:cNvSpPr/>
          <p:nvPr/>
        </p:nvSpPr>
        <p:spPr>
          <a:xfrm>
            <a:off x="1056165" y="4750549"/>
            <a:ext cx="557118" cy="551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30" name="Oval 29">
            <a:extLst>
              <a:ext uri="{FF2B5EF4-FFF2-40B4-BE49-F238E27FC236}">
                <a16:creationId xmlns:a16="http://schemas.microsoft.com/office/drawing/2014/main" id="{4115D607-0848-144C-A557-277B47956B58}"/>
              </a:ext>
            </a:extLst>
          </p:cNvPr>
          <p:cNvSpPr/>
          <p:nvPr/>
        </p:nvSpPr>
        <p:spPr>
          <a:xfrm>
            <a:off x="3945011" y="4750549"/>
            <a:ext cx="557118" cy="551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31" name="Oval 30">
            <a:extLst>
              <a:ext uri="{FF2B5EF4-FFF2-40B4-BE49-F238E27FC236}">
                <a16:creationId xmlns:a16="http://schemas.microsoft.com/office/drawing/2014/main" id="{7E9793EC-F52A-064E-BE84-60E9370EA50F}"/>
              </a:ext>
            </a:extLst>
          </p:cNvPr>
          <p:cNvSpPr/>
          <p:nvPr/>
        </p:nvSpPr>
        <p:spPr>
          <a:xfrm>
            <a:off x="7025078" y="4750549"/>
            <a:ext cx="557118" cy="551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32" name="Oval 31">
            <a:extLst>
              <a:ext uri="{FF2B5EF4-FFF2-40B4-BE49-F238E27FC236}">
                <a16:creationId xmlns:a16="http://schemas.microsoft.com/office/drawing/2014/main" id="{C4729A01-6906-7140-B5FC-C16233A5C1AD}"/>
              </a:ext>
            </a:extLst>
          </p:cNvPr>
          <p:cNvSpPr/>
          <p:nvPr/>
        </p:nvSpPr>
        <p:spPr>
          <a:xfrm>
            <a:off x="10693177" y="4750549"/>
            <a:ext cx="557118" cy="5510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p>
        </p:txBody>
      </p:sp>
    </p:spTree>
    <p:extLst>
      <p:ext uri="{BB962C8B-B14F-4D97-AF65-F5344CB8AC3E}">
        <p14:creationId xmlns:p14="http://schemas.microsoft.com/office/powerpoint/2010/main" val="3495245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544409A-A8EF-5341-9ED0-AC46BD037CF4}"/>
              </a:ext>
            </a:extLst>
          </p:cNvPr>
          <p:cNvGrpSpPr/>
          <p:nvPr/>
        </p:nvGrpSpPr>
        <p:grpSpPr>
          <a:xfrm>
            <a:off x="512928" y="326042"/>
            <a:ext cx="4496590" cy="6120176"/>
            <a:chOff x="3988859" y="513766"/>
            <a:chExt cx="4496590" cy="6120176"/>
          </a:xfrm>
        </p:grpSpPr>
        <p:pic>
          <p:nvPicPr>
            <p:cNvPr id="5" name="Picture 4" descr="A screenshot of a social media post&#10;&#10;Description automatically generated">
              <a:extLst>
                <a:ext uri="{FF2B5EF4-FFF2-40B4-BE49-F238E27FC236}">
                  <a16:creationId xmlns:a16="http://schemas.microsoft.com/office/drawing/2014/main" id="{82C3CFE9-9C44-EE44-AB7E-CEC346BB5826}"/>
                </a:ext>
              </a:extLst>
            </p:cNvPr>
            <p:cNvPicPr>
              <a:picLocks noChangeAspect="1"/>
            </p:cNvPicPr>
            <p:nvPr/>
          </p:nvPicPr>
          <p:blipFill>
            <a:blip r:embed="rId2"/>
            <a:stretch>
              <a:fillRect/>
            </a:stretch>
          </p:blipFill>
          <p:spPr>
            <a:xfrm>
              <a:off x="3988859" y="513766"/>
              <a:ext cx="4301297" cy="6120176"/>
            </a:xfrm>
            <a:prstGeom prst="rect">
              <a:avLst/>
            </a:prstGeom>
          </p:spPr>
        </p:pic>
        <p:sp>
          <p:nvSpPr>
            <p:cNvPr id="6" name="Rectangle 5">
              <a:extLst>
                <a:ext uri="{FF2B5EF4-FFF2-40B4-BE49-F238E27FC236}">
                  <a16:creationId xmlns:a16="http://schemas.microsoft.com/office/drawing/2014/main" id="{C5F762DF-687E-F645-A63F-DF83074101C2}"/>
                </a:ext>
              </a:extLst>
            </p:cNvPr>
            <p:cNvSpPr/>
            <p:nvPr/>
          </p:nvSpPr>
          <p:spPr>
            <a:xfrm>
              <a:off x="5135175" y="1834854"/>
              <a:ext cx="1647132" cy="157447"/>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F981173-3C06-C945-AD46-B1B62D1F2AAA}"/>
                </a:ext>
              </a:extLst>
            </p:cNvPr>
            <p:cNvSpPr/>
            <p:nvPr/>
          </p:nvSpPr>
          <p:spPr>
            <a:xfrm>
              <a:off x="5384465" y="1992301"/>
              <a:ext cx="1506841" cy="157447"/>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9B92E85-E86A-864A-AE1B-4EC43528F037}"/>
                </a:ext>
              </a:extLst>
            </p:cNvPr>
            <p:cNvSpPr/>
            <p:nvPr/>
          </p:nvSpPr>
          <p:spPr>
            <a:xfrm>
              <a:off x="5342579" y="3216497"/>
              <a:ext cx="1506841" cy="157447"/>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C41B28B-B281-B948-BC1D-FFECE16C4F23}"/>
                </a:ext>
              </a:extLst>
            </p:cNvPr>
            <p:cNvSpPr/>
            <p:nvPr/>
          </p:nvSpPr>
          <p:spPr>
            <a:xfrm>
              <a:off x="6978608" y="3835180"/>
              <a:ext cx="1506841" cy="157447"/>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B36AC5E-6251-654B-B53B-F8A73BBFFDBC}"/>
                </a:ext>
              </a:extLst>
            </p:cNvPr>
            <p:cNvSpPr/>
            <p:nvPr/>
          </p:nvSpPr>
          <p:spPr>
            <a:xfrm>
              <a:off x="6367999" y="4968592"/>
              <a:ext cx="1506841" cy="157447"/>
            </a:xfrm>
            <a:prstGeom prst="rect">
              <a:avLst/>
            </a:prstGeom>
            <a:noFill/>
            <a:ln w="158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F8099B60-B8D3-F248-8FAB-8F2932EDBE9C}"/>
              </a:ext>
            </a:extLst>
          </p:cNvPr>
          <p:cNvSpPr txBox="1"/>
          <p:nvPr/>
        </p:nvSpPr>
        <p:spPr>
          <a:xfrm>
            <a:off x="6715474" y="2828835"/>
            <a:ext cx="2567586" cy="1200329"/>
          </a:xfrm>
          <a:prstGeom prst="rect">
            <a:avLst/>
          </a:prstGeom>
          <a:noFill/>
        </p:spPr>
        <p:txBody>
          <a:bodyPr wrap="square" rtlCol="0">
            <a:spAutoFit/>
          </a:bodyPr>
          <a:lstStyle/>
          <a:p>
            <a:r>
              <a:rPr lang="en-US" dirty="0"/>
              <a:t>All the highlighted values have been encoded thus they could be replaced with their codes.</a:t>
            </a:r>
          </a:p>
        </p:txBody>
      </p:sp>
      <p:sp>
        <p:nvSpPr>
          <p:cNvPr id="14" name="TextBox 13">
            <a:extLst>
              <a:ext uri="{FF2B5EF4-FFF2-40B4-BE49-F238E27FC236}">
                <a16:creationId xmlns:a16="http://schemas.microsoft.com/office/drawing/2014/main" id="{83F94D16-3B43-214E-9AFD-D0BD822E26C1}"/>
              </a:ext>
            </a:extLst>
          </p:cNvPr>
          <p:cNvSpPr txBox="1"/>
          <p:nvPr/>
        </p:nvSpPr>
        <p:spPr>
          <a:xfrm>
            <a:off x="8448392" y="5325874"/>
            <a:ext cx="3299527" cy="923330"/>
          </a:xfrm>
          <a:prstGeom prst="rect">
            <a:avLst/>
          </a:prstGeom>
          <a:noFill/>
        </p:spPr>
        <p:txBody>
          <a:bodyPr wrap="square" rtlCol="0">
            <a:spAutoFit/>
          </a:bodyPr>
          <a:lstStyle/>
          <a:p>
            <a:r>
              <a:rPr lang="en-US" dirty="0"/>
              <a:t>Also, most of the </a:t>
            </a:r>
            <a:r>
              <a:rPr lang="en-US" dirty="0" err="1"/>
              <a:t>SupportPrim</a:t>
            </a:r>
            <a:r>
              <a:rPr lang="en-US" dirty="0"/>
              <a:t> variable values are ordinal scales or fixed set of nominal values</a:t>
            </a:r>
          </a:p>
        </p:txBody>
      </p:sp>
    </p:spTree>
    <p:extLst>
      <p:ext uri="{BB962C8B-B14F-4D97-AF65-F5344CB8AC3E}">
        <p14:creationId xmlns:p14="http://schemas.microsoft.com/office/powerpoint/2010/main" val="2218389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49FC07-DBBA-1943-A965-41F929AE3542}"/>
              </a:ext>
            </a:extLst>
          </p:cNvPr>
          <p:cNvSpPr/>
          <p:nvPr/>
        </p:nvSpPr>
        <p:spPr>
          <a:xfrm>
            <a:off x="3104989" y="3244334"/>
            <a:ext cx="5982022" cy="369332"/>
          </a:xfrm>
          <a:prstGeom prst="rect">
            <a:avLst/>
          </a:prstGeom>
        </p:spPr>
        <p:txBody>
          <a:bodyPr wrap="none">
            <a:spAutoFit/>
          </a:bodyPr>
          <a:lstStyle/>
          <a:p>
            <a:r>
              <a:rPr lang="en-US" dirty="0">
                <a:hlinkClick r:id="rId2"/>
              </a:rPr>
              <a:t>https://docs.agilite.io/docs/json-to-json-data-mapping-profile</a:t>
            </a:r>
            <a:endParaRPr lang="en-US" dirty="0"/>
          </a:p>
        </p:txBody>
      </p:sp>
      <p:sp>
        <p:nvSpPr>
          <p:cNvPr id="4" name="Rectangle 3">
            <a:extLst>
              <a:ext uri="{FF2B5EF4-FFF2-40B4-BE49-F238E27FC236}">
                <a16:creationId xmlns:a16="http://schemas.microsoft.com/office/drawing/2014/main" id="{60163550-0E2A-A347-9DF7-91CDB8C5BFD3}"/>
              </a:ext>
            </a:extLst>
          </p:cNvPr>
          <p:cNvSpPr/>
          <p:nvPr/>
        </p:nvSpPr>
        <p:spPr>
          <a:xfrm>
            <a:off x="4178416" y="5747266"/>
            <a:ext cx="7050157" cy="369332"/>
          </a:xfrm>
          <a:prstGeom prst="rect">
            <a:avLst/>
          </a:prstGeom>
        </p:spPr>
        <p:txBody>
          <a:bodyPr wrap="square">
            <a:spAutoFit/>
          </a:bodyPr>
          <a:lstStyle/>
          <a:p>
            <a:r>
              <a:rPr lang="en-US" dirty="0">
                <a:hlinkClick r:id="rId3"/>
              </a:rPr>
              <a:t>https://stackoverflow.com/questions/41473628/json-to-json-mapper</a:t>
            </a:r>
            <a:endParaRPr lang="en-US" dirty="0"/>
          </a:p>
        </p:txBody>
      </p:sp>
      <p:sp>
        <p:nvSpPr>
          <p:cNvPr id="5" name="Rectangle 4">
            <a:extLst>
              <a:ext uri="{FF2B5EF4-FFF2-40B4-BE49-F238E27FC236}">
                <a16:creationId xmlns:a16="http://schemas.microsoft.com/office/drawing/2014/main" id="{423C9C0E-280C-8A44-9BEA-A93D2DC889F2}"/>
              </a:ext>
            </a:extLst>
          </p:cNvPr>
          <p:cNvSpPr/>
          <p:nvPr/>
        </p:nvSpPr>
        <p:spPr>
          <a:xfrm>
            <a:off x="477078" y="4823936"/>
            <a:ext cx="9144000" cy="923330"/>
          </a:xfrm>
          <a:prstGeom prst="rect">
            <a:avLst/>
          </a:prstGeom>
        </p:spPr>
        <p:txBody>
          <a:bodyPr wrap="square">
            <a:spAutoFit/>
          </a:bodyPr>
          <a:lstStyle/>
          <a:p>
            <a:r>
              <a:rPr lang="en-US" dirty="0">
                <a:solidFill>
                  <a:srgbClr val="242729"/>
                </a:solidFill>
                <a:latin typeface="Arial" panose="020B0604020202020204" pitchFamily="34" charset="0"/>
              </a:rPr>
              <a:t>I have good news for you. There is indeed an open source program that will accomplish this for you. Talend Open Studio (TOS) ESB (not to be confused with their TOS for Data Integration). Any ESB tool should do this quite easily. See below:</a:t>
            </a:r>
            <a:endParaRPr lang="en-US" dirty="0"/>
          </a:p>
        </p:txBody>
      </p:sp>
      <p:sp>
        <p:nvSpPr>
          <p:cNvPr id="6" name="Rectangle 5">
            <a:extLst>
              <a:ext uri="{FF2B5EF4-FFF2-40B4-BE49-F238E27FC236}">
                <a16:creationId xmlns:a16="http://schemas.microsoft.com/office/drawing/2014/main" id="{71353156-A018-014E-9545-993F7DD3CCEB}"/>
              </a:ext>
            </a:extLst>
          </p:cNvPr>
          <p:cNvSpPr/>
          <p:nvPr/>
        </p:nvSpPr>
        <p:spPr>
          <a:xfrm>
            <a:off x="2809460" y="1110734"/>
            <a:ext cx="7540487" cy="369332"/>
          </a:xfrm>
          <a:prstGeom prst="rect">
            <a:avLst/>
          </a:prstGeom>
        </p:spPr>
        <p:txBody>
          <a:bodyPr wrap="square">
            <a:spAutoFit/>
          </a:bodyPr>
          <a:lstStyle/>
          <a:p>
            <a:r>
              <a:rPr lang="en-US" dirty="0">
                <a:hlinkClick r:id="rId4"/>
              </a:rPr>
              <a:t>https://identitydocs.akamai.com/home/data-mapping-and-transformation</a:t>
            </a:r>
            <a:endParaRPr lang="en-US" dirty="0"/>
          </a:p>
        </p:txBody>
      </p:sp>
    </p:spTree>
    <p:extLst>
      <p:ext uri="{BB962C8B-B14F-4D97-AF65-F5344CB8AC3E}">
        <p14:creationId xmlns:p14="http://schemas.microsoft.com/office/powerpoint/2010/main" val="2243112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CB2D32-8950-DB4E-8D85-5904F2D130AE}"/>
              </a:ext>
            </a:extLst>
          </p:cNvPr>
          <p:cNvSpPr txBox="1"/>
          <p:nvPr/>
        </p:nvSpPr>
        <p:spPr>
          <a:xfrm>
            <a:off x="1819754" y="0"/>
            <a:ext cx="8552491" cy="461665"/>
          </a:xfrm>
          <a:prstGeom prst="rect">
            <a:avLst/>
          </a:prstGeom>
          <a:noFill/>
        </p:spPr>
        <p:txBody>
          <a:bodyPr wrap="square" rtlCol="0">
            <a:spAutoFit/>
          </a:bodyPr>
          <a:lstStyle/>
          <a:p>
            <a:pPr algn="ctr"/>
            <a:r>
              <a:rPr lang="en-US" sz="2400" dirty="0"/>
              <a:t>Patient Data Transformation Process from </a:t>
            </a:r>
            <a:r>
              <a:rPr lang="en-US" sz="2400" dirty="0" err="1"/>
              <a:t>Infopad</a:t>
            </a:r>
            <a:r>
              <a:rPr lang="en-US" sz="2400" dirty="0"/>
              <a:t> to </a:t>
            </a:r>
            <a:r>
              <a:rPr lang="en-US" sz="2400" dirty="0" err="1"/>
              <a:t>SupportPrim</a:t>
            </a:r>
            <a:endParaRPr lang="en-US" sz="2400" dirty="0"/>
          </a:p>
        </p:txBody>
      </p:sp>
      <p:grpSp>
        <p:nvGrpSpPr>
          <p:cNvPr id="3" name="Group 2">
            <a:extLst>
              <a:ext uri="{FF2B5EF4-FFF2-40B4-BE49-F238E27FC236}">
                <a16:creationId xmlns:a16="http://schemas.microsoft.com/office/drawing/2014/main" id="{F445470A-32EA-0A46-B477-75EB64BE5C2A}"/>
              </a:ext>
            </a:extLst>
          </p:cNvPr>
          <p:cNvGrpSpPr/>
          <p:nvPr/>
        </p:nvGrpSpPr>
        <p:grpSpPr>
          <a:xfrm>
            <a:off x="0" y="837262"/>
            <a:ext cx="12083553" cy="5808916"/>
            <a:chOff x="0" y="837262"/>
            <a:chExt cx="12083553" cy="5808916"/>
          </a:xfrm>
        </p:grpSpPr>
        <p:sp>
          <p:nvSpPr>
            <p:cNvPr id="94" name="Rectangle 93">
              <a:extLst>
                <a:ext uri="{FF2B5EF4-FFF2-40B4-BE49-F238E27FC236}">
                  <a16:creationId xmlns:a16="http://schemas.microsoft.com/office/drawing/2014/main" id="{B852EC71-47D5-A84A-9226-08170BF3CAB4}"/>
                </a:ext>
              </a:extLst>
            </p:cNvPr>
            <p:cNvSpPr/>
            <p:nvPr/>
          </p:nvSpPr>
          <p:spPr>
            <a:xfrm>
              <a:off x="8892469" y="985520"/>
              <a:ext cx="2031967" cy="5151176"/>
            </a:xfrm>
            <a:prstGeom prst="rect">
              <a:avLst/>
            </a:prstGeom>
            <a:noFill/>
            <a:ln w="19050">
              <a:solidFill>
                <a:schemeClr val="tx1">
                  <a:lumMod val="50000"/>
                  <a:lumOff val="50000"/>
                </a:schemeClr>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46F1E597-8432-0F45-A2A1-B9E5992960AF}"/>
                </a:ext>
              </a:extLst>
            </p:cNvPr>
            <p:cNvSpPr/>
            <p:nvPr/>
          </p:nvSpPr>
          <p:spPr>
            <a:xfrm>
              <a:off x="283788" y="2058426"/>
              <a:ext cx="1092382" cy="3087478"/>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XML</a:t>
              </a:r>
            </a:p>
          </p:txBody>
        </p:sp>
        <p:sp>
          <p:nvSpPr>
            <p:cNvPr id="7" name="Rounded Rectangle 6">
              <a:extLst>
                <a:ext uri="{FF2B5EF4-FFF2-40B4-BE49-F238E27FC236}">
                  <a16:creationId xmlns:a16="http://schemas.microsoft.com/office/drawing/2014/main" id="{1BBB0718-637B-9C48-B590-437523FCB3F1}"/>
                </a:ext>
              </a:extLst>
            </p:cNvPr>
            <p:cNvSpPr/>
            <p:nvPr/>
          </p:nvSpPr>
          <p:spPr>
            <a:xfrm>
              <a:off x="2196531" y="2389052"/>
              <a:ext cx="1069865" cy="242533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XML</a:t>
              </a:r>
            </a:p>
            <a:p>
              <a:pPr algn="ctr"/>
              <a:r>
                <a:rPr lang="en-US" dirty="0">
                  <a:solidFill>
                    <a:schemeClr val="tx1"/>
                  </a:solidFill>
                </a:rPr>
                <a:t>&amp;</a:t>
              </a:r>
            </a:p>
            <a:p>
              <a:pPr algn="ctr"/>
              <a:r>
                <a:rPr lang="en-US" dirty="0">
                  <a:solidFill>
                    <a:schemeClr val="tx1"/>
                  </a:solidFill>
                </a:rPr>
                <a:t>JSON</a:t>
              </a:r>
            </a:p>
          </p:txBody>
        </p:sp>
        <p:sp>
          <p:nvSpPr>
            <p:cNvPr id="8" name="Rounded Rectangle 7">
              <a:extLst>
                <a:ext uri="{FF2B5EF4-FFF2-40B4-BE49-F238E27FC236}">
                  <a16:creationId xmlns:a16="http://schemas.microsoft.com/office/drawing/2014/main" id="{ACE0B94F-8829-294A-BF6C-E659B8C0AF24}"/>
                </a:ext>
              </a:extLst>
            </p:cNvPr>
            <p:cNvSpPr/>
            <p:nvPr/>
          </p:nvSpPr>
          <p:spPr>
            <a:xfrm>
              <a:off x="6653634" y="2671840"/>
              <a:ext cx="1031062" cy="1828428"/>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a:t>
              </a:r>
              <a:endParaRPr lang="en-US" dirty="0"/>
            </a:p>
          </p:txBody>
        </p:sp>
        <p:sp>
          <p:nvSpPr>
            <p:cNvPr id="9" name="Rounded Rectangle 8">
              <a:extLst>
                <a:ext uri="{FF2B5EF4-FFF2-40B4-BE49-F238E27FC236}">
                  <a16:creationId xmlns:a16="http://schemas.microsoft.com/office/drawing/2014/main" id="{80D8F842-A6F5-EF42-97F0-42E429D3D368}"/>
                </a:ext>
              </a:extLst>
            </p:cNvPr>
            <p:cNvSpPr/>
            <p:nvPr/>
          </p:nvSpPr>
          <p:spPr>
            <a:xfrm>
              <a:off x="9393248" y="1383488"/>
              <a:ext cx="1050288" cy="87496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JSON</a:t>
              </a:r>
            </a:p>
          </p:txBody>
        </p:sp>
        <p:sp>
          <p:nvSpPr>
            <p:cNvPr id="15" name="TextBox 14">
              <a:extLst>
                <a:ext uri="{FF2B5EF4-FFF2-40B4-BE49-F238E27FC236}">
                  <a16:creationId xmlns:a16="http://schemas.microsoft.com/office/drawing/2014/main" id="{27828F2A-B1B5-AE43-834F-D4CCBEE433FD}"/>
                </a:ext>
              </a:extLst>
            </p:cNvPr>
            <p:cNvSpPr txBox="1"/>
            <p:nvPr/>
          </p:nvSpPr>
          <p:spPr>
            <a:xfrm>
              <a:off x="444977" y="1753382"/>
              <a:ext cx="821956" cy="338554"/>
            </a:xfrm>
            <a:prstGeom prst="rect">
              <a:avLst/>
            </a:prstGeom>
            <a:noFill/>
          </p:spPr>
          <p:txBody>
            <a:bodyPr wrap="none" rtlCol="0">
              <a:spAutoFit/>
            </a:bodyPr>
            <a:lstStyle/>
            <a:p>
              <a:r>
                <a:rPr lang="en-US" sz="1600" dirty="0" err="1"/>
                <a:t>Infopad</a:t>
              </a:r>
              <a:endParaRPr lang="en-US" sz="1600" dirty="0"/>
            </a:p>
          </p:txBody>
        </p:sp>
        <p:sp>
          <p:nvSpPr>
            <p:cNvPr id="16" name="TextBox 15">
              <a:extLst>
                <a:ext uri="{FF2B5EF4-FFF2-40B4-BE49-F238E27FC236}">
                  <a16:creationId xmlns:a16="http://schemas.microsoft.com/office/drawing/2014/main" id="{CB02FCE7-2BC3-264F-B585-0A3EF8C5A59D}"/>
                </a:ext>
              </a:extLst>
            </p:cNvPr>
            <p:cNvSpPr txBox="1"/>
            <p:nvPr/>
          </p:nvSpPr>
          <p:spPr>
            <a:xfrm>
              <a:off x="2009439" y="1697732"/>
              <a:ext cx="1431930" cy="584775"/>
            </a:xfrm>
            <a:prstGeom prst="rect">
              <a:avLst/>
            </a:prstGeom>
            <a:noFill/>
          </p:spPr>
          <p:txBody>
            <a:bodyPr wrap="none" rtlCol="0">
              <a:spAutoFit/>
            </a:bodyPr>
            <a:lstStyle/>
            <a:p>
              <a:pPr algn="ctr"/>
              <a:r>
                <a:rPr lang="en-US" sz="1600" dirty="0"/>
                <a:t>Patient Data as</a:t>
              </a:r>
            </a:p>
            <a:p>
              <a:pPr algn="ctr"/>
              <a:r>
                <a:rPr lang="en-US" sz="1600" dirty="0"/>
                <a:t>Key-Value Pair</a:t>
              </a:r>
            </a:p>
          </p:txBody>
        </p:sp>
        <p:sp>
          <p:nvSpPr>
            <p:cNvPr id="17" name="TextBox 16">
              <a:extLst>
                <a:ext uri="{FF2B5EF4-FFF2-40B4-BE49-F238E27FC236}">
                  <a16:creationId xmlns:a16="http://schemas.microsoft.com/office/drawing/2014/main" id="{20A22DC6-2076-A745-9D04-3C85C55BC55A}"/>
                </a:ext>
              </a:extLst>
            </p:cNvPr>
            <p:cNvSpPr txBox="1"/>
            <p:nvPr/>
          </p:nvSpPr>
          <p:spPr>
            <a:xfrm>
              <a:off x="6138639" y="2050266"/>
              <a:ext cx="2031967" cy="584775"/>
            </a:xfrm>
            <a:prstGeom prst="rect">
              <a:avLst/>
            </a:prstGeom>
            <a:noFill/>
          </p:spPr>
          <p:txBody>
            <a:bodyPr wrap="none" rtlCol="0">
              <a:spAutoFit/>
            </a:bodyPr>
            <a:lstStyle/>
            <a:p>
              <a:pPr algn="ctr"/>
              <a:r>
                <a:rPr lang="en-US" sz="1600" dirty="0"/>
                <a:t>Patient Data Structure</a:t>
              </a:r>
            </a:p>
            <a:p>
              <a:pPr algn="ctr"/>
              <a:r>
                <a:rPr lang="en-US" sz="1600" dirty="0" err="1"/>
                <a:t>SupportPrim</a:t>
              </a:r>
              <a:endParaRPr lang="en-US" sz="1600" dirty="0"/>
            </a:p>
          </p:txBody>
        </p:sp>
        <p:sp>
          <p:nvSpPr>
            <p:cNvPr id="18" name="TextBox 17">
              <a:extLst>
                <a:ext uri="{FF2B5EF4-FFF2-40B4-BE49-F238E27FC236}">
                  <a16:creationId xmlns:a16="http://schemas.microsoft.com/office/drawing/2014/main" id="{5E9D38BB-ADE7-394A-A995-540EDEE15FEF}"/>
                </a:ext>
              </a:extLst>
            </p:cNvPr>
            <p:cNvSpPr txBox="1"/>
            <p:nvPr/>
          </p:nvSpPr>
          <p:spPr>
            <a:xfrm>
              <a:off x="9478207" y="1066744"/>
              <a:ext cx="880369" cy="338554"/>
            </a:xfrm>
            <a:prstGeom prst="rect">
              <a:avLst/>
            </a:prstGeom>
            <a:noFill/>
          </p:spPr>
          <p:txBody>
            <a:bodyPr wrap="none" rtlCol="0">
              <a:spAutoFit/>
            </a:bodyPr>
            <a:lstStyle/>
            <a:p>
              <a:r>
                <a:rPr lang="en-US" sz="1600" dirty="0"/>
                <a:t>Baseline</a:t>
              </a:r>
            </a:p>
          </p:txBody>
        </p:sp>
        <p:sp>
          <p:nvSpPr>
            <p:cNvPr id="19" name="Rounded Rectangle 18">
              <a:extLst>
                <a:ext uri="{FF2B5EF4-FFF2-40B4-BE49-F238E27FC236}">
                  <a16:creationId xmlns:a16="http://schemas.microsoft.com/office/drawing/2014/main" id="{47E19A29-713A-CC40-A437-850C2F79FA89}"/>
                </a:ext>
              </a:extLst>
            </p:cNvPr>
            <p:cNvSpPr/>
            <p:nvPr/>
          </p:nvSpPr>
          <p:spPr>
            <a:xfrm>
              <a:off x="9407759" y="2862235"/>
              <a:ext cx="1035778" cy="874968"/>
            </a:xfrm>
            <a:prstGeom prst="round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a:t>
              </a:r>
              <a:endParaRPr lang="en-US" dirty="0"/>
            </a:p>
          </p:txBody>
        </p:sp>
        <p:sp>
          <p:nvSpPr>
            <p:cNvPr id="20" name="Rounded Rectangle 19">
              <a:extLst>
                <a:ext uri="{FF2B5EF4-FFF2-40B4-BE49-F238E27FC236}">
                  <a16:creationId xmlns:a16="http://schemas.microsoft.com/office/drawing/2014/main" id="{1379B917-0B89-1B4D-B851-6823F75644FC}"/>
                </a:ext>
              </a:extLst>
            </p:cNvPr>
            <p:cNvSpPr/>
            <p:nvPr/>
          </p:nvSpPr>
          <p:spPr>
            <a:xfrm>
              <a:off x="9399323" y="5100362"/>
              <a:ext cx="1044213" cy="874968"/>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a:t>
              </a:r>
              <a:endParaRPr lang="en-US" dirty="0"/>
            </a:p>
          </p:txBody>
        </p:sp>
        <p:grpSp>
          <p:nvGrpSpPr>
            <p:cNvPr id="24" name="Group 23">
              <a:extLst>
                <a:ext uri="{FF2B5EF4-FFF2-40B4-BE49-F238E27FC236}">
                  <a16:creationId xmlns:a16="http://schemas.microsoft.com/office/drawing/2014/main" id="{E7F5962A-8DCE-A44A-9A99-D4CB28148C6E}"/>
                </a:ext>
              </a:extLst>
            </p:cNvPr>
            <p:cNvGrpSpPr/>
            <p:nvPr/>
          </p:nvGrpSpPr>
          <p:grpSpPr>
            <a:xfrm>
              <a:off x="9877244" y="3931360"/>
              <a:ext cx="93706" cy="440435"/>
              <a:chOff x="7944305" y="4536317"/>
              <a:chExt cx="93706" cy="440435"/>
            </a:xfrm>
          </p:grpSpPr>
          <p:sp>
            <p:nvSpPr>
              <p:cNvPr id="21" name="Oval 20">
                <a:extLst>
                  <a:ext uri="{FF2B5EF4-FFF2-40B4-BE49-F238E27FC236}">
                    <a16:creationId xmlns:a16="http://schemas.microsoft.com/office/drawing/2014/main" id="{CF5F9AC7-B182-8F44-8F0D-5CD2232823F8}"/>
                  </a:ext>
                </a:extLst>
              </p:cNvPr>
              <p:cNvSpPr>
                <a:spLocks noChangeAspect="1"/>
              </p:cNvSpPr>
              <p:nvPr/>
            </p:nvSpPr>
            <p:spPr>
              <a:xfrm flipV="1">
                <a:off x="7944305" y="4536317"/>
                <a:ext cx="93706" cy="937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65FA8ECF-B96C-1144-8127-1206699C6B28}"/>
                  </a:ext>
                </a:extLst>
              </p:cNvPr>
              <p:cNvSpPr>
                <a:spLocks noChangeAspect="1"/>
              </p:cNvSpPr>
              <p:nvPr/>
            </p:nvSpPr>
            <p:spPr>
              <a:xfrm flipV="1">
                <a:off x="7944305" y="4707550"/>
                <a:ext cx="93706" cy="937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198AA84-557A-114D-854D-76388E1A43EC}"/>
                  </a:ext>
                </a:extLst>
              </p:cNvPr>
              <p:cNvSpPr>
                <a:spLocks noChangeAspect="1"/>
              </p:cNvSpPr>
              <p:nvPr/>
            </p:nvSpPr>
            <p:spPr>
              <a:xfrm flipV="1">
                <a:off x="7944305" y="4883046"/>
                <a:ext cx="93706" cy="937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TextBox 24">
              <a:extLst>
                <a:ext uri="{FF2B5EF4-FFF2-40B4-BE49-F238E27FC236}">
                  <a16:creationId xmlns:a16="http://schemas.microsoft.com/office/drawing/2014/main" id="{DD206E06-BD17-E348-A078-A11313FC4EED}"/>
                </a:ext>
              </a:extLst>
            </p:cNvPr>
            <p:cNvSpPr txBox="1"/>
            <p:nvPr/>
          </p:nvSpPr>
          <p:spPr>
            <a:xfrm>
              <a:off x="9371627" y="2518229"/>
              <a:ext cx="1077603" cy="338554"/>
            </a:xfrm>
            <a:prstGeom prst="rect">
              <a:avLst/>
            </a:prstGeom>
            <a:noFill/>
          </p:spPr>
          <p:txBody>
            <a:bodyPr wrap="none" rtlCol="0">
              <a:spAutoFit/>
            </a:bodyPr>
            <a:lstStyle/>
            <a:p>
              <a:r>
                <a:rPr lang="en-US" sz="1600" dirty="0"/>
                <a:t>3rd Month</a:t>
              </a:r>
            </a:p>
          </p:txBody>
        </p:sp>
        <p:sp>
          <p:nvSpPr>
            <p:cNvPr id="26" name="TextBox 25">
              <a:extLst>
                <a:ext uri="{FF2B5EF4-FFF2-40B4-BE49-F238E27FC236}">
                  <a16:creationId xmlns:a16="http://schemas.microsoft.com/office/drawing/2014/main" id="{5F690499-93CF-6A4B-B3DE-950E8987C4B4}"/>
                </a:ext>
              </a:extLst>
            </p:cNvPr>
            <p:cNvSpPr txBox="1"/>
            <p:nvPr/>
          </p:nvSpPr>
          <p:spPr>
            <a:xfrm>
              <a:off x="9371627" y="4767771"/>
              <a:ext cx="1048685" cy="338554"/>
            </a:xfrm>
            <a:prstGeom prst="rect">
              <a:avLst/>
            </a:prstGeom>
            <a:noFill/>
          </p:spPr>
          <p:txBody>
            <a:bodyPr wrap="none" rtlCol="0">
              <a:spAutoFit/>
            </a:bodyPr>
            <a:lstStyle/>
            <a:p>
              <a:r>
                <a:rPr lang="en-US" sz="1600" dirty="0"/>
                <a:t>Treatment</a:t>
              </a:r>
            </a:p>
          </p:txBody>
        </p:sp>
        <p:sp>
          <p:nvSpPr>
            <p:cNvPr id="27" name="Rounded Rectangle 26">
              <a:extLst>
                <a:ext uri="{FF2B5EF4-FFF2-40B4-BE49-F238E27FC236}">
                  <a16:creationId xmlns:a16="http://schemas.microsoft.com/office/drawing/2014/main" id="{B72A8997-C8F6-014E-A86E-058737013D35}"/>
                </a:ext>
              </a:extLst>
            </p:cNvPr>
            <p:cNvSpPr/>
            <p:nvPr/>
          </p:nvSpPr>
          <p:spPr>
            <a:xfrm>
              <a:off x="11371430" y="1550007"/>
              <a:ext cx="712123" cy="541930"/>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JSON</a:t>
              </a:r>
            </a:p>
          </p:txBody>
        </p:sp>
        <p:sp>
          <p:nvSpPr>
            <p:cNvPr id="28" name="TextBox 27">
              <a:extLst>
                <a:ext uri="{FF2B5EF4-FFF2-40B4-BE49-F238E27FC236}">
                  <a16:creationId xmlns:a16="http://schemas.microsoft.com/office/drawing/2014/main" id="{1F743CBD-2143-0840-A6AD-C69C4218FF1A}"/>
                </a:ext>
              </a:extLst>
            </p:cNvPr>
            <p:cNvSpPr txBox="1"/>
            <p:nvPr/>
          </p:nvSpPr>
          <p:spPr>
            <a:xfrm>
              <a:off x="11475132" y="1236021"/>
              <a:ext cx="574196" cy="338554"/>
            </a:xfrm>
            <a:prstGeom prst="rect">
              <a:avLst/>
            </a:prstGeom>
            <a:noFill/>
          </p:spPr>
          <p:txBody>
            <a:bodyPr wrap="none" rtlCol="0">
              <a:spAutoFit/>
            </a:bodyPr>
            <a:lstStyle/>
            <a:p>
              <a:r>
                <a:rPr lang="en-US" sz="1600" dirty="0"/>
                <a:t>Case</a:t>
              </a:r>
            </a:p>
          </p:txBody>
        </p:sp>
        <p:cxnSp>
          <p:nvCxnSpPr>
            <p:cNvPr id="35" name="Elbow Connector 34">
              <a:extLst>
                <a:ext uri="{FF2B5EF4-FFF2-40B4-BE49-F238E27FC236}">
                  <a16:creationId xmlns:a16="http://schemas.microsoft.com/office/drawing/2014/main" id="{900E99F7-D219-0D4C-B1A5-981DAEEE5207}"/>
                </a:ext>
              </a:extLst>
            </p:cNvPr>
            <p:cNvCxnSpPr>
              <a:cxnSpLocks/>
              <a:stCxn id="8" idx="3"/>
              <a:endCxn id="9" idx="1"/>
            </p:cNvCxnSpPr>
            <p:nvPr/>
          </p:nvCxnSpPr>
          <p:spPr>
            <a:xfrm flipV="1">
              <a:off x="7684696" y="1820972"/>
              <a:ext cx="1708552" cy="1765082"/>
            </a:xfrm>
            <a:prstGeom prst="bentConnector3">
              <a:avLst>
                <a:gd name="adj1" fmla="val 35308"/>
              </a:avLst>
            </a:prstGeom>
            <a:ln w="53975">
              <a:tailEnd type="stealth"/>
            </a:ln>
          </p:spPr>
          <p:style>
            <a:lnRef idx="1">
              <a:schemeClr val="accent1"/>
            </a:lnRef>
            <a:fillRef idx="0">
              <a:schemeClr val="accent1"/>
            </a:fillRef>
            <a:effectRef idx="0">
              <a:schemeClr val="accent1"/>
            </a:effectRef>
            <a:fontRef idx="minor">
              <a:schemeClr val="tx1"/>
            </a:fontRef>
          </p:style>
        </p:cxnSp>
        <p:cxnSp>
          <p:nvCxnSpPr>
            <p:cNvPr id="37" name="Elbow Connector 36">
              <a:extLst>
                <a:ext uri="{FF2B5EF4-FFF2-40B4-BE49-F238E27FC236}">
                  <a16:creationId xmlns:a16="http://schemas.microsoft.com/office/drawing/2014/main" id="{76FED47D-C1B8-EC41-9005-6BBBF0310470}"/>
                </a:ext>
              </a:extLst>
            </p:cNvPr>
            <p:cNvCxnSpPr>
              <a:cxnSpLocks/>
              <a:stCxn id="8" idx="3"/>
              <a:endCxn id="19" idx="1"/>
            </p:cNvCxnSpPr>
            <p:nvPr/>
          </p:nvCxnSpPr>
          <p:spPr>
            <a:xfrm flipV="1">
              <a:off x="7684696" y="3299719"/>
              <a:ext cx="1723063" cy="286335"/>
            </a:xfrm>
            <a:prstGeom prst="bentConnector3">
              <a:avLst>
                <a:gd name="adj1" fmla="val 34912"/>
              </a:avLst>
            </a:prstGeom>
            <a:ln w="53975">
              <a:tailEnd type="stealth"/>
            </a:ln>
          </p:spPr>
          <p:style>
            <a:lnRef idx="1">
              <a:schemeClr val="accent1"/>
            </a:lnRef>
            <a:fillRef idx="0">
              <a:schemeClr val="accent1"/>
            </a:fillRef>
            <a:effectRef idx="0">
              <a:schemeClr val="accent1"/>
            </a:effectRef>
            <a:fontRef idx="minor">
              <a:schemeClr val="tx1"/>
            </a:fontRef>
          </p:style>
        </p:cxnSp>
        <p:cxnSp>
          <p:nvCxnSpPr>
            <p:cNvPr id="40" name="Elbow Connector 39">
              <a:extLst>
                <a:ext uri="{FF2B5EF4-FFF2-40B4-BE49-F238E27FC236}">
                  <a16:creationId xmlns:a16="http://schemas.microsoft.com/office/drawing/2014/main" id="{2C3F92AD-4530-B34D-AF0B-25597D5DC681}"/>
                </a:ext>
              </a:extLst>
            </p:cNvPr>
            <p:cNvCxnSpPr>
              <a:cxnSpLocks/>
              <a:stCxn id="8" idx="3"/>
              <a:endCxn id="20" idx="1"/>
            </p:cNvCxnSpPr>
            <p:nvPr/>
          </p:nvCxnSpPr>
          <p:spPr>
            <a:xfrm>
              <a:off x="7684696" y="3586054"/>
              <a:ext cx="1714627" cy="1951792"/>
            </a:xfrm>
            <a:prstGeom prst="bentConnector3">
              <a:avLst>
                <a:gd name="adj1" fmla="val 35361"/>
              </a:avLst>
            </a:prstGeom>
            <a:ln w="53975">
              <a:tailEnd type="stealth"/>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BFA4502-09F9-3E49-B5C8-FEF4B4BAF71E}"/>
                </a:ext>
              </a:extLst>
            </p:cNvPr>
            <p:cNvCxnSpPr>
              <a:cxnSpLocks/>
              <a:stCxn id="6" idx="3"/>
              <a:endCxn id="7" idx="1"/>
            </p:cNvCxnSpPr>
            <p:nvPr/>
          </p:nvCxnSpPr>
          <p:spPr>
            <a:xfrm flipV="1">
              <a:off x="1376170" y="3601720"/>
              <a:ext cx="820361" cy="445"/>
            </a:xfrm>
            <a:prstGeom prst="straightConnector1">
              <a:avLst/>
            </a:prstGeom>
            <a:ln w="69850">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DC52CF0-F729-A549-90F0-7F5DD44549B9}"/>
                </a:ext>
              </a:extLst>
            </p:cNvPr>
            <p:cNvCxnSpPr>
              <a:cxnSpLocks/>
              <a:stCxn id="57" idx="3"/>
              <a:endCxn id="8" idx="1"/>
            </p:cNvCxnSpPr>
            <p:nvPr/>
          </p:nvCxnSpPr>
          <p:spPr>
            <a:xfrm flipV="1">
              <a:off x="5380846" y="3586054"/>
              <a:ext cx="1272788" cy="15666"/>
            </a:xfrm>
            <a:prstGeom prst="straightConnector1">
              <a:avLst/>
            </a:prstGeom>
            <a:ln w="69850">
              <a:solidFill>
                <a:schemeClr val="accent4">
                  <a:lumMod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466E85-03C4-264B-B524-3AE1D5AB6F52}"/>
                </a:ext>
              </a:extLst>
            </p:cNvPr>
            <p:cNvCxnSpPr>
              <a:cxnSpLocks/>
              <a:stCxn id="9" idx="3"/>
              <a:endCxn id="27" idx="1"/>
            </p:cNvCxnSpPr>
            <p:nvPr/>
          </p:nvCxnSpPr>
          <p:spPr>
            <a:xfrm>
              <a:off x="10443536" y="1820972"/>
              <a:ext cx="927894" cy="0"/>
            </a:xfrm>
            <a:prstGeom prst="straightConnector1">
              <a:avLst/>
            </a:prstGeom>
            <a:ln w="69850">
              <a:solidFill>
                <a:schemeClr val="accent2">
                  <a:lumMod val="50000"/>
                </a:schemeClr>
              </a:solidFill>
              <a:tailEnd type="stealth"/>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3C0AF25A-865E-C44C-9FB5-5A1F4C12F3BA}"/>
                </a:ext>
              </a:extLst>
            </p:cNvPr>
            <p:cNvSpPr txBox="1"/>
            <p:nvPr/>
          </p:nvSpPr>
          <p:spPr>
            <a:xfrm>
              <a:off x="0" y="5253948"/>
              <a:ext cx="1562001" cy="1200329"/>
            </a:xfrm>
            <a:prstGeom prst="rect">
              <a:avLst/>
            </a:prstGeom>
            <a:noFill/>
          </p:spPr>
          <p:txBody>
            <a:bodyPr wrap="square" rtlCol="0">
              <a:spAutoFit/>
            </a:bodyPr>
            <a:lstStyle/>
            <a:p>
              <a:pPr algn="ctr"/>
              <a:r>
                <a:rPr lang="en-US" sz="1200" dirty="0"/>
                <a:t>The </a:t>
              </a:r>
              <a:r>
                <a:rPr lang="en-US" sz="1200" dirty="0" err="1"/>
                <a:t>Infopad</a:t>
              </a:r>
              <a:r>
                <a:rPr lang="en-US" sz="1200" dirty="0"/>
                <a:t> patient data is in form xml format. It is meant for UI of </a:t>
              </a:r>
              <a:r>
                <a:rPr lang="en-US" sz="1200" dirty="0" err="1"/>
                <a:t>Infopad</a:t>
              </a:r>
              <a:r>
                <a:rPr lang="en-US" sz="1200" dirty="0"/>
                <a:t>, thus not structured for data exchange.</a:t>
              </a:r>
            </a:p>
          </p:txBody>
        </p:sp>
        <p:sp>
          <p:nvSpPr>
            <p:cNvPr id="91" name="TextBox 90">
              <a:extLst>
                <a:ext uri="{FF2B5EF4-FFF2-40B4-BE49-F238E27FC236}">
                  <a16:creationId xmlns:a16="http://schemas.microsoft.com/office/drawing/2014/main" id="{1F5037FB-D7AF-0844-99C3-A0FDEB52DB3F}"/>
                </a:ext>
              </a:extLst>
            </p:cNvPr>
            <p:cNvSpPr txBox="1"/>
            <p:nvPr/>
          </p:nvSpPr>
          <p:spPr>
            <a:xfrm>
              <a:off x="1982998" y="4893760"/>
              <a:ext cx="1421306" cy="1384995"/>
            </a:xfrm>
            <a:prstGeom prst="rect">
              <a:avLst/>
            </a:prstGeom>
            <a:noFill/>
          </p:spPr>
          <p:txBody>
            <a:bodyPr wrap="square" rtlCol="0">
              <a:spAutoFit/>
            </a:bodyPr>
            <a:lstStyle/>
            <a:p>
              <a:pPr algn="ctr"/>
              <a:r>
                <a:rPr lang="en-US" sz="1200" dirty="0"/>
                <a:t>Flat xml and json data format derived from </a:t>
              </a:r>
              <a:r>
                <a:rPr lang="en-US" sz="1200" dirty="0" err="1"/>
                <a:t>Infopad</a:t>
              </a:r>
              <a:r>
                <a:rPr lang="en-US" sz="1200" dirty="0"/>
                <a:t>. This will serve as the patient data for further transformations.</a:t>
              </a:r>
            </a:p>
          </p:txBody>
        </p:sp>
        <p:sp>
          <p:nvSpPr>
            <p:cNvPr id="92" name="TextBox 91">
              <a:extLst>
                <a:ext uri="{FF2B5EF4-FFF2-40B4-BE49-F238E27FC236}">
                  <a16:creationId xmlns:a16="http://schemas.microsoft.com/office/drawing/2014/main" id="{C25EBCF4-5C91-6541-BE96-0F215C6229BA}"/>
                </a:ext>
              </a:extLst>
            </p:cNvPr>
            <p:cNvSpPr txBox="1"/>
            <p:nvPr/>
          </p:nvSpPr>
          <p:spPr>
            <a:xfrm>
              <a:off x="6392576" y="4602125"/>
              <a:ext cx="1421306" cy="1384995"/>
            </a:xfrm>
            <a:prstGeom prst="rect">
              <a:avLst/>
            </a:prstGeom>
            <a:noFill/>
          </p:spPr>
          <p:txBody>
            <a:bodyPr wrap="square" rtlCol="0">
              <a:spAutoFit/>
            </a:bodyPr>
            <a:lstStyle/>
            <a:p>
              <a:pPr algn="ctr"/>
              <a:r>
                <a:rPr lang="en-US" sz="1200" dirty="0"/>
                <a:t>This patient data structure (json) will be used as standard representation for patient data exchange and interoperability.</a:t>
              </a:r>
            </a:p>
          </p:txBody>
        </p:sp>
        <p:sp>
          <p:nvSpPr>
            <p:cNvPr id="93" name="TextBox 92">
              <a:extLst>
                <a:ext uri="{FF2B5EF4-FFF2-40B4-BE49-F238E27FC236}">
                  <a16:creationId xmlns:a16="http://schemas.microsoft.com/office/drawing/2014/main" id="{5BB5A667-E0D3-6145-9551-7C30EE159117}"/>
                </a:ext>
              </a:extLst>
            </p:cNvPr>
            <p:cNvSpPr txBox="1"/>
            <p:nvPr/>
          </p:nvSpPr>
          <p:spPr>
            <a:xfrm>
              <a:off x="8749380" y="6184513"/>
              <a:ext cx="2352535" cy="461665"/>
            </a:xfrm>
            <a:prstGeom prst="rect">
              <a:avLst/>
            </a:prstGeom>
            <a:noFill/>
          </p:spPr>
          <p:txBody>
            <a:bodyPr wrap="square" rtlCol="0">
              <a:spAutoFit/>
            </a:bodyPr>
            <a:lstStyle/>
            <a:p>
              <a:pPr algn="ctr"/>
              <a:r>
                <a:rPr lang="en-US" sz="1200" dirty="0"/>
                <a:t>These transformation can be possible as per the requirements.</a:t>
              </a:r>
            </a:p>
          </p:txBody>
        </p:sp>
        <p:sp>
          <p:nvSpPr>
            <p:cNvPr id="2" name="Oval 1">
              <a:extLst>
                <a:ext uri="{FF2B5EF4-FFF2-40B4-BE49-F238E27FC236}">
                  <a16:creationId xmlns:a16="http://schemas.microsoft.com/office/drawing/2014/main" id="{C5A7E005-0F06-DF46-843A-863967C8C5D1}"/>
                </a:ext>
              </a:extLst>
            </p:cNvPr>
            <p:cNvSpPr>
              <a:spLocks noChangeAspect="1"/>
            </p:cNvSpPr>
            <p:nvPr/>
          </p:nvSpPr>
          <p:spPr>
            <a:xfrm>
              <a:off x="149204" y="2011675"/>
              <a:ext cx="414857" cy="41485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3" name="Oval 32">
              <a:extLst>
                <a:ext uri="{FF2B5EF4-FFF2-40B4-BE49-F238E27FC236}">
                  <a16:creationId xmlns:a16="http://schemas.microsoft.com/office/drawing/2014/main" id="{695B9BA9-6F48-FC49-8B8C-26094B8968BF}"/>
                </a:ext>
              </a:extLst>
            </p:cNvPr>
            <p:cNvSpPr>
              <a:spLocks noChangeAspect="1"/>
            </p:cNvSpPr>
            <p:nvPr/>
          </p:nvSpPr>
          <p:spPr>
            <a:xfrm>
              <a:off x="2045721" y="2289931"/>
              <a:ext cx="414857" cy="41485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34" name="Oval 33">
              <a:extLst>
                <a:ext uri="{FF2B5EF4-FFF2-40B4-BE49-F238E27FC236}">
                  <a16:creationId xmlns:a16="http://schemas.microsoft.com/office/drawing/2014/main" id="{ED251413-8308-1849-8BB6-4ADDB453F037}"/>
                </a:ext>
              </a:extLst>
            </p:cNvPr>
            <p:cNvSpPr>
              <a:spLocks noChangeAspect="1"/>
            </p:cNvSpPr>
            <p:nvPr/>
          </p:nvSpPr>
          <p:spPr>
            <a:xfrm>
              <a:off x="6476415" y="2585649"/>
              <a:ext cx="414857" cy="41485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6" name="Oval 35">
              <a:extLst>
                <a:ext uri="{FF2B5EF4-FFF2-40B4-BE49-F238E27FC236}">
                  <a16:creationId xmlns:a16="http://schemas.microsoft.com/office/drawing/2014/main" id="{9638D4A8-3293-2B44-ACB1-32A9AE4A37C7}"/>
                </a:ext>
              </a:extLst>
            </p:cNvPr>
            <p:cNvSpPr>
              <a:spLocks noChangeAspect="1"/>
            </p:cNvSpPr>
            <p:nvPr/>
          </p:nvSpPr>
          <p:spPr>
            <a:xfrm>
              <a:off x="8747215" y="837262"/>
              <a:ext cx="414857" cy="41485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8" name="Oval 37">
              <a:extLst>
                <a:ext uri="{FF2B5EF4-FFF2-40B4-BE49-F238E27FC236}">
                  <a16:creationId xmlns:a16="http://schemas.microsoft.com/office/drawing/2014/main" id="{6EADB71C-DF49-2A41-9741-37F7973C4B97}"/>
                </a:ext>
              </a:extLst>
            </p:cNvPr>
            <p:cNvSpPr>
              <a:spLocks noChangeAspect="1"/>
            </p:cNvSpPr>
            <p:nvPr/>
          </p:nvSpPr>
          <p:spPr>
            <a:xfrm>
              <a:off x="11112790" y="1320852"/>
              <a:ext cx="401567" cy="40156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6</a:t>
              </a:r>
            </a:p>
          </p:txBody>
        </p:sp>
        <p:sp>
          <p:nvSpPr>
            <p:cNvPr id="57" name="Rounded Rectangle 56">
              <a:extLst>
                <a:ext uri="{FF2B5EF4-FFF2-40B4-BE49-F238E27FC236}">
                  <a16:creationId xmlns:a16="http://schemas.microsoft.com/office/drawing/2014/main" id="{92D9801A-E2B8-B74A-BBFA-A375DD3A79A5}"/>
                </a:ext>
              </a:extLst>
            </p:cNvPr>
            <p:cNvSpPr/>
            <p:nvPr/>
          </p:nvSpPr>
          <p:spPr>
            <a:xfrm>
              <a:off x="4310981" y="2389052"/>
              <a:ext cx="1069865" cy="2425336"/>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JSON</a:t>
              </a:r>
            </a:p>
          </p:txBody>
        </p:sp>
        <p:sp>
          <p:nvSpPr>
            <p:cNvPr id="59" name="TextBox 58">
              <a:extLst>
                <a:ext uri="{FF2B5EF4-FFF2-40B4-BE49-F238E27FC236}">
                  <a16:creationId xmlns:a16="http://schemas.microsoft.com/office/drawing/2014/main" id="{E7669CDE-43CD-2446-94A9-32D2868BC40A}"/>
                </a:ext>
              </a:extLst>
            </p:cNvPr>
            <p:cNvSpPr txBox="1"/>
            <p:nvPr/>
          </p:nvSpPr>
          <p:spPr>
            <a:xfrm>
              <a:off x="4323367" y="1757878"/>
              <a:ext cx="1096069" cy="584775"/>
            </a:xfrm>
            <a:prstGeom prst="rect">
              <a:avLst/>
            </a:prstGeom>
            <a:noFill/>
          </p:spPr>
          <p:txBody>
            <a:bodyPr wrap="none" rtlCol="0">
              <a:spAutoFit/>
            </a:bodyPr>
            <a:lstStyle/>
            <a:p>
              <a:pPr algn="ctr"/>
              <a:r>
                <a:rPr lang="en-US" sz="1600" dirty="0"/>
                <a:t>Norwegian</a:t>
              </a:r>
              <a:br>
                <a:rPr lang="en-US" sz="1600" dirty="0"/>
              </a:br>
              <a:r>
                <a:rPr lang="en-US" sz="1600" dirty="0"/>
                <a:t>to English</a:t>
              </a:r>
            </a:p>
          </p:txBody>
        </p:sp>
        <p:sp>
          <p:nvSpPr>
            <p:cNvPr id="60" name="TextBox 59">
              <a:extLst>
                <a:ext uri="{FF2B5EF4-FFF2-40B4-BE49-F238E27FC236}">
                  <a16:creationId xmlns:a16="http://schemas.microsoft.com/office/drawing/2014/main" id="{B738C818-198A-4B44-B4B0-ADAD1FB2C635}"/>
                </a:ext>
              </a:extLst>
            </p:cNvPr>
            <p:cNvSpPr txBox="1"/>
            <p:nvPr/>
          </p:nvSpPr>
          <p:spPr>
            <a:xfrm>
              <a:off x="4110528" y="4914020"/>
              <a:ext cx="1421306" cy="646331"/>
            </a:xfrm>
            <a:prstGeom prst="rect">
              <a:avLst/>
            </a:prstGeom>
            <a:noFill/>
          </p:spPr>
          <p:txBody>
            <a:bodyPr wrap="square" rtlCol="0">
              <a:spAutoFit/>
            </a:bodyPr>
            <a:lstStyle/>
            <a:p>
              <a:pPr algn="ctr"/>
              <a:r>
                <a:rPr lang="en-US" sz="1200" dirty="0"/>
                <a:t>Converting Norwegian to English json </a:t>
              </a:r>
            </a:p>
          </p:txBody>
        </p:sp>
        <p:sp>
          <p:nvSpPr>
            <p:cNvPr id="61" name="Oval 60">
              <a:extLst>
                <a:ext uri="{FF2B5EF4-FFF2-40B4-BE49-F238E27FC236}">
                  <a16:creationId xmlns:a16="http://schemas.microsoft.com/office/drawing/2014/main" id="{1D9E3FF6-06EB-2A45-9FC1-777FD0A370A2}"/>
                </a:ext>
              </a:extLst>
            </p:cNvPr>
            <p:cNvSpPr>
              <a:spLocks noChangeAspect="1"/>
            </p:cNvSpPr>
            <p:nvPr/>
          </p:nvSpPr>
          <p:spPr>
            <a:xfrm>
              <a:off x="4193375" y="2309681"/>
              <a:ext cx="414857" cy="414857"/>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cxnSp>
          <p:nvCxnSpPr>
            <p:cNvPr id="62" name="Straight Arrow Connector 61">
              <a:extLst>
                <a:ext uri="{FF2B5EF4-FFF2-40B4-BE49-F238E27FC236}">
                  <a16:creationId xmlns:a16="http://schemas.microsoft.com/office/drawing/2014/main" id="{94F2A0C2-2DA3-8747-B9AA-D6AC561AD720}"/>
                </a:ext>
              </a:extLst>
            </p:cNvPr>
            <p:cNvCxnSpPr>
              <a:cxnSpLocks/>
              <a:stCxn id="7" idx="3"/>
              <a:endCxn id="57" idx="1"/>
            </p:cNvCxnSpPr>
            <p:nvPr/>
          </p:nvCxnSpPr>
          <p:spPr>
            <a:xfrm>
              <a:off x="3266396" y="3601720"/>
              <a:ext cx="1044585" cy="0"/>
            </a:xfrm>
            <a:prstGeom prst="straightConnector1">
              <a:avLst/>
            </a:prstGeom>
            <a:ln w="69850">
              <a:solidFill>
                <a:schemeClr val="accent4">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78768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Transformation Challenges</a:t>
            </a:r>
          </a:p>
        </p:txBody>
      </p:sp>
      <p:sp>
        <p:nvSpPr>
          <p:cNvPr id="5" name="TextBox 4">
            <a:extLst>
              <a:ext uri="{FF2B5EF4-FFF2-40B4-BE49-F238E27FC236}">
                <a16:creationId xmlns:a16="http://schemas.microsoft.com/office/drawing/2014/main" id="{E06F563E-E3D2-7249-85FE-5C22BD548B46}"/>
              </a:ext>
            </a:extLst>
          </p:cNvPr>
          <p:cNvSpPr txBox="1"/>
          <p:nvPr/>
        </p:nvSpPr>
        <p:spPr>
          <a:xfrm>
            <a:off x="3223847" y="1106049"/>
            <a:ext cx="6846276" cy="5539978"/>
          </a:xfrm>
          <a:prstGeom prst="rect">
            <a:avLst/>
          </a:prstGeom>
          <a:noFill/>
        </p:spPr>
        <p:txBody>
          <a:bodyPr wrap="square" rtlCol="0">
            <a:spAutoFit/>
          </a:bodyPr>
          <a:lstStyle/>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Format transformation (xml to json)</a:t>
            </a:r>
          </a:p>
          <a:p>
            <a:pPr marL="342900" indent="-342900">
              <a:buFont typeface="+mj-lt"/>
              <a:buAutoNum type="arabicPeriod"/>
            </a:pPr>
            <a:r>
              <a:rPr lang="en-US" dirty="0"/>
              <a:t>Schemas (xml and json) </a:t>
            </a:r>
            <a:r>
              <a:rPr lang="en-US" sz="1600" dirty="0">
                <a:hlinkClick r:id="rId3"/>
              </a:rPr>
              <a:t>https://jsonschema.net/home</a:t>
            </a:r>
            <a:endParaRPr lang="en-US" sz="1600" dirty="0">
              <a:latin typeface="Helvetica Neue" panose="02000503000000020004" pitchFamily="2" charset="0"/>
              <a:ea typeface="Helvetica Neue" panose="02000503000000020004" pitchFamily="2" charset="0"/>
              <a:cs typeface="Helvetica Neue" panose="02000503000000020004" pitchFamily="2" charset="0"/>
            </a:endParaRP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Structural transformation (xml to xml OR json to json)</a:t>
            </a:r>
          </a:p>
          <a:p>
            <a:pPr marL="800100" lvl="1" indent="-34290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Value representation</a:t>
            </a:r>
          </a:p>
          <a:p>
            <a:pPr marL="800100" lvl="1" indent="-34290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Attribute representation</a:t>
            </a:r>
          </a:p>
          <a:p>
            <a:pPr marL="800100" lvl="1" indent="-34290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List representation</a:t>
            </a:r>
          </a:p>
          <a:p>
            <a:pPr marL="800100" lvl="1" indent="-34290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Complex representation</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Creation of new entities</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Name and Value mapping (variable name and its value consistency)</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Language transformation of values (need to be consistent)</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Datatype (range, constraints, exceptions)</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Semantic mapping</a:t>
            </a:r>
          </a:p>
          <a:p>
            <a:pPr marL="800100" lvl="1" indent="-34290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Variable description or additional information</a:t>
            </a:r>
          </a:p>
          <a:p>
            <a:pPr marL="800100" lvl="1" indent="-342900">
              <a:buFont typeface="Arial" panose="020B0604020202020204" pitchFamily="34" charset="0"/>
              <a:buChar char="•"/>
            </a:pPr>
            <a:r>
              <a:rPr lang="en-US" sz="1600" dirty="0">
                <a:latin typeface="Helvetica Neue" panose="02000503000000020004" pitchFamily="2" charset="0"/>
                <a:ea typeface="Helvetica Neue" panose="02000503000000020004" pitchFamily="2" charset="0"/>
                <a:cs typeface="Helvetica Neue" panose="02000503000000020004" pitchFamily="2" charset="0"/>
              </a:rPr>
              <a:t>Need to keep master templates that are invariant for intermediate variation of element values.</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Keeping the code / system invariant for the points 1, 2, …, 8.</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Conformance validation</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Interoperability for UI, CBR, ISM , elastic search, analytics, etc.</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Computer interpretable</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Human interpretable/readable</a:t>
            </a:r>
          </a:p>
          <a:p>
            <a:pPr marL="342900" indent="-342900">
              <a:buFont typeface="+mj-lt"/>
              <a:buAutoNum type="arabicPeriod"/>
            </a:pPr>
            <a:r>
              <a:rPr lang="en-US" sz="1600" dirty="0">
                <a:latin typeface="Helvetica Neue" panose="02000503000000020004" pitchFamily="2" charset="0"/>
                <a:ea typeface="Helvetica Neue" panose="02000503000000020004" pitchFamily="2" charset="0"/>
                <a:cs typeface="Helvetica Neue" panose="02000503000000020004" pitchFamily="2" charset="0"/>
              </a:rPr>
              <a:t>Interpretability, readability, and ease of maintenance and knowledge transfer</a:t>
            </a:r>
          </a:p>
        </p:txBody>
      </p:sp>
    </p:spTree>
    <p:extLst>
      <p:ext uri="{BB962C8B-B14F-4D97-AF65-F5344CB8AC3E}">
        <p14:creationId xmlns:p14="http://schemas.microsoft.com/office/powerpoint/2010/main" val="4215882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XML to JSON</a:t>
            </a:r>
          </a:p>
        </p:txBody>
      </p:sp>
      <p:sp>
        <p:nvSpPr>
          <p:cNvPr id="3" name="TextBox 2">
            <a:extLst>
              <a:ext uri="{FF2B5EF4-FFF2-40B4-BE49-F238E27FC236}">
                <a16:creationId xmlns:a16="http://schemas.microsoft.com/office/drawing/2014/main" id="{0E5D1683-414B-4B41-A7CB-96928B0129E8}"/>
              </a:ext>
            </a:extLst>
          </p:cNvPr>
          <p:cNvSpPr txBox="1"/>
          <p:nvPr/>
        </p:nvSpPr>
        <p:spPr>
          <a:xfrm>
            <a:off x="2981739" y="1148224"/>
            <a:ext cx="6228522" cy="923330"/>
          </a:xfrm>
          <a:prstGeom prst="rect">
            <a:avLst/>
          </a:prstGeom>
          <a:noFill/>
        </p:spPr>
        <p:txBody>
          <a:bodyPr wrap="square" rtlCol="0">
            <a:spAutoFit/>
          </a:bodyPr>
          <a:lstStyle/>
          <a:p>
            <a:pPr marL="285750" indent="-285750">
              <a:buFont typeface="Arial" panose="020B0604020202020204" pitchFamily="34" charset="0"/>
              <a:buChar char="•"/>
            </a:pPr>
            <a:r>
              <a:rPr lang="en-US" dirty="0"/>
              <a:t>XML element or attribute names become JSON object names</a:t>
            </a:r>
          </a:p>
          <a:p>
            <a:pPr marL="285750" indent="-285750">
              <a:buFont typeface="Arial" panose="020B0604020202020204" pitchFamily="34" charset="0"/>
              <a:buChar char="•"/>
            </a:pPr>
            <a:r>
              <a:rPr lang="en-US" dirty="0"/>
              <a:t>XML children elements become JSON objects fields or arrays</a:t>
            </a:r>
          </a:p>
          <a:p>
            <a:pPr marL="285750" indent="-285750">
              <a:buFont typeface="Arial" panose="020B0604020202020204" pitchFamily="34" charset="0"/>
              <a:buChar char="•"/>
            </a:pPr>
            <a:r>
              <a:rPr lang="en-US" dirty="0"/>
              <a:t>XML text nodes become JSON simple values</a:t>
            </a:r>
          </a:p>
        </p:txBody>
      </p:sp>
      <p:sp>
        <p:nvSpPr>
          <p:cNvPr id="4" name="Rectangle 3">
            <a:extLst>
              <a:ext uri="{FF2B5EF4-FFF2-40B4-BE49-F238E27FC236}">
                <a16:creationId xmlns:a16="http://schemas.microsoft.com/office/drawing/2014/main" id="{A6EE378F-2719-184C-AB52-496DB2B01B2D}"/>
              </a:ext>
            </a:extLst>
          </p:cNvPr>
          <p:cNvSpPr/>
          <p:nvPr/>
        </p:nvSpPr>
        <p:spPr>
          <a:xfrm>
            <a:off x="834887" y="3742998"/>
            <a:ext cx="4187687" cy="2554545"/>
          </a:xfrm>
          <a:prstGeom prst="rect">
            <a:avLst/>
          </a:prstGeom>
          <a:solidFill>
            <a:schemeClr val="bg1">
              <a:lumMod val="95000"/>
            </a:schemeClr>
          </a:solidFill>
        </p:spPr>
        <p:txBody>
          <a:bodyPr wrap="square">
            <a:spAutoFit/>
          </a:bodyPr>
          <a:lstStyle/>
          <a:p>
            <a:r>
              <a:rPr lang="en-US" sz="1600" dirty="0">
                <a:latin typeface="Helvetica" pitchFamily="2" charset="0"/>
              </a:rPr>
              <a:t>&lt;people&gt;</a:t>
            </a:r>
          </a:p>
          <a:p>
            <a:pPr lvl="1"/>
            <a:r>
              <a:rPr lang="en-US" sz="1600" dirty="0">
                <a:latin typeface="Helvetica" pitchFamily="2" charset="0"/>
              </a:rPr>
              <a:t>&lt;person&gt;</a:t>
            </a:r>
          </a:p>
          <a:p>
            <a:pPr lvl="2"/>
            <a:r>
              <a:rPr lang="en-US" sz="1600" dirty="0">
                <a:latin typeface="Helvetica" pitchFamily="2" charset="0"/>
              </a:rPr>
              <a:t>&lt;name&gt;John Smith&lt;/name&gt;</a:t>
            </a:r>
          </a:p>
          <a:p>
            <a:pPr lvl="2"/>
            <a:r>
              <a:rPr lang="en-US" sz="1600" dirty="0">
                <a:latin typeface="Helvetica" pitchFamily="2" charset="0"/>
              </a:rPr>
              <a:t>&lt;age&gt;40&lt;/age&gt;</a:t>
            </a:r>
          </a:p>
          <a:p>
            <a:pPr lvl="1"/>
            <a:r>
              <a:rPr lang="en-US" sz="1600" dirty="0">
                <a:latin typeface="Helvetica" pitchFamily="2" charset="0"/>
              </a:rPr>
              <a:t>&lt;/person&gt;</a:t>
            </a:r>
          </a:p>
          <a:p>
            <a:pPr lvl="1"/>
            <a:r>
              <a:rPr lang="en-US" sz="1600" dirty="0">
                <a:latin typeface="Helvetica" pitchFamily="2" charset="0"/>
              </a:rPr>
              <a:t>&lt;person&gt;</a:t>
            </a:r>
          </a:p>
          <a:p>
            <a:pPr lvl="2"/>
            <a:r>
              <a:rPr lang="en-US" sz="1600" dirty="0">
                <a:latin typeface="Helvetica" pitchFamily="2" charset="0"/>
              </a:rPr>
              <a:t>&lt;name&gt;Jane Foster&lt;/name&gt;</a:t>
            </a:r>
          </a:p>
          <a:p>
            <a:pPr lvl="2"/>
            <a:r>
              <a:rPr lang="en-US" sz="1600" dirty="0">
                <a:latin typeface="Helvetica" pitchFamily="2" charset="0"/>
              </a:rPr>
              <a:t>&lt;age&gt;43&lt;/age&gt;</a:t>
            </a:r>
          </a:p>
          <a:p>
            <a:pPr lvl="1"/>
            <a:r>
              <a:rPr lang="en-US" sz="1600" dirty="0">
                <a:latin typeface="Helvetica" pitchFamily="2" charset="0"/>
              </a:rPr>
              <a:t>&lt;/person&gt;</a:t>
            </a:r>
          </a:p>
          <a:p>
            <a:r>
              <a:rPr lang="en-US" sz="1600" dirty="0">
                <a:latin typeface="Helvetica" pitchFamily="2" charset="0"/>
              </a:rPr>
              <a:t>&lt;/people&gt;</a:t>
            </a:r>
            <a:endParaRPr lang="en-US" sz="1600" dirty="0">
              <a:effectLst/>
              <a:latin typeface="Helvetica" pitchFamily="2" charset="0"/>
            </a:endParaRPr>
          </a:p>
        </p:txBody>
      </p:sp>
      <p:sp>
        <p:nvSpPr>
          <p:cNvPr id="5" name="Rectangle 4">
            <a:extLst>
              <a:ext uri="{FF2B5EF4-FFF2-40B4-BE49-F238E27FC236}">
                <a16:creationId xmlns:a16="http://schemas.microsoft.com/office/drawing/2014/main" id="{71241BE2-DBB0-5644-A841-92DDAD909108}"/>
              </a:ext>
            </a:extLst>
          </p:cNvPr>
          <p:cNvSpPr/>
          <p:nvPr/>
        </p:nvSpPr>
        <p:spPr>
          <a:xfrm>
            <a:off x="6586331" y="3250555"/>
            <a:ext cx="4187688" cy="3539430"/>
          </a:xfrm>
          <a:prstGeom prst="rect">
            <a:avLst/>
          </a:prstGeom>
          <a:solidFill>
            <a:schemeClr val="bg1">
              <a:lumMod val="95000"/>
            </a:schemeClr>
          </a:solidFill>
        </p:spPr>
        <p:txBody>
          <a:bodyPr wrap="square">
            <a:spAutoFit/>
          </a:bodyPr>
          <a:lstStyle/>
          <a:p>
            <a:r>
              <a:rPr lang="en-US" sz="1600" dirty="0">
                <a:latin typeface="Helvetica" pitchFamily="2" charset="0"/>
              </a:rPr>
              <a:t>{ </a:t>
            </a:r>
          </a:p>
          <a:p>
            <a:pPr lvl="1"/>
            <a:r>
              <a:rPr lang="en-US" sz="1600" dirty="0">
                <a:latin typeface="Helvetica" pitchFamily="2" charset="0"/>
              </a:rPr>
              <a:t>"people": {</a:t>
            </a:r>
          </a:p>
          <a:p>
            <a:pPr lvl="2"/>
            <a:r>
              <a:rPr lang="en-US" sz="1600" dirty="0">
                <a:latin typeface="Helvetica" pitchFamily="2" charset="0"/>
              </a:rPr>
              <a:t>"person": [</a:t>
            </a:r>
          </a:p>
          <a:p>
            <a:pPr lvl="3"/>
            <a:r>
              <a:rPr lang="en-US" sz="1600" dirty="0">
                <a:latin typeface="Helvetica" pitchFamily="2" charset="0"/>
              </a:rPr>
              <a:t>{</a:t>
            </a:r>
          </a:p>
          <a:p>
            <a:pPr lvl="4"/>
            <a:r>
              <a:rPr lang="en-US" sz="1600" dirty="0">
                <a:latin typeface="Helvetica" pitchFamily="2" charset="0"/>
              </a:rPr>
              <a:t>"age": "40",</a:t>
            </a:r>
          </a:p>
          <a:p>
            <a:pPr lvl="4"/>
            <a:r>
              <a:rPr lang="en-US" sz="1600" dirty="0">
                <a:latin typeface="Helvetica" pitchFamily="2" charset="0"/>
              </a:rPr>
              <a:t>"name": "John Smith"</a:t>
            </a:r>
          </a:p>
          <a:p>
            <a:pPr lvl="3"/>
            <a:r>
              <a:rPr lang="en-US" sz="1600" dirty="0">
                <a:latin typeface="Helvetica" pitchFamily="2" charset="0"/>
              </a:rPr>
              <a:t>},</a:t>
            </a:r>
          </a:p>
          <a:p>
            <a:pPr lvl="3"/>
            <a:r>
              <a:rPr lang="en-US" sz="1600" dirty="0">
                <a:latin typeface="Helvetica" pitchFamily="2" charset="0"/>
              </a:rPr>
              <a:t>{</a:t>
            </a:r>
          </a:p>
          <a:p>
            <a:pPr lvl="4"/>
            <a:r>
              <a:rPr lang="en-US" sz="1600" dirty="0">
                <a:latin typeface="Helvetica" pitchFamily="2" charset="0"/>
              </a:rPr>
              <a:t>"age": "43",</a:t>
            </a:r>
          </a:p>
          <a:p>
            <a:pPr lvl="4"/>
            <a:r>
              <a:rPr lang="en-US" sz="1600" dirty="0">
                <a:latin typeface="Helvetica" pitchFamily="2" charset="0"/>
              </a:rPr>
              <a:t>"name": "Jane Foster"</a:t>
            </a:r>
          </a:p>
          <a:p>
            <a:pPr lvl="3"/>
            <a:r>
              <a:rPr lang="en-US" sz="1600" dirty="0">
                <a:latin typeface="Helvetica" pitchFamily="2" charset="0"/>
              </a:rPr>
              <a:t>}</a:t>
            </a:r>
          </a:p>
          <a:p>
            <a:pPr lvl="2"/>
            <a:r>
              <a:rPr lang="en-US" sz="1600" dirty="0">
                <a:latin typeface="Helvetica" pitchFamily="2" charset="0"/>
              </a:rPr>
              <a:t>]</a:t>
            </a:r>
          </a:p>
          <a:p>
            <a:pPr lvl="1"/>
            <a:r>
              <a:rPr lang="en-US" sz="1600" dirty="0">
                <a:latin typeface="Helvetica" pitchFamily="2" charset="0"/>
              </a:rPr>
              <a:t>}</a:t>
            </a:r>
          </a:p>
          <a:p>
            <a:r>
              <a:rPr lang="en-US" sz="1600" dirty="0">
                <a:latin typeface="Helvetica" pitchFamily="2" charset="0"/>
              </a:rPr>
              <a:t>}</a:t>
            </a:r>
            <a:endParaRPr lang="en-US" sz="1600" dirty="0">
              <a:effectLst/>
              <a:latin typeface="Helvetica" pitchFamily="2" charset="0"/>
            </a:endParaRPr>
          </a:p>
        </p:txBody>
      </p:sp>
    </p:spTree>
    <p:extLst>
      <p:ext uri="{BB962C8B-B14F-4D97-AF65-F5344CB8AC3E}">
        <p14:creationId xmlns:p14="http://schemas.microsoft.com/office/powerpoint/2010/main" val="1145453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FADDF54-D752-5543-9F90-4730A8316D49}"/>
              </a:ext>
            </a:extLst>
          </p:cNvPr>
          <p:cNvSpPr/>
          <p:nvPr/>
        </p:nvSpPr>
        <p:spPr>
          <a:xfrm>
            <a:off x="4269389" y="1216993"/>
            <a:ext cx="3600216" cy="369332"/>
          </a:xfrm>
          <a:prstGeom prst="rect">
            <a:avLst/>
          </a:prstGeom>
        </p:spPr>
        <p:txBody>
          <a:bodyPr wrap="none">
            <a:spAutoFit/>
          </a:bodyPr>
          <a:lstStyle/>
          <a:p>
            <a:r>
              <a:rPr lang="en-US" dirty="0">
                <a:latin typeface="Helvetica" pitchFamily="2" charset="0"/>
              </a:rPr>
              <a:t>Preserve XML notion of attributes</a:t>
            </a:r>
            <a:endParaRPr lang="en-US" dirty="0">
              <a:effectLst/>
              <a:latin typeface="Helvetica" pitchFamily="2" charset="0"/>
            </a:endParaRPr>
          </a:p>
        </p:txBody>
      </p:sp>
      <p:sp>
        <p:nvSpPr>
          <p:cNvPr id="4" name="Rectangle 3">
            <a:extLst>
              <a:ext uri="{FF2B5EF4-FFF2-40B4-BE49-F238E27FC236}">
                <a16:creationId xmlns:a16="http://schemas.microsoft.com/office/drawing/2014/main" id="{D27F7D53-22FB-904A-97ED-7524BE366E7E}"/>
              </a:ext>
            </a:extLst>
          </p:cNvPr>
          <p:cNvSpPr/>
          <p:nvPr/>
        </p:nvSpPr>
        <p:spPr>
          <a:xfrm>
            <a:off x="278296" y="2341654"/>
            <a:ext cx="5791201" cy="338554"/>
          </a:xfrm>
          <a:prstGeom prst="rect">
            <a:avLst/>
          </a:prstGeom>
        </p:spPr>
        <p:txBody>
          <a:bodyPr wrap="square">
            <a:spAutoFit/>
          </a:bodyPr>
          <a:lstStyle/>
          <a:p>
            <a:pPr algn="ctr"/>
            <a:r>
              <a:rPr lang="en-US" sz="1600" dirty="0">
                <a:latin typeface="Helvetica" pitchFamily="2" charset="0"/>
              </a:rPr>
              <a:t>&lt;title </a:t>
            </a:r>
            <a:r>
              <a:rPr lang="en-US" sz="1600" dirty="0" err="1">
                <a:latin typeface="Helvetica" pitchFamily="2" charset="0"/>
              </a:rPr>
              <a:t>isbn</a:t>
            </a:r>
            <a:r>
              <a:rPr lang="en-US" sz="1600" dirty="0">
                <a:latin typeface="Helvetica" pitchFamily="2" charset="0"/>
              </a:rPr>
              <a:t>="15115115"&gt;This book is on XML and JSON&lt;/title&gt;</a:t>
            </a:r>
            <a:endParaRPr lang="en-US" sz="1600" dirty="0">
              <a:effectLst/>
              <a:latin typeface="Helvetica" pitchFamily="2" charset="0"/>
            </a:endParaRPr>
          </a:p>
        </p:txBody>
      </p:sp>
      <p:sp>
        <p:nvSpPr>
          <p:cNvPr id="5" name="Rectangle 4">
            <a:extLst>
              <a:ext uri="{FF2B5EF4-FFF2-40B4-BE49-F238E27FC236}">
                <a16:creationId xmlns:a16="http://schemas.microsoft.com/office/drawing/2014/main" id="{9A54A288-4125-DA4D-9469-56B5CA7B4CF0}"/>
              </a:ext>
            </a:extLst>
          </p:cNvPr>
          <p:cNvSpPr/>
          <p:nvPr/>
        </p:nvSpPr>
        <p:spPr>
          <a:xfrm>
            <a:off x="6400800" y="1726101"/>
            <a:ext cx="5512904" cy="1569660"/>
          </a:xfrm>
          <a:prstGeom prst="rect">
            <a:avLst/>
          </a:prstGeom>
        </p:spPr>
        <p:txBody>
          <a:bodyPr wrap="square">
            <a:spAutoFit/>
          </a:bodyPr>
          <a:lstStyle/>
          <a:p>
            <a:r>
              <a:rPr lang="en-US" sz="1600" dirty="0">
                <a:latin typeface="Helvetica" pitchFamily="2" charset="0"/>
              </a:rPr>
              <a:t>{</a:t>
            </a:r>
          </a:p>
          <a:p>
            <a:pPr lvl="1"/>
            <a:r>
              <a:rPr lang="en-US" sz="1600" dirty="0">
                <a:latin typeface="Helvetica" pitchFamily="2" charset="0"/>
              </a:rPr>
              <a:t>"title": {</a:t>
            </a:r>
          </a:p>
          <a:p>
            <a:pPr lvl="2"/>
            <a:r>
              <a:rPr lang="en-US" sz="1600" dirty="0">
                <a:latin typeface="Helvetica" pitchFamily="2" charset="0"/>
              </a:rPr>
              <a:t>"@</a:t>
            </a:r>
            <a:r>
              <a:rPr lang="en-US" sz="1600" dirty="0" err="1">
                <a:latin typeface="Helvetica" pitchFamily="2" charset="0"/>
              </a:rPr>
              <a:t>isbn</a:t>
            </a:r>
            <a:r>
              <a:rPr lang="en-US" sz="1600" dirty="0">
                <a:latin typeface="Helvetica" pitchFamily="2" charset="0"/>
              </a:rPr>
              <a:t>": "15115115",</a:t>
            </a:r>
          </a:p>
          <a:p>
            <a:pPr lvl="2"/>
            <a:r>
              <a:rPr lang="en-US" sz="1600" dirty="0">
                <a:latin typeface="Helvetica" pitchFamily="2" charset="0"/>
              </a:rPr>
              <a:t>"text()": "This book is on XML and JSON"</a:t>
            </a:r>
          </a:p>
          <a:p>
            <a:pPr lvl="1"/>
            <a:r>
              <a:rPr lang="en-US" sz="1600" dirty="0">
                <a:latin typeface="Helvetica" pitchFamily="2" charset="0"/>
              </a:rPr>
              <a:t>}</a:t>
            </a:r>
          </a:p>
          <a:p>
            <a:r>
              <a:rPr lang="en-US" sz="1600" dirty="0">
                <a:latin typeface="Helvetica" pitchFamily="2" charset="0"/>
              </a:rPr>
              <a:t>}</a:t>
            </a:r>
            <a:endParaRPr lang="en-US" sz="1600" dirty="0">
              <a:effectLst/>
              <a:latin typeface="Helvetica" pitchFamily="2" charset="0"/>
            </a:endParaRPr>
          </a:p>
        </p:txBody>
      </p:sp>
      <p:sp>
        <p:nvSpPr>
          <p:cNvPr id="6" name="TextBox 5">
            <a:extLst>
              <a:ext uri="{FF2B5EF4-FFF2-40B4-BE49-F238E27FC236}">
                <a16:creationId xmlns:a16="http://schemas.microsoft.com/office/drawing/2014/main" id="{A8EEED88-517F-5C44-9D4D-9B4671F2C506}"/>
              </a:ext>
            </a:extLst>
          </p:cNvPr>
          <p:cNvSpPr txBox="1"/>
          <p:nvPr/>
        </p:nvSpPr>
        <p:spPr>
          <a:xfrm>
            <a:off x="1819754" y="0"/>
            <a:ext cx="8552491" cy="461665"/>
          </a:xfrm>
          <a:prstGeom prst="rect">
            <a:avLst/>
          </a:prstGeom>
          <a:noFill/>
        </p:spPr>
        <p:txBody>
          <a:bodyPr wrap="square" rtlCol="0">
            <a:spAutoFit/>
          </a:bodyPr>
          <a:lstStyle/>
          <a:p>
            <a:pPr algn="ctr"/>
            <a:r>
              <a:rPr lang="en-US" sz="2400" dirty="0"/>
              <a:t>XML to JSON</a:t>
            </a:r>
          </a:p>
        </p:txBody>
      </p:sp>
      <p:sp>
        <p:nvSpPr>
          <p:cNvPr id="7" name="Rectangle 6">
            <a:extLst>
              <a:ext uri="{FF2B5EF4-FFF2-40B4-BE49-F238E27FC236}">
                <a16:creationId xmlns:a16="http://schemas.microsoft.com/office/drawing/2014/main" id="{7ADA98F0-5D1A-4C49-A34E-9CDA7EA8ED8F}"/>
              </a:ext>
            </a:extLst>
          </p:cNvPr>
          <p:cNvSpPr/>
          <p:nvPr/>
        </p:nvSpPr>
        <p:spPr>
          <a:xfrm>
            <a:off x="2897689" y="5656396"/>
            <a:ext cx="3198311" cy="338554"/>
          </a:xfrm>
          <a:prstGeom prst="rect">
            <a:avLst/>
          </a:prstGeom>
        </p:spPr>
        <p:txBody>
          <a:bodyPr wrap="none">
            <a:spAutoFit/>
          </a:bodyPr>
          <a:lstStyle/>
          <a:p>
            <a:r>
              <a:rPr lang="en-US" sz="1600" dirty="0">
                <a:latin typeface="Helvetica" pitchFamily="2" charset="0"/>
              </a:rPr>
              <a:t>&lt;name&gt;John&lt;</a:t>
            </a:r>
            <a:r>
              <a:rPr lang="en-US" sz="1600" dirty="0" err="1">
                <a:latin typeface="Helvetica" pitchFamily="2" charset="0"/>
              </a:rPr>
              <a:t>br</a:t>
            </a:r>
            <a:r>
              <a:rPr lang="en-US" sz="1600" dirty="0">
                <a:latin typeface="Helvetica" pitchFamily="2" charset="0"/>
              </a:rPr>
              <a:t>/&gt;Smith&lt;/name&gt;</a:t>
            </a:r>
            <a:endParaRPr lang="en-US" sz="1600" dirty="0">
              <a:effectLst/>
              <a:latin typeface="Helvetica" pitchFamily="2" charset="0"/>
            </a:endParaRPr>
          </a:p>
        </p:txBody>
      </p:sp>
      <p:sp>
        <p:nvSpPr>
          <p:cNvPr id="8" name="Rectangle 7">
            <a:extLst>
              <a:ext uri="{FF2B5EF4-FFF2-40B4-BE49-F238E27FC236}">
                <a16:creationId xmlns:a16="http://schemas.microsoft.com/office/drawing/2014/main" id="{32D37AD2-F002-4E4B-BD1D-FD30426A9FF5}"/>
              </a:ext>
            </a:extLst>
          </p:cNvPr>
          <p:cNvSpPr/>
          <p:nvPr/>
        </p:nvSpPr>
        <p:spPr>
          <a:xfrm>
            <a:off x="6802040" y="5040843"/>
            <a:ext cx="3216603" cy="1569660"/>
          </a:xfrm>
          <a:prstGeom prst="rect">
            <a:avLst/>
          </a:prstGeom>
        </p:spPr>
        <p:txBody>
          <a:bodyPr wrap="square">
            <a:spAutoFit/>
          </a:bodyPr>
          <a:lstStyle/>
          <a:p>
            <a:r>
              <a:rPr lang="en-US" sz="1600" dirty="0">
                <a:latin typeface="Helvetica" pitchFamily="2" charset="0"/>
              </a:rPr>
              <a:t>{</a:t>
            </a:r>
          </a:p>
          <a:p>
            <a:pPr lvl="1"/>
            <a:r>
              <a:rPr lang="en-US" sz="1600" dirty="0">
                <a:latin typeface="Helvetica" pitchFamily="2" charset="0"/>
              </a:rPr>
              <a:t>"name": {</a:t>
            </a:r>
          </a:p>
          <a:p>
            <a:pPr lvl="2"/>
            <a:r>
              <a:rPr lang="en-US" sz="1600" dirty="0">
                <a:latin typeface="Helvetica" pitchFamily="2" charset="0"/>
              </a:rPr>
              <a:t>"</a:t>
            </a:r>
            <a:r>
              <a:rPr lang="en-US" sz="1600" dirty="0" err="1">
                <a:latin typeface="Helvetica" pitchFamily="2" charset="0"/>
              </a:rPr>
              <a:t>br</a:t>
            </a:r>
            <a:r>
              <a:rPr lang="en-US" sz="1600" dirty="0">
                <a:latin typeface="Helvetica" pitchFamily="2" charset="0"/>
              </a:rPr>
              <a:t>": {},</a:t>
            </a:r>
          </a:p>
          <a:p>
            <a:pPr lvl="2"/>
            <a:r>
              <a:rPr lang="en-US" sz="1600" dirty="0">
                <a:latin typeface="Helvetica" pitchFamily="2" charset="0"/>
              </a:rPr>
              <a:t>"text()": "</a:t>
            </a:r>
            <a:r>
              <a:rPr lang="en-US" sz="1600" dirty="0" err="1">
                <a:latin typeface="Helvetica" pitchFamily="2" charset="0"/>
              </a:rPr>
              <a:t>JohnSmith</a:t>
            </a:r>
            <a:r>
              <a:rPr lang="en-US" sz="1600" dirty="0">
                <a:latin typeface="Helvetica" pitchFamily="2" charset="0"/>
              </a:rPr>
              <a:t>"</a:t>
            </a:r>
          </a:p>
          <a:p>
            <a:pPr lvl="1"/>
            <a:r>
              <a:rPr lang="en-US" sz="1600" dirty="0">
                <a:latin typeface="Helvetica" pitchFamily="2" charset="0"/>
              </a:rPr>
              <a:t>}</a:t>
            </a:r>
          </a:p>
          <a:p>
            <a:r>
              <a:rPr lang="en-US" sz="1600" dirty="0">
                <a:latin typeface="Helvetica" pitchFamily="2" charset="0"/>
              </a:rPr>
              <a:t>}</a:t>
            </a:r>
            <a:endParaRPr lang="en-US" sz="1600" dirty="0">
              <a:effectLst/>
              <a:latin typeface="Helvetica" pitchFamily="2" charset="0"/>
            </a:endParaRPr>
          </a:p>
        </p:txBody>
      </p:sp>
      <p:sp>
        <p:nvSpPr>
          <p:cNvPr id="9" name="Rectangle 8">
            <a:extLst>
              <a:ext uri="{FF2B5EF4-FFF2-40B4-BE49-F238E27FC236}">
                <a16:creationId xmlns:a16="http://schemas.microsoft.com/office/drawing/2014/main" id="{B50BF469-1D70-7445-A8E0-09776418FE27}"/>
              </a:ext>
            </a:extLst>
          </p:cNvPr>
          <p:cNvSpPr/>
          <p:nvPr/>
        </p:nvSpPr>
        <p:spPr>
          <a:xfrm>
            <a:off x="3034747" y="4565023"/>
            <a:ext cx="6467062" cy="369332"/>
          </a:xfrm>
          <a:prstGeom prst="rect">
            <a:avLst/>
          </a:prstGeom>
        </p:spPr>
        <p:txBody>
          <a:bodyPr wrap="square">
            <a:spAutoFit/>
          </a:bodyPr>
          <a:lstStyle/>
          <a:p>
            <a:pPr algn="ctr"/>
            <a:r>
              <a:rPr lang="en-US" dirty="0">
                <a:latin typeface="Helvetica" pitchFamily="2" charset="0"/>
              </a:rPr>
              <a:t>An XML element could contain both child elements and text</a:t>
            </a:r>
            <a:endParaRPr lang="en-US" dirty="0">
              <a:effectLst/>
              <a:latin typeface="Helvetica" pitchFamily="2" charset="0"/>
            </a:endParaRPr>
          </a:p>
        </p:txBody>
      </p:sp>
    </p:spTree>
    <p:extLst>
      <p:ext uri="{BB962C8B-B14F-4D97-AF65-F5344CB8AC3E}">
        <p14:creationId xmlns:p14="http://schemas.microsoft.com/office/powerpoint/2010/main" val="20739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Patient Data Transformation Process from </a:t>
            </a:r>
            <a:r>
              <a:rPr lang="en-US" sz="2400" dirty="0" err="1"/>
              <a:t>Infopad</a:t>
            </a:r>
            <a:r>
              <a:rPr lang="en-US" sz="2400" dirty="0"/>
              <a:t> to </a:t>
            </a:r>
            <a:r>
              <a:rPr lang="en-US" sz="2400" dirty="0" err="1"/>
              <a:t>SupportPrim</a:t>
            </a:r>
            <a:endParaRPr lang="en-US" sz="2400" dirty="0"/>
          </a:p>
        </p:txBody>
      </p:sp>
      <p:sp>
        <p:nvSpPr>
          <p:cNvPr id="3" name="Rectangle 2">
            <a:extLst>
              <a:ext uri="{FF2B5EF4-FFF2-40B4-BE49-F238E27FC236}">
                <a16:creationId xmlns:a16="http://schemas.microsoft.com/office/drawing/2014/main" id="{3373521D-6CC4-C648-93FC-A0C86A52C212}"/>
              </a:ext>
            </a:extLst>
          </p:cNvPr>
          <p:cNvSpPr/>
          <p:nvPr/>
        </p:nvSpPr>
        <p:spPr>
          <a:xfrm>
            <a:off x="3706052" y="830207"/>
            <a:ext cx="4532010" cy="369332"/>
          </a:xfrm>
          <a:prstGeom prst="rect">
            <a:avLst/>
          </a:prstGeom>
        </p:spPr>
        <p:txBody>
          <a:bodyPr wrap="none">
            <a:spAutoFit/>
          </a:bodyPr>
          <a:lstStyle/>
          <a:p>
            <a:r>
              <a:rPr lang="en-US" dirty="0">
                <a:latin typeface="Helvetica" pitchFamily="2" charset="0"/>
              </a:rPr>
              <a:t>Preserve document order with JSON array</a:t>
            </a:r>
            <a:endParaRPr lang="en-US" dirty="0">
              <a:effectLst/>
              <a:latin typeface="Helvetica" pitchFamily="2" charset="0"/>
            </a:endParaRPr>
          </a:p>
        </p:txBody>
      </p:sp>
      <p:sp>
        <p:nvSpPr>
          <p:cNvPr id="5" name="Rectangle 4">
            <a:extLst>
              <a:ext uri="{FF2B5EF4-FFF2-40B4-BE49-F238E27FC236}">
                <a16:creationId xmlns:a16="http://schemas.microsoft.com/office/drawing/2014/main" id="{1A17FC70-92EF-8340-B2F8-8613C7110543}"/>
              </a:ext>
            </a:extLst>
          </p:cNvPr>
          <p:cNvSpPr/>
          <p:nvPr/>
        </p:nvSpPr>
        <p:spPr>
          <a:xfrm>
            <a:off x="2897689" y="1978008"/>
            <a:ext cx="3198311" cy="338554"/>
          </a:xfrm>
          <a:prstGeom prst="rect">
            <a:avLst/>
          </a:prstGeom>
        </p:spPr>
        <p:txBody>
          <a:bodyPr wrap="none">
            <a:spAutoFit/>
          </a:bodyPr>
          <a:lstStyle/>
          <a:p>
            <a:r>
              <a:rPr lang="en-US" sz="1600" dirty="0">
                <a:latin typeface="Helvetica" pitchFamily="2" charset="0"/>
              </a:rPr>
              <a:t>&lt;name&gt;John&lt;</a:t>
            </a:r>
            <a:r>
              <a:rPr lang="en-US" sz="1600" dirty="0" err="1">
                <a:latin typeface="Helvetica" pitchFamily="2" charset="0"/>
              </a:rPr>
              <a:t>br</a:t>
            </a:r>
            <a:r>
              <a:rPr lang="en-US" sz="1600" dirty="0">
                <a:latin typeface="Helvetica" pitchFamily="2" charset="0"/>
              </a:rPr>
              <a:t>/&gt;Smith&lt;/name&gt;</a:t>
            </a:r>
            <a:endParaRPr lang="en-US" sz="1600" dirty="0">
              <a:effectLst/>
              <a:latin typeface="Helvetica" pitchFamily="2" charset="0"/>
            </a:endParaRPr>
          </a:p>
        </p:txBody>
      </p:sp>
      <p:sp>
        <p:nvSpPr>
          <p:cNvPr id="6" name="Rectangle 5">
            <a:extLst>
              <a:ext uri="{FF2B5EF4-FFF2-40B4-BE49-F238E27FC236}">
                <a16:creationId xmlns:a16="http://schemas.microsoft.com/office/drawing/2014/main" id="{1768BCC4-914C-0344-A453-0F9BEE3B9697}"/>
              </a:ext>
            </a:extLst>
          </p:cNvPr>
          <p:cNvSpPr/>
          <p:nvPr/>
        </p:nvSpPr>
        <p:spPr>
          <a:xfrm>
            <a:off x="6629761" y="1362455"/>
            <a:ext cx="3216603" cy="1569660"/>
          </a:xfrm>
          <a:prstGeom prst="rect">
            <a:avLst/>
          </a:prstGeom>
        </p:spPr>
        <p:txBody>
          <a:bodyPr wrap="square">
            <a:spAutoFit/>
          </a:bodyPr>
          <a:lstStyle/>
          <a:p>
            <a:r>
              <a:rPr lang="en-US" sz="1600" dirty="0">
                <a:latin typeface="Helvetica" pitchFamily="2" charset="0"/>
              </a:rPr>
              <a:t>{</a:t>
            </a:r>
          </a:p>
          <a:p>
            <a:pPr lvl="1"/>
            <a:r>
              <a:rPr lang="en-US" sz="1600" dirty="0">
                <a:latin typeface="Helvetica" pitchFamily="2" charset="0"/>
              </a:rPr>
              <a:t>"name": [</a:t>
            </a:r>
          </a:p>
          <a:p>
            <a:pPr lvl="2"/>
            <a:r>
              <a:rPr lang="en-US" sz="1600" dirty="0">
                <a:latin typeface="Helvetica" pitchFamily="2" charset="0"/>
              </a:rPr>
              <a:t>"</a:t>
            </a:r>
            <a:r>
              <a:rPr lang="en-US" sz="1600" dirty="0" err="1">
                <a:latin typeface="Helvetica" pitchFamily="2" charset="0"/>
              </a:rPr>
              <a:t>br</a:t>
            </a:r>
            <a:r>
              <a:rPr lang="en-US" sz="1600" dirty="0">
                <a:latin typeface="Helvetica" pitchFamily="2" charset="0"/>
              </a:rPr>
              <a:t>": {},</a:t>
            </a:r>
          </a:p>
          <a:p>
            <a:pPr lvl="2"/>
            <a:r>
              <a:rPr lang="en-US" sz="1600" dirty="0">
                <a:latin typeface="Helvetica" pitchFamily="2" charset="0"/>
              </a:rPr>
              <a:t>"text()": "</a:t>
            </a:r>
            <a:r>
              <a:rPr lang="en-US" sz="1600" dirty="0" err="1">
                <a:latin typeface="Helvetica" pitchFamily="2" charset="0"/>
              </a:rPr>
              <a:t>JohnSmith</a:t>
            </a:r>
            <a:r>
              <a:rPr lang="en-US" sz="1600" dirty="0">
                <a:latin typeface="Helvetica" pitchFamily="2" charset="0"/>
              </a:rPr>
              <a:t>"</a:t>
            </a:r>
          </a:p>
          <a:p>
            <a:pPr lvl="1"/>
            <a:r>
              <a:rPr lang="en-US" sz="1600" dirty="0">
                <a:latin typeface="Helvetica" pitchFamily="2" charset="0"/>
              </a:rPr>
              <a:t>]</a:t>
            </a:r>
          </a:p>
          <a:p>
            <a:r>
              <a:rPr lang="en-US" sz="1600" dirty="0">
                <a:latin typeface="Helvetica" pitchFamily="2" charset="0"/>
              </a:rPr>
              <a:t>}</a:t>
            </a:r>
            <a:endParaRPr lang="en-US" sz="1600" dirty="0">
              <a:effectLst/>
              <a:latin typeface="Helvetica" pitchFamily="2" charset="0"/>
            </a:endParaRPr>
          </a:p>
        </p:txBody>
      </p:sp>
      <p:sp>
        <p:nvSpPr>
          <p:cNvPr id="7" name="Rectangle 6">
            <a:extLst>
              <a:ext uri="{FF2B5EF4-FFF2-40B4-BE49-F238E27FC236}">
                <a16:creationId xmlns:a16="http://schemas.microsoft.com/office/drawing/2014/main" id="{2DA70AAB-2CA0-D742-8A51-8F18E00D0262}"/>
              </a:ext>
            </a:extLst>
          </p:cNvPr>
          <p:cNvSpPr/>
          <p:nvPr/>
        </p:nvSpPr>
        <p:spPr>
          <a:xfrm>
            <a:off x="3048000" y="3429000"/>
            <a:ext cx="6096000" cy="369332"/>
          </a:xfrm>
          <a:prstGeom prst="rect">
            <a:avLst/>
          </a:prstGeom>
        </p:spPr>
        <p:txBody>
          <a:bodyPr>
            <a:spAutoFit/>
          </a:bodyPr>
          <a:lstStyle/>
          <a:p>
            <a:r>
              <a:rPr lang="en-US" dirty="0">
                <a:latin typeface="Helvetica" pitchFamily="2" charset="0"/>
              </a:rPr>
              <a:t>JSON does not support a name-scoping mechanism</a:t>
            </a:r>
            <a:endParaRPr lang="en-US" dirty="0">
              <a:effectLst/>
              <a:latin typeface="Helvetica" pitchFamily="2" charset="0"/>
            </a:endParaRPr>
          </a:p>
        </p:txBody>
      </p:sp>
      <p:sp>
        <p:nvSpPr>
          <p:cNvPr id="8" name="Rectangle 7">
            <a:extLst>
              <a:ext uri="{FF2B5EF4-FFF2-40B4-BE49-F238E27FC236}">
                <a16:creationId xmlns:a16="http://schemas.microsoft.com/office/drawing/2014/main" id="{A422DAC6-D054-8D48-B96E-C5D833719F07}"/>
              </a:ext>
            </a:extLst>
          </p:cNvPr>
          <p:cNvSpPr/>
          <p:nvPr/>
        </p:nvSpPr>
        <p:spPr>
          <a:xfrm>
            <a:off x="533761" y="4699911"/>
            <a:ext cx="6096000" cy="830997"/>
          </a:xfrm>
          <a:prstGeom prst="rect">
            <a:avLst/>
          </a:prstGeom>
        </p:spPr>
        <p:txBody>
          <a:bodyPr>
            <a:spAutoFit/>
          </a:bodyPr>
          <a:lstStyle/>
          <a:p>
            <a:r>
              <a:rPr lang="en-US" sz="1600" dirty="0">
                <a:latin typeface="Helvetica" pitchFamily="2" charset="0"/>
              </a:rPr>
              <a:t>&lt;</a:t>
            </a:r>
            <a:r>
              <a:rPr lang="en-US" sz="1600" dirty="0" err="1">
                <a:latin typeface="Helvetica" pitchFamily="2" charset="0"/>
              </a:rPr>
              <a:t>n:root</a:t>
            </a:r>
            <a:r>
              <a:rPr lang="en-US" sz="1600" dirty="0">
                <a:latin typeface="Helvetica" pitchFamily="2" charset="0"/>
              </a:rPr>
              <a:t> </a:t>
            </a:r>
            <a:r>
              <a:rPr lang="en-US" sz="1600" dirty="0" err="1">
                <a:latin typeface="Helvetica" pitchFamily="2" charset="0"/>
              </a:rPr>
              <a:t>xmlns:n</a:t>
            </a:r>
            <a:r>
              <a:rPr lang="en-US" sz="1600" dirty="0">
                <a:latin typeface="Helvetica" pitchFamily="2" charset="0"/>
              </a:rPr>
              <a:t>=\"foo\" </a:t>
            </a:r>
            <a:r>
              <a:rPr lang="en-US" sz="1600" dirty="0" err="1">
                <a:latin typeface="Helvetica" pitchFamily="2" charset="0"/>
              </a:rPr>
              <a:t>xmlns:l</a:t>
            </a:r>
            <a:r>
              <a:rPr lang="en-US" sz="1600" dirty="0">
                <a:latin typeface="Helvetica" pitchFamily="2" charset="0"/>
              </a:rPr>
              <a:t>=\"bar\" </a:t>
            </a:r>
            <a:r>
              <a:rPr lang="en-US" sz="1600" dirty="0" err="1">
                <a:latin typeface="Helvetica" pitchFamily="2" charset="0"/>
              </a:rPr>
              <a:t>l:att</a:t>
            </a:r>
            <a:r>
              <a:rPr lang="en-US" sz="1600" dirty="0">
                <a:latin typeface="Helvetica" pitchFamily="2" charset="0"/>
              </a:rPr>
              <a:t>=\"1\"&gt;</a:t>
            </a:r>
          </a:p>
          <a:p>
            <a:r>
              <a:rPr lang="en-US" sz="1600" dirty="0">
                <a:latin typeface="Helvetica" pitchFamily="2" charset="0"/>
              </a:rPr>
              <a:t>&lt;</a:t>
            </a:r>
            <a:r>
              <a:rPr lang="en-US" sz="1600" dirty="0" err="1">
                <a:latin typeface="Helvetica" pitchFamily="2" charset="0"/>
              </a:rPr>
              <a:t>n:node</a:t>
            </a:r>
            <a:r>
              <a:rPr lang="en-US" sz="1600" dirty="0">
                <a:latin typeface="Helvetica" pitchFamily="2" charset="0"/>
              </a:rPr>
              <a:t>/&gt;</a:t>
            </a:r>
          </a:p>
          <a:p>
            <a:r>
              <a:rPr lang="en-US" sz="1600" dirty="0">
                <a:latin typeface="Helvetica" pitchFamily="2" charset="0"/>
              </a:rPr>
              <a:t>&lt;/</a:t>
            </a:r>
            <a:r>
              <a:rPr lang="en-US" sz="1600" dirty="0" err="1">
                <a:latin typeface="Helvetica" pitchFamily="2" charset="0"/>
              </a:rPr>
              <a:t>n:root</a:t>
            </a:r>
            <a:r>
              <a:rPr lang="en-US" sz="1600" dirty="0">
                <a:latin typeface="Helvetica" pitchFamily="2" charset="0"/>
              </a:rPr>
              <a:t>&gt;</a:t>
            </a:r>
            <a:endParaRPr lang="en-US" sz="1600" dirty="0">
              <a:effectLst/>
              <a:latin typeface="Helvetica" pitchFamily="2" charset="0"/>
            </a:endParaRPr>
          </a:p>
        </p:txBody>
      </p:sp>
      <p:sp>
        <p:nvSpPr>
          <p:cNvPr id="9" name="Rectangle 8">
            <a:extLst>
              <a:ext uri="{FF2B5EF4-FFF2-40B4-BE49-F238E27FC236}">
                <a16:creationId xmlns:a16="http://schemas.microsoft.com/office/drawing/2014/main" id="{B9F97575-B079-7044-B132-801D22FB39FF}"/>
              </a:ext>
            </a:extLst>
          </p:cNvPr>
          <p:cNvSpPr/>
          <p:nvPr/>
        </p:nvSpPr>
        <p:spPr>
          <a:xfrm>
            <a:off x="7169426" y="4044553"/>
            <a:ext cx="3511826" cy="2800767"/>
          </a:xfrm>
          <a:prstGeom prst="rect">
            <a:avLst/>
          </a:prstGeom>
        </p:spPr>
        <p:txBody>
          <a:bodyPr wrap="square">
            <a:spAutoFit/>
          </a:bodyPr>
          <a:lstStyle/>
          <a:p>
            <a:r>
              <a:rPr lang="en-US" sz="1600" dirty="0">
                <a:latin typeface="Helvetica" pitchFamily="2" charset="0"/>
              </a:rPr>
              <a:t>{ "foo": {</a:t>
            </a:r>
          </a:p>
          <a:p>
            <a:r>
              <a:rPr lang="en-US" sz="1600" dirty="0">
                <a:latin typeface="Helvetica" pitchFamily="2" charset="0"/>
              </a:rPr>
              <a:t>"root": {</a:t>
            </a:r>
          </a:p>
          <a:p>
            <a:r>
              <a:rPr lang="en-US" sz="1600" dirty="0">
                <a:latin typeface="Helvetica" pitchFamily="2" charset="0"/>
              </a:rPr>
              <a:t>"bar": {</a:t>
            </a:r>
          </a:p>
          <a:p>
            <a:r>
              <a:rPr lang="en-US" sz="1600" dirty="0">
                <a:latin typeface="Helvetica" pitchFamily="2" charset="0"/>
              </a:rPr>
              <a:t>"@</a:t>
            </a:r>
            <a:r>
              <a:rPr lang="en-US" sz="1600" dirty="0" err="1">
                <a:latin typeface="Helvetica" pitchFamily="2" charset="0"/>
              </a:rPr>
              <a:t>att</a:t>
            </a:r>
            <a:r>
              <a:rPr lang="en-US" sz="1600" dirty="0">
                <a:latin typeface="Helvetica" pitchFamily="2" charset="0"/>
              </a:rPr>
              <a:t>": "1"</a:t>
            </a:r>
          </a:p>
          <a:p>
            <a:r>
              <a:rPr lang="en-US" sz="1600" dirty="0">
                <a:latin typeface="Helvetica" pitchFamily="2" charset="0"/>
              </a:rPr>
              <a:t>},</a:t>
            </a:r>
          </a:p>
          <a:p>
            <a:r>
              <a:rPr lang="en-US" sz="1600" dirty="0">
                <a:latin typeface="Helvetica" pitchFamily="2" charset="0"/>
              </a:rPr>
              <a:t>"foo": {</a:t>
            </a:r>
          </a:p>
          <a:p>
            <a:r>
              <a:rPr lang="en-US" sz="1600" dirty="0">
                <a:latin typeface="Helvetica" pitchFamily="2" charset="0"/>
              </a:rPr>
              <a:t>"node": {}</a:t>
            </a:r>
          </a:p>
          <a:p>
            <a:r>
              <a:rPr lang="en-US" sz="1600" dirty="0">
                <a:latin typeface="Helvetica" pitchFamily="2" charset="0"/>
              </a:rPr>
              <a:t>}</a:t>
            </a:r>
          </a:p>
          <a:p>
            <a:r>
              <a:rPr lang="en-US" sz="1600" dirty="0">
                <a:latin typeface="Helvetica" pitchFamily="2" charset="0"/>
              </a:rPr>
              <a:t>}</a:t>
            </a:r>
          </a:p>
          <a:p>
            <a:r>
              <a:rPr lang="en-US" sz="1600" dirty="0">
                <a:latin typeface="Helvetica" pitchFamily="2" charset="0"/>
              </a:rPr>
              <a:t>}</a:t>
            </a:r>
          </a:p>
          <a:p>
            <a:r>
              <a:rPr lang="en-US" sz="1600" dirty="0">
                <a:latin typeface="Helvetica" pitchFamily="2" charset="0"/>
              </a:rPr>
              <a:t>}</a:t>
            </a:r>
            <a:endParaRPr lang="en-US" sz="1600" dirty="0">
              <a:effectLst/>
              <a:latin typeface="Helvetica" pitchFamily="2" charset="0"/>
            </a:endParaRPr>
          </a:p>
        </p:txBody>
      </p:sp>
    </p:spTree>
    <p:extLst>
      <p:ext uri="{BB962C8B-B14F-4D97-AF65-F5344CB8AC3E}">
        <p14:creationId xmlns:p14="http://schemas.microsoft.com/office/powerpoint/2010/main" val="4131557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Patient Data Transformation Process from </a:t>
            </a:r>
            <a:r>
              <a:rPr lang="en-US" sz="2400" dirty="0" err="1"/>
              <a:t>Infopad</a:t>
            </a:r>
            <a:r>
              <a:rPr lang="en-US" sz="2400" dirty="0"/>
              <a:t> to </a:t>
            </a:r>
            <a:r>
              <a:rPr lang="en-US" sz="2400" dirty="0" err="1"/>
              <a:t>SupportPrim</a:t>
            </a:r>
            <a:endParaRPr lang="en-US" sz="2400" dirty="0"/>
          </a:p>
        </p:txBody>
      </p:sp>
      <p:sp>
        <p:nvSpPr>
          <p:cNvPr id="3" name="Rectangle 2">
            <a:extLst>
              <a:ext uri="{FF2B5EF4-FFF2-40B4-BE49-F238E27FC236}">
                <a16:creationId xmlns:a16="http://schemas.microsoft.com/office/drawing/2014/main" id="{BA1FB1F6-CC6A-DF41-B630-A7645EE6CF05}"/>
              </a:ext>
            </a:extLst>
          </p:cNvPr>
          <p:cNvSpPr/>
          <p:nvPr/>
        </p:nvSpPr>
        <p:spPr>
          <a:xfrm>
            <a:off x="2433877" y="1322085"/>
            <a:ext cx="7324245" cy="369332"/>
          </a:xfrm>
          <a:prstGeom prst="rect">
            <a:avLst/>
          </a:prstGeom>
        </p:spPr>
        <p:txBody>
          <a:bodyPr wrap="square">
            <a:spAutoFit/>
          </a:bodyPr>
          <a:lstStyle/>
          <a:p>
            <a:pPr algn="ctr"/>
            <a:r>
              <a:rPr lang="en-US" dirty="0">
                <a:latin typeface="Helvetica" pitchFamily="2" charset="0"/>
              </a:rPr>
              <a:t>May be necessary to keep track of the original XML type annotation</a:t>
            </a:r>
            <a:endParaRPr lang="en-US" dirty="0">
              <a:effectLst/>
              <a:latin typeface="Helvetica" pitchFamily="2" charset="0"/>
            </a:endParaRPr>
          </a:p>
        </p:txBody>
      </p:sp>
      <p:sp>
        <p:nvSpPr>
          <p:cNvPr id="4" name="Rectangle 3">
            <a:extLst>
              <a:ext uri="{FF2B5EF4-FFF2-40B4-BE49-F238E27FC236}">
                <a16:creationId xmlns:a16="http://schemas.microsoft.com/office/drawing/2014/main" id="{CF7C31E0-1EA2-6E4F-A945-062640C0C2D1}"/>
              </a:ext>
            </a:extLst>
          </p:cNvPr>
          <p:cNvSpPr/>
          <p:nvPr/>
        </p:nvSpPr>
        <p:spPr>
          <a:xfrm>
            <a:off x="598297" y="3244334"/>
            <a:ext cx="5137945" cy="369332"/>
          </a:xfrm>
          <a:prstGeom prst="rect">
            <a:avLst/>
          </a:prstGeom>
        </p:spPr>
        <p:txBody>
          <a:bodyPr wrap="none">
            <a:spAutoFit/>
          </a:bodyPr>
          <a:lstStyle/>
          <a:p>
            <a:r>
              <a:rPr lang="en-US" dirty="0">
                <a:latin typeface="Helvetica" pitchFamily="2" charset="0"/>
              </a:rPr>
              <a:t>&lt;year </a:t>
            </a:r>
            <a:r>
              <a:rPr lang="en-US" dirty="0" err="1">
                <a:latin typeface="Helvetica" pitchFamily="2" charset="0"/>
              </a:rPr>
              <a:t>xsi:type</a:t>
            </a:r>
            <a:r>
              <a:rPr lang="en-US" dirty="0">
                <a:latin typeface="Helvetica" pitchFamily="2" charset="0"/>
              </a:rPr>
              <a:t>="</a:t>
            </a:r>
            <a:r>
              <a:rPr lang="en-US" dirty="0" err="1">
                <a:latin typeface="Helvetica" pitchFamily="2" charset="0"/>
              </a:rPr>
              <a:t>xs:positiveInteger</a:t>
            </a:r>
            <a:r>
              <a:rPr lang="en-US" dirty="0">
                <a:latin typeface="Helvetica" pitchFamily="2" charset="0"/>
              </a:rPr>
              <a:t>"&gt;1989&lt;/year&gt;</a:t>
            </a:r>
            <a:endParaRPr lang="en-US" dirty="0">
              <a:effectLst/>
              <a:latin typeface="Helvetica" pitchFamily="2" charset="0"/>
            </a:endParaRPr>
          </a:p>
        </p:txBody>
      </p:sp>
      <p:sp>
        <p:nvSpPr>
          <p:cNvPr id="5" name="Rectangle 4">
            <a:extLst>
              <a:ext uri="{FF2B5EF4-FFF2-40B4-BE49-F238E27FC236}">
                <a16:creationId xmlns:a16="http://schemas.microsoft.com/office/drawing/2014/main" id="{75599216-68EB-AE41-8A5D-792F032E2267}"/>
              </a:ext>
            </a:extLst>
          </p:cNvPr>
          <p:cNvSpPr/>
          <p:nvPr/>
        </p:nvSpPr>
        <p:spPr>
          <a:xfrm>
            <a:off x="6308035" y="2551837"/>
            <a:ext cx="4333238" cy="1754326"/>
          </a:xfrm>
          <a:prstGeom prst="rect">
            <a:avLst/>
          </a:prstGeom>
        </p:spPr>
        <p:txBody>
          <a:bodyPr wrap="none">
            <a:spAutoFit/>
          </a:bodyPr>
          <a:lstStyle/>
          <a:p>
            <a:r>
              <a:rPr lang="en-US" dirty="0">
                <a:latin typeface="Helvetica" pitchFamily="2" charset="0"/>
              </a:rPr>
              <a:t>{</a:t>
            </a:r>
          </a:p>
          <a:p>
            <a:pPr lvl="1"/>
            <a:r>
              <a:rPr lang="en-US" dirty="0">
                <a:latin typeface="Helvetica" pitchFamily="2" charset="0"/>
              </a:rPr>
              <a:t>“year” : { </a:t>
            </a:r>
          </a:p>
          <a:p>
            <a:pPr lvl="2"/>
            <a:r>
              <a:rPr lang="en-US" dirty="0">
                <a:latin typeface="Helvetica" pitchFamily="2" charset="0"/>
              </a:rPr>
              <a:t>"</a:t>
            </a:r>
            <a:r>
              <a:rPr lang="en-US" dirty="0" err="1">
                <a:latin typeface="Helvetica" pitchFamily="2" charset="0"/>
              </a:rPr>
              <a:t>xsi:type</a:t>
            </a:r>
            <a:r>
              <a:rPr lang="en-US" dirty="0">
                <a:latin typeface="Helvetica" pitchFamily="2" charset="0"/>
              </a:rPr>
              <a:t>" : "</a:t>
            </a:r>
            <a:r>
              <a:rPr lang="en-US" dirty="0" err="1">
                <a:latin typeface="Helvetica" pitchFamily="2" charset="0"/>
              </a:rPr>
              <a:t>xs:positiveInteger</a:t>
            </a:r>
            <a:r>
              <a:rPr lang="en-US" dirty="0">
                <a:latin typeface="Helvetica" pitchFamily="2" charset="0"/>
              </a:rPr>
              <a:t>", </a:t>
            </a:r>
          </a:p>
          <a:p>
            <a:pPr lvl="2"/>
            <a:r>
              <a:rPr lang="en-US" dirty="0">
                <a:latin typeface="Helvetica" pitchFamily="2" charset="0"/>
              </a:rPr>
              <a:t>value : 1989 </a:t>
            </a:r>
          </a:p>
          <a:p>
            <a:pPr lvl="1"/>
            <a:r>
              <a:rPr lang="en-US" dirty="0">
                <a:latin typeface="Helvetica" pitchFamily="2" charset="0"/>
              </a:rPr>
              <a:t>}</a:t>
            </a:r>
          </a:p>
          <a:p>
            <a:r>
              <a:rPr lang="en-US" dirty="0">
                <a:effectLst/>
                <a:latin typeface="Helvetica" pitchFamily="2" charset="0"/>
              </a:rPr>
              <a:t>}</a:t>
            </a:r>
          </a:p>
        </p:txBody>
      </p:sp>
    </p:spTree>
    <p:extLst>
      <p:ext uri="{BB962C8B-B14F-4D97-AF65-F5344CB8AC3E}">
        <p14:creationId xmlns:p14="http://schemas.microsoft.com/office/powerpoint/2010/main" val="62994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JSON transformers</a:t>
            </a:r>
          </a:p>
        </p:txBody>
      </p:sp>
      <p:sp>
        <p:nvSpPr>
          <p:cNvPr id="3" name="Rectangle 2">
            <a:extLst>
              <a:ext uri="{FF2B5EF4-FFF2-40B4-BE49-F238E27FC236}">
                <a16:creationId xmlns:a16="http://schemas.microsoft.com/office/drawing/2014/main" id="{9D102CFE-8178-7E4A-85FA-8417BC5CAF4E}"/>
              </a:ext>
            </a:extLst>
          </p:cNvPr>
          <p:cNvSpPr/>
          <p:nvPr/>
        </p:nvSpPr>
        <p:spPr>
          <a:xfrm>
            <a:off x="4487739" y="1707082"/>
            <a:ext cx="3216522" cy="369332"/>
          </a:xfrm>
          <a:prstGeom prst="rect">
            <a:avLst/>
          </a:prstGeom>
        </p:spPr>
        <p:txBody>
          <a:bodyPr wrap="none">
            <a:spAutoFit/>
          </a:bodyPr>
          <a:lstStyle/>
          <a:p>
            <a:r>
              <a:rPr lang="en-US" dirty="0">
                <a:solidFill>
                  <a:srgbClr val="292929"/>
                </a:solidFill>
                <a:latin typeface="medium-content-title-font"/>
              </a:rPr>
              <a:t>JSON transformation with Liquid</a:t>
            </a:r>
            <a:endParaRPr lang="en-US" b="0" i="0" dirty="0">
              <a:solidFill>
                <a:srgbClr val="292929"/>
              </a:solidFill>
              <a:effectLst/>
              <a:latin typeface="medium-content-title-font"/>
            </a:endParaRPr>
          </a:p>
        </p:txBody>
      </p:sp>
      <p:sp>
        <p:nvSpPr>
          <p:cNvPr id="4" name="Rectangle 3">
            <a:extLst>
              <a:ext uri="{FF2B5EF4-FFF2-40B4-BE49-F238E27FC236}">
                <a16:creationId xmlns:a16="http://schemas.microsoft.com/office/drawing/2014/main" id="{5350C06C-B4DB-B14F-91F8-553931DD3F9E}"/>
              </a:ext>
            </a:extLst>
          </p:cNvPr>
          <p:cNvSpPr/>
          <p:nvPr/>
        </p:nvSpPr>
        <p:spPr>
          <a:xfrm>
            <a:off x="4487738" y="2535343"/>
            <a:ext cx="3066545" cy="369332"/>
          </a:xfrm>
          <a:prstGeom prst="rect">
            <a:avLst/>
          </a:prstGeom>
        </p:spPr>
        <p:txBody>
          <a:bodyPr wrap="none">
            <a:spAutoFit/>
          </a:bodyPr>
          <a:lstStyle/>
          <a:p>
            <a:r>
              <a:rPr lang="en-US" dirty="0">
                <a:solidFill>
                  <a:srgbClr val="292929"/>
                </a:solidFill>
                <a:latin typeface="medium-content-title-font"/>
              </a:rPr>
              <a:t>JSON transformation with JOLT</a:t>
            </a:r>
            <a:endParaRPr lang="en-US" b="0" i="0" dirty="0">
              <a:solidFill>
                <a:srgbClr val="292929"/>
              </a:solidFill>
              <a:effectLst/>
              <a:latin typeface="medium-content-title-font"/>
            </a:endParaRPr>
          </a:p>
        </p:txBody>
      </p:sp>
      <p:sp>
        <p:nvSpPr>
          <p:cNvPr id="5" name="Rectangle 4">
            <a:extLst>
              <a:ext uri="{FF2B5EF4-FFF2-40B4-BE49-F238E27FC236}">
                <a16:creationId xmlns:a16="http://schemas.microsoft.com/office/drawing/2014/main" id="{B917B75F-A852-1146-99C3-373803CEC2B6}"/>
              </a:ext>
            </a:extLst>
          </p:cNvPr>
          <p:cNvSpPr/>
          <p:nvPr/>
        </p:nvSpPr>
        <p:spPr>
          <a:xfrm>
            <a:off x="4487738" y="3321831"/>
            <a:ext cx="3017749" cy="369332"/>
          </a:xfrm>
          <a:prstGeom prst="rect">
            <a:avLst/>
          </a:prstGeom>
        </p:spPr>
        <p:txBody>
          <a:bodyPr wrap="none">
            <a:spAutoFit/>
          </a:bodyPr>
          <a:lstStyle/>
          <a:p>
            <a:r>
              <a:rPr lang="en-US" dirty="0">
                <a:solidFill>
                  <a:srgbClr val="292929"/>
                </a:solidFill>
                <a:latin typeface="medium-content-title-font"/>
              </a:rPr>
              <a:t>JSON transformation with NIFI</a:t>
            </a:r>
            <a:endParaRPr lang="en-US" b="0" i="0" dirty="0">
              <a:solidFill>
                <a:srgbClr val="292929"/>
              </a:solidFill>
              <a:effectLst/>
              <a:latin typeface="medium-content-title-font"/>
            </a:endParaRPr>
          </a:p>
        </p:txBody>
      </p:sp>
    </p:spTree>
    <p:extLst>
      <p:ext uri="{BB962C8B-B14F-4D97-AF65-F5344CB8AC3E}">
        <p14:creationId xmlns:p14="http://schemas.microsoft.com/office/powerpoint/2010/main" val="216558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02D585-B0BE-8E41-AB08-C25EC945AB1D}"/>
              </a:ext>
            </a:extLst>
          </p:cNvPr>
          <p:cNvSpPr txBox="1"/>
          <p:nvPr/>
        </p:nvSpPr>
        <p:spPr>
          <a:xfrm>
            <a:off x="1819754" y="0"/>
            <a:ext cx="8552491" cy="461665"/>
          </a:xfrm>
          <a:prstGeom prst="rect">
            <a:avLst/>
          </a:prstGeom>
          <a:noFill/>
        </p:spPr>
        <p:txBody>
          <a:bodyPr wrap="square" rtlCol="0">
            <a:spAutoFit/>
          </a:bodyPr>
          <a:lstStyle/>
          <a:p>
            <a:pPr algn="ctr"/>
            <a:r>
              <a:rPr lang="en-US" sz="2400" dirty="0"/>
              <a:t>Transformations</a:t>
            </a:r>
          </a:p>
        </p:txBody>
      </p:sp>
      <p:grpSp>
        <p:nvGrpSpPr>
          <p:cNvPr id="8" name="Group 7">
            <a:extLst>
              <a:ext uri="{FF2B5EF4-FFF2-40B4-BE49-F238E27FC236}">
                <a16:creationId xmlns:a16="http://schemas.microsoft.com/office/drawing/2014/main" id="{570E84E1-8EDA-2547-9794-8AE7B6017F48}"/>
              </a:ext>
            </a:extLst>
          </p:cNvPr>
          <p:cNvGrpSpPr/>
          <p:nvPr/>
        </p:nvGrpSpPr>
        <p:grpSpPr>
          <a:xfrm>
            <a:off x="915333" y="1255827"/>
            <a:ext cx="1482170" cy="2173173"/>
            <a:chOff x="726448" y="929619"/>
            <a:chExt cx="2186609" cy="4517024"/>
          </a:xfrm>
        </p:grpSpPr>
        <p:sp>
          <p:nvSpPr>
            <p:cNvPr id="6" name="Rounded Rectangle 5">
              <a:extLst>
                <a:ext uri="{FF2B5EF4-FFF2-40B4-BE49-F238E27FC236}">
                  <a16:creationId xmlns:a16="http://schemas.microsoft.com/office/drawing/2014/main" id="{94D8147A-CF24-B44A-8E24-2FD91EF203C8}"/>
                </a:ext>
              </a:extLst>
            </p:cNvPr>
            <p:cNvSpPr/>
            <p:nvPr/>
          </p:nvSpPr>
          <p:spPr>
            <a:xfrm>
              <a:off x="726448" y="2213113"/>
              <a:ext cx="2186609" cy="3233530"/>
            </a:xfrm>
            <a:prstGeom prst="roundRect">
              <a:avLst/>
            </a:prstGeom>
            <a:solidFill>
              <a:schemeClr val="tx1">
                <a:lumMod val="65000"/>
                <a:lumOff val="3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FBD9446-CB4C-7D43-87C6-71525F1E3CD1}"/>
                </a:ext>
              </a:extLst>
            </p:cNvPr>
            <p:cNvSpPr txBox="1"/>
            <p:nvPr/>
          </p:nvSpPr>
          <p:spPr>
            <a:xfrm>
              <a:off x="1407715" y="929619"/>
              <a:ext cx="824073" cy="646332"/>
            </a:xfrm>
            <a:prstGeom prst="rect">
              <a:avLst/>
            </a:prstGeom>
            <a:noFill/>
          </p:spPr>
          <p:txBody>
            <a:bodyPr wrap="none" rtlCol="0">
              <a:spAutoFit/>
            </a:bodyPr>
            <a:lstStyle/>
            <a:p>
              <a:pPr algn="ctr"/>
              <a:r>
                <a:rPr lang="en-US" dirty="0"/>
                <a:t>Source</a:t>
              </a:r>
            </a:p>
            <a:p>
              <a:pPr algn="ctr"/>
              <a:r>
                <a:rPr lang="en-US" dirty="0"/>
                <a:t>xml</a:t>
              </a:r>
            </a:p>
          </p:txBody>
        </p:sp>
      </p:grpSp>
      <p:grpSp>
        <p:nvGrpSpPr>
          <p:cNvPr id="15" name="Group 14">
            <a:extLst>
              <a:ext uri="{FF2B5EF4-FFF2-40B4-BE49-F238E27FC236}">
                <a16:creationId xmlns:a16="http://schemas.microsoft.com/office/drawing/2014/main" id="{99C645E5-6EB9-144E-AE83-201F09E5D47F}"/>
              </a:ext>
            </a:extLst>
          </p:cNvPr>
          <p:cNvGrpSpPr/>
          <p:nvPr/>
        </p:nvGrpSpPr>
        <p:grpSpPr>
          <a:xfrm>
            <a:off x="3895966" y="1255827"/>
            <a:ext cx="1482170" cy="2170148"/>
            <a:chOff x="4931240" y="935905"/>
            <a:chExt cx="2186609" cy="4510738"/>
          </a:xfrm>
        </p:grpSpPr>
        <p:sp>
          <p:nvSpPr>
            <p:cNvPr id="13" name="Rounded Rectangle 12">
              <a:extLst>
                <a:ext uri="{FF2B5EF4-FFF2-40B4-BE49-F238E27FC236}">
                  <a16:creationId xmlns:a16="http://schemas.microsoft.com/office/drawing/2014/main" id="{32F4D75E-ED76-7F4B-8FD4-19712538FA91}"/>
                </a:ext>
              </a:extLst>
            </p:cNvPr>
            <p:cNvSpPr/>
            <p:nvPr/>
          </p:nvSpPr>
          <p:spPr>
            <a:xfrm>
              <a:off x="4931240" y="2213113"/>
              <a:ext cx="2186609" cy="323353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D548BF57-54A6-964E-BEEE-6CE152FAE698}"/>
                </a:ext>
              </a:extLst>
            </p:cNvPr>
            <p:cNvSpPr txBox="1"/>
            <p:nvPr/>
          </p:nvSpPr>
          <p:spPr>
            <a:xfrm>
              <a:off x="5361734" y="935905"/>
              <a:ext cx="1325619" cy="646330"/>
            </a:xfrm>
            <a:prstGeom prst="rect">
              <a:avLst/>
            </a:prstGeom>
            <a:noFill/>
          </p:spPr>
          <p:txBody>
            <a:bodyPr wrap="none" rtlCol="0">
              <a:spAutoFit/>
            </a:bodyPr>
            <a:lstStyle/>
            <a:p>
              <a:pPr algn="ctr"/>
              <a:r>
                <a:rPr lang="en-US" dirty="0"/>
                <a:t>Transformer</a:t>
              </a:r>
            </a:p>
            <a:p>
              <a:pPr algn="ctr"/>
              <a:r>
                <a:rPr lang="en-US" dirty="0" err="1"/>
                <a:t>xslt</a:t>
              </a:r>
              <a:endParaRPr lang="en-US" dirty="0"/>
            </a:p>
          </p:txBody>
        </p:sp>
      </p:grpSp>
      <p:grpSp>
        <p:nvGrpSpPr>
          <p:cNvPr id="17" name="Group 16">
            <a:extLst>
              <a:ext uri="{FF2B5EF4-FFF2-40B4-BE49-F238E27FC236}">
                <a16:creationId xmlns:a16="http://schemas.microsoft.com/office/drawing/2014/main" id="{D0FABD70-D9BD-4048-8058-9F9C8B977D71}"/>
              </a:ext>
            </a:extLst>
          </p:cNvPr>
          <p:cNvGrpSpPr/>
          <p:nvPr/>
        </p:nvGrpSpPr>
        <p:grpSpPr>
          <a:xfrm>
            <a:off x="6870489" y="1309341"/>
            <a:ext cx="1482170" cy="2156161"/>
            <a:chOff x="8768288" y="1139029"/>
            <a:chExt cx="2186609" cy="4492280"/>
          </a:xfrm>
        </p:grpSpPr>
        <p:sp>
          <p:nvSpPr>
            <p:cNvPr id="10" name="Rounded Rectangle 9">
              <a:extLst>
                <a:ext uri="{FF2B5EF4-FFF2-40B4-BE49-F238E27FC236}">
                  <a16:creationId xmlns:a16="http://schemas.microsoft.com/office/drawing/2014/main" id="{DECDF297-2E2D-1140-BC23-CFB36B825FD2}"/>
                </a:ext>
              </a:extLst>
            </p:cNvPr>
            <p:cNvSpPr/>
            <p:nvPr/>
          </p:nvSpPr>
          <p:spPr>
            <a:xfrm>
              <a:off x="8768288" y="2397779"/>
              <a:ext cx="2186609" cy="3233530"/>
            </a:xfrm>
            <a:prstGeom prst="roundRect">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C623736-F4DD-7840-B50B-C159D922D4CF}"/>
                </a:ext>
              </a:extLst>
            </p:cNvPr>
            <p:cNvSpPr txBox="1"/>
            <p:nvPr/>
          </p:nvSpPr>
          <p:spPr>
            <a:xfrm>
              <a:off x="9454269" y="1139029"/>
              <a:ext cx="814647" cy="646332"/>
            </a:xfrm>
            <a:prstGeom prst="rect">
              <a:avLst/>
            </a:prstGeom>
            <a:noFill/>
          </p:spPr>
          <p:txBody>
            <a:bodyPr wrap="none" rtlCol="0">
              <a:spAutoFit/>
            </a:bodyPr>
            <a:lstStyle/>
            <a:p>
              <a:pPr algn="ctr"/>
              <a:r>
                <a:rPr lang="en-US" dirty="0"/>
                <a:t>Helper</a:t>
              </a:r>
            </a:p>
            <a:p>
              <a:pPr algn="ctr"/>
              <a:r>
                <a:rPr lang="en-US" dirty="0"/>
                <a:t>xml</a:t>
              </a:r>
            </a:p>
          </p:txBody>
        </p:sp>
      </p:grpSp>
      <p:sp>
        <p:nvSpPr>
          <p:cNvPr id="18" name="Right Arrow 17">
            <a:extLst>
              <a:ext uri="{FF2B5EF4-FFF2-40B4-BE49-F238E27FC236}">
                <a16:creationId xmlns:a16="http://schemas.microsoft.com/office/drawing/2014/main" id="{F13AC43C-D0CE-A14A-9788-6FD958F13EA1}"/>
              </a:ext>
            </a:extLst>
          </p:cNvPr>
          <p:cNvSpPr/>
          <p:nvPr/>
        </p:nvSpPr>
        <p:spPr>
          <a:xfrm>
            <a:off x="2666086" y="2433189"/>
            <a:ext cx="967409" cy="437322"/>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a:extLst>
              <a:ext uri="{FF2B5EF4-FFF2-40B4-BE49-F238E27FC236}">
                <a16:creationId xmlns:a16="http://schemas.microsoft.com/office/drawing/2014/main" id="{E9A4C998-A87C-2F4E-8E96-32C18C607FE0}"/>
              </a:ext>
            </a:extLst>
          </p:cNvPr>
          <p:cNvSpPr/>
          <p:nvPr/>
        </p:nvSpPr>
        <p:spPr>
          <a:xfrm>
            <a:off x="5640608" y="2448052"/>
            <a:ext cx="967409" cy="437322"/>
          </a:xfrm>
          <a:prstGeom prst="rightArrow">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D75DB185-E1D7-F24A-B2AE-15829AEC6A73}"/>
              </a:ext>
            </a:extLst>
          </p:cNvPr>
          <p:cNvSpPr/>
          <p:nvPr/>
        </p:nvSpPr>
        <p:spPr>
          <a:xfrm>
            <a:off x="8615131" y="2433189"/>
            <a:ext cx="967409" cy="437322"/>
          </a:xfrm>
          <a:prstGeom prst="rightArrow">
            <a:avLst/>
          </a:prstGeom>
          <a:solidFill>
            <a:schemeClr val="tx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E89B5DC8-E91A-C74A-99A7-68232513BB27}"/>
              </a:ext>
            </a:extLst>
          </p:cNvPr>
          <p:cNvGrpSpPr/>
          <p:nvPr/>
        </p:nvGrpSpPr>
        <p:grpSpPr>
          <a:xfrm>
            <a:off x="9845012" y="1226809"/>
            <a:ext cx="1482170" cy="2205904"/>
            <a:chOff x="8768288" y="956933"/>
            <a:chExt cx="2186609" cy="4674376"/>
          </a:xfrm>
        </p:grpSpPr>
        <p:sp>
          <p:nvSpPr>
            <p:cNvPr id="25" name="Rounded Rectangle 24">
              <a:extLst>
                <a:ext uri="{FF2B5EF4-FFF2-40B4-BE49-F238E27FC236}">
                  <a16:creationId xmlns:a16="http://schemas.microsoft.com/office/drawing/2014/main" id="{A14ECB07-C210-C64F-B6A5-CB96CA723AB2}"/>
                </a:ext>
              </a:extLst>
            </p:cNvPr>
            <p:cNvSpPr/>
            <p:nvPr/>
          </p:nvSpPr>
          <p:spPr>
            <a:xfrm>
              <a:off x="8768288" y="2397779"/>
              <a:ext cx="2186609" cy="3233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4671762-BEFC-024A-B6DE-B65A0A55A6CE}"/>
                </a:ext>
              </a:extLst>
            </p:cNvPr>
            <p:cNvSpPr txBox="1"/>
            <p:nvPr/>
          </p:nvSpPr>
          <p:spPr>
            <a:xfrm>
              <a:off x="9454269" y="956933"/>
              <a:ext cx="814646" cy="646332"/>
            </a:xfrm>
            <a:prstGeom prst="rect">
              <a:avLst/>
            </a:prstGeom>
            <a:noFill/>
          </p:spPr>
          <p:txBody>
            <a:bodyPr wrap="none" rtlCol="0">
              <a:spAutoFit/>
            </a:bodyPr>
            <a:lstStyle/>
            <a:p>
              <a:pPr algn="ctr"/>
              <a:r>
                <a:rPr lang="en-US" dirty="0"/>
                <a:t>Helper</a:t>
              </a:r>
            </a:p>
            <a:p>
              <a:pPr algn="ctr"/>
              <a:r>
                <a:rPr lang="en-US" dirty="0"/>
                <a:t>json</a:t>
              </a:r>
            </a:p>
          </p:txBody>
        </p:sp>
      </p:grpSp>
      <p:grpSp>
        <p:nvGrpSpPr>
          <p:cNvPr id="27" name="Group 26">
            <a:extLst>
              <a:ext uri="{FF2B5EF4-FFF2-40B4-BE49-F238E27FC236}">
                <a16:creationId xmlns:a16="http://schemas.microsoft.com/office/drawing/2014/main" id="{DB03EBC4-70B7-5243-A861-9B6B3E309F66}"/>
              </a:ext>
            </a:extLst>
          </p:cNvPr>
          <p:cNvGrpSpPr/>
          <p:nvPr/>
        </p:nvGrpSpPr>
        <p:grpSpPr>
          <a:xfrm>
            <a:off x="1822922" y="4013879"/>
            <a:ext cx="1482170" cy="2205904"/>
            <a:chOff x="8768288" y="956933"/>
            <a:chExt cx="2186609" cy="4674376"/>
          </a:xfrm>
        </p:grpSpPr>
        <p:sp>
          <p:nvSpPr>
            <p:cNvPr id="28" name="Rounded Rectangle 27">
              <a:extLst>
                <a:ext uri="{FF2B5EF4-FFF2-40B4-BE49-F238E27FC236}">
                  <a16:creationId xmlns:a16="http://schemas.microsoft.com/office/drawing/2014/main" id="{2DFF7ED6-4014-E449-A4F1-1BEF0BE461E1}"/>
                </a:ext>
              </a:extLst>
            </p:cNvPr>
            <p:cNvSpPr/>
            <p:nvPr/>
          </p:nvSpPr>
          <p:spPr>
            <a:xfrm>
              <a:off x="8768288" y="2397779"/>
              <a:ext cx="2186609" cy="323353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F0EB8D5-F992-B54D-95F5-730173D22ACC}"/>
                </a:ext>
              </a:extLst>
            </p:cNvPr>
            <p:cNvSpPr txBox="1"/>
            <p:nvPr/>
          </p:nvSpPr>
          <p:spPr>
            <a:xfrm>
              <a:off x="9454269" y="956933"/>
              <a:ext cx="814646" cy="646332"/>
            </a:xfrm>
            <a:prstGeom prst="rect">
              <a:avLst/>
            </a:prstGeom>
            <a:noFill/>
          </p:spPr>
          <p:txBody>
            <a:bodyPr wrap="none" rtlCol="0">
              <a:spAutoFit/>
            </a:bodyPr>
            <a:lstStyle/>
            <a:p>
              <a:pPr algn="ctr"/>
              <a:r>
                <a:rPr lang="en-US" dirty="0"/>
                <a:t>Helper</a:t>
              </a:r>
            </a:p>
            <a:p>
              <a:pPr algn="ctr"/>
              <a:r>
                <a:rPr lang="en-US" dirty="0"/>
                <a:t>json</a:t>
              </a:r>
            </a:p>
          </p:txBody>
        </p:sp>
      </p:grpSp>
      <p:sp>
        <p:nvSpPr>
          <p:cNvPr id="30" name="Right Arrow 29">
            <a:extLst>
              <a:ext uri="{FF2B5EF4-FFF2-40B4-BE49-F238E27FC236}">
                <a16:creationId xmlns:a16="http://schemas.microsoft.com/office/drawing/2014/main" id="{E02D0FBE-954D-C041-A444-A4C04E0061F4}"/>
              </a:ext>
            </a:extLst>
          </p:cNvPr>
          <p:cNvSpPr/>
          <p:nvPr/>
        </p:nvSpPr>
        <p:spPr>
          <a:xfrm>
            <a:off x="3640865" y="5252672"/>
            <a:ext cx="967409" cy="437322"/>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CFCD8018-B3C8-3A4D-9083-2910FFE2289F}"/>
              </a:ext>
            </a:extLst>
          </p:cNvPr>
          <p:cNvGrpSpPr/>
          <p:nvPr/>
        </p:nvGrpSpPr>
        <p:grpSpPr>
          <a:xfrm>
            <a:off x="4947215" y="4013878"/>
            <a:ext cx="2358824" cy="2692570"/>
            <a:chOff x="3963175" y="4012555"/>
            <a:chExt cx="2358824" cy="2692570"/>
          </a:xfrm>
        </p:grpSpPr>
        <p:sp>
          <p:nvSpPr>
            <p:cNvPr id="32" name="Rounded Rectangle 31">
              <a:extLst>
                <a:ext uri="{FF2B5EF4-FFF2-40B4-BE49-F238E27FC236}">
                  <a16:creationId xmlns:a16="http://schemas.microsoft.com/office/drawing/2014/main" id="{BAD94F68-9D90-FC48-92A2-A3B3950AE457}"/>
                </a:ext>
              </a:extLst>
            </p:cNvPr>
            <p:cNvSpPr/>
            <p:nvPr/>
          </p:nvSpPr>
          <p:spPr>
            <a:xfrm>
              <a:off x="3963175" y="4692512"/>
              <a:ext cx="1482170" cy="1525948"/>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DF096374-AD7E-3540-A487-27FCD75B98FF}"/>
                </a:ext>
              </a:extLst>
            </p:cNvPr>
            <p:cNvSpPr txBox="1"/>
            <p:nvPr/>
          </p:nvSpPr>
          <p:spPr>
            <a:xfrm>
              <a:off x="4401502" y="4012555"/>
              <a:ext cx="1856855" cy="646331"/>
            </a:xfrm>
            <a:prstGeom prst="rect">
              <a:avLst/>
            </a:prstGeom>
            <a:solidFill>
              <a:schemeClr val="bg1"/>
            </a:solidFill>
          </p:spPr>
          <p:txBody>
            <a:bodyPr wrap="none" rtlCol="0">
              <a:spAutoFit/>
            </a:bodyPr>
            <a:lstStyle/>
            <a:p>
              <a:pPr algn="ctr"/>
              <a:r>
                <a:rPr lang="en-US" dirty="0"/>
                <a:t>Master Templates</a:t>
              </a:r>
            </a:p>
            <a:p>
              <a:pPr algn="ctr"/>
              <a:r>
                <a:rPr lang="en-US" dirty="0"/>
                <a:t>json</a:t>
              </a:r>
            </a:p>
          </p:txBody>
        </p:sp>
        <p:sp>
          <p:nvSpPr>
            <p:cNvPr id="34" name="Rounded Rectangle 33">
              <a:extLst>
                <a:ext uri="{FF2B5EF4-FFF2-40B4-BE49-F238E27FC236}">
                  <a16:creationId xmlns:a16="http://schemas.microsoft.com/office/drawing/2014/main" id="{ACD6EB31-13B7-004B-9856-461087B63078}"/>
                </a:ext>
              </a:extLst>
            </p:cNvPr>
            <p:cNvSpPr/>
            <p:nvPr/>
          </p:nvSpPr>
          <p:spPr>
            <a:xfrm>
              <a:off x="4401502" y="4925697"/>
              <a:ext cx="1482170" cy="1525948"/>
            </a:xfrm>
            <a:prstGeom prst="roundRect">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a:extLst>
                <a:ext uri="{FF2B5EF4-FFF2-40B4-BE49-F238E27FC236}">
                  <a16:creationId xmlns:a16="http://schemas.microsoft.com/office/drawing/2014/main" id="{FF95143C-F7EB-BC49-9E70-3646EDB4FC7B}"/>
                </a:ext>
              </a:extLst>
            </p:cNvPr>
            <p:cNvSpPr/>
            <p:nvPr/>
          </p:nvSpPr>
          <p:spPr>
            <a:xfrm>
              <a:off x="4839829" y="5179177"/>
              <a:ext cx="1482170" cy="1525948"/>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ight Arrow 35">
            <a:extLst>
              <a:ext uri="{FF2B5EF4-FFF2-40B4-BE49-F238E27FC236}">
                <a16:creationId xmlns:a16="http://schemas.microsoft.com/office/drawing/2014/main" id="{B09C0252-75BE-FD4B-AD25-EDC638572DC8}"/>
              </a:ext>
            </a:extLst>
          </p:cNvPr>
          <p:cNvSpPr/>
          <p:nvPr/>
        </p:nvSpPr>
        <p:spPr>
          <a:xfrm>
            <a:off x="7647722" y="5252672"/>
            <a:ext cx="967409" cy="437322"/>
          </a:xfrm>
          <a:prstGeom prst="right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7" name="Group 36">
            <a:extLst>
              <a:ext uri="{FF2B5EF4-FFF2-40B4-BE49-F238E27FC236}">
                <a16:creationId xmlns:a16="http://schemas.microsoft.com/office/drawing/2014/main" id="{136FFE8C-ED2A-364C-8EED-1501B2B274BA}"/>
              </a:ext>
            </a:extLst>
          </p:cNvPr>
          <p:cNvGrpSpPr/>
          <p:nvPr/>
        </p:nvGrpSpPr>
        <p:grpSpPr>
          <a:xfrm>
            <a:off x="8956814" y="4024044"/>
            <a:ext cx="1482170" cy="2205904"/>
            <a:chOff x="8768288" y="956933"/>
            <a:chExt cx="2186609" cy="4674376"/>
          </a:xfrm>
        </p:grpSpPr>
        <p:sp>
          <p:nvSpPr>
            <p:cNvPr id="38" name="Rounded Rectangle 37">
              <a:extLst>
                <a:ext uri="{FF2B5EF4-FFF2-40B4-BE49-F238E27FC236}">
                  <a16:creationId xmlns:a16="http://schemas.microsoft.com/office/drawing/2014/main" id="{5616F28C-628F-324D-A644-9494382FF824}"/>
                </a:ext>
              </a:extLst>
            </p:cNvPr>
            <p:cNvSpPr/>
            <p:nvPr/>
          </p:nvSpPr>
          <p:spPr>
            <a:xfrm>
              <a:off x="8768288" y="2397779"/>
              <a:ext cx="2186609" cy="323353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49D5534C-2EF9-DC4A-9DE9-90EB7C636947}"/>
                </a:ext>
              </a:extLst>
            </p:cNvPr>
            <p:cNvSpPr txBox="1"/>
            <p:nvPr/>
          </p:nvSpPr>
          <p:spPr>
            <a:xfrm>
              <a:off x="9297524" y="956933"/>
              <a:ext cx="1128139" cy="1369595"/>
            </a:xfrm>
            <a:prstGeom prst="rect">
              <a:avLst/>
            </a:prstGeom>
            <a:noFill/>
          </p:spPr>
          <p:txBody>
            <a:bodyPr wrap="none" rtlCol="0">
              <a:spAutoFit/>
            </a:bodyPr>
            <a:lstStyle/>
            <a:p>
              <a:pPr algn="ctr"/>
              <a:r>
                <a:rPr lang="en-US" dirty="0"/>
                <a:t>Target</a:t>
              </a:r>
            </a:p>
            <a:p>
              <a:pPr algn="ctr"/>
              <a:r>
                <a:rPr lang="en-US" dirty="0"/>
                <a:t>json</a:t>
              </a:r>
            </a:p>
          </p:txBody>
        </p:sp>
      </p:grpSp>
    </p:spTree>
    <p:extLst>
      <p:ext uri="{BB962C8B-B14F-4D97-AF65-F5344CB8AC3E}">
        <p14:creationId xmlns:p14="http://schemas.microsoft.com/office/powerpoint/2010/main" val="3254452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1595</TotalTime>
  <Words>958</Words>
  <Application>Microsoft Macintosh PowerPoint</Application>
  <PresentationFormat>Widescreen</PresentationFormat>
  <Paragraphs>208</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Helvetica</vt:lpstr>
      <vt:lpstr>Helvetica Neue</vt:lpstr>
      <vt:lpstr>medium-content-title-font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Amar Jaiswal</dc:creator>
  <cp:lastModifiedBy>Amar Jaiswal</cp:lastModifiedBy>
  <cp:revision>36</cp:revision>
  <dcterms:created xsi:type="dcterms:W3CDTF">2020-06-17T10:32:18Z</dcterms:created>
  <dcterms:modified xsi:type="dcterms:W3CDTF">2020-07-02T11:40:07Z</dcterms:modified>
</cp:coreProperties>
</file>