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6858000" cx="9144000"/>
  <p:notesSz cx="6858000" cy="9144000"/>
  <p:embeddedFontLst>
    <p:embeddedFont>
      <p:font typeface="Changa One"/>
      <p:regular r:id="rId40"/>
      <p: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ChangaOne-regular.fntdata"/><Relationship Id="rId20" Type="http://schemas.openxmlformats.org/officeDocument/2006/relationships/slide" Target="slides/slide16.xml"/><Relationship Id="rId41" Type="http://schemas.openxmlformats.org/officeDocument/2006/relationships/font" Target="fonts/ChangaOne-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 name="Shape 23"/>
        <p:cNvGrpSpPr/>
        <p:nvPr/>
      </p:nvGrpSpPr>
      <p:grpSpPr>
        <a:xfrm>
          <a:off x="0" y="0"/>
          <a:ext cx="0" cy="0"/>
          <a:chOff x="0" y="0"/>
          <a:chExt cx="0" cy="0"/>
        </a:xfrm>
      </p:grpSpPr>
      <p:sp>
        <p:nvSpPr>
          <p:cNvPr id="24" name="Google Shape;24;p: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
        <p:nvSpPr>
          <p:cNvPr id="25" name="Google Shape;2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coming.</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94901479_2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94901479_2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400">
                <a:latin typeface="Trebuchet MS"/>
                <a:ea typeface="Trebuchet MS"/>
                <a:cs typeface="Trebuchet MS"/>
                <a:sym typeface="Trebuchet MS"/>
              </a:rPr>
              <a:t>So yall were nodding your heads, on the previous slide, about "applying default values".</a:t>
            </a:r>
            <a:endParaRPr sz="1400">
              <a:latin typeface="Trebuchet MS"/>
              <a:ea typeface="Trebuchet MS"/>
              <a:cs typeface="Trebuchet MS"/>
              <a:sym typeface="Trebuchet MS"/>
            </a:endParaRPr>
          </a:p>
          <a:p>
            <a:pPr indent="0" lvl="0" marL="0" rtl="0" algn="l">
              <a:spcBef>
                <a:spcPts val="0"/>
              </a:spcBef>
              <a:spcAft>
                <a:spcPts val="0"/>
              </a:spcAft>
              <a:buClr>
                <a:srgbClr val="000000"/>
              </a:buClr>
              <a:buSzPts val="1100"/>
              <a:buFont typeface="Arial"/>
              <a:buNone/>
            </a:pPr>
            <a:r>
              <a:t/>
            </a:r>
            <a:endParaRPr sz="1400">
              <a:latin typeface="Trebuchet MS"/>
              <a:ea typeface="Trebuchet MS"/>
              <a:cs typeface="Trebuchet MS"/>
              <a:sym typeface="Trebuchet MS"/>
            </a:endParaRPr>
          </a:p>
          <a:p>
            <a:pPr indent="0" lvl="0" marL="0" rtl="0" algn="l">
              <a:spcBef>
                <a:spcPts val="0"/>
              </a:spcBef>
              <a:spcAft>
                <a:spcPts val="0"/>
              </a:spcAft>
              <a:buClr>
                <a:srgbClr val="000000"/>
              </a:buClr>
              <a:buSzPts val="1100"/>
              <a:buFont typeface="Arial"/>
              <a:buNone/>
            </a:pPr>
            <a:r>
              <a:rPr lang="en" sz="1400">
                <a:latin typeface="Trebuchet MS"/>
                <a:ea typeface="Trebuchet MS"/>
                <a:cs typeface="Trebuchet MS"/>
                <a:sym typeface="Trebuchet MS"/>
              </a:rPr>
              <a:t>But there was something ""very important"", that you took for granted.</a:t>
            </a:r>
            <a:endParaRPr sz="1400">
              <a:latin typeface="Trebuchet MS"/>
              <a:ea typeface="Trebuchet MS"/>
              <a:cs typeface="Trebuchet MS"/>
              <a:sym typeface="Trebuchet MS"/>
            </a:endParaRPr>
          </a:p>
          <a:p>
            <a:pPr indent="0" lvl="0" marL="0" rtl="0" algn="l">
              <a:spcBef>
                <a:spcPts val="0"/>
              </a:spcBef>
              <a:spcAft>
                <a:spcPts val="0"/>
              </a:spcAft>
              <a:buClr>
                <a:srgbClr val="000000"/>
              </a:buClr>
              <a:buSzPts val="1100"/>
              <a:buFont typeface="Arial"/>
              <a:buNone/>
            </a:pPr>
            <a:r>
              <a:t/>
            </a:r>
            <a:endParaRPr sz="1400">
              <a:latin typeface="Trebuchet MS"/>
              <a:ea typeface="Trebuchet MS"/>
              <a:cs typeface="Trebuchet MS"/>
              <a:sym typeface="Trebuchet MS"/>
            </a:endParaRPr>
          </a:p>
          <a:p>
            <a:pPr indent="0" lvl="0" marL="0" rtl="0" algn="l">
              <a:spcBef>
                <a:spcPts val="0"/>
              </a:spcBef>
              <a:spcAft>
                <a:spcPts val="0"/>
              </a:spcAft>
              <a:buClr>
                <a:srgbClr val="000000"/>
              </a:buClr>
              <a:buSzPts val="1100"/>
              <a:buFont typeface="Arial"/>
              <a:buNone/>
            </a:pPr>
            <a:r>
              <a:rPr lang="en" sz="1400">
                <a:latin typeface="Trebuchet MS"/>
                <a:ea typeface="Trebuchet MS"/>
                <a:cs typeface="Trebuchet MS"/>
                <a:sym typeface="Trebuchet MS"/>
              </a:rPr>
              <a:t>CLICK</a:t>
            </a:r>
            <a:endParaRPr sz="1400">
              <a:latin typeface="Trebuchet MS"/>
              <a:ea typeface="Trebuchet MS"/>
              <a:cs typeface="Trebuchet MS"/>
              <a:sym typeface="Trebuchet MS"/>
            </a:endParaRPr>
          </a:p>
          <a:p>
            <a:pPr indent="0" lvl="0" marL="0" rtl="0" algn="l">
              <a:spcBef>
                <a:spcPts val="0"/>
              </a:spcBef>
              <a:spcAft>
                <a:spcPts val="0"/>
              </a:spcAft>
              <a:buClr>
                <a:srgbClr val="000000"/>
              </a:buClr>
              <a:buSzPts val="1100"/>
              <a:buFont typeface="Arial"/>
              <a:buNone/>
            </a:pPr>
            <a:r>
              <a:rPr lang="en" sz="1400">
                <a:latin typeface="Trebuchet MS"/>
                <a:ea typeface="Trebuchet MS"/>
                <a:cs typeface="Trebuchet MS"/>
                <a:sym typeface="Trebuchet MS"/>
              </a:rPr>
              <a:t>The commas.</a:t>
            </a:r>
            <a:endParaRPr sz="1400">
              <a:latin typeface="Trebuchet MS"/>
              <a:ea typeface="Trebuchet MS"/>
              <a:cs typeface="Trebuchet MS"/>
              <a:sym typeface="Trebuchet MS"/>
            </a:endParaRPr>
          </a:p>
          <a:p>
            <a:pPr indent="0" lvl="0" marL="0" rtl="0" algn="l">
              <a:spcBef>
                <a:spcPts val="0"/>
              </a:spcBef>
              <a:spcAft>
                <a:spcPts val="0"/>
              </a:spcAft>
              <a:buClr>
                <a:srgbClr val="000000"/>
              </a:buClr>
              <a:buSzPts val="1100"/>
              <a:buFont typeface="Arial"/>
              <a:buNone/>
            </a:pPr>
            <a:r>
              <a:t/>
            </a:r>
            <a:endParaRPr sz="1400">
              <a:latin typeface="Trebuchet MS"/>
              <a:ea typeface="Trebuchet MS"/>
              <a:cs typeface="Trebuchet MS"/>
              <a:sym typeface="Trebuchet MS"/>
            </a:endParaRPr>
          </a:p>
          <a:p>
            <a:pPr indent="0" lvl="0" marL="0" rtl="0" algn="l">
              <a:spcBef>
                <a:spcPts val="0"/>
              </a:spcBef>
              <a:spcAft>
                <a:spcPts val="0"/>
              </a:spcAft>
              <a:buClr>
                <a:srgbClr val="000000"/>
              </a:buClr>
              <a:buSzPts val="1100"/>
              <a:buFont typeface="Arial"/>
              <a:buNone/>
            </a:pPr>
            <a:r>
              <a:rPr lang="en" sz="1400">
                <a:latin typeface="Trebuchet MS"/>
                <a:ea typeface="Trebuchet MS"/>
                <a:cs typeface="Trebuchet MS"/>
                <a:sym typeface="Trebuchet MS"/>
              </a:rPr>
              <a:t>Commas, closing brackets, and closing tags, is where a lot of ugliness in "text" based transforms occur.</a:t>
            </a:r>
            <a:endParaRPr sz="1400">
              <a:latin typeface="Trebuchet MS"/>
              <a:ea typeface="Trebuchet MS"/>
              <a:cs typeface="Trebuchet MS"/>
              <a:sym typeface="Trebuchet MS"/>
            </a:endParaRPr>
          </a:p>
          <a:p>
            <a:pPr indent="0" lvl="0" marL="0" rtl="0" algn="l">
              <a:spcBef>
                <a:spcPts val="0"/>
              </a:spcBef>
              <a:spcAft>
                <a:spcPts val="0"/>
              </a:spcAft>
              <a:buNone/>
            </a:pPr>
            <a:r>
              <a:t/>
            </a:r>
            <a:endParaRPr sz="1400"/>
          </a:p>
          <a:p>
            <a:pPr indent="0" lvl="0" marL="0" rtl="0" algn="l">
              <a:spcBef>
                <a:spcPts val="0"/>
              </a:spcBef>
              <a:spcAft>
                <a:spcPts val="0"/>
              </a:spcAft>
              <a:buNone/>
            </a:pPr>
            <a:r>
              <a:rPr lang="en" sz="1400"/>
              <a:t>If we operated on Data, instead of text, we could avoid this whole problem.</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CLICK</a:t>
            </a:r>
            <a:endParaRPr sz="1400"/>
          </a:p>
          <a:p>
            <a:pPr indent="0" lvl="0" marL="0" rtl="0" algn="l">
              <a:spcBef>
                <a:spcPts val="0"/>
              </a:spcBef>
              <a:spcAft>
                <a:spcPts val="0"/>
              </a:spcAft>
              <a:buNone/>
            </a:pPr>
            <a:r>
              <a:rPr lang="en" sz="1400"/>
              <a:t>So thats what we do.</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9680451c_0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9680451c_0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rPr lang="en"/>
              <a:t>Operate on Maps of Maps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 1)</a:t>
            </a:r>
            <a:endParaRPr/>
          </a:p>
          <a:p>
            <a:pPr indent="0" lvl="0" marL="0" rtl="0" algn="l">
              <a:spcBef>
                <a:spcPts val="0"/>
              </a:spcBef>
              <a:spcAft>
                <a:spcPts val="0"/>
              </a:spcAft>
              <a:buNone/>
            </a:pPr>
            <a:r>
              <a:rPr lang="en"/>
              <a:t>A small JSon based DSL for each thing a transform does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 2) </a:t>
            </a:r>
            <a:endParaRPr/>
          </a:p>
          <a:p>
            <a:pPr indent="0" lvl="0" marL="0" rtl="0" algn="l">
              <a:spcBef>
                <a:spcPts val="0"/>
              </a:spcBef>
              <a:spcAft>
                <a:spcPts val="0"/>
              </a:spcAft>
              <a:buNone/>
            </a:pPr>
            <a:r>
              <a:rPr lang="en"/>
              <a:t>Chain them together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 3)</a:t>
            </a:r>
            <a:endParaRPr/>
          </a:p>
          <a:p>
            <a:pPr indent="0" lvl="0" marL="0" rtl="0" algn="l">
              <a:spcBef>
                <a:spcPts val="0"/>
              </a:spcBef>
              <a:spcAft>
                <a:spcPts val="0"/>
              </a:spcAft>
              <a:buNone/>
            </a:pPr>
            <a:r>
              <a:rPr lang="en"/>
              <a:t> Looks like this: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 list of Transforms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The "spec" is where the  </a:t>
            </a:r>
            <a:r>
              <a:rPr lang="en" sz="1400"/>
              <a:t>declarative JSON DSL lives</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valid "operations" are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Shfit : is find a home for all the Input data</a:t>
            </a:r>
            <a:endParaRPr/>
          </a:p>
          <a:p>
            <a:pPr indent="0" lvl="0" marL="0" rtl="0" algn="l">
              <a:spcBef>
                <a:spcPts val="0"/>
              </a:spcBef>
              <a:spcAft>
                <a:spcPts val="0"/>
              </a:spcAft>
              <a:buNone/>
            </a:pPr>
            <a:r>
              <a:rPr lang="en"/>
              <a:t>Default : is apply defaults</a:t>
            </a:r>
            <a:endParaRPr/>
          </a:p>
          <a:p>
            <a:pPr indent="0" lvl="0" marL="0" rtl="0" algn="l">
              <a:spcBef>
                <a:spcPts val="0"/>
              </a:spcBef>
              <a:spcAft>
                <a:spcPts val="0"/>
              </a:spcAft>
              <a:buNone/>
            </a:pPr>
            <a:r>
              <a:rPr lang="en"/>
              <a:t>Remove is obvious</a:t>
            </a:r>
            <a:endParaRPr/>
          </a:p>
          <a:p>
            <a:pPr indent="0" lvl="0" marL="0" rtl="0" algn="l">
              <a:spcBef>
                <a:spcPts val="0"/>
              </a:spcBef>
              <a:spcAft>
                <a:spcPts val="0"/>
              </a:spcAft>
              <a:buNone/>
            </a:pPr>
            <a:r>
              <a:rPr lang="en"/>
              <a:t>Sort is a debugging tool, and is an example of a Transform that does no require a Spec</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Lastly, "java" with a "className"</a:t>
            </a:r>
            <a:br>
              <a:rPr lang="en"/>
            </a:br>
            <a:endParaRPr/>
          </a:p>
          <a:p>
            <a:pPr indent="0" lvl="0" marL="0" rtl="0" algn="l">
              <a:spcBef>
                <a:spcPts val="0"/>
              </a:spcBef>
              <a:spcAft>
                <a:spcPts val="0"/>
              </a:spcAft>
              <a:buNone/>
            </a:pPr>
            <a:r>
              <a:rPr lang="en"/>
              <a:t>This is where,  you can drop in your own Java code, to do that last 10%.  that Shifter and Defaultr can't do.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even be passed a spec if you want.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requirement is your transform takes in and produces a Map-of-Maps, and we have some tools that can help with that.</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9680451c_0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9680451c_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how do you test the transform?</a:t>
            </a:r>
            <a:endParaRPr/>
          </a:p>
          <a:p>
            <a:pPr indent="0" lvl="0" marL="0" rtl="0" algn="l">
              <a:spcBef>
                <a:spcPts val="0"/>
              </a:spcBef>
              <a:spcAft>
                <a:spcPts val="0"/>
              </a:spcAft>
              <a:buNone/>
            </a:pPr>
            <a:r>
              <a:t/>
            </a:r>
            <a:endParaRPr/>
          </a:p>
          <a:p>
            <a:pPr indent="0" lvl="0" marL="0" rtl="0" algn="l">
              <a:spcBef>
                <a:spcPts val="0"/>
              </a:spcBef>
              <a:spcAft>
                <a:spcPts val="0"/>
              </a:spcAft>
              <a:buClr>
                <a:srgbClr val="000000"/>
              </a:buClr>
              <a:buSzPts val="1100"/>
              <a:buFont typeface="Arial"/>
              <a:buNone/>
            </a:pPr>
            <a:r>
              <a:rPr lang="en"/>
              <a:t>The strategy we use it to get a representative set of input documents, and for each document build some tests.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 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what our test / resources directory looks like in Concierge, and we will focus in on the test of the Bhive Transform using hugoBoss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different tests for the "Bhive" transform.   HugoBoss, testCustomerDimsum, and a copy and modification of testCustomerDimsum to have the characteristic of "having no Catalog Category" information configured.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 2)</a:t>
            </a:r>
            <a:endParaRPr/>
          </a:p>
          <a:p>
            <a:pPr indent="0" lvl="0" marL="0" rtl="0" algn="l">
              <a:spcBef>
                <a:spcPts val="0"/>
              </a:spcBef>
              <a:spcAft>
                <a:spcPts val="0"/>
              </a:spcAft>
              <a:buNone/>
            </a:pPr>
            <a:r>
              <a:rPr lang="en"/>
              <a:t>So just looking at the HugoBoss test, we have the input doc and three test fixtures, that correspond the three steps of the Bhive Jolt Transform.   Shift, Custom Java, and default.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Nice in that we can test each step.  But you don't have to, simpler transforms we just test the input and output.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Other thing to note is that the test is not textual comparison. </a:t>
            </a:r>
            <a:endParaRPr/>
          </a:p>
          <a:p>
            <a:pPr indent="0" lvl="0" marL="0" rtl="0" algn="l">
              <a:spcBef>
                <a:spcPts val="0"/>
              </a:spcBef>
              <a:spcAft>
                <a:spcPts val="0"/>
              </a:spcAft>
              <a:buNone/>
            </a:pPr>
            <a:r>
              <a:rPr lang="en"/>
              <a:t>We have a nice tool called Diffy, which Nate wrote.  Which does a comparison of the in memory trees of JSON data and which handles the fact that JSON maps don't have a guaranteed order.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9798b391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9798b391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 with your input.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Make a copy of it, to be your Shiftr "spec" / declarative way to describe the transform.  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for each input value you care about, fill in an "output path".   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you run it, Shiftr will create the Output.    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as you can see the basic transform is pretty simple.  You do a parallel tree walk, and "</a:t>
            </a:r>
            <a:r>
              <a:rPr b="1" lang="en"/>
              <a:t>declare</a:t>
            </a:r>
            <a:r>
              <a:rPr lang="en"/>
              <a:t>" where to put thing.</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9825c44a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825c44a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same input and output as before, but now I we want to copy the "4" to not just "Rating" but also "PrimaryRating".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Like so.  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way to do this, is to use an array of "output paths", like so.   CLICK</a:t>
            </a:r>
            <a:endParaRPr/>
          </a:p>
          <a:p>
            <a:pPr indent="0" lvl="0" marL="0" rtl="0" algn="l">
              <a:spcBef>
                <a:spcPts val="0"/>
              </a:spcBef>
              <a:spcAft>
                <a:spcPts val="0"/>
              </a:spcAft>
              <a:buNone/>
            </a:pPr>
            <a:r>
              <a:rPr lang="en"/>
              <a:t>So read that bottom line as "copy whatever is at "rating" / "primary" / "value" to both Capital "Rating" and "PrimaryRating"</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9825c44a_0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9825c44a_0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same intput as before, but we are going to be silly, and route both "rating values" to the same place in the output.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Both goto "allRatings'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Assume that during the parallel treewalk of the input and the spec, that we encounter the "quality" / "value" / 3 , first.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that case the output will look like</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"allRatings just has the 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the parallel tree walk continues, and we get to the "4".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Shiftr is not going to Overwrite the 3.  Instead it is going go make an array, like so.</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List of 3 and 4.</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why does it do this?   If it didn't you wouldn't have a deterministic transform.</a:t>
            </a:r>
            <a:endParaRPr/>
          </a:p>
          <a:p>
            <a:pPr indent="0" lvl="0" marL="0" rtl="0" algn="l">
              <a:spcBef>
                <a:spcPts val="0"/>
              </a:spcBef>
              <a:spcAft>
                <a:spcPts val="0"/>
              </a:spcAft>
              <a:buNone/>
            </a:pPr>
            <a:r>
              <a:rPr lang="en"/>
              <a:t>Sometime "allRatings" would be 3 sometimes it would be 4.   It would be a heisenbug.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making arrays in the output, its going to be the case that</a:t>
            </a:r>
            <a:endParaRPr/>
          </a:p>
          <a:p>
            <a:pPr indent="0" lvl="0" marL="0" rtl="0" algn="l">
              <a:spcBef>
                <a:spcPts val="0"/>
              </a:spcBef>
              <a:spcAft>
                <a:spcPts val="0"/>
              </a:spcAft>
              <a:buNone/>
            </a:pPr>
            <a:r>
              <a:rPr lang="en"/>
              <a:t>1) an array is not what you wanted  (fail fast, aka during development)  OR</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rPr lang="en"/>
              <a:t>2) you are ok with an array in your output, and you understand order is not guaranteed.</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9825c44a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9825c44a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This is why Shiftr is powerful and can do 80% of the transform for you.</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you are doing the parallel tree walk of input and spec, if you have available to you the "path" you walked down as you navigated down the input tree, you can use that information to _build_ the output path.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and &amp; working together, they are good friends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less "powerful" than XPath and XSLT, and this is a good thing.  It keeps it simple.</a:t>
            </a:r>
            <a:endParaRPr/>
          </a:p>
          <a:p>
            <a:pPr indent="0" lvl="0" marL="0" rtl="0" algn="l">
              <a:spcBef>
                <a:spcPts val="0"/>
              </a:spcBef>
              <a:spcAft>
                <a:spcPts val="0"/>
              </a:spcAft>
              <a:buNone/>
            </a:pPr>
            <a:r>
              <a:rPr lang="en"/>
              <a:t>If you really need the power, use Shiftr to do as much as possible, then write some Custom Java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Had to do this for Bhive.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99aac474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99aac474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latin typeface="Trebuchet MS"/>
              <a:ea typeface="Trebuchet MS"/>
              <a:cs typeface="Trebuchet MS"/>
              <a:sym typeface="Trebuchet MS"/>
            </a:endParaRPr>
          </a:p>
          <a:p>
            <a:pPr indent="0" lvl="0" marL="0" rtl="0" algn="l">
              <a:spcBef>
                <a:spcPts val="0"/>
              </a:spcBef>
              <a:spcAft>
                <a:spcPts val="0"/>
              </a:spcAft>
              <a:buNone/>
            </a:pPr>
            <a:r>
              <a:rPr lang="en" sz="1400">
                <a:latin typeface="Trebuchet MS"/>
                <a:ea typeface="Trebuchet MS"/>
                <a:cs typeface="Trebuchet MS"/>
                <a:sym typeface="Trebuchet MS"/>
              </a:rPr>
              <a:t>What goes in the green box</a:t>
            </a:r>
            <a:endParaRPr sz="1400">
              <a:latin typeface="Trebuchet MS"/>
              <a:ea typeface="Trebuchet MS"/>
              <a:cs typeface="Trebuchet MS"/>
              <a:sym typeface="Trebuchet MS"/>
            </a:endParaRPr>
          </a:p>
          <a:p>
            <a:pPr indent="0" lvl="0" marL="0" rtl="0" algn="l">
              <a:spcBef>
                <a:spcPts val="0"/>
              </a:spcBef>
              <a:spcAft>
                <a:spcPts val="0"/>
              </a:spcAft>
              <a:buNone/>
            </a:pPr>
            <a:r>
              <a:rPr lang="en" sz="1400">
                <a:latin typeface="Trebuchet MS"/>
                <a:ea typeface="Trebuchet MS"/>
                <a:cs typeface="Trebuchet MS"/>
                <a:sym typeface="Trebuchet MS"/>
              </a:rPr>
              <a:t>Click </a:t>
            </a:r>
            <a:endParaRPr sz="1400">
              <a:latin typeface="Trebuchet MS"/>
              <a:ea typeface="Trebuchet MS"/>
              <a:cs typeface="Trebuchet MS"/>
              <a:sym typeface="Trebuchet MS"/>
            </a:endParaRPr>
          </a:p>
          <a:p>
            <a:pPr indent="0" lvl="0" marL="0" rtl="0" algn="l">
              <a:spcBef>
                <a:spcPts val="0"/>
              </a:spcBef>
              <a:spcAft>
                <a:spcPts val="0"/>
              </a:spcAft>
              <a:buClr>
                <a:srgbClr val="000000"/>
              </a:buClr>
              <a:buSzPts val="1100"/>
              <a:buFont typeface="Arial"/>
              <a:buNone/>
            </a:pPr>
            <a:r>
              <a:rPr b="1" lang="en" sz="1400">
                <a:latin typeface="Trebuchet MS"/>
                <a:ea typeface="Trebuchet MS"/>
                <a:cs typeface="Trebuchet MS"/>
                <a:sym typeface="Trebuchet MS"/>
              </a:rPr>
              <a:t>What goes in the green box</a:t>
            </a:r>
            <a:endParaRPr b="1" sz="1400">
              <a:latin typeface="Trebuchet MS"/>
              <a:ea typeface="Trebuchet MS"/>
              <a:cs typeface="Trebuchet MS"/>
              <a:sym typeface="Trebuchet MS"/>
            </a:endParaRPr>
          </a:p>
          <a:p>
            <a:pPr indent="0" lvl="0" marL="0" rtl="0" algn="l">
              <a:spcBef>
                <a:spcPts val="0"/>
              </a:spcBef>
              <a:spcAft>
                <a:spcPts val="0"/>
              </a:spcAft>
              <a:buClr>
                <a:srgbClr val="000000"/>
              </a:buClr>
              <a:buSzPts val="1100"/>
              <a:buFont typeface="Arial"/>
              <a:buNone/>
            </a:pPr>
            <a:r>
              <a:rPr b="1" lang="en" sz="1400">
                <a:latin typeface="Trebuchet MS"/>
                <a:ea typeface="Trebuchet MS"/>
                <a:cs typeface="Trebuchet MS"/>
                <a:sym typeface="Trebuchet MS"/>
              </a:rPr>
              <a:t> &amp;0 = "value"</a:t>
            </a:r>
            <a:endParaRPr b="1" sz="1400">
              <a:latin typeface="Trebuchet MS"/>
              <a:ea typeface="Trebuchet MS"/>
              <a:cs typeface="Trebuchet MS"/>
              <a:sym typeface="Trebuchet MS"/>
            </a:endParaRPr>
          </a:p>
          <a:p>
            <a:pPr indent="0" lvl="0" marL="0" rtl="0" algn="l">
              <a:spcBef>
                <a:spcPts val="0"/>
              </a:spcBef>
              <a:spcAft>
                <a:spcPts val="0"/>
              </a:spcAft>
              <a:buClr>
                <a:srgbClr val="000000"/>
              </a:buClr>
              <a:buSzPts val="1100"/>
              <a:buFont typeface="Arial"/>
              <a:buNone/>
            </a:pPr>
            <a:r>
              <a:rPr b="1" lang="en" sz="1400">
                <a:latin typeface="Trebuchet MS"/>
                <a:ea typeface="Trebuchet MS"/>
                <a:cs typeface="Trebuchet MS"/>
                <a:sym typeface="Trebuchet MS"/>
              </a:rPr>
              <a:t> &amp;  = "value"  (sugar) </a:t>
            </a:r>
            <a:endParaRPr b="1" sz="1400">
              <a:latin typeface="Trebuchet MS"/>
              <a:ea typeface="Trebuchet MS"/>
              <a:cs typeface="Trebuchet MS"/>
              <a:sym typeface="Trebuchet MS"/>
            </a:endParaRPr>
          </a:p>
          <a:p>
            <a:pPr indent="0" lvl="0" marL="0" rtl="0" algn="l">
              <a:spcBef>
                <a:spcPts val="0"/>
              </a:spcBef>
              <a:spcAft>
                <a:spcPts val="0"/>
              </a:spcAft>
              <a:buClr>
                <a:srgbClr val="000000"/>
              </a:buClr>
              <a:buSzPts val="1100"/>
              <a:buFont typeface="Arial"/>
              <a:buNone/>
            </a:pPr>
            <a:r>
              <a:rPr b="1" lang="en" sz="1400">
                <a:latin typeface="Trebuchet MS"/>
                <a:ea typeface="Trebuchet MS"/>
                <a:cs typeface="Trebuchet MS"/>
                <a:sym typeface="Trebuchet MS"/>
              </a:rPr>
              <a:t> &amp;1 = "quality" or "</a:t>
            </a:r>
            <a:r>
              <a:rPr b="1" lang="en" sz="1400">
                <a:solidFill>
                  <a:srgbClr val="FF00FF"/>
                </a:solidFill>
                <a:latin typeface="Trebuchet MS"/>
                <a:ea typeface="Trebuchet MS"/>
                <a:cs typeface="Trebuchet MS"/>
                <a:sym typeface="Trebuchet MS"/>
              </a:rPr>
              <a:t>c</a:t>
            </a:r>
            <a:r>
              <a:rPr b="1" lang="en" sz="1400">
                <a:solidFill>
                  <a:srgbClr val="990000"/>
                </a:solidFill>
                <a:latin typeface="Trebuchet MS"/>
                <a:ea typeface="Trebuchet MS"/>
                <a:cs typeface="Trebuchet MS"/>
                <a:sym typeface="Trebuchet MS"/>
              </a:rPr>
              <a:t>o</a:t>
            </a:r>
            <a:r>
              <a:rPr b="1" lang="en" sz="1400">
                <a:solidFill>
                  <a:srgbClr val="BF9000"/>
                </a:solidFill>
                <a:latin typeface="Trebuchet MS"/>
                <a:ea typeface="Trebuchet MS"/>
                <a:cs typeface="Trebuchet MS"/>
                <a:sym typeface="Trebuchet MS"/>
              </a:rPr>
              <a:t>l</a:t>
            </a:r>
            <a:r>
              <a:rPr b="1" lang="en" sz="1400">
                <a:solidFill>
                  <a:srgbClr val="38761D"/>
                </a:solidFill>
                <a:latin typeface="Trebuchet MS"/>
                <a:ea typeface="Trebuchet MS"/>
                <a:cs typeface="Trebuchet MS"/>
                <a:sym typeface="Trebuchet MS"/>
              </a:rPr>
              <a:t>o</a:t>
            </a:r>
            <a:r>
              <a:rPr b="1" lang="en" sz="1400">
                <a:solidFill>
                  <a:srgbClr val="00FF00"/>
                </a:solidFill>
                <a:latin typeface="Trebuchet MS"/>
                <a:ea typeface="Trebuchet MS"/>
                <a:cs typeface="Trebuchet MS"/>
                <a:sym typeface="Trebuchet MS"/>
              </a:rPr>
              <a:t>u</a:t>
            </a:r>
            <a:r>
              <a:rPr b="1" lang="en" sz="1400">
                <a:solidFill>
                  <a:srgbClr val="351C75"/>
                </a:solidFill>
                <a:latin typeface="Trebuchet MS"/>
                <a:ea typeface="Trebuchet MS"/>
                <a:cs typeface="Trebuchet MS"/>
                <a:sym typeface="Trebuchet MS"/>
              </a:rPr>
              <a:t>r</a:t>
            </a:r>
            <a:r>
              <a:rPr b="1" lang="en" sz="1400">
                <a:latin typeface="Trebuchet MS"/>
                <a:ea typeface="Trebuchet MS"/>
                <a:cs typeface="Trebuchet MS"/>
                <a:sym typeface="Trebuchet MS"/>
              </a:rPr>
              <a:t>"</a:t>
            </a:r>
            <a:endParaRPr b="1" sz="1400">
              <a:latin typeface="Trebuchet MS"/>
              <a:ea typeface="Trebuchet MS"/>
              <a:cs typeface="Trebuchet MS"/>
              <a:sym typeface="Trebuchet MS"/>
            </a:endParaRPr>
          </a:p>
          <a:p>
            <a:pPr indent="0" lvl="0" marL="0" rtl="0" algn="l">
              <a:spcBef>
                <a:spcPts val="0"/>
              </a:spcBef>
              <a:spcAft>
                <a:spcPts val="0"/>
              </a:spcAft>
              <a:buClr>
                <a:srgbClr val="000000"/>
              </a:buClr>
              <a:buSzPts val="1100"/>
              <a:buFont typeface="Arial"/>
              <a:buNone/>
            </a:pPr>
            <a:r>
              <a:rPr b="1" lang="en" sz="1400">
                <a:latin typeface="Trebuchet MS"/>
                <a:ea typeface="Trebuchet MS"/>
                <a:cs typeface="Trebuchet MS"/>
                <a:sym typeface="Trebuchet MS"/>
              </a:rPr>
              <a:t> &amp;2 = "rating"</a:t>
            </a:r>
            <a:endParaRPr b="1" sz="1400">
              <a:latin typeface="Trebuchet MS"/>
              <a:ea typeface="Trebuchet MS"/>
              <a:cs typeface="Trebuchet MS"/>
              <a:sym typeface="Trebuchet MS"/>
            </a:endParaRPr>
          </a:p>
          <a:p>
            <a:pPr indent="0" lvl="0" marL="0" rtl="0" algn="l">
              <a:spcBef>
                <a:spcPts val="0"/>
              </a:spcBef>
              <a:spcAft>
                <a:spcPts val="0"/>
              </a:spcAft>
              <a:buClr>
                <a:srgbClr val="000000"/>
              </a:buClr>
              <a:buSzPts val="1100"/>
              <a:buFont typeface="Arial"/>
              <a:buNone/>
            </a:pPr>
            <a:r>
              <a:rPr b="1" lang="en" sz="1400">
                <a:latin typeface="Trebuchet MS"/>
                <a:ea typeface="Trebuchet MS"/>
                <a:cs typeface="Trebuchet MS"/>
                <a:sym typeface="Trebuchet MS"/>
              </a:rPr>
              <a:t> &amp;3 = Fail</a:t>
            </a:r>
            <a:endParaRPr sz="1400">
              <a:latin typeface="Trebuchet MS"/>
              <a:ea typeface="Trebuchet MS"/>
              <a:cs typeface="Trebuchet MS"/>
              <a:sym typeface="Trebuchet MS"/>
            </a:endParaRPr>
          </a:p>
          <a:p>
            <a:pPr indent="0" lvl="0" marL="0" rtl="0" algn="l">
              <a:spcBef>
                <a:spcPts val="0"/>
              </a:spcBef>
              <a:spcAft>
                <a:spcPts val="0"/>
              </a:spcAft>
              <a:buNone/>
            </a:pPr>
            <a:r>
              <a:t/>
            </a:r>
            <a:endParaRPr sz="1400">
              <a:latin typeface="Trebuchet MS"/>
              <a:ea typeface="Trebuchet MS"/>
              <a:cs typeface="Trebuchet MS"/>
              <a:sym typeface="Trebuchet MS"/>
            </a:endParaRPr>
          </a:p>
          <a:p>
            <a:pPr indent="0" lvl="0" marL="0" rtl="0" algn="l">
              <a:spcBef>
                <a:spcPts val="0"/>
              </a:spcBef>
              <a:spcAft>
                <a:spcPts val="0"/>
              </a:spcAft>
              <a:buNone/>
            </a:pPr>
            <a:r>
              <a:rPr lang="en" sz="1400">
                <a:latin typeface="Trebuchet MS"/>
                <a:ea typeface="Trebuchet MS"/>
                <a:cs typeface="Trebuchet MS"/>
                <a:sym typeface="Trebuchet MS"/>
              </a:rPr>
              <a:t>When trying to decide where put the input value (3 or 4), what you have available to you is the "input path" or parents.</a:t>
            </a:r>
            <a:endParaRPr sz="1400">
              <a:latin typeface="Trebuchet MS"/>
              <a:ea typeface="Trebuchet MS"/>
              <a:cs typeface="Trebuchet MS"/>
              <a:sym typeface="Trebuchet MS"/>
            </a:endParaRPr>
          </a:p>
          <a:p>
            <a:pPr indent="0" lvl="0" marL="0" rtl="0" algn="l">
              <a:spcBef>
                <a:spcPts val="0"/>
              </a:spcBef>
              <a:spcAft>
                <a:spcPts val="0"/>
              </a:spcAft>
              <a:buNone/>
            </a:pPr>
            <a:r>
              <a:t/>
            </a:r>
            <a:endParaRPr sz="1400">
              <a:latin typeface="Trebuchet MS"/>
              <a:ea typeface="Trebuchet MS"/>
              <a:cs typeface="Trebuchet MS"/>
              <a:sym typeface="Trebuchet MS"/>
            </a:endParaRPr>
          </a:p>
          <a:p>
            <a:pPr indent="0" lvl="0" marL="0" rtl="0" algn="l">
              <a:spcBef>
                <a:spcPts val="0"/>
              </a:spcBef>
              <a:spcAft>
                <a:spcPts val="0"/>
              </a:spcAft>
              <a:buNone/>
            </a:pPr>
            <a:r>
              <a:t/>
            </a:r>
            <a:endParaRPr sz="1400">
              <a:latin typeface="Trebuchet MS"/>
              <a:ea typeface="Trebuchet MS"/>
              <a:cs typeface="Trebuchet MS"/>
              <a:sym typeface="Trebuchet MS"/>
            </a:endParaRPr>
          </a:p>
          <a:p>
            <a:pPr indent="0" lvl="0" marL="0" rtl="0" algn="l">
              <a:spcBef>
                <a:spcPts val="0"/>
              </a:spcBef>
              <a:spcAft>
                <a:spcPts val="0"/>
              </a:spcAft>
              <a:buNone/>
            </a:pPr>
            <a:r>
              <a:rPr lang="en" sz="1400">
                <a:latin typeface="Trebuchet MS"/>
                <a:ea typeface="Trebuchet MS"/>
                <a:cs typeface="Trebuchet MS"/>
                <a:sym typeface="Trebuchet MS"/>
              </a:rPr>
              <a:t>This is less "powerful" than XPath and XSLT, where you can reference things outside the "input path".  </a:t>
            </a:r>
            <a:endParaRPr sz="1400">
              <a:latin typeface="Trebuchet MS"/>
              <a:ea typeface="Trebuchet MS"/>
              <a:cs typeface="Trebuchet MS"/>
              <a:sym typeface="Trebuchet MS"/>
            </a:endParaRPr>
          </a:p>
          <a:p>
            <a:pPr indent="0" lvl="0" marL="0" rtl="0" algn="l">
              <a:spcBef>
                <a:spcPts val="0"/>
              </a:spcBef>
              <a:spcAft>
                <a:spcPts val="0"/>
              </a:spcAft>
              <a:buNone/>
            </a:pPr>
            <a:r>
              <a:t/>
            </a:r>
            <a:endParaRPr sz="1400">
              <a:latin typeface="Trebuchet MS"/>
              <a:ea typeface="Trebuchet MS"/>
              <a:cs typeface="Trebuchet MS"/>
              <a:sym typeface="Trebuchet MS"/>
            </a:endParaRPr>
          </a:p>
          <a:p>
            <a:pPr indent="0" lvl="0" marL="0" rtl="0" algn="l">
              <a:spcBef>
                <a:spcPts val="0"/>
              </a:spcBef>
              <a:spcAft>
                <a:spcPts val="0"/>
              </a:spcAft>
              <a:buClr>
                <a:srgbClr val="000000"/>
              </a:buClr>
              <a:buSzPts val="1100"/>
              <a:buFont typeface="Arial"/>
              <a:buNone/>
            </a:pPr>
            <a:r>
              <a:rPr lang="en" sz="1400">
                <a:latin typeface="Trebuchet MS"/>
                <a:ea typeface="Trebuchet MS"/>
                <a:cs typeface="Trebuchet MS"/>
                <a:sym typeface="Trebuchet MS"/>
              </a:rPr>
              <a:t>XPath : Siblings, cousins, aunts, uncles.</a:t>
            </a:r>
            <a:endParaRPr sz="1400">
              <a:latin typeface="Trebuchet MS"/>
              <a:ea typeface="Trebuchet MS"/>
              <a:cs typeface="Trebuchet MS"/>
              <a:sym typeface="Trebuchet MS"/>
            </a:endParaRPr>
          </a:p>
          <a:p>
            <a:pPr indent="0" lvl="0" marL="0" rtl="0" algn="l">
              <a:spcBef>
                <a:spcPts val="0"/>
              </a:spcBef>
              <a:spcAft>
                <a:spcPts val="0"/>
              </a:spcAft>
              <a:buNone/>
            </a:pPr>
            <a:r>
              <a:t/>
            </a:r>
            <a:endParaRPr sz="1400">
              <a:latin typeface="Trebuchet MS"/>
              <a:ea typeface="Trebuchet MS"/>
              <a:cs typeface="Trebuchet MS"/>
              <a:sym typeface="Trebuchet MS"/>
            </a:endParaRPr>
          </a:p>
          <a:p>
            <a:pPr indent="0" lvl="0" marL="0" rtl="0" algn="l">
              <a:spcBef>
                <a:spcPts val="0"/>
              </a:spcBef>
              <a:spcAft>
                <a:spcPts val="0"/>
              </a:spcAft>
              <a:buNone/>
            </a:pPr>
            <a:r>
              <a:rPr lang="en" sz="1400">
                <a:latin typeface="Trebuchet MS"/>
                <a:ea typeface="Trebuchet MS"/>
                <a:cs typeface="Trebuchet MS"/>
                <a:sym typeface="Trebuchet MS"/>
              </a:rPr>
              <a:t>But, restricting to just the "input path" keeps it simpler to understand, simpler to implement, but still powerful. </a:t>
            </a:r>
            <a:endParaRPr sz="1400">
              <a:latin typeface="Trebuchet MS"/>
              <a:ea typeface="Trebuchet MS"/>
              <a:cs typeface="Trebuchet MS"/>
              <a:sym typeface="Trebuchet MS"/>
            </a:endParaRPr>
          </a:p>
          <a:p>
            <a:pPr indent="0" lvl="0" marL="0" rtl="0" algn="l">
              <a:spcBef>
                <a:spcPts val="0"/>
              </a:spcBef>
              <a:spcAft>
                <a:spcPts val="0"/>
              </a:spcAft>
              <a:buNone/>
            </a:pPr>
            <a:r>
              <a:t/>
            </a:r>
            <a:endParaRPr sz="1400">
              <a:latin typeface="Trebuchet MS"/>
              <a:ea typeface="Trebuchet MS"/>
              <a:cs typeface="Trebuchet MS"/>
              <a:sym typeface="Trebuchet MS"/>
            </a:endParaRPr>
          </a:p>
          <a:p>
            <a:pPr indent="0" lvl="0" marL="0" rtl="0" algn="l">
              <a:spcBef>
                <a:spcPts val="0"/>
              </a:spcBef>
              <a:spcAft>
                <a:spcPts val="0"/>
              </a:spcAft>
              <a:buNone/>
            </a:pPr>
            <a:r>
              <a:rPr lang="en" sz="1400">
                <a:latin typeface="Trebuchet MS"/>
                <a:ea typeface="Trebuchet MS"/>
                <a:cs typeface="Trebuchet MS"/>
                <a:sym typeface="Trebuchet MS"/>
              </a:rPr>
              <a:t>And not saying its the only way to "move data from the input to the  output".   If there is enough demand, and if we can figure out a DSL for it, we can add a different DSL.</a:t>
            </a:r>
            <a:endParaRPr sz="1400">
              <a:latin typeface="Trebuchet MS"/>
              <a:ea typeface="Trebuchet MS"/>
              <a:cs typeface="Trebuchet MS"/>
              <a:sym typeface="Trebuchet MS"/>
            </a:endParaRPr>
          </a:p>
          <a:p>
            <a:pPr indent="0" lvl="0" marL="0" rtl="0" algn="l">
              <a:spcBef>
                <a:spcPts val="0"/>
              </a:spcBef>
              <a:spcAft>
                <a:spcPts val="0"/>
              </a:spcAft>
              <a:buNone/>
            </a:pPr>
            <a:r>
              <a:t/>
            </a:r>
            <a:endParaRPr sz="1400">
              <a:latin typeface="Trebuchet MS"/>
              <a:ea typeface="Trebuchet MS"/>
              <a:cs typeface="Trebuchet MS"/>
              <a:sym typeface="Trebuchet MS"/>
            </a:endParaRPr>
          </a:p>
          <a:p>
            <a:pPr indent="0" lvl="0" marL="0" rtl="0" algn="l">
              <a:spcBef>
                <a:spcPts val="0"/>
              </a:spcBef>
              <a:spcAft>
                <a:spcPts val="0"/>
              </a:spcAft>
              <a:buNone/>
            </a:pPr>
            <a:r>
              <a:rPr lang="en" sz="1400">
                <a:latin typeface="Trebuchet MS"/>
                <a:ea typeface="Trebuchet MS"/>
                <a:cs typeface="Trebuchet MS"/>
                <a:sym typeface="Trebuchet MS"/>
              </a:rPr>
              <a:t>Shiftr is an implementation and JSON DSL that moves data from the input to the output, leveraging information from the input path.</a:t>
            </a:r>
            <a:endParaRPr sz="1400">
              <a:latin typeface="Trebuchet MS"/>
              <a:ea typeface="Trebuchet MS"/>
              <a:cs typeface="Trebuchet MS"/>
              <a:sym typeface="Trebuchet MS"/>
            </a:endParaRPr>
          </a:p>
          <a:p>
            <a:pPr indent="0" lvl="0" marL="0" rtl="0" algn="l">
              <a:spcBef>
                <a:spcPts val="0"/>
              </a:spcBef>
              <a:spcAft>
                <a:spcPts val="0"/>
              </a:spcAft>
              <a:buNone/>
            </a:pPr>
            <a:r>
              <a:t/>
            </a:r>
            <a:endParaRPr sz="1400">
              <a:latin typeface="Trebuchet MS"/>
              <a:ea typeface="Trebuchet MS"/>
              <a:cs typeface="Trebuchet MS"/>
              <a:sym typeface="Trebuchet MS"/>
            </a:endParaRPr>
          </a:p>
          <a:p>
            <a:pPr indent="0" lvl="0" marL="0" rtl="0" algn="l">
              <a:spcBef>
                <a:spcPts val="0"/>
              </a:spcBef>
              <a:spcAft>
                <a:spcPts val="0"/>
              </a:spcAft>
              <a:buNone/>
            </a:pPr>
            <a:r>
              <a:rPr lang="en" sz="1400">
                <a:latin typeface="Trebuchet MS"/>
                <a:ea typeface="Trebuchet MS"/>
                <a:cs typeface="Trebuchet MS"/>
                <a:sym typeface="Trebuchet MS"/>
              </a:rPr>
              <a:t>And it was  </a:t>
            </a:r>
            <a:r>
              <a:rPr b="1" i="1" lang="en" sz="1400">
                <a:latin typeface="Trebuchet MS"/>
                <a:ea typeface="Trebuchet MS"/>
                <a:cs typeface="Trebuchet MS"/>
                <a:sym typeface="Trebuchet MS"/>
              </a:rPr>
              <a:t>Click</a:t>
            </a:r>
            <a:r>
              <a:rPr b="1" lang="en" sz="1400">
                <a:latin typeface="Trebuchet MS"/>
                <a:ea typeface="Trebuchet MS"/>
                <a:cs typeface="Trebuchet MS"/>
                <a:sym typeface="Trebuchet MS"/>
              </a:rPr>
              <a:t>  </a:t>
            </a:r>
            <a:r>
              <a:rPr lang="en" sz="1400">
                <a:latin typeface="Trebuchet MS"/>
                <a:ea typeface="Trebuchet MS"/>
                <a:cs typeface="Trebuchet MS"/>
                <a:sym typeface="Trebuchet MS"/>
              </a:rPr>
              <a:t>MVP</a:t>
            </a:r>
            <a:endParaRPr sz="1400">
              <a:latin typeface="Trebuchet MS"/>
              <a:ea typeface="Trebuchet MS"/>
              <a:cs typeface="Trebuchet MS"/>
              <a:sym typeface="Trebuchet MS"/>
            </a:endParaRPr>
          </a:p>
          <a:p>
            <a:pPr indent="0" lvl="0" marL="0" rtl="0" algn="l">
              <a:spcBef>
                <a:spcPts val="0"/>
              </a:spcBef>
              <a:spcAft>
                <a:spcPts val="0"/>
              </a:spcAft>
              <a:buNone/>
            </a:pPr>
            <a:r>
              <a:rPr lang="en" sz="1400">
                <a:latin typeface="Trebuchet MS"/>
                <a:ea typeface="Trebuchet MS"/>
                <a:cs typeface="Trebuchet MS"/>
                <a:sym typeface="Trebuchet MS"/>
              </a:rPr>
              <a:t>This met what we initially needed to do, and we've only run into 1 instance thus far where having XPath power is necessary.</a:t>
            </a:r>
            <a:endParaRPr sz="1400">
              <a:latin typeface="Trebuchet MS"/>
              <a:ea typeface="Trebuchet MS"/>
              <a:cs typeface="Trebuchet MS"/>
              <a:sym typeface="Trebuchet MS"/>
            </a:endParaRPr>
          </a:p>
          <a:p>
            <a:pPr indent="0" lvl="0" marL="0" rtl="0" algn="l">
              <a:spcBef>
                <a:spcPts val="0"/>
              </a:spcBef>
              <a:spcAft>
                <a:spcPts val="0"/>
              </a:spcAft>
              <a:buNone/>
            </a:pPr>
            <a:r>
              <a:t/>
            </a:r>
            <a:endParaRPr sz="1400">
              <a:latin typeface="Trebuchet MS"/>
              <a:ea typeface="Trebuchet MS"/>
              <a:cs typeface="Trebuchet MS"/>
              <a:sym typeface="Trebuchet MS"/>
            </a:endParaRPr>
          </a:p>
          <a:p>
            <a:pPr indent="0" lvl="0" marL="0" rtl="0" algn="l">
              <a:spcBef>
                <a:spcPts val="0"/>
              </a:spcBef>
              <a:spcAft>
                <a:spcPts val="0"/>
              </a:spcAft>
              <a:buNone/>
            </a:pPr>
            <a:r>
              <a:rPr lang="en" sz="1400">
                <a:latin typeface="Trebuchet MS"/>
                <a:ea typeface="Trebuchet MS"/>
                <a:cs typeface="Trebuchet MS"/>
                <a:sym typeface="Trebuchet MS"/>
              </a:rPr>
              <a:t>Tell story.</a:t>
            </a:r>
            <a:endParaRPr sz="1400">
              <a:latin typeface="Trebuchet MS"/>
              <a:ea typeface="Trebuchet MS"/>
              <a:cs typeface="Trebuchet MS"/>
              <a:sym typeface="Trebuchet MS"/>
            </a:endParaRPr>
          </a:p>
          <a:p>
            <a:pPr indent="0" lvl="0" marL="0" rtl="0" algn="l">
              <a:spcBef>
                <a:spcPts val="0"/>
              </a:spcBef>
              <a:spcAft>
                <a:spcPts val="0"/>
              </a:spcAft>
              <a:buNone/>
            </a:pPr>
            <a:r>
              <a:t/>
            </a:r>
            <a:endParaRPr sz="1400">
              <a:latin typeface="Trebuchet MS"/>
              <a:ea typeface="Trebuchet MS"/>
              <a:cs typeface="Trebuchet MS"/>
              <a:sym typeface="Trebuchet MS"/>
            </a:endParaRPr>
          </a:p>
          <a:p>
            <a:pPr indent="0" lvl="0" marL="0" rtl="0" algn="l">
              <a:spcBef>
                <a:spcPts val="0"/>
              </a:spcBef>
              <a:spcAft>
                <a:spcPts val="0"/>
              </a:spcAft>
              <a:buNone/>
            </a:pPr>
            <a:r>
              <a:rPr lang="en" sz="1400">
                <a:latin typeface="Trebuchet MS"/>
                <a:ea typeface="Trebuchet MS"/>
                <a:cs typeface="Trebuchet MS"/>
                <a:sym typeface="Trebuchet MS"/>
              </a:rPr>
              <a:t>Early in concierge, I did the Template Transform, and checked it in along with a dependency on FreeMarkder.  </a:t>
            </a:r>
            <a:endParaRPr sz="1400">
              <a:latin typeface="Trebuchet MS"/>
              <a:ea typeface="Trebuchet MS"/>
              <a:cs typeface="Trebuchet MS"/>
              <a:sym typeface="Trebuchet MS"/>
            </a:endParaRPr>
          </a:p>
          <a:p>
            <a:pPr indent="0" lvl="0" marL="0" rtl="0" algn="l">
              <a:spcBef>
                <a:spcPts val="0"/>
              </a:spcBef>
              <a:spcAft>
                <a:spcPts val="0"/>
              </a:spcAft>
              <a:buNone/>
            </a:pPr>
            <a:r>
              <a:t/>
            </a:r>
            <a:endParaRPr sz="1400">
              <a:latin typeface="Trebuchet MS"/>
              <a:ea typeface="Trebuchet MS"/>
              <a:cs typeface="Trebuchet MS"/>
              <a:sym typeface="Trebuchet MS"/>
            </a:endParaRPr>
          </a:p>
          <a:p>
            <a:pPr indent="0" lvl="0" marL="0" rtl="0" algn="l">
              <a:spcBef>
                <a:spcPts val="0"/>
              </a:spcBef>
              <a:spcAft>
                <a:spcPts val="0"/>
              </a:spcAft>
              <a:buNone/>
            </a:pPr>
            <a:r>
              <a:rPr lang="en" sz="1400">
                <a:latin typeface="Trebuchet MS"/>
                <a:ea typeface="Trebuchet MS"/>
                <a:cs typeface="Trebuchet MS"/>
                <a:sym typeface="Trebuchet MS"/>
              </a:rPr>
              <a:t>But, it was ugly and it bothered me.  So I mulled all that over, and had this idea, of a simpler transform, where you start with a copy of the input.</a:t>
            </a:r>
            <a:endParaRPr sz="1400">
              <a:latin typeface="Trebuchet MS"/>
              <a:ea typeface="Trebuchet MS"/>
              <a:cs typeface="Trebuchet MS"/>
              <a:sym typeface="Trebuchet MS"/>
            </a:endParaRPr>
          </a:p>
          <a:p>
            <a:pPr indent="0" lvl="0" marL="0" rtl="0" algn="l">
              <a:spcBef>
                <a:spcPts val="0"/>
              </a:spcBef>
              <a:spcAft>
                <a:spcPts val="0"/>
              </a:spcAft>
              <a:buNone/>
            </a:pPr>
            <a:r>
              <a:t/>
            </a:r>
            <a:endParaRPr sz="1400">
              <a:latin typeface="Trebuchet MS"/>
              <a:ea typeface="Trebuchet MS"/>
              <a:cs typeface="Trebuchet MS"/>
              <a:sym typeface="Trebuchet MS"/>
            </a:endParaRPr>
          </a:p>
          <a:p>
            <a:pPr indent="0" lvl="0" marL="0" rtl="0" algn="l">
              <a:spcBef>
                <a:spcPts val="0"/>
              </a:spcBef>
              <a:spcAft>
                <a:spcPts val="0"/>
              </a:spcAft>
              <a:buNone/>
            </a:pPr>
            <a:r>
              <a:rPr lang="en" sz="1400">
                <a:latin typeface="Trebuchet MS"/>
                <a:ea typeface="Trebuchet MS"/>
                <a:cs typeface="Trebuchet MS"/>
                <a:sym typeface="Trebuchet MS"/>
              </a:rPr>
              <a:t>Got Nate, Whiteboard, explain the Philosophy stuff, refine and clarify.  </a:t>
            </a:r>
            <a:endParaRPr sz="1400">
              <a:latin typeface="Trebuchet MS"/>
              <a:ea typeface="Trebuchet MS"/>
              <a:cs typeface="Trebuchet MS"/>
              <a:sym typeface="Trebuchet MS"/>
            </a:endParaRPr>
          </a:p>
          <a:p>
            <a:pPr indent="0" lvl="0" marL="0" rtl="0" algn="l">
              <a:spcBef>
                <a:spcPts val="0"/>
              </a:spcBef>
              <a:spcAft>
                <a:spcPts val="0"/>
              </a:spcAft>
              <a:buNone/>
            </a:pPr>
            <a:r>
              <a:t/>
            </a:r>
            <a:endParaRPr sz="1400">
              <a:latin typeface="Trebuchet MS"/>
              <a:ea typeface="Trebuchet MS"/>
              <a:cs typeface="Trebuchet MS"/>
              <a:sym typeface="Trebuchet MS"/>
            </a:endParaRPr>
          </a:p>
          <a:p>
            <a:pPr indent="0" lvl="0" marL="0" rtl="0" algn="l">
              <a:spcBef>
                <a:spcPts val="0"/>
              </a:spcBef>
              <a:spcAft>
                <a:spcPts val="0"/>
              </a:spcAft>
              <a:buNone/>
            </a:pPr>
            <a:r>
              <a:rPr lang="en" sz="1400">
                <a:latin typeface="Trebuchet MS"/>
                <a:ea typeface="Trebuchet MS"/>
                <a:cs typeface="Trebuchet MS"/>
                <a:sym typeface="Trebuchet MS"/>
              </a:rPr>
              <a:t>This was on a Friday.</a:t>
            </a:r>
            <a:endParaRPr sz="1400">
              <a:latin typeface="Trebuchet MS"/>
              <a:ea typeface="Trebuchet MS"/>
              <a:cs typeface="Trebuchet MS"/>
              <a:sym typeface="Trebuchet MS"/>
            </a:endParaRPr>
          </a:p>
          <a:p>
            <a:pPr indent="0" lvl="0" marL="0" rtl="0" algn="l">
              <a:spcBef>
                <a:spcPts val="0"/>
              </a:spcBef>
              <a:spcAft>
                <a:spcPts val="0"/>
              </a:spcAft>
              <a:buNone/>
            </a:pPr>
            <a:r>
              <a:rPr lang="en" sz="1400">
                <a:latin typeface="Trebuchet MS"/>
                <a:ea typeface="Trebuchet MS"/>
                <a:cs typeface="Trebuchet MS"/>
                <a:sym typeface="Trebuchet MS"/>
              </a:rPr>
              <a:t>Nate was so excited he implemented it over the weekend.</a:t>
            </a:r>
            <a:endParaRPr sz="1400">
              <a:latin typeface="Trebuchet MS"/>
              <a:ea typeface="Trebuchet MS"/>
              <a:cs typeface="Trebuchet MS"/>
              <a:sym typeface="Trebuchet MS"/>
            </a:endParaRPr>
          </a:p>
          <a:p>
            <a:pPr indent="0" lvl="0" marL="0" rtl="0" algn="l">
              <a:spcBef>
                <a:spcPts val="0"/>
              </a:spcBef>
              <a:spcAft>
                <a:spcPts val="0"/>
              </a:spcAft>
              <a:buNone/>
            </a:pPr>
            <a:r>
              <a:rPr lang="en" sz="1400">
                <a:latin typeface="Trebuchet MS"/>
                <a:ea typeface="Trebuchet MS"/>
                <a:cs typeface="Trebuchet MS"/>
                <a:sym typeface="Trebuchet MS"/>
              </a:rPr>
              <a:t>You can see it in the Git repo, 6 commits from Friday night to monday.</a:t>
            </a:r>
            <a:endParaRPr sz="1400">
              <a:latin typeface="Trebuchet MS"/>
              <a:ea typeface="Trebuchet MS"/>
              <a:cs typeface="Trebuchet MS"/>
              <a:sym typeface="Trebuchet MS"/>
            </a:endParaRPr>
          </a:p>
          <a:p>
            <a:pPr indent="0" lvl="0" marL="0" rtl="0" algn="l">
              <a:spcBef>
                <a:spcPts val="0"/>
              </a:spcBef>
              <a:spcAft>
                <a:spcPts val="0"/>
              </a:spcAft>
              <a:buNone/>
            </a:pPr>
            <a:r>
              <a:t/>
            </a:r>
            <a:endParaRPr sz="1400">
              <a:latin typeface="Trebuchet MS"/>
              <a:ea typeface="Trebuchet MS"/>
              <a:cs typeface="Trebuchet MS"/>
              <a:sym typeface="Trebuchet MS"/>
            </a:endParaRPr>
          </a:p>
          <a:p>
            <a:pPr indent="0" lvl="0" marL="0" rtl="0" algn="l">
              <a:spcBef>
                <a:spcPts val="0"/>
              </a:spcBef>
              <a:spcAft>
                <a:spcPts val="0"/>
              </a:spcAft>
              <a:buNone/>
            </a:pPr>
            <a:r>
              <a:rPr lang="en" sz="1400">
                <a:latin typeface="Trebuchet MS"/>
                <a:ea typeface="Trebuchet MS"/>
                <a:cs typeface="Trebuchet MS"/>
                <a:sym typeface="Trebuchet MS"/>
              </a:rPr>
              <a:t>The main Java class was like 400 lines long.</a:t>
            </a:r>
            <a:endParaRPr sz="1400">
              <a:latin typeface="Trebuchet MS"/>
              <a:ea typeface="Trebuchet MS"/>
              <a:cs typeface="Trebuchet MS"/>
              <a:sym typeface="Trebuchet MS"/>
            </a:endParaRPr>
          </a:p>
          <a:p>
            <a:pPr indent="0" lvl="0" marL="0" rtl="0" algn="l">
              <a:spcBef>
                <a:spcPts val="0"/>
              </a:spcBef>
              <a:spcAft>
                <a:spcPts val="0"/>
              </a:spcAft>
              <a:buNone/>
            </a:pPr>
            <a:r>
              <a:t/>
            </a:r>
            <a:endParaRPr sz="1400">
              <a:latin typeface="Trebuchet MS"/>
              <a:ea typeface="Trebuchet MS"/>
              <a:cs typeface="Trebuchet MS"/>
              <a:sym typeface="Trebuchet MS"/>
            </a:endParaRPr>
          </a:p>
          <a:p>
            <a:pPr indent="0" lvl="0" marL="0" rtl="0" algn="l">
              <a:spcBef>
                <a:spcPts val="0"/>
              </a:spcBef>
              <a:spcAft>
                <a:spcPts val="0"/>
              </a:spcAft>
              <a:buNone/>
            </a:pPr>
            <a:r>
              <a:rPr lang="en" sz="1400">
                <a:latin typeface="Trebuchet MS"/>
                <a:ea typeface="Trebuchet MS"/>
                <a:cs typeface="Trebuchet MS"/>
                <a:sym typeface="Trebuchet MS"/>
              </a:rPr>
              <a:t>Tuesday, deleted Freemarker, and started using Jolt.</a:t>
            </a:r>
            <a:endParaRPr sz="1400">
              <a:latin typeface="Trebuchet MS"/>
              <a:ea typeface="Trebuchet MS"/>
              <a:cs typeface="Trebuchet MS"/>
              <a:sym typeface="Trebuchet MS"/>
            </a:endParaRPr>
          </a:p>
          <a:p>
            <a:pPr indent="0" lvl="0" marL="0" rtl="0" algn="l">
              <a:spcBef>
                <a:spcPts val="0"/>
              </a:spcBef>
              <a:spcAft>
                <a:spcPts val="0"/>
              </a:spcAft>
              <a:buNone/>
            </a:pPr>
            <a:r>
              <a:t/>
            </a:r>
            <a:endParaRPr sz="1400">
              <a:latin typeface="Trebuchet MS"/>
              <a:ea typeface="Trebuchet MS"/>
              <a:cs typeface="Trebuchet MS"/>
              <a:sym typeface="Trebuchet MS"/>
            </a:endParaRPr>
          </a:p>
          <a:p>
            <a:pPr indent="0" lvl="0" marL="0" rtl="0" algn="l">
              <a:spcBef>
                <a:spcPts val="0"/>
              </a:spcBef>
              <a:spcAft>
                <a:spcPts val="0"/>
              </a:spcAft>
              <a:buNone/>
            </a:pPr>
            <a:r>
              <a:rPr lang="en" sz="1400">
                <a:latin typeface="Trebuchet MS"/>
                <a:ea typeface="Trebuchet MS"/>
                <a:cs typeface="Trebuchet MS"/>
                <a:sym typeface="Trebuchet MS"/>
              </a:rPr>
              <a:t>Click</a:t>
            </a:r>
            <a:endParaRPr sz="1400">
              <a:latin typeface="Trebuchet MS"/>
              <a:ea typeface="Trebuchet MS"/>
              <a:cs typeface="Trebuchet MS"/>
              <a:sym typeface="Trebuchet MS"/>
            </a:endParaRPr>
          </a:p>
          <a:p>
            <a:pPr indent="0" lvl="0" marL="0" rtl="0" algn="l">
              <a:spcBef>
                <a:spcPts val="0"/>
              </a:spcBef>
              <a:spcAft>
                <a:spcPts val="0"/>
              </a:spcAft>
              <a:buNone/>
            </a:pPr>
            <a:r>
              <a:rPr lang="en" sz="1400">
                <a:latin typeface="Trebuchet MS"/>
                <a:ea typeface="Trebuchet MS"/>
                <a:cs typeface="Trebuchet MS"/>
                <a:sym typeface="Trebuchet MS"/>
              </a:rPr>
              <a:t>That is a True Story</a:t>
            </a:r>
            <a:endParaRPr sz="1400">
              <a:latin typeface="Trebuchet MS"/>
              <a:ea typeface="Trebuchet MS"/>
              <a:cs typeface="Trebuchet MS"/>
              <a:sym typeface="Trebuchet MS"/>
            </a:endParaRPr>
          </a:p>
          <a:p>
            <a:pPr indent="0" lvl="0" marL="0" rtl="0" algn="l">
              <a:spcBef>
                <a:spcPts val="0"/>
              </a:spcBef>
              <a:spcAft>
                <a:spcPts val="0"/>
              </a:spcAft>
              <a:buNone/>
            </a:pPr>
            <a:r>
              <a:t/>
            </a:r>
            <a:endParaRPr sz="1400">
              <a:latin typeface="Trebuchet MS"/>
              <a:ea typeface="Trebuchet MS"/>
              <a:cs typeface="Trebuchet MS"/>
              <a:sym typeface="Trebuchet MS"/>
            </a:endParaRPr>
          </a:p>
          <a:p>
            <a:pPr indent="0" lvl="0" marL="0" rtl="0" algn="l">
              <a:spcBef>
                <a:spcPts val="0"/>
              </a:spcBef>
              <a:spcAft>
                <a:spcPts val="0"/>
              </a:spcAft>
              <a:buNone/>
            </a:pPr>
            <a:r>
              <a:t/>
            </a:r>
            <a:endParaRPr sz="1400">
              <a:latin typeface="Trebuchet MS"/>
              <a:ea typeface="Trebuchet MS"/>
              <a:cs typeface="Trebuchet MS"/>
              <a:sym typeface="Trebuchet M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99aac474_4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99aac474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Trebuchet MS"/>
                <a:ea typeface="Trebuchet MS"/>
                <a:cs typeface="Trebuchet MS"/>
                <a:sym typeface="Trebuchet MS"/>
              </a:rPr>
              <a:t>So back to the rating : quality / primary example.</a:t>
            </a:r>
            <a:endParaRPr sz="1400">
              <a:latin typeface="Trebuchet MS"/>
              <a:ea typeface="Trebuchet MS"/>
              <a:cs typeface="Trebuchet MS"/>
              <a:sym typeface="Trebuchet MS"/>
            </a:endParaRPr>
          </a:p>
          <a:p>
            <a:pPr indent="0" lvl="0" marL="0" rtl="0" algn="l">
              <a:spcBef>
                <a:spcPts val="0"/>
              </a:spcBef>
              <a:spcAft>
                <a:spcPts val="0"/>
              </a:spcAft>
              <a:buNone/>
            </a:pPr>
            <a:r>
              <a:t/>
            </a:r>
            <a:endParaRPr sz="1400">
              <a:latin typeface="Trebuchet MS"/>
              <a:ea typeface="Trebuchet MS"/>
              <a:cs typeface="Trebuchet MS"/>
              <a:sym typeface="Trebuchet MS"/>
            </a:endParaRPr>
          </a:p>
          <a:p>
            <a:pPr indent="0" lvl="0" marL="0" rtl="0" algn="l">
              <a:spcBef>
                <a:spcPts val="0"/>
              </a:spcBef>
              <a:spcAft>
                <a:spcPts val="0"/>
              </a:spcAft>
              <a:buNone/>
            </a:pPr>
            <a:r>
              <a:rPr lang="en" sz="1400">
                <a:latin typeface="Trebuchet MS"/>
                <a:ea typeface="Trebuchet MS"/>
                <a:cs typeface="Trebuchet MS"/>
                <a:sym typeface="Trebuchet MS"/>
              </a:rPr>
              <a:t>We need to special case the "primary" as it is not a secondary rating.</a:t>
            </a:r>
            <a:endParaRPr sz="1400">
              <a:latin typeface="Trebuchet MS"/>
              <a:ea typeface="Trebuchet MS"/>
              <a:cs typeface="Trebuchet MS"/>
              <a:sym typeface="Trebuchet MS"/>
            </a:endParaRPr>
          </a:p>
          <a:p>
            <a:pPr indent="0" lvl="0" marL="0" rtl="0" algn="l">
              <a:spcBef>
                <a:spcPts val="0"/>
              </a:spcBef>
              <a:spcAft>
                <a:spcPts val="0"/>
              </a:spcAft>
              <a:buNone/>
            </a:pPr>
            <a:r>
              <a:t/>
            </a:r>
            <a:endParaRPr sz="1400">
              <a:latin typeface="Trebuchet MS"/>
              <a:ea typeface="Trebuchet MS"/>
              <a:cs typeface="Trebuchet MS"/>
              <a:sym typeface="Trebuchet MS"/>
            </a:endParaRPr>
          </a:p>
          <a:p>
            <a:pPr indent="0" lvl="0" marL="0" rtl="0" algn="l">
              <a:spcBef>
                <a:spcPts val="0"/>
              </a:spcBef>
              <a:spcAft>
                <a:spcPts val="0"/>
              </a:spcAft>
              <a:buNone/>
            </a:pPr>
            <a:r>
              <a:rPr lang="en" sz="1400">
                <a:latin typeface="Trebuchet MS"/>
                <a:ea typeface="Trebuchet MS"/>
                <a:cs typeface="Trebuchet MS"/>
                <a:sym typeface="Trebuchet MS"/>
              </a:rPr>
              <a:t>So spec is :</a:t>
            </a:r>
            <a:endParaRPr sz="1400">
              <a:latin typeface="Trebuchet MS"/>
              <a:ea typeface="Trebuchet MS"/>
              <a:cs typeface="Trebuchet MS"/>
              <a:sym typeface="Trebuchet MS"/>
            </a:endParaRPr>
          </a:p>
          <a:p>
            <a:pPr indent="0" lvl="0" marL="0" rtl="0" algn="l">
              <a:spcBef>
                <a:spcPts val="0"/>
              </a:spcBef>
              <a:spcAft>
                <a:spcPts val="0"/>
              </a:spcAft>
              <a:buNone/>
            </a:pPr>
            <a:r>
              <a:rPr lang="en" sz="1400">
                <a:latin typeface="Trebuchet MS"/>
                <a:ea typeface="Trebuchet MS"/>
                <a:cs typeface="Trebuchet MS"/>
                <a:sym typeface="Trebuchet MS"/>
              </a:rPr>
              <a:t>Click</a:t>
            </a:r>
            <a:endParaRPr sz="1400">
              <a:latin typeface="Trebuchet MS"/>
              <a:ea typeface="Trebuchet MS"/>
              <a:cs typeface="Trebuchet MS"/>
              <a:sym typeface="Trebuchet MS"/>
            </a:endParaRPr>
          </a:p>
          <a:p>
            <a:pPr indent="0" lvl="0" marL="0" rtl="0" algn="l">
              <a:spcBef>
                <a:spcPts val="0"/>
              </a:spcBef>
              <a:spcAft>
                <a:spcPts val="0"/>
              </a:spcAft>
              <a:buNone/>
            </a:pPr>
            <a:r>
              <a:t/>
            </a:r>
            <a:endParaRPr sz="1400">
              <a:latin typeface="Trebuchet MS"/>
              <a:ea typeface="Trebuchet MS"/>
              <a:cs typeface="Trebuchet MS"/>
              <a:sym typeface="Trebuchet MS"/>
            </a:endParaRPr>
          </a:p>
          <a:p>
            <a:pPr indent="0" lvl="0" marL="0" rtl="0" algn="l">
              <a:spcBef>
                <a:spcPts val="0"/>
              </a:spcBef>
              <a:spcAft>
                <a:spcPts val="0"/>
              </a:spcAft>
              <a:buNone/>
            </a:pPr>
            <a:r>
              <a:rPr lang="en" sz="1400">
                <a:latin typeface="Trebuchet MS"/>
                <a:ea typeface="Trebuchet MS"/>
                <a:cs typeface="Trebuchet MS"/>
                <a:sym typeface="Trebuchet MS"/>
              </a:rPr>
              <a:t>The way this works is that, "literal" values like "primary CLICK have precendence.</a:t>
            </a:r>
            <a:endParaRPr sz="1400">
              <a:latin typeface="Trebuchet MS"/>
              <a:ea typeface="Trebuchet MS"/>
              <a:cs typeface="Trebuchet MS"/>
              <a:sym typeface="Trebuchet M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99aac474_4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99aac474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how do I map the input to the output 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 these two subtree s are the same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the spec can be CLICK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 name="Shape 29"/>
        <p:cNvGrpSpPr/>
        <p:nvPr/>
      </p:nvGrpSpPr>
      <p:grpSpPr>
        <a:xfrm>
          <a:off x="0" y="0"/>
          <a:ext cx="0" cy="0"/>
          <a:chOff x="0" y="0"/>
          <a:chExt cx="0" cy="0"/>
        </a:xfrm>
      </p:grpSpPr>
      <p:sp>
        <p:nvSpPr>
          <p:cNvPr id="30" name="Google Shape;30;g94901479_2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 name="Google Shape;31;g94901479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Trebuchet MS"/>
                <a:ea typeface="Trebuchet MS"/>
                <a:cs typeface="Trebuchet MS"/>
                <a:sym typeface="Trebuchet MS"/>
              </a:rPr>
              <a:t>Jolt, what is it?</a:t>
            </a:r>
            <a:endParaRPr sz="1400">
              <a:latin typeface="Trebuchet MS"/>
              <a:ea typeface="Trebuchet MS"/>
              <a:cs typeface="Trebuchet MS"/>
              <a:sym typeface="Trebuchet MS"/>
            </a:endParaRPr>
          </a:p>
          <a:p>
            <a:pPr indent="0" lvl="0" marL="0" rtl="0" algn="l">
              <a:spcBef>
                <a:spcPts val="0"/>
              </a:spcBef>
              <a:spcAft>
                <a:spcPts val="0"/>
              </a:spcAft>
              <a:buNone/>
            </a:pPr>
            <a:r>
              <a:t/>
            </a:r>
            <a:endParaRPr sz="1400">
              <a:latin typeface="Trebuchet MS"/>
              <a:ea typeface="Trebuchet MS"/>
              <a:cs typeface="Trebuchet MS"/>
              <a:sym typeface="Trebuchet MS"/>
            </a:endParaRPr>
          </a:p>
          <a:p>
            <a:pPr indent="0" lvl="0" marL="0" rtl="0" algn="l">
              <a:spcBef>
                <a:spcPts val="0"/>
              </a:spcBef>
              <a:spcAft>
                <a:spcPts val="0"/>
              </a:spcAft>
              <a:buNone/>
            </a:pPr>
            <a:r>
              <a:rPr lang="en" sz="1400">
                <a:latin typeface="Trebuchet MS"/>
                <a:ea typeface="Trebuchet MS"/>
                <a:cs typeface="Trebuchet MS"/>
                <a:sym typeface="Trebuchet MS"/>
              </a:rPr>
              <a:t>Click</a:t>
            </a:r>
            <a:endParaRPr sz="1400">
              <a:latin typeface="Trebuchet MS"/>
              <a:ea typeface="Trebuchet MS"/>
              <a:cs typeface="Trebuchet MS"/>
              <a:sym typeface="Trebuchet MS"/>
            </a:endParaRPr>
          </a:p>
          <a:p>
            <a:pPr indent="0" lvl="0" marL="0" rtl="0" algn="l">
              <a:spcBef>
                <a:spcPts val="0"/>
              </a:spcBef>
              <a:spcAft>
                <a:spcPts val="0"/>
              </a:spcAft>
              <a:buClr>
                <a:srgbClr val="000000"/>
              </a:buClr>
              <a:buSzPts val="1100"/>
              <a:buFont typeface="Arial"/>
              <a:buNone/>
            </a:pPr>
            <a:r>
              <a:rPr lang="en" sz="1400">
                <a:latin typeface="Trebuchet MS"/>
                <a:ea typeface="Trebuchet MS"/>
                <a:cs typeface="Trebuchet MS"/>
                <a:sym typeface="Trebuchet MS"/>
              </a:rPr>
              <a:t>JSON to JSON transform library</a:t>
            </a:r>
            <a:endParaRPr sz="1400">
              <a:latin typeface="Trebuchet MS"/>
              <a:ea typeface="Trebuchet MS"/>
              <a:cs typeface="Trebuchet MS"/>
              <a:sym typeface="Trebuchet MS"/>
            </a:endParaRPr>
          </a:p>
          <a:p>
            <a:pPr indent="0" lvl="0" marL="0" rtl="0" algn="l">
              <a:spcBef>
                <a:spcPts val="0"/>
              </a:spcBef>
              <a:spcAft>
                <a:spcPts val="0"/>
              </a:spcAft>
              <a:buClr>
                <a:srgbClr val="000000"/>
              </a:buClr>
              <a:buSzPts val="1100"/>
              <a:buFont typeface="Arial"/>
              <a:buNone/>
            </a:pPr>
            <a:r>
              <a:rPr lang="en" sz="1400">
                <a:latin typeface="Trebuchet MS"/>
                <a:ea typeface="Trebuchet MS"/>
                <a:cs typeface="Trebuchet MS"/>
                <a:sym typeface="Trebuchet MS"/>
              </a:rPr>
              <a:t>Declarative , think SQL    You tell it what to do, not how to do it</a:t>
            </a:r>
            <a:endParaRPr sz="1400">
              <a:latin typeface="Trebuchet MS"/>
              <a:ea typeface="Trebuchet MS"/>
              <a:cs typeface="Trebuchet MS"/>
              <a:sym typeface="Trebuchet MS"/>
            </a:endParaRPr>
          </a:p>
          <a:p>
            <a:pPr indent="0" lvl="0" marL="0" rtl="0" algn="l">
              <a:spcBef>
                <a:spcPts val="0"/>
              </a:spcBef>
              <a:spcAft>
                <a:spcPts val="0"/>
              </a:spcAft>
              <a:buClr>
                <a:srgbClr val="000000"/>
              </a:buClr>
              <a:buSzPts val="1100"/>
              <a:buFont typeface="Arial"/>
              <a:buNone/>
            </a:pPr>
            <a:r>
              <a:t/>
            </a:r>
            <a:endParaRPr sz="1400">
              <a:latin typeface="Trebuchet MS"/>
              <a:ea typeface="Trebuchet MS"/>
              <a:cs typeface="Trebuchet MS"/>
              <a:sym typeface="Trebuchet MS"/>
            </a:endParaRPr>
          </a:p>
          <a:p>
            <a:pPr indent="0" lvl="0" marL="0" rtl="0" algn="l">
              <a:spcBef>
                <a:spcPts val="0"/>
              </a:spcBef>
              <a:spcAft>
                <a:spcPts val="0"/>
              </a:spcAft>
              <a:buClr>
                <a:srgbClr val="000000"/>
              </a:buClr>
              <a:buSzPts val="1100"/>
              <a:buFont typeface="Arial"/>
              <a:buNone/>
            </a:pPr>
            <a:r>
              <a:rPr lang="en" sz="1400">
                <a:latin typeface="Trebuchet MS"/>
                <a:ea typeface="Trebuchet MS"/>
                <a:cs typeface="Trebuchet MS"/>
                <a:sym typeface="Trebuchet MS"/>
              </a:rPr>
              <a:t>Transforms are written in JSON  , cause why not</a:t>
            </a:r>
            <a:endParaRPr sz="1400">
              <a:latin typeface="Trebuchet MS"/>
              <a:ea typeface="Trebuchet MS"/>
              <a:cs typeface="Trebuchet MS"/>
              <a:sym typeface="Trebuchet MS"/>
            </a:endParaRPr>
          </a:p>
          <a:p>
            <a:pPr indent="0" lvl="0" marL="0" rtl="0" algn="l">
              <a:spcBef>
                <a:spcPts val="0"/>
              </a:spcBef>
              <a:spcAft>
                <a:spcPts val="0"/>
              </a:spcAft>
              <a:buClr>
                <a:srgbClr val="000000"/>
              </a:buClr>
              <a:buSzPts val="1100"/>
              <a:buFont typeface="Arial"/>
              <a:buNone/>
            </a:pPr>
            <a:r>
              <a:t/>
            </a:r>
            <a:endParaRPr sz="1400">
              <a:latin typeface="Trebuchet MS"/>
              <a:ea typeface="Trebuchet MS"/>
              <a:cs typeface="Trebuchet MS"/>
              <a:sym typeface="Trebuchet MS"/>
            </a:endParaRPr>
          </a:p>
          <a:p>
            <a:pPr indent="0" lvl="0" marL="0" rtl="0" algn="l">
              <a:spcBef>
                <a:spcPts val="0"/>
              </a:spcBef>
              <a:spcAft>
                <a:spcPts val="0"/>
              </a:spcAft>
              <a:buClr>
                <a:srgbClr val="000000"/>
              </a:buClr>
              <a:buSzPts val="1100"/>
              <a:buFont typeface="Arial"/>
              <a:buNone/>
            </a:pPr>
            <a:r>
              <a:rPr lang="en" sz="1400">
                <a:latin typeface="Trebuchet MS"/>
                <a:ea typeface="Trebuchet MS"/>
                <a:cs typeface="Trebuchet MS"/>
                <a:sym typeface="Trebuchet MS"/>
              </a:rPr>
              <a:t>And you can see how we abused the English Langauge to get our Acronym</a:t>
            </a:r>
            <a:endParaRPr sz="1400">
              <a:latin typeface="Trebuchet MS"/>
              <a:ea typeface="Trebuchet MS"/>
              <a:cs typeface="Trebuchet MS"/>
              <a:sym typeface="Trebuchet MS"/>
            </a:endParaRPr>
          </a:p>
          <a:p>
            <a:pPr indent="0" lvl="0" marL="0" rtl="0" algn="l">
              <a:spcBef>
                <a:spcPts val="0"/>
              </a:spcBef>
              <a:spcAft>
                <a:spcPts val="0"/>
              </a:spcAft>
              <a:buNone/>
            </a:pPr>
            <a:r>
              <a:t/>
            </a:r>
            <a:endParaRPr sz="1400">
              <a:latin typeface="Trebuchet MS"/>
              <a:ea typeface="Trebuchet MS"/>
              <a:cs typeface="Trebuchet MS"/>
              <a:sym typeface="Trebuchet MS"/>
            </a:endParaRPr>
          </a:p>
          <a:p>
            <a:pPr indent="0" lvl="0" marL="0" rtl="0" algn="l">
              <a:spcBef>
                <a:spcPts val="0"/>
              </a:spcBef>
              <a:spcAft>
                <a:spcPts val="0"/>
              </a:spcAft>
              <a:buNone/>
            </a:pPr>
            <a:r>
              <a:rPr lang="en" sz="1400">
                <a:latin typeface="Trebuchet MS"/>
                <a:ea typeface="Trebuchet MS"/>
                <a:cs typeface="Trebuchet MS"/>
                <a:sym typeface="Trebuchet MS"/>
              </a:rPr>
              <a:t>2</a:t>
            </a:r>
            <a:endParaRPr sz="1400">
              <a:latin typeface="Trebuchet MS"/>
              <a:ea typeface="Trebuchet MS"/>
              <a:cs typeface="Trebuchet MS"/>
              <a:sym typeface="Trebuchet MS"/>
            </a:endParaRPr>
          </a:p>
          <a:p>
            <a:pPr indent="0" lvl="0" marL="0" rtl="0" algn="l">
              <a:spcBef>
                <a:spcPts val="0"/>
              </a:spcBef>
              <a:spcAft>
                <a:spcPts val="0"/>
              </a:spcAft>
              <a:buClr>
                <a:srgbClr val="000000"/>
              </a:buClr>
              <a:buSzPts val="1100"/>
              <a:buFont typeface="Arial"/>
              <a:buNone/>
            </a:pPr>
            <a:r>
              <a:rPr lang="en" sz="1400">
                <a:latin typeface="Trebuchet MS"/>
                <a:ea typeface="Trebuchet MS"/>
                <a:cs typeface="Trebuchet MS"/>
                <a:sym typeface="Trebuchet MS"/>
              </a:rPr>
              <a:t>Gets you 90% of what you need</a:t>
            </a:r>
            <a:endParaRPr sz="1400">
              <a:latin typeface="Trebuchet MS"/>
              <a:ea typeface="Trebuchet MS"/>
              <a:cs typeface="Trebuchet MS"/>
              <a:sym typeface="Trebuchet MS"/>
            </a:endParaRPr>
          </a:p>
          <a:p>
            <a:pPr indent="0" lvl="0" marL="0" rtl="0" algn="l">
              <a:spcBef>
                <a:spcPts val="0"/>
              </a:spcBef>
              <a:spcAft>
                <a:spcPts val="0"/>
              </a:spcAft>
              <a:buClr>
                <a:srgbClr val="000000"/>
              </a:buClr>
              <a:buSzPts val="1100"/>
              <a:buFont typeface="Arial"/>
              <a:buNone/>
            </a:pPr>
            <a:r>
              <a:rPr lang="en" sz="1400">
                <a:latin typeface="Trebuchet MS"/>
                <a:ea typeface="Trebuchet MS"/>
                <a:cs typeface="Trebuchet MS"/>
                <a:sym typeface="Trebuchet MS"/>
              </a:rPr>
              <a:t>Interface so you can get that last 10%</a:t>
            </a:r>
            <a:endParaRPr sz="1400">
              <a:latin typeface="Trebuchet MS"/>
              <a:ea typeface="Trebuchet MS"/>
              <a:cs typeface="Trebuchet MS"/>
              <a:sym typeface="Trebuchet MS"/>
            </a:endParaRPr>
          </a:p>
          <a:p>
            <a:pPr indent="0" lvl="0" marL="0" rtl="0" algn="l">
              <a:spcBef>
                <a:spcPts val="0"/>
              </a:spcBef>
              <a:spcAft>
                <a:spcPts val="0"/>
              </a:spcAft>
              <a:buNone/>
            </a:pPr>
            <a:r>
              <a:t/>
            </a:r>
            <a:endParaRPr sz="1400">
              <a:latin typeface="Trebuchet MS"/>
              <a:ea typeface="Trebuchet MS"/>
              <a:cs typeface="Trebuchet MS"/>
              <a:sym typeface="Trebuchet MS"/>
            </a:endParaRPr>
          </a:p>
          <a:p>
            <a:pPr indent="0" lvl="0" marL="0" rtl="0" algn="l">
              <a:spcBef>
                <a:spcPts val="0"/>
              </a:spcBef>
              <a:spcAft>
                <a:spcPts val="0"/>
              </a:spcAft>
              <a:buNone/>
            </a:pPr>
            <a:r>
              <a:rPr lang="en" sz="1400">
                <a:latin typeface="Trebuchet MS"/>
                <a:ea typeface="Trebuchet MS"/>
                <a:cs typeface="Trebuchet MS"/>
                <a:sym typeface="Trebuchet MS"/>
              </a:rPr>
              <a:t>3</a:t>
            </a:r>
            <a:endParaRPr sz="1400">
              <a:latin typeface="Trebuchet MS"/>
              <a:ea typeface="Trebuchet MS"/>
              <a:cs typeface="Trebuchet MS"/>
              <a:sym typeface="Trebuchet MS"/>
            </a:endParaRPr>
          </a:p>
          <a:p>
            <a:pPr indent="0" lvl="0" marL="0" rtl="0" algn="l">
              <a:spcBef>
                <a:spcPts val="0"/>
              </a:spcBef>
              <a:spcAft>
                <a:spcPts val="0"/>
              </a:spcAft>
              <a:buNone/>
            </a:pPr>
            <a:r>
              <a:rPr lang="en" sz="1400">
                <a:latin typeface="Trebuchet MS"/>
                <a:ea typeface="Trebuchet MS"/>
                <a:cs typeface="Trebuchet MS"/>
                <a:sym typeface="Trebuchet MS"/>
              </a:rPr>
              <a:t>Testable / Good tools for testing</a:t>
            </a:r>
            <a:endParaRPr sz="1400">
              <a:latin typeface="Trebuchet MS"/>
              <a:ea typeface="Trebuchet MS"/>
              <a:cs typeface="Trebuchet MS"/>
              <a:sym typeface="Trebuchet M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99aac474_4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99aac474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we can move sub-trees, we have a problem.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do I move a sub-tree AND also one of the values it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Ratings and the 4</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we had to introduce a new "wildcard"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 sign.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Take whatever is "at this spot in the input tree", and copy it to the output.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also sort of our "punting" mechanism.</a:t>
            </a:r>
            <a:endParaRPr/>
          </a:p>
          <a:p>
            <a:pPr indent="0" lvl="0" marL="0" rtl="0" algn="l">
              <a:spcBef>
                <a:spcPts val="0"/>
              </a:spcBef>
              <a:spcAft>
                <a:spcPts val="0"/>
              </a:spcAft>
              <a:buNone/>
            </a:pPr>
            <a:r>
              <a:rPr lang="en"/>
              <a:t>Pass thru for things, that Shiftr can't process.   You can write a transform to do the rest.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99aac474_4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99aac474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This usage of "@" is Equivalent To</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They are the same.   The top one, gives you the ability to both continue to transform a subTree and also make a copy of the subTree in the output.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99aac474_4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99aac474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Shiftr 2.0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Had to handle data from Emo, and it uses prefixes.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we still want the same output.</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spec is 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let me explain the CLICK &amp; parentheses gobldygook.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rgbClr val="000000"/>
              </a:buClr>
              <a:buSzPts val="1100"/>
              <a:buFont typeface="Arial"/>
              <a:buNone/>
            </a:pPr>
            <a:r>
              <a:rPr b="1" lang="en" sz="2400">
                <a:latin typeface="Courier New"/>
                <a:ea typeface="Courier New"/>
                <a:cs typeface="Courier New"/>
                <a:sym typeface="Courier New"/>
              </a:rPr>
              <a:t>What goes in the green box?  CLICK</a:t>
            </a:r>
            <a:endParaRPr b="1" sz="2400">
              <a:latin typeface="Courier New"/>
              <a:ea typeface="Courier New"/>
              <a:cs typeface="Courier New"/>
              <a:sym typeface="Courier New"/>
            </a:endParaRPr>
          </a:p>
          <a:p>
            <a:pPr indent="0" lvl="0" marL="0" rtl="0" algn="l">
              <a:lnSpc>
                <a:spcPct val="115000"/>
              </a:lnSpc>
              <a:spcBef>
                <a:spcPts val="0"/>
              </a:spcBef>
              <a:spcAft>
                <a:spcPts val="0"/>
              </a:spcAft>
              <a:buClr>
                <a:srgbClr val="000000"/>
              </a:buClr>
              <a:buSzPts val="1100"/>
              <a:buFont typeface="Arial"/>
              <a:buNone/>
            </a:pPr>
            <a:r>
              <a:rPr b="1" lang="en" sz="2400">
                <a:latin typeface="Courier New"/>
                <a:ea typeface="Courier New"/>
                <a:cs typeface="Courier New"/>
                <a:sym typeface="Courier New"/>
              </a:rPr>
              <a:t> &amp;0 = "rating-quality" or "rating-</a:t>
            </a:r>
            <a:r>
              <a:rPr b="1" lang="en" sz="2400">
                <a:solidFill>
                  <a:srgbClr val="FF00FF"/>
                </a:solidFill>
                <a:latin typeface="Courier New"/>
                <a:ea typeface="Courier New"/>
                <a:cs typeface="Courier New"/>
                <a:sym typeface="Courier New"/>
              </a:rPr>
              <a:t>c</a:t>
            </a:r>
            <a:r>
              <a:rPr b="1" lang="en" sz="2400">
                <a:solidFill>
                  <a:srgbClr val="990000"/>
                </a:solidFill>
                <a:latin typeface="Courier New"/>
                <a:ea typeface="Courier New"/>
                <a:cs typeface="Courier New"/>
                <a:sym typeface="Courier New"/>
              </a:rPr>
              <a:t>o</a:t>
            </a:r>
            <a:r>
              <a:rPr b="1" lang="en" sz="2400">
                <a:solidFill>
                  <a:srgbClr val="BF9000"/>
                </a:solidFill>
                <a:latin typeface="Courier New"/>
                <a:ea typeface="Courier New"/>
                <a:cs typeface="Courier New"/>
                <a:sym typeface="Courier New"/>
              </a:rPr>
              <a:t>l</a:t>
            </a:r>
            <a:r>
              <a:rPr b="1" lang="en" sz="2400">
                <a:solidFill>
                  <a:srgbClr val="38761D"/>
                </a:solidFill>
                <a:latin typeface="Courier New"/>
                <a:ea typeface="Courier New"/>
                <a:cs typeface="Courier New"/>
                <a:sym typeface="Courier New"/>
              </a:rPr>
              <a:t>o</a:t>
            </a:r>
            <a:r>
              <a:rPr b="1" lang="en" sz="2400">
                <a:solidFill>
                  <a:srgbClr val="00FF00"/>
                </a:solidFill>
                <a:latin typeface="Courier New"/>
                <a:ea typeface="Courier New"/>
                <a:cs typeface="Courier New"/>
                <a:sym typeface="Courier New"/>
              </a:rPr>
              <a:t>u</a:t>
            </a:r>
            <a:r>
              <a:rPr b="1" lang="en" sz="2400">
                <a:solidFill>
                  <a:srgbClr val="351C75"/>
                </a:solidFill>
                <a:latin typeface="Courier New"/>
                <a:ea typeface="Courier New"/>
                <a:cs typeface="Courier New"/>
                <a:sym typeface="Courier New"/>
              </a:rPr>
              <a:t>r" </a:t>
            </a:r>
            <a:r>
              <a:rPr b="1" lang="en" sz="2400">
                <a:latin typeface="Courier New"/>
                <a:ea typeface="Courier New"/>
                <a:cs typeface="Courier New"/>
                <a:sym typeface="Courier New"/>
              </a:rPr>
              <a:t>CLICK</a:t>
            </a:r>
            <a:endParaRPr b="1" sz="2400">
              <a:latin typeface="Courier New"/>
              <a:ea typeface="Courier New"/>
              <a:cs typeface="Courier New"/>
              <a:sym typeface="Courier New"/>
            </a:endParaRPr>
          </a:p>
          <a:p>
            <a:pPr indent="0" lvl="0" marL="0" rtl="0" algn="l">
              <a:lnSpc>
                <a:spcPct val="115000"/>
              </a:lnSpc>
              <a:spcBef>
                <a:spcPts val="0"/>
              </a:spcBef>
              <a:spcAft>
                <a:spcPts val="0"/>
              </a:spcAft>
              <a:buClr>
                <a:srgbClr val="000000"/>
              </a:buClr>
              <a:buSzPts val="1100"/>
              <a:buFont typeface="Arial"/>
              <a:buNone/>
            </a:pPr>
            <a:r>
              <a:rPr b="1" lang="en" sz="2400">
                <a:latin typeface="Courier New"/>
                <a:ea typeface="Courier New"/>
                <a:cs typeface="Courier New"/>
                <a:sym typeface="Courier New"/>
              </a:rPr>
              <a:t> &amp;  = (sugar) same as above               CLICK</a:t>
            </a:r>
            <a:endParaRPr b="1" sz="2400">
              <a:latin typeface="Courier New"/>
              <a:ea typeface="Courier New"/>
              <a:cs typeface="Courier New"/>
              <a:sym typeface="Courier New"/>
            </a:endParaRPr>
          </a:p>
          <a:p>
            <a:pPr indent="0" lvl="0" marL="0" rtl="0" algn="l">
              <a:lnSpc>
                <a:spcPct val="115000"/>
              </a:lnSpc>
              <a:spcBef>
                <a:spcPts val="0"/>
              </a:spcBef>
              <a:spcAft>
                <a:spcPts val="0"/>
              </a:spcAft>
              <a:buClr>
                <a:srgbClr val="000000"/>
              </a:buClr>
              <a:buSzPts val="1100"/>
              <a:buFont typeface="Arial"/>
              <a:buNone/>
            </a:pPr>
            <a:r>
              <a:rPr b="1" lang="en" sz="2400">
                <a:latin typeface="Courier New"/>
                <a:ea typeface="Courier New"/>
                <a:cs typeface="Courier New"/>
                <a:sym typeface="Courier New"/>
              </a:rPr>
              <a:t> &amp;(0,0) = (canonical form) same as above  CLICK</a:t>
            </a:r>
            <a:endParaRPr b="1" sz="2400">
              <a:latin typeface="Courier New"/>
              <a:ea typeface="Courier New"/>
              <a:cs typeface="Courier New"/>
              <a:sym typeface="Courier New"/>
            </a:endParaRPr>
          </a:p>
          <a:p>
            <a:pPr indent="0" lvl="0" marL="0" rtl="0" algn="l">
              <a:lnSpc>
                <a:spcPct val="115000"/>
              </a:lnSpc>
              <a:spcBef>
                <a:spcPts val="0"/>
              </a:spcBef>
              <a:spcAft>
                <a:spcPts val="0"/>
              </a:spcAft>
              <a:buClr>
                <a:srgbClr val="000000"/>
              </a:buClr>
              <a:buSzPts val="1100"/>
              <a:buFont typeface="Arial"/>
              <a:buNone/>
            </a:pPr>
            <a:r>
              <a:rPr b="1" lang="en" sz="2400">
                <a:latin typeface="Courier New"/>
                <a:ea typeface="Courier New"/>
                <a:cs typeface="Courier New"/>
                <a:sym typeface="Courier New"/>
              </a:rPr>
              <a:t> &amp;(0,1) = (first Star) "quality" or "</a:t>
            </a:r>
            <a:r>
              <a:rPr b="1" lang="en" sz="2400">
                <a:solidFill>
                  <a:srgbClr val="FF00FF"/>
                </a:solidFill>
                <a:latin typeface="Courier New"/>
                <a:ea typeface="Courier New"/>
                <a:cs typeface="Courier New"/>
                <a:sym typeface="Courier New"/>
              </a:rPr>
              <a:t>c</a:t>
            </a:r>
            <a:r>
              <a:rPr b="1" lang="en" sz="2400">
                <a:solidFill>
                  <a:srgbClr val="990000"/>
                </a:solidFill>
                <a:latin typeface="Courier New"/>
                <a:ea typeface="Courier New"/>
                <a:cs typeface="Courier New"/>
                <a:sym typeface="Courier New"/>
              </a:rPr>
              <a:t>o</a:t>
            </a:r>
            <a:r>
              <a:rPr b="1" lang="en" sz="2400">
                <a:solidFill>
                  <a:srgbClr val="BF9000"/>
                </a:solidFill>
                <a:latin typeface="Courier New"/>
                <a:ea typeface="Courier New"/>
                <a:cs typeface="Courier New"/>
                <a:sym typeface="Courier New"/>
              </a:rPr>
              <a:t>l</a:t>
            </a:r>
            <a:r>
              <a:rPr b="1" lang="en" sz="2400">
                <a:solidFill>
                  <a:srgbClr val="38761D"/>
                </a:solidFill>
                <a:latin typeface="Courier New"/>
                <a:ea typeface="Courier New"/>
                <a:cs typeface="Courier New"/>
                <a:sym typeface="Courier New"/>
              </a:rPr>
              <a:t>o</a:t>
            </a:r>
            <a:r>
              <a:rPr b="1" lang="en" sz="2400">
                <a:solidFill>
                  <a:srgbClr val="00FF00"/>
                </a:solidFill>
                <a:latin typeface="Courier New"/>
                <a:ea typeface="Courier New"/>
                <a:cs typeface="Courier New"/>
                <a:sym typeface="Courier New"/>
              </a:rPr>
              <a:t>u</a:t>
            </a:r>
            <a:r>
              <a:rPr b="1" lang="en" sz="2400">
                <a:solidFill>
                  <a:srgbClr val="351C75"/>
                </a:solidFill>
                <a:latin typeface="Courier New"/>
                <a:ea typeface="Courier New"/>
                <a:cs typeface="Courier New"/>
                <a:sym typeface="Courier New"/>
              </a:rPr>
              <a:t>r"  </a:t>
            </a:r>
            <a:r>
              <a:rPr b="1" lang="en" sz="2400">
                <a:latin typeface="Courier New"/>
                <a:ea typeface="Courier New"/>
                <a:cs typeface="Courier New"/>
                <a:sym typeface="Courier New"/>
              </a:rPr>
              <a:t>CLICK</a:t>
            </a:r>
            <a:endParaRPr b="1" sz="2400">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latin typeface="Courier New"/>
                <a:ea typeface="Courier New"/>
                <a:cs typeface="Courier New"/>
                <a:sym typeface="Courier New"/>
              </a:rPr>
              <a:t> &amp;(0,2) = Fail   CLICK</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9ac79e71_0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9ac79e71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Shiftr 2.0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Say I have this input, and I know that its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Stats / -- / SedondaryRating name / -- / productId / -- / avgRating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can make a spec with 2 starts like so 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let me explain the CLICK &amp; parentheses gobldygook.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rgbClr val="000000"/>
              </a:buClr>
              <a:buSzPts val="1100"/>
              <a:buFont typeface="Arial"/>
              <a:buNone/>
            </a:pPr>
            <a:r>
              <a:rPr b="1" lang="en" sz="2400">
                <a:latin typeface="Courier New"/>
                <a:ea typeface="Courier New"/>
                <a:cs typeface="Courier New"/>
                <a:sym typeface="Courier New"/>
              </a:rPr>
              <a:t>What are the possible values?</a:t>
            </a:r>
            <a:endParaRPr b="1" sz="2400">
              <a:latin typeface="Courier New"/>
              <a:ea typeface="Courier New"/>
              <a:cs typeface="Courier New"/>
              <a:sym typeface="Courier New"/>
            </a:endParaRPr>
          </a:p>
          <a:p>
            <a:pPr indent="0" lvl="0" marL="0" rtl="0" algn="l">
              <a:lnSpc>
                <a:spcPct val="115000"/>
              </a:lnSpc>
              <a:spcBef>
                <a:spcPts val="0"/>
              </a:spcBef>
              <a:spcAft>
                <a:spcPts val="0"/>
              </a:spcAft>
              <a:buClr>
                <a:srgbClr val="000000"/>
              </a:buClr>
              <a:buSzPts val="1100"/>
              <a:buFont typeface="Arial"/>
              <a:buNone/>
            </a:pPr>
            <a:r>
              <a:rPr b="1" lang="en" sz="2400">
                <a:latin typeface="Courier New"/>
                <a:ea typeface="Courier New"/>
                <a:cs typeface="Courier New"/>
                <a:sym typeface="Courier New"/>
              </a:rPr>
              <a:t> &amp;0 = "stats--</a:t>
            </a:r>
            <a:r>
              <a:rPr b="1" lang="en" sz="2400">
                <a:solidFill>
                  <a:srgbClr val="FF00FF"/>
                </a:solidFill>
                <a:latin typeface="Courier New"/>
                <a:ea typeface="Courier New"/>
                <a:cs typeface="Courier New"/>
                <a:sym typeface="Courier New"/>
              </a:rPr>
              <a:t>c</a:t>
            </a:r>
            <a:r>
              <a:rPr b="1" lang="en" sz="2400">
                <a:solidFill>
                  <a:srgbClr val="990000"/>
                </a:solidFill>
                <a:latin typeface="Courier New"/>
                <a:ea typeface="Courier New"/>
                <a:cs typeface="Courier New"/>
                <a:sym typeface="Courier New"/>
              </a:rPr>
              <a:t>o</a:t>
            </a:r>
            <a:r>
              <a:rPr b="1" lang="en" sz="2400">
                <a:solidFill>
                  <a:srgbClr val="BF9000"/>
                </a:solidFill>
                <a:latin typeface="Courier New"/>
                <a:ea typeface="Courier New"/>
                <a:cs typeface="Courier New"/>
                <a:sym typeface="Courier New"/>
              </a:rPr>
              <a:t>l</a:t>
            </a:r>
            <a:r>
              <a:rPr b="1" lang="en" sz="2400">
                <a:solidFill>
                  <a:srgbClr val="38761D"/>
                </a:solidFill>
                <a:latin typeface="Courier New"/>
                <a:ea typeface="Courier New"/>
                <a:cs typeface="Courier New"/>
                <a:sym typeface="Courier New"/>
              </a:rPr>
              <a:t>o</a:t>
            </a:r>
            <a:r>
              <a:rPr b="1" lang="en" sz="2400">
                <a:solidFill>
                  <a:srgbClr val="00FF00"/>
                </a:solidFill>
                <a:latin typeface="Courier New"/>
                <a:ea typeface="Courier New"/>
                <a:cs typeface="Courier New"/>
                <a:sym typeface="Courier New"/>
              </a:rPr>
              <a:t>u</a:t>
            </a:r>
            <a:r>
              <a:rPr b="1" lang="en" sz="2400">
                <a:solidFill>
                  <a:srgbClr val="351C75"/>
                </a:solidFill>
                <a:latin typeface="Courier New"/>
                <a:ea typeface="Courier New"/>
                <a:cs typeface="Courier New"/>
                <a:sym typeface="Courier New"/>
              </a:rPr>
              <a:t>r</a:t>
            </a:r>
            <a:r>
              <a:rPr b="1" lang="en" sz="2400">
                <a:latin typeface="Courier New"/>
                <a:ea typeface="Courier New"/>
                <a:cs typeface="Courier New"/>
                <a:sym typeface="Courier New"/>
              </a:rPr>
              <a:t>--</a:t>
            </a:r>
            <a:r>
              <a:rPr b="1" lang="en" sz="2400">
                <a:solidFill>
                  <a:srgbClr val="0000FF"/>
                </a:solidFill>
                <a:latin typeface="Courier New"/>
                <a:ea typeface="Courier New"/>
                <a:cs typeface="Courier New"/>
                <a:sym typeface="Courier New"/>
              </a:rPr>
              <a:t>196</a:t>
            </a:r>
            <a:r>
              <a:rPr b="1" lang="en" sz="2400">
                <a:latin typeface="Courier New"/>
                <a:ea typeface="Courier New"/>
                <a:cs typeface="Courier New"/>
                <a:sym typeface="Courier New"/>
              </a:rPr>
              <a:t>--avgRating</a:t>
            </a:r>
            <a:r>
              <a:rPr b="1" lang="en" sz="2400">
                <a:solidFill>
                  <a:srgbClr val="351C75"/>
                </a:solidFill>
                <a:latin typeface="Courier New"/>
                <a:ea typeface="Courier New"/>
                <a:cs typeface="Courier New"/>
                <a:sym typeface="Courier New"/>
              </a:rPr>
              <a:t>"</a:t>
            </a:r>
            <a:endParaRPr b="1" sz="2400">
              <a:latin typeface="Courier New"/>
              <a:ea typeface="Courier New"/>
              <a:cs typeface="Courier New"/>
              <a:sym typeface="Courier New"/>
            </a:endParaRPr>
          </a:p>
          <a:p>
            <a:pPr indent="0" lvl="0" marL="0" rtl="0" algn="l">
              <a:lnSpc>
                <a:spcPct val="115000"/>
              </a:lnSpc>
              <a:spcBef>
                <a:spcPts val="0"/>
              </a:spcBef>
              <a:spcAft>
                <a:spcPts val="0"/>
              </a:spcAft>
              <a:buClr>
                <a:srgbClr val="000000"/>
              </a:buClr>
              <a:buSzPts val="1100"/>
              <a:buFont typeface="Arial"/>
              <a:buNone/>
            </a:pPr>
            <a:r>
              <a:rPr b="1" lang="en" sz="2400">
                <a:latin typeface="Courier New"/>
                <a:ea typeface="Courier New"/>
                <a:cs typeface="Courier New"/>
                <a:sym typeface="Courier New"/>
              </a:rPr>
              <a:t> &amp;  = (sugar) same as above </a:t>
            </a:r>
            <a:endParaRPr b="1" sz="2400">
              <a:latin typeface="Courier New"/>
              <a:ea typeface="Courier New"/>
              <a:cs typeface="Courier New"/>
              <a:sym typeface="Courier New"/>
            </a:endParaRPr>
          </a:p>
          <a:p>
            <a:pPr indent="0" lvl="0" marL="0" rtl="0" algn="l">
              <a:lnSpc>
                <a:spcPct val="115000"/>
              </a:lnSpc>
              <a:spcBef>
                <a:spcPts val="0"/>
              </a:spcBef>
              <a:spcAft>
                <a:spcPts val="0"/>
              </a:spcAft>
              <a:buClr>
                <a:srgbClr val="000000"/>
              </a:buClr>
              <a:buSzPts val="1100"/>
              <a:buFont typeface="Arial"/>
              <a:buNone/>
            </a:pPr>
            <a:r>
              <a:rPr b="1" lang="en" sz="2400">
                <a:latin typeface="Courier New"/>
                <a:ea typeface="Courier New"/>
                <a:cs typeface="Courier New"/>
                <a:sym typeface="Courier New"/>
              </a:rPr>
              <a:t> &amp;(0,0) = (canonical form) same as above</a:t>
            </a:r>
            <a:endParaRPr b="1" sz="2400">
              <a:latin typeface="Courier New"/>
              <a:ea typeface="Courier New"/>
              <a:cs typeface="Courier New"/>
              <a:sym typeface="Courier New"/>
            </a:endParaRPr>
          </a:p>
          <a:p>
            <a:pPr indent="0" lvl="0" marL="0" rtl="0" algn="l">
              <a:lnSpc>
                <a:spcPct val="115000"/>
              </a:lnSpc>
              <a:spcBef>
                <a:spcPts val="0"/>
              </a:spcBef>
              <a:spcAft>
                <a:spcPts val="0"/>
              </a:spcAft>
              <a:buClr>
                <a:srgbClr val="000000"/>
              </a:buClr>
              <a:buSzPts val="1100"/>
              <a:buFont typeface="Arial"/>
              <a:buNone/>
            </a:pPr>
            <a:r>
              <a:rPr b="1" lang="en" sz="2400">
                <a:latin typeface="Courier New"/>
                <a:ea typeface="Courier New"/>
                <a:cs typeface="Courier New"/>
                <a:sym typeface="Courier New"/>
              </a:rPr>
              <a:t> &amp;(0,1) = (1st star) "</a:t>
            </a:r>
            <a:r>
              <a:rPr b="1" lang="en" sz="2400">
                <a:solidFill>
                  <a:srgbClr val="FF00FF"/>
                </a:solidFill>
                <a:latin typeface="Courier New"/>
                <a:ea typeface="Courier New"/>
                <a:cs typeface="Courier New"/>
                <a:sym typeface="Courier New"/>
              </a:rPr>
              <a:t>c</a:t>
            </a:r>
            <a:r>
              <a:rPr b="1" lang="en" sz="2400">
                <a:solidFill>
                  <a:srgbClr val="990000"/>
                </a:solidFill>
                <a:latin typeface="Courier New"/>
                <a:ea typeface="Courier New"/>
                <a:cs typeface="Courier New"/>
                <a:sym typeface="Courier New"/>
              </a:rPr>
              <a:t>o</a:t>
            </a:r>
            <a:r>
              <a:rPr b="1" lang="en" sz="2400">
                <a:solidFill>
                  <a:srgbClr val="BF9000"/>
                </a:solidFill>
                <a:latin typeface="Courier New"/>
                <a:ea typeface="Courier New"/>
                <a:cs typeface="Courier New"/>
                <a:sym typeface="Courier New"/>
              </a:rPr>
              <a:t>l</a:t>
            </a:r>
            <a:r>
              <a:rPr b="1" lang="en" sz="2400">
                <a:solidFill>
                  <a:srgbClr val="38761D"/>
                </a:solidFill>
                <a:latin typeface="Courier New"/>
                <a:ea typeface="Courier New"/>
                <a:cs typeface="Courier New"/>
                <a:sym typeface="Courier New"/>
              </a:rPr>
              <a:t>o</a:t>
            </a:r>
            <a:r>
              <a:rPr b="1" lang="en" sz="2400">
                <a:solidFill>
                  <a:srgbClr val="00FF00"/>
                </a:solidFill>
                <a:latin typeface="Courier New"/>
                <a:ea typeface="Courier New"/>
                <a:cs typeface="Courier New"/>
                <a:sym typeface="Courier New"/>
              </a:rPr>
              <a:t>u</a:t>
            </a:r>
            <a:r>
              <a:rPr b="1" lang="en" sz="2400">
                <a:solidFill>
                  <a:srgbClr val="351C75"/>
                </a:solidFill>
                <a:latin typeface="Courier New"/>
                <a:ea typeface="Courier New"/>
                <a:cs typeface="Courier New"/>
                <a:sym typeface="Courier New"/>
              </a:rPr>
              <a:t>r"</a:t>
            </a:r>
            <a:endParaRPr b="1" sz="2400">
              <a:latin typeface="Courier New"/>
              <a:ea typeface="Courier New"/>
              <a:cs typeface="Courier New"/>
              <a:sym typeface="Courier New"/>
            </a:endParaRPr>
          </a:p>
          <a:p>
            <a:pPr indent="0" lvl="0" marL="0" rtl="0" algn="l">
              <a:lnSpc>
                <a:spcPct val="115000"/>
              </a:lnSpc>
              <a:spcBef>
                <a:spcPts val="0"/>
              </a:spcBef>
              <a:spcAft>
                <a:spcPts val="0"/>
              </a:spcAft>
              <a:buClr>
                <a:srgbClr val="000000"/>
              </a:buClr>
              <a:buSzPts val="1100"/>
              <a:buFont typeface="Arial"/>
              <a:buNone/>
            </a:pPr>
            <a:r>
              <a:rPr b="1" lang="en" sz="2400">
                <a:latin typeface="Courier New"/>
                <a:ea typeface="Courier New"/>
                <a:cs typeface="Courier New"/>
                <a:sym typeface="Courier New"/>
              </a:rPr>
              <a:t> &amp;(0,2) = (2nd star) "</a:t>
            </a:r>
            <a:r>
              <a:rPr b="1" lang="en" sz="2400">
                <a:solidFill>
                  <a:srgbClr val="0000FF"/>
                </a:solidFill>
                <a:latin typeface="Courier New"/>
                <a:ea typeface="Courier New"/>
                <a:cs typeface="Courier New"/>
                <a:sym typeface="Courier New"/>
              </a:rPr>
              <a:t>196</a:t>
            </a:r>
            <a:r>
              <a:rPr b="1" lang="en" sz="2400">
                <a:latin typeface="Courier New"/>
                <a:ea typeface="Courier New"/>
                <a:cs typeface="Courier New"/>
                <a:sym typeface="Courier New"/>
              </a:rPr>
              <a:t>" </a:t>
            </a:r>
            <a:endParaRPr b="1" sz="2400">
              <a:latin typeface="Courier New"/>
              <a:ea typeface="Courier New"/>
              <a:cs typeface="Courier New"/>
              <a:sym typeface="Courier New"/>
            </a:endParaRPr>
          </a:p>
          <a:p>
            <a:pPr indent="0" lvl="0" marL="0" rtl="0" algn="l">
              <a:lnSpc>
                <a:spcPct val="115000"/>
              </a:lnSpc>
              <a:spcBef>
                <a:spcPts val="0"/>
              </a:spcBef>
              <a:spcAft>
                <a:spcPts val="0"/>
              </a:spcAft>
              <a:buClr>
                <a:srgbClr val="000000"/>
              </a:buClr>
              <a:buSzPts val="1100"/>
              <a:buFont typeface="Arial"/>
              <a:buNone/>
            </a:pPr>
            <a:r>
              <a:rPr b="1" lang="en" sz="2400">
                <a:latin typeface="Courier New"/>
                <a:ea typeface="Courier New"/>
                <a:cs typeface="Courier New"/>
                <a:sym typeface="Courier New"/>
              </a:rPr>
              <a:t> &amp;(0,3) = (3rd star) Fail</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9a48708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9a48708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good is a transform if it doesn't work both ways?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input CLICK is DevApi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output is CLICK emo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Spec is CLICK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9a487080_0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9a487080_0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So we have here the "Notorious BIG law of programming"  :    Mo features, mo problems.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we have our standard Emo input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we have the same DevApi output as before but  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want a list of all the SecondaryRatings.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this is new.   On the same line of Json, we have two individually addressable pieces of data</a:t>
            </a:r>
            <a:endParaRPr/>
          </a:p>
          <a:p>
            <a:pPr indent="0" lvl="0" marL="0" rtl="0" algn="l">
              <a:spcBef>
                <a:spcPts val="0"/>
              </a:spcBef>
              <a:spcAft>
                <a:spcPts val="0"/>
              </a:spcAft>
              <a:buNone/>
            </a:pPr>
            <a:r>
              <a:rPr lang="en"/>
              <a:t>  "quality" and 3</a:t>
            </a:r>
            <a:endParaRPr/>
          </a:p>
          <a:p>
            <a:pPr indent="0" lvl="0" marL="0" rtl="0" algn="l">
              <a:spcBef>
                <a:spcPts val="0"/>
              </a:spcBef>
              <a:spcAft>
                <a:spcPts val="0"/>
              </a:spcAft>
              <a:buNone/>
            </a:pPr>
            <a:r>
              <a:rPr lang="en"/>
              <a:t>  "color" and 4</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we had to had to add a new wildcard, the dollar $, to let you use "quality" and "color" as data, and not key.</a:t>
            </a:r>
            <a:endParaRPr/>
          </a:p>
          <a:p>
            <a:pPr indent="0" lvl="0" marL="0" rtl="0" algn="l">
              <a:spcBef>
                <a:spcPts val="0"/>
              </a:spcBef>
              <a:spcAft>
                <a:spcPts val="0"/>
              </a:spcAft>
              <a:buNone/>
            </a:pPr>
            <a:r>
              <a:rPr lang="en"/>
              <a:t> 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looks like the &amp; wildcard and supports the same level of Syntatic sugar.</a:t>
            </a:r>
            <a:endParaRPr/>
          </a:p>
          <a:p>
            <a:pPr indent="0" lvl="0" marL="0" rtl="0" algn="l">
              <a:spcBef>
                <a:spcPts val="0"/>
              </a:spcBef>
              <a:spcAft>
                <a:spcPts val="0"/>
              </a:spcAft>
              <a:buNone/>
            </a:pPr>
            <a:r>
              <a:rPr lang="en"/>
              <a:t>It meas, go up the input path a bit, and select the 1st Star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9aa99f18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9aa99f18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is what ever value (3 or 4) is AT this place in the input tree, put it in the output in the following "location":   "SecondaryRating blah..."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$(0,1) says : don't go up the input path at all,  and grab the value of the 1st star from "rating-*", and use that as the data and put it in the output path in the following location</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9a487080_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9a487080_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some Json input with an array.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want the following output 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thing here is to switch the order of the jpegs, and to make the Photos start with a capital letter.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Spec looks like  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what we are doing is to map input index 0 to output index 1, and vice versa.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9aa99f18_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9aa99f18_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be clear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From the perspecitve of the spec,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Both of these intputs are the same   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Effectively Click Shiftr treats array indices as keys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9a487080_0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9a487080_0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silly input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 </a:t>
            </a:r>
            <a:endParaRPr/>
          </a:p>
          <a:p>
            <a:pPr indent="0" lvl="0" marL="0" rtl="0" algn="l">
              <a:spcBef>
                <a:spcPts val="0"/>
              </a:spcBef>
              <a:spcAft>
                <a:spcPts val="0"/>
              </a:spcAft>
              <a:buNone/>
            </a:pPr>
            <a:r>
              <a:rPr lang="en"/>
              <a:t>goal is to make silly output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way we do this is 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&amp;, doesn't care that it being used in the context of an Array.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just knows to go up the input tree and extract a value.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Gets will gets a String value, and then the normal array convert to integer behavior kicks in.</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 name="Shape 38"/>
        <p:cNvGrpSpPr/>
        <p:nvPr/>
      </p:nvGrpSpPr>
      <p:grpSpPr>
        <a:xfrm>
          <a:off x="0" y="0"/>
          <a:ext cx="0" cy="0"/>
          <a:chOff x="0" y="0"/>
          <a:chExt cx="0" cy="0"/>
        </a:xfrm>
      </p:grpSpPr>
      <p:sp>
        <p:nvSpPr>
          <p:cNvPr id="39" name="Google Shape;39;g94901479_2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94901479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1</a:t>
            </a:r>
            <a:endParaRPr sz="2400"/>
          </a:p>
          <a:p>
            <a:pPr indent="0" lvl="0" marL="0" rtl="0" algn="l">
              <a:spcBef>
                <a:spcPts val="0"/>
              </a:spcBef>
              <a:spcAft>
                <a:spcPts val="0"/>
              </a:spcAft>
              <a:buNone/>
            </a:pPr>
            <a:r>
              <a:rPr lang="en" sz="2400"/>
              <a:t>Bad Chevy Volt Transformers "Dark Side of the Moon" tie-in</a:t>
            </a:r>
            <a:endParaRPr sz="2400"/>
          </a:p>
          <a:p>
            <a:pPr indent="0" lvl="0" marL="0" rtl="0" algn="l">
              <a:spcBef>
                <a:spcPts val="0"/>
              </a:spcBef>
              <a:spcAft>
                <a:spcPts val="0"/>
              </a:spcAft>
              <a:buNone/>
            </a:pPr>
            <a:r>
              <a:rPr lang="en" sz="2400"/>
              <a:t>They turned a Chevy Volt into a Decepticon</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2</a:t>
            </a:r>
            <a:endParaRPr sz="2400"/>
          </a:p>
          <a:p>
            <a:pPr indent="0" lvl="0" marL="0" rtl="0" algn="l">
              <a:spcBef>
                <a:spcPts val="0"/>
              </a:spcBef>
              <a:spcAft>
                <a:spcPts val="0"/>
              </a:spcAft>
              <a:buClr>
                <a:srgbClr val="000000"/>
              </a:buClr>
              <a:buSzPts val="1100"/>
              <a:buFont typeface="Arial"/>
              <a:buNone/>
            </a:pPr>
            <a:r>
              <a:rPr lang="en" sz="2400">
                <a:latin typeface="Trebuchet MS"/>
                <a:ea typeface="Trebuchet MS"/>
                <a:cs typeface="Trebuchet MS"/>
                <a:sym typeface="Trebuchet MS"/>
              </a:rPr>
              <a:t>Text Based</a:t>
            </a:r>
            <a:endParaRPr sz="2400">
              <a:latin typeface="Trebuchet MS"/>
              <a:ea typeface="Trebuchet MS"/>
              <a:cs typeface="Trebuchet MS"/>
              <a:sym typeface="Trebuchet MS"/>
            </a:endParaRPr>
          </a:p>
          <a:p>
            <a:pPr indent="0" lvl="0" marL="0" rtl="0" algn="l">
              <a:spcBef>
                <a:spcPts val="0"/>
              </a:spcBef>
              <a:spcAft>
                <a:spcPts val="0"/>
              </a:spcAft>
              <a:buClr>
                <a:srgbClr val="000000"/>
              </a:buClr>
              <a:buSzPts val="1100"/>
              <a:buFont typeface="Arial"/>
              <a:buNone/>
            </a:pPr>
            <a:r>
              <a:rPr lang="en" sz="2400">
                <a:latin typeface="Trebuchet MS"/>
                <a:ea typeface="Trebuchet MS"/>
                <a:cs typeface="Trebuchet MS"/>
                <a:sym typeface="Trebuchet MS"/>
              </a:rPr>
              <a:t>  It operates on </a:t>
            </a:r>
            <a:endParaRPr sz="2400">
              <a:latin typeface="Trebuchet MS"/>
              <a:ea typeface="Trebuchet MS"/>
              <a:cs typeface="Trebuchet MS"/>
              <a:sym typeface="Trebuchet MS"/>
            </a:endParaRPr>
          </a:p>
          <a:p>
            <a:pPr indent="0" lvl="0" marL="0" rtl="0" algn="l">
              <a:spcBef>
                <a:spcPts val="0"/>
              </a:spcBef>
              <a:spcAft>
                <a:spcPts val="0"/>
              </a:spcAft>
              <a:buClr>
                <a:srgbClr val="000000"/>
              </a:buClr>
              <a:buSzPts val="1100"/>
              <a:buFont typeface="Arial"/>
              <a:buNone/>
            </a:pPr>
            <a:r>
              <a:rPr lang="en" sz="2400">
                <a:latin typeface="Trebuchet MS"/>
                <a:ea typeface="Trebuchet MS"/>
                <a:cs typeface="Trebuchet MS"/>
                <a:sym typeface="Trebuchet MS"/>
              </a:rPr>
              <a:t>    Map&lt;String,Object&gt;</a:t>
            </a:r>
            <a:endParaRPr sz="2400">
              <a:latin typeface="Trebuchet MS"/>
              <a:ea typeface="Trebuchet MS"/>
              <a:cs typeface="Trebuchet MS"/>
              <a:sym typeface="Trebuchet MS"/>
            </a:endParaRPr>
          </a:p>
          <a:p>
            <a:pPr indent="0" lvl="0" marL="0" rtl="0" algn="l">
              <a:spcBef>
                <a:spcPts val="0"/>
              </a:spcBef>
              <a:spcAft>
                <a:spcPts val="0"/>
              </a:spcAft>
              <a:buNone/>
            </a:pPr>
            <a:r>
              <a:rPr lang="en" sz="2400">
                <a:latin typeface="Trebuchet MS"/>
                <a:ea typeface="Trebuchet MS"/>
                <a:cs typeface="Trebuchet MS"/>
                <a:sym typeface="Trebuchet MS"/>
              </a:rPr>
              <a:t>    List&lt;Object&gt;</a:t>
            </a:r>
            <a:endParaRPr sz="2400">
              <a:latin typeface="Trebuchet MS"/>
              <a:ea typeface="Trebuchet MS"/>
              <a:cs typeface="Trebuchet MS"/>
              <a:sym typeface="Trebuchet MS"/>
            </a:endParaRPr>
          </a:p>
          <a:p>
            <a:pPr indent="0" lvl="0" marL="0" rtl="0" algn="l">
              <a:spcBef>
                <a:spcPts val="0"/>
              </a:spcBef>
              <a:spcAft>
                <a:spcPts val="0"/>
              </a:spcAft>
              <a:buNone/>
            </a:pPr>
            <a:r>
              <a:t/>
            </a:r>
            <a:endParaRPr sz="2400"/>
          </a:p>
          <a:p>
            <a:pPr indent="0" lvl="0" marL="0" rtl="0" algn="l">
              <a:spcBef>
                <a:spcPts val="0"/>
              </a:spcBef>
              <a:spcAft>
                <a:spcPts val="0"/>
              </a:spcAft>
              <a:buClr>
                <a:srgbClr val="000000"/>
              </a:buClr>
              <a:buSzPts val="1100"/>
              <a:buFont typeface="Arial"/>
              <a:buNone/>
            </a:pPr>
            <a:r>
              <a:rPr lang="en" sz="2400">
                <a:latin typeface="Trebuchet MS"/>
                <a:ea typeface="Trebuchet MS"/>
                <a:cs typeface="Trebuchet MS"/>
                <a:sym typeface="Trebuchet MS"/>
              </a:rPr>
              <a:t>Streaming</a:t>
            </a:r>
            <a:endParaRPr sz="2400">
              <a:latin typeface="Trebuchet MS"/>
              <a:ea typeface="Trebuchet MS"/>
              <a:cs typeface="Trebuchet MS"/>
              <a:sym typeface="Trebuchet MS"/>
            </a:endParaRPr>
          </a:p>
          <a:p>
            <a:pPr indent="0" lvl="0" marL="0" rtl="0" algn="l">
              <a:spcBef>
                <a:spcPts val="0"/>
              </a:spcBef>
              <a:spcAft>
                <a:spcPts val="0"/>
              </a:spcAft>
              <a:buClr>
                <a:srgbClr val="000000"/>
              </a:buClr>
              <a:buSzPts val="1100"/>
              <a:buFont typeface="Arial"/>
              <a:buNone/>
            </a:pPr>
            <a:r>
              <a:rPr lang="en" sz="2400">
                <a:latin typeface="Trebuchet MS"/>
                <a:ea typeface="Trebuchet MS"/>
                <a:cs typeface="Trebuchet MS"/>
                <a:sym typeface="Trebuchet MS"/>
              </a:rPr>
              <a:t> If you ahve a 4 gig Json file, you probably want to look somewhere else.</a:t>
            </a:r>
            <a:endParaRPr sz="24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d6a76464_0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d6a76464_0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even without the Data, we can still sorta tell what the transform is doing.</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d6a76464_0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d6a76464_0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SimpleTraversal lets you walk Maps-of-Maps and and get and set data.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d6a76464_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d6a76464_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silly input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 </a:t>
            </a:r>
            <a:endParaRPr/>
          </a:p>
          <a:p>
            <a:pPr indent="0" lvl="0" marL="0" rtl="0" algn="l">
              <a:spcBef>
                <a:spcPts val="0"/>
              </a:spcBef>
              <a:spcAft>
                <a:spcPts val="0"/>
              </a:spcAft>
              <a:buNone/>
            </a:pPr>
            <a:r>
              <a:rPr lang="en"/>
              <a:t>goal is to make silly output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way we do this is 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&amp;, doesn't care that it being used in the context of an Array.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just knows to go up the input tree and extract a value.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will get a value, and then the normal array, convert to integer</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d6a76464_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d6a76464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silly input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 </a:t>
            </a:r>
            <a:endParaRPr/>
          </a:p>
          <a:p>
            <a:pPr indent="0" lvl="0" marL="0" rtl="0" algn="l">
              <a:spcBef>
                <a:spcPts val="0"/>
              </a:spcBef>
              <a:spcAft>
                <a:spcPts val="0"/>
              </a:spcAft>
              <a:buNone/>
            </a:pPr>
            <a:r>
              <a:rPr lang="en"/>
              <a:t>goal is to make silly output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way we do this is 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&amp;, doesn't care that it being used in the context of an Array.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just knows to go up the input tree and extract a value.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will get a value, and then the normal array, convert to integer</a:t>
            </a:r>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9ac79e71_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9ac79e71_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slide we saw earlier, but now with some pert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there's the numbers.  Running the Jolt transform from the input to the final document 80k times takes 5 seconds on my laptop.</a:t>
            </a:r>
            <a:endParaRPr/>
          </a:p>
          <a:p>
            <a:pPr indent="0" lvl="0" marL="0" rtl="0" algn="l">
              <a:spcBef>
                <a:spcPts val="0"/>
              </a:spcBef>
              <a:spcAft>
                <a:spcPts val="0"/>
              </a:spcAft>
              <a:buNone/>
            </a:pPr>
            <a:r>
              <a:rPr lang="en"/>
              <a:t>Which boils down to the milli and nanosecond runtimes you see.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Perf is probably not representative of overall performance, but that is what I have thus far, and it has been useful.</a:t>
            </a:r>
            <a:endParaRPr/>
          </a:p>
          <a:p>
            <a:pPr indent="0" lvl="0" marL="0" rtl="0" algn="l">
              <a:spcBef>
                <a:spcPts val="0"/>
              </a:spcBef>
              <a:spcAft>
                <a:spcPts val="0"/>
              </a:spcAft>
              <a:buNone/>
            </a:pPr>
            <a:r>
              <a:t/>
            </a:r>
            <a:endParaRPr/>
          </a:p>
          <a:p>
            <a:pPr indent="0" lvl="0" marL="0" rtl="0" algn="l">
              <a:spcBef>
                <a:spcPts val="0"/>
              </a:spcBef>
              <a:spcAft>
                <a:spcPts val="0"/>
              </a:spcAft>
              <a:buClr>
                <a:srgbClr val="000000"/>
              </a:buClr>
              <a:buSzPts val="1100"/>
              <a:buFont typeface="Arial"/>
              <a:buNone/>
            </a:pPr>
            <a:r>
              <a:rPr lang="en" sz="2400">
                <a:latin typeface="Trebuchet MS"/>
                <a:ea typeface="Trebuchet MS"/>
                <a:cs typeface="Trebuchet MS"/>
                <a:sym typeface="Trebuchet MS"/>
              </a:rPr>
              <a:t>CLICK Started at 10 seconds</a:t>
            </a:r>
            <a:endParaRPr sz="2400">
              <a:latin typeface="Trebuchet MS"/>
              <a:ea typeface="Trebuchet MS"/>
              <a:cs typeface="Trebuchet MS"/>
              <a:sym typeface="Trebuchet MS"/>
            </a:endParaRPr>
          </a:p>
          <a:p>
            <a:pPr indent="0" lvl="0" marL="0" rtl="0" algn="l">
              <a:spcBef>
                <a:spcPts val="0"/>
              </a:spcBef>
              <a:spcAft>
                <a:spcPts val="0"/>
              </a:spcAft>
              <a:buNone/>
            </a:pPr>
            <a:r>
              <a:t/>
            </a:r>
            <a:endParaRPr sz="2400">
              <a:latin typeface="Trebuchet MS"/>
              <a:ea typeface="Trebuchet MS"/>
              <a:cs typeface="Trebuchet MS"/>
              <a:sym typeface="Trebuchet MS"/>
            </a:endParaRPr>
          </a:p>
          <a:p>
            <a:pPr indent="0" lvl="0" marL="0" rtl="0" algn="l">
              <a:spcBef>
                <a:spcPts val="0"/>
              </a:spcBef>
              <a:spcAft>
                <a:spcPts val="0"/>
              </a:spcAft>
              <a:buNone/>
            </a:pPr>
            <a:r>
              <a:rPr lang="en" sz="2400">
                <a:latin typeface="Trebuchet MS"/>
                <a:ea typeface="Trebuchet MS"/>
                <a:cs typeface="Trebuchet MS"/>
                <a:sym typeface="Trebuchet MS"/>
              </a:rPr>
              <a:t>Implemented an algorithmic improvment that I've had in mind for a long time.</a:t>
            </a:r>
            <a:endParaRPr sz="2400">
              <a:latin typeface="Trebuchet MS"/>
              <a:ea typeface="Trebuchet MS"/>
              <a:cs typeface="Trebuchet MS"/>
              <a:sym typeface="Trebuchet MS"/>
            </a:endParaRPr>
          </a:p>
          <a:p>
            <a:pPr indent="0" lvl="0" marL="0" rtl="0" algn="l">
              <a:spcBef>
                <a:spcPts val="0"/>
              </a:spcBef>
              <a:spcAft>
                <a:spcPts val="0"/>
              </a:spcAft>
              <a:buNone/>
            </a:pPr>
            <a:r>
              <a:rPr lang="en" sz="2400">
                <a:latin typeface="Trebuchet MS"/>
                <a:ea typeface="Trebuchet MS"/>
                <a:cs typeface="Trebuchet MS"/>
                <a:sym typeface="Trebuchet MS"/>
              </a:rPr>
              <a:t>CLICK -hype- 0.5s </a:t>
            </a:r>
            <a:endParaRPr sz="2400">
              <a:latin typeface="Trebuchet MS"/>
              <a:ea typeface="Trebuchet MS"/>
              <a:cs typeface="Trebuchet MS"/>
              <a:sym typeface="Trebuchet MS"/>
            </a:endParaRPr>
          </a:p>
          <a:p>
            <a:pPr indent="0" lvl="0" marL="0" rtl="0" algn="l">
              <a:spcBef>
                <a:spcPts val="0"/>
              </a:spcBef>
              <a:spcAft>
                <a:spcPts val="0"/>
              </a:spcAft>
              <a:buNone/>
            </a:pPr>
            <a:r>
              <a:t/>
            </a:r>
            <a:endParaRPr sz="2400">
              <a:latin typeface="Trebuchet MS"/>
              <a:ea typeface="Trebuchet MS"/>
              <a:cs typeface="Trebuchet MS"/>
              <a:sym typeface="Trebuchet MS"/>
            </a:endParaRPr>
          </a:p>
          <a:p>
            <a:pPr indent="0" lvl="0" marL="0" rtl="0" algn="l">
              <a:spcBef>
                <a:spcPts val="0"/>
              </a:spcBef>
              <a:spcAft>
                <a:spcPts val="0"/>
              </a:spcAft>
              <a:buNone/>
            </a:pPr>
            <a:r>
              <a:rPr lang="en" sz="2400">
                <a:latin typeface="Trebuchet MS"/>
                <a:ea typeface="Trebuchet MS"/>
                <a:cs typeface="Trebuchet MS"/>
                <a:sym typeface="Trebuchet MS"/>
              </a:rPr>
              <a:t>data structure improvement</a:t>
            </a:r>
            <a:endParaRPr sz="2400">
              <a:latin typeface="Trebuchet MS"/>
              <a:ea typeface="Trebuchet MS"/>
              <a:cs typeface="Trebuchet MS"/>
              <a:sym typeface="Trebuchet MS"/>
            </a:endParaRPr>
          </a:p>
          <a:p>
            <a:pPr indent="0" lvl="0" marL="0" rtl="0" algn="l">
              <a:spcBef>
                <a:spcPts val="0"/>
              </a:spcBef>
              <a:spcAft>
                <a:spcPts val="0"/>
              </a:spcAft>
              <a:buClr>
                <a:srgbClr val="000000"/>
              </a:buClr>
              <a:buSzPts val="1100"/>
              <a:buFont typeface="Arial"/>
              <a:buNone/>
            </a:pPr>
            <a:r>
              <a:rPr lang="en" sz="2400">
                <a:latin typeface="Trebuchet MS"/>
                <a:ea typeface="Trebuchet MS"/>
                <a:cs typeface="Trebuchet MS"/>
                <a:sym typeface="Trebuchet MS"/>
              </a:rPr>
              <a:t>CLICK 0.5s </a:t>
            </a:r>
            <a:endParaRPr sz="2400">
              <a:latin typeface="Trebuchet MS"/>
              <a:ea typeface="Trebuchet MS"/>
              <a:cs typeface="Trebuchet MS"/>
              <a:sym typeface="Trebuchet MS"/>
            </a:endParaRPr>
          </a:p>
          <a:p>
            <a:pPr indent="0" lvl="0" marL="0" rtl="0" algn="l">
              <a:spcBef>
                <a:spcPts val="0"/>
              </a:spcBef>
              <a:spcAft>
                <a:spcPts val="0"/>
              </a:spcAft>
              <a:buNone/>
            </a:pPr>
            <a:r>
              <a:t/>
            </a:r>
            <a:endParaRPr sz="2400">
              <a:latin typeface="Trebuchet MS"/>
              <a:ea typeface="Trebuchet MS"/>
              <a:cs typeface="Trebuchet MS"/>
              <a:sym typeface="Trebuchet MS"/>
            </a:endParaRPr>
          </a:p>
          <a:p>
            <a:pPr indent="0" lvl="0" marL="0" rtl="0" algn="l">
              <a:spcBef>
                <a:spcPts val="0"/>
              </a:spcBef>
              <a:spcAft>
                <a:spcPts val="0"/>
              </a:spcAft>
              <a:buNone/>
            </a:pPr>
            <a:r>
              <a:rPr lang="en" sz="2400">
                <a:latin typeface="Trebuchet MS"/>
                <a:ea typeface="Trebuchet MS"/>
                <a:cs typeface="Trebuchet MS"/>
                <a:sym typeface="Trebuchet MS"/>
              </a:rPr>
              <a:t>Busted out a profiler on this test</a:t>
            </a:r>
            <a:endParaRPr sz="2400">
              <a:latin typeface="Trebuchet MS"/>
              <a:ea typeface="Trebuchet MS"/>
              <a:cs typeface="Trebuchet MS"/>
              <a:sym typeface="Trebuchet MS"/>
            </a:endParaRPr>
          </a:p>
          <a:p>
            <a:pPr indent="0" lvl="0" marL="0" rtl="0" algn="l">
              <a:spcBef>
                <a:spcPts val="0"/>
              </a:spcBef>
              <a:spcAft>
                <a:spcPts val="0"/>
              </a:spcAft>
              <a:buNone/>
            </a:pPr>
            <a:r>
              <a:rPr lang="en" sz="2400">
                <a:latin typeface="Trebuchet MS"/>
                <a:ea typeface="Trebuchet MS"/>
                <a:cs typeface="Trebuchet MS"/>
                <a:sym typeface="Trebuchet MS"/>
              </a:rPr>
              <a:t>CLICK</a:t>
            </a:r>
            <a:endParaRPr sz="2400">
              <a:latin typeface="Trebuchet MS"/>
              <a:ea typeface="Trebuchet MS"/>
              <a:cs typeface="Trebuchet MS"/>
              <a:sym typeface="Trebuchet MS"/>
            </a:endParaRPr>
          </a:p>
          <a:p>
            <a:pPr indent="0" lvl="0" marL="0" rtl="0" algn="l">
              <a:spcBef>
                <a:spcPts val="0"/>
              </a:spcBef>
              <a:spcAft>
                <a:spcPts val="0"/>
              </a:spcAft>
              <a:buClr>
                <a:srgbClr val="000000"/>
              </a:buClr>
              <a:buSzPts val="1100"/>
              <a:buFont typeface="Arial"/>
              <a:buNone/>
            </a:pPr>
            <a:r>
              <a:rPr lang="en" sz="2400">
                <a:latin typeface="Trebuchet MS"/>
                <a:ea typeface="Trebuchet MS"/>
                <a:cs typeface="Trebuchet MS"/>
                <a:sym typeface="Trebuchet MS"/>
              </a:rPr>
              <a:t> 4s for not using Regex when its not needed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Having this test, as already help to cut the runtime in half.   First time I ran the test it took 10 seconds to process 80,000 transforms in a single loop.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were a couple of low hanging fruit things I did to get that with the biggest one being ; don't Regex if you don't need too.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Last note :  Jolt's code coverage 86%, so its pretty well tested.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99aac474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99aac47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Jolt performance is "reasonable" / "good enough".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Transform time will drop as a percentage of overall time when remote ElasticSearch calls are factored in.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g94901479_2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94901479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rPr lang="en" sz="2400"/>
              <a:t>Json CLICK </a:t>
            </a:r>
            <a:endParaRPr sz="2400"/>
          </a:p>
          <a:p>
            <a:pPr indent="0" lvl="0" marL="0" rtl="0" algn="l">
              <a:spcBef>
                <a:spcPts val="0"/>
              </a:spcBef>
              <a:spcAft>
                <a:spcPts val="0"/>
              </a:spcAft>
              <a:buNone/>
            </a:pPr>
            <a:r>
              <a:rPr lang="en" sz="2400"/>
              <a:t>Its everywhere!</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CLICK</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latin typeface="Trebuchet MS"/>
                <a:ea typeface="Trebuchet MS"/>
                <a:cs typeface="Trebuchet MS"/>
                <a:sym typeface="Trebuchet MS"/>
              </a:rPr>
              <a:t>It is the core of the new stack.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g94901479_2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94901479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0"/>
              </a:spcBef>
              <a:spcAft>
                <a:spcPts val="0"/>
              </a:spcAft>
              <a:buNone/>
            </a:pPr>
            <a:r>
              <a:rPr lang="en" sz="1400"/>
              <a:t>Second motvitation is : </a:t>
            </a:r>
            <a:r>
              <a:rPr lang="en" sz="1400">
                <a:latin typeface="Trebuchet MS"/>
                <a:ea typeface="Trebuchet MS"/>
                <a:cs typeface="Trebuchet MS"/>
                <a:sym typeface="Trebuchet MS"/>
              </a:rPr>
              <a:t>No good existing tools</a:t>
            </a:r>
            <a:endParaRPr sz="1400">
              <a:latin typeface="Trebuchet MS"/>
              <a:ea typeface="Trebuchet MS"/>
              <a:cs typeface="Trebuchet MS"/>
              <a:sym typeface="Trebuchet MS"/>
            </a:endParaRPr>
          </a:p>
          <a:p>
            <a:pPr indent="0" lvl="0" marL="0" rtl="0" algn="l">
              <a:spcBef>
                <a:spcPts val="0"/>
              </a:spcBef>
              <a:spcAft>
                <a:spcPts val="0"/>
              </a:spcAft>
              <a:buClr>
                <a:srgbClr val="000000"/>
              </a:buClr>
              <a:buSzPts val="1100"/>
              <a:buFont typeface="Arial"/>
              <a:buNone/>
            </a:pPr>
            <a:r>
              <a:t/>
            </a:r>
            <a:endParaRPr sz="1400">
              <a:latin typeface="Trebuchet MS"/>
              <a:ea typeface="Trebuchet MS"/>
              <a:cs typeface="Trebuchet MS"/>
              <a:sym typeface="Trebuchet MS"/>
            </a:endParaRPr>
          </a:p>
          <a:p>
            <a:pPr indent="0" lvl="0" marL="0" rtl="0" algn="l">
              <a:spcBef>
                <a:spcPts val="0"/>
              </a:spcBef>
              <a:spcAft>
                <a:spcPts val="0"/>
              </a:spcAft>
              <a:buClr>
                <a:srgbClr val="000000"/>
              </a:buClr>
              <a:buSzPts val="1100"/>
              <a:buFont typeface="Arial"/>
              <a:buNone/>
            </a:pPr>
            <a:r>
              <a:rPr lang="en" sz="1400">
                <a:latin typeface="Trebuchet MS"/>
                <a:ea typeface="Trebuchet MS"/>
                <a:cs typeface="Trebuchet MS"/>
                <a:sym typeface="Trebuchet MS"/>
              </a:rPr>
              <a:t>The Rube Goldberg approach Click</a:t>
            </a:r>
            <a:endParaRPr sz="1400">
              <a:latin typeface="Trebuchet MS"/>
              <a:ea typeface="Trebuchet MS"/>
              <a:cs typeface="Trebuchet MS"/>
              <a:sym typeface="Trebuchet MS"/>
            </a:endParaRPr>
          </a:p>
          <a:p>
            <a:pPr indent="0" lvl="0" marL="0" rtl="0" algn="l">
              <a:spcBef>
                <a:spcPts val="0"/>
              </a:spcBef>
              <a:spcAft>
                <a:spcPts val="0"/>
              </a:spcAft>
              <a:buClr>
                <a:srgbClr val="000000"/>
              </a:buClr>
              <a:buSzPts val="1100"/>
              <a:buFont typeface="Arial"/>
              <a:buNone/>
            </a:pPr>
            <a:r>
              <a:rPr lang="en" sz="1400">
                <a:latin typeface="Trebuchet MS"/>
                <a:ea typeface="Trebuchet MS"/>
                <a:cs typeface="Trebuchet MS"/>
                <a:sym typeface="Trebuchet MS"/>
              </a:rPr>
              <a:t>1) Json -&gt;  Xml  -&gt;  Xslt/Stx  -&gt;  Xml  -&gt; Json</a:t>
            </a:r>
            <a:endParaRPr sz="1400">
              <a:latin typeface="Trebuchet MS"/>
              <a:ea typeface="Trebuchet MS"/>
              <a:cs typeface="Trebuchet MS"/>
              <a:sym typeface="Trebuchet MS"/>
            </a:endParaRPr>
          </a:p>
          <a:p>
            <a:pPr indent="0" lvl="0" marL="0" rtl="0" algn="l">
              <a:spcBef>
                <a:spcPts val="0"/>
              </a:spcBef>
              <a:spcAft>
                <a:spcPts val="0"/>
              </a:spcAft>
              <a:buClr>
                <a:srgbClr val="000000"/>
              </a:buClr>
              <a:buSzPts val="1100"/>
              <a:buFont typeface="Arial"/>
              <a:buNone/>
            </a:pPr>
            <a:r>
              <a:rPr lang="en" sz="1400">
                <a:latin typeface="Trebuchet MS"/>
                <a:ea typeface="Trebuchet MS"/>
                <a:cs typeface="Trebuchet MS"/>
                <a:sym typeface="Trebuchet MS"/>
              </a:rPr>
              <a:t>What you find doing Google searches</a:t>
            </a:r>
            <a:endParaRPr sz="1400">
              <a:latin typeface="Trebuchet MS"/>
              <a:ea typeface="Trebuchet MS"/>
              <a:cs typeface="Trebuchet MS"/>
              <a:sym typeface="Trebuchet MS"/>
            </a:endParaRPr>
          </a:p>
          <a:p>
            <a:pPr indent="0" lvl="0" marL="0" rtl="0" algn="l">
              <a:spcBef>
                <a:spcPts val="0"/>
              </a:spcBef>
              <a:spcAft>
                <a:spcPts val="0"/>
              </a:spcAft>
              <a:buClr>
                <a:srgbClr val="000000"/>
              </a:buClr>
              <a:buSzPts val="1100"/>
              <a:buFont typeface="Arial"/>
              <a:buNone/>
            </a:pPr>
            <a:r>
              <a:t/>
            </a:r>
            <a:endParaRPr sz="1400">
              <a:latin typeface="Trebuchet MS"/>
              <a:ea typeface="Trebuchet MS"/>
              <a:cs typeface="Trebuchet MS"/>
              <a:sym typeface="Trebuchet MS"/>
            </a:endParaRPr>
          </a:p>
          <a:p>
            <a:pPr indent="0" lvl="0" marL="0" rtl="0" algn="l">
              <a:spcBef>
                <a:spcPts val="0"/>
              </a:spcBef>
              <a:spcAft>
                <a:spcPts val="0"/>
              </a:spcAft>
              <a:buClr>
                <a:srgbClr val="000000"/>
              </a:buClr>
              <a:buSzPts val="1100"/>
              <a:buFont typeface="Arial"/>
              <a:buNone/>
            </a:pPr>
            <a:r>
              <a:rPr lang="en" sz="1400">
                <a:latin typeface="Trebuchet MS"/>
                <a:ea typeface="Trebuchet MS"/>
                <a:cs typeface="Trebuchet MS"/>
                <a:sym typeface="Trebuchet MS"/>
              </a:rPr>
              <a:t>You can CLICK  2) Write a Template</a:t>
            </a:r>
            <a:endParaRPr sz="1400">
              <a:latin typeface="Trebuchet MS"/>
              <a:ea typeface="Trebuchet MS"/>
              <a:cs typeface="Trebuchet MS"/>
              <a:sym typeface="Trebuchet MS"/>
            </a:endParaRPr>
          </a:p>
          <a:p>
            <a:pPr indent="0" lvl="0" marL="0" rtl="0" algn="l">
              <a:spcBef>
                <a:spcPts val="0"/>
              </a:spcBef>
              <a:spcAft>
                <a:spcPts val="0"/>
              </a:spcAft>
              <a:buNone/>
            </a:pPr>
            <a:r>
              <a:rPr lang="en" sz="1400">
                <a:latin typeface="Trebuchet MS"/>
                <a:ea typeface="Trebuchet MS"/>
                <a:cs typeface="Trebuchet MS"/>
                <a:sym typeface="Trebuchet MS"/>
              </a:rPr>
              <a:t>which is meh</a:t>
            </a:r>
            <a:endParaRPr sz="1400">
              <a:latin typeface="Trebuchet MS"/>
              <a:ea typeface="Trebuchet MS"/>
              <a:cs typeface="Trebuchet MS"/>
              <a:sym typeface="Trebuchet MS"/>
            </a:endParaRPr>
          </a:p>
          <a:p>
            <a:pPr indent="0" lvl="0" marL="0" rtl="0" algn="l">
              <a:spcBef>
                <a:spcPts val="0"/>
              </a:spcBef>
              <a:spcAft>
                <a:spcPts val="0"/>
              </a:spcAft>
              <a:buNone/>
            </a:pPr>
            <a:r>
              <a:t/>
            </a:r>
            <a:endParaRPr sz="1400">
              <a:latin typeface="Trebuchet MS"/>
              <a:ea typeface="Trebuchet MS"/>
              <a:cs typeface="Trebuchet MS"/>
              <a:sym typeface="Trebuchet MS"/>
            </a:endParaRPr>
          </a:p>
          <a:p>
            <a:pPr indent="0" lvl="0" marL="0" rtl="0" algn="l">
              <a:spcBef>
                <a:spcPts val="0"/>
              </a:spcBef>
              <a:spcAft>
                <a:spcPts val="0"/>
              </a:spcAft>
              <a:buNone/>
            </a:pPr>
            <a:r>
              <a:rPr lang="en" sz="1400">
                <a:latin typeface="Trebuchet MS"/>
                <a:ea typeface="Trebuchet MS"/>
                <a:cs typeface="Trebuchet MS"/>
                <a:sym typeface="Trebuchet MS"/>
              </a:rPr>
              <a:t>Or you can write CLICK</a:t>
            </a:r>
            <a:endParaRPr sz="1400">
              <a:latin typeface="Trebuchet MS"/>
              <a:ea typeface="Trebuchet MS"/>
              <a:cs typeface="Trebuchet MS"/>
              <a:sym typeface="Trebuchet MS"/>
            </a:endParaRPr>
          </a:p>
          <a:p>
            <a:pPr indent="0" lvl="0" marL="0" rtl="0" algn="l">
              <a:spcBef>
                <a:spcPts val="0"/>
              </a:spcBef>
              <a:spcAft>
                <a:spcPts val="0"/>
              </a:spcAft>
              <a:buNone/>
            </a:pPr>
            <a:r>
              <a:rPr lang="en" sz="1400">
                <a:latin typeface="Trebuchet MS"/>
                <a:ea typeface="Trebuchet MS"/>
                <a:cs typeface="Trebuchet MS"/>
                <a:sym typeface="Trebuchet MS"/>
              </a:rPr>
              <a:t>3) Write custom Java   </a:t>
            </a:r>
            <a:endParaRPr sz="1400">
              <a:latin typeface="Trebuchet MS"/>
              <a:ea typeface="Trebuchet MS"/>
              <a:cs typeface="Trebuchet MS"/>
              <a:sym typeface="Trebuchet MS"/>
            </a:endParaRPr>
          </a:p>
          <a:p>
            <a:pPr indent="0" lvl="0" marL="0" rtl="0" algn="l">
              <a:spcBef>
                <a:spcPts val="0"/>
              </a:spcBef>
              <a:spcAft>
                <a:spcPts val="0"/>
              </a:spcAft>
              <a:buNone/>
            </a:pPr>
            <a:r>
              <a:t/>
            </a:r>
            <a:endParaRPr sz="1400"/>
          </a:p>
          <a:p>
            <a:pPr indent="0" lvl="0" marL="0" rtl="0" algn="l">
              <a:spcBef>
                <a:spcPts val="0"/>
              </a:spcBef>
              <a:spcAft>
                <a:spcPts val="0"/>
              </a:spcAft>
              <a:buNone/>
            </a:pPr>
            <a:r>
              <a:rPr lang="en" sz="1400"/>
              <a:t>Cause  "  the ultimate Domain Specific Language  for transforms is Java   "   - Aaron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Those three options, made me very Sad   CLICK</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Because we were going to be doing a lot of Transforms, being the middleman between EmoDb and the DevApi.</a:t>
            </a:r>
            <a:endParaRPr sz="1400"/>
          </a:p>
          <a:p>
            <a:pPr indent="0" lvl="0" marL="0" rtl="0" algn="l">
              <a:spcBef>
                <a:spcPts val="0"/>
              </a:spcBef>
              <a:spcAft>
                <a:spcPts val="0"/>
              </a:spcAft>
              <a:buClr>
                <a:srgbClr val="000000"/>
              </a:buClr>
              <a:buSzPts val="1100"/>
              <a:buFont typeface="Arial"/>
              <a:buNone/>
            </a:pPr>
            <a:r>
              <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94901479_2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4901479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0"/>
              </a:spcBef>
              <a:spcAft>
                <a:spcPts val="0"/>
              </a:spcAft>
              <a:buNone/>
            </a:pPr>
            <a:r>
              <a:rPr lang="en" sz="1400"/>
              <a:t>We can do better CLICK</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Our </a:t>
            </a:r>
            <a:r>
              <a:rPr lang="en" sz="1400">
                <a:latin typeface="Trebuchet MS"/>
                <a:ea typeface="Trebuchet MS"/>
                <a:cs typeface="Trebuchet MS"/>
                <a:sym typeface="Trebuchet MS"/>
              </a:rPr>
              <a:t>initial transform needs were "simple".</a:t>
            </a:r>
            <a:endParaRPr sz="1400">
              <a:latin typeface="Trebuchet MS"/>
              <a:ea typeface="Trebuchet MS"/>
              <a:cs typeface="Trebuchet MS"/>
              <a:sym typeface="Trebuchet MS"/>
            </a:endParaRPr>
          </a:p>
          <a:p>
            <a:pPr indent="0" lvl="0" marL="0" rtl="0" algn="l">
              <a:spcBef>
                <a:spcPts val="0"/>
              </a:spcBef>
              <a:spcAft>
                <a:spcPts val="0"/>
              </a:spcAft>
              <a:buNone/>
            </a:pPr>
            <a:r>
              <a:t/>
            </a:r>
            <a:endParaRPr sz="1400">
              <a:latin typeface="Trebuchet MS"/>
              <a:ea typeface="Trebuchet MS"/>
              <a:cs typeface="Trebuchet MS"/>
              <a:sym typeface="Trebuchet MS"/>
            </a:endParaRPr>
          </a:p>
          <a:p>
            <a:pPr indent="0" lvl="0" marL="0" rtl="0" algn="l">
              <a:spcBef>
                <a:spcPts val="0"/>
              </a:spcBef>
              <a:spcAft>
                <a:spcPts val="0"/>
              </a:spcAft>
              <a:buNone/>
            </a:pPr>
            <a:r>
              <a:rPr lang="en" sz="1400">
                <a:latin typeface="Trebuchet MS"/>
                <a:ea typeface="Trebuchet MS"/>
                <a:cs typeface="Trebuchet MS"/>
                <a:sym typeface="Trebuchet MS"/>
              </a:rPr>
              <a:t>So we were able to do "Option 3.5" : we had to write Java code, but we tried to write it in such a way as to, minimize the Java changes that needed to occur when the "transform" changed.</a:t>
            </a:r>
            <a:endParaRPr sz="1400">
              <a:latin typeface="Trebuchet MS"/>
              <a:ea typeface="Trebuchet MS"/>
              <a:cs typeface="Trebuchet MS"/>
              <a:sym typeface="Trebuchet MS"/>
            </a:endParaRPr>
          </a:p>
          <a:p>
            <a:pPr indent="0" lvl="0" marL="0" rtl="0" algn="l">
              <a:spcBef>
                <a:spcPts val="0"/>
              </a:spcBef>
              <a:spcAft>
                <a:spcPts val="0"/>
              </a:spcAft>
              <a:buNone/>
            </a:pPr>
            <a:r>
              <a:t/>
            </a:r>
            <a:endParaRPr sz="1400">
              <a:latin typeface="Trebuchet MS"/>
              <a:ea typeface="Trebuchet MS"/>
              <a:cs typeface="Trebuchet MS"/>
              <a:sym typeface="Trebuchet MS"/>
            </a:endParaRPr>
          </a:p>
          <a:p>
            <a:pPr indent="0" lvl="0" marL="0" rtl="0" algn="l">
              <a:spcBef>
                <a:spcPts val="0"/>
              </a:spcBef>
              <a:spcAft>
                <a:spcPts val="0"/>
              </a:spcAft>
              <a:buNone/>
            </a:pPr>
            <a:r>
              <a:rPr lang="en" sz="1400">
                <a:latin typeface="Trebuchet MS"/>
                <a:ea typeface="Trebuchet MS"/>
                <a:cs typeface="Trebuchet MS"/>
                <a:sym typeface="Trebuchet MS"/>
              </a:rPr>
              <a:t>Additionally, we were lucky in that the "difficulty" curve of the transforms we needed to do, ramped nicely over time. CLICK</a:t>
            </a:r>
            <a:endParaRPr sz="1400">
              <a:latin typeface="Trebuchet MS"/>
              <a:ea typeface="Trebuchet MS"/>
              <a:cs typeface="Trebuchet MS"/>
              <a:sym typeface="Trebuchet MS"/>
            </a:endParaRPr>
          </a:p>
          <a:p>
            <a:pPr indent="0" lvl="0" marL="0" rtl="0" algn="l">
              <a:spcBef>
                <a:spcPts val="0"/>
              </a:spcBef>
              <a:spcAft>
                <a:spcPts val="0"/>
              </a:spcAft>
              <a:buNone/>
            </a:pPr>
            <a:r>
              <a:t/>
            </a:r>
            <a:endParaRPr sz="1400">
              <a:latin typeface="Trebuchet MS"/>
              <a:ea typeface="Trebuchet MS"/>
              <a:cs typeface="Trebuchet MS"/>
              <a:sym typeface="Trebuchet MS"/>
            </a:endParaRPr>
          </a:p>
          <a:p>
            <a:pPr indent="0" lvl="0" marL="0" rtl="0" algn="l">
              <a:spcBef>
                <a:spcPts val="0"/>
              </a:spcBef>
              <a:spcAft>
                <a:spcPts val="0"/>
              </a:spcAft>
              <a:buNone/>
            </a:pPr>
            <a:r>
              <a:rPr lang="en" sz="1400">
                <a:latin typeface="Trebuchet MS"/>
                <a:ea typeface="Trebuchet MS"/>
                <a:cs typeface="Trebuchet MS"/>
                <a:sym typeface="Trebuchet MS"/>
              </a:rPr>
              <a:t>L1 was when there wasn't data in Emo, and we were bootstraping off the DevApi itself.</a:t>
            </a:r>
            <a:endParaRPr sz="1400">
              <a:latin typeface="Trebuchet MS"/>
              <a:ea typeface="Trebuchet MS"/>
              <a:cs typeface="Trebuchet MS"/>
              <a:sym typeface="Trebuchet MS"/>
            </a:endParaRPr>
          </a:p>
          <a:p>
            <a:pPr indent="0" lvl="0" marL="0" rtl="0" algn="l">
              <a:spcBef>
                <a:spcPts val="0"/>
              </a:spcBef>
              <a:spcAft>
                <a:spcPts val="0"/>
              </a:spcAft>
              <a:buNone/>
            </a:pPr>
            <a:r>
              <a:t/>
            </a:r>
            <a:endParaRPr sz="1400">
              <a:latin typeface="Trebuchet MS"/>
              <a:ea typeface="Trebuchet MS"/>
              <a:cs typeface="Trebuchet MS"/>
              <a:sym typeface="Trebuchet MS"/>
            </a:endParaRPr>
          </a:p>
          <a:p>
            <a:pPr indent="0" lvl="0" marL="0" rtl="0" algn="l">
              <a:spcBef>
                <a:spcPts val="0"/>
              </a:spcBef>
              <a:spcAft>
                <a:spcPts val="0"/>
              </a:spcAft>
              <a:buNone/>
            </a:pPr>
            <a:r>
              <a:rPr lang="en" sz="1400">
                <a:latin typeface="Trebuchet MS"/>
                <a:ea typeface="Trebuchet MS"/>
                <a:cs typeface="Trebuchet MS"/>
                <a:sym typeface="Trebuchet MS"/>
              </a:rPr>
              <a:t>From that the transforms got progressively harder.</a:t>
            </a:r>
            <a:endParaRPr sz="1400">
              <a:latin typeface="Trebuchet MS"/>
              <a:ea typeface="Trebuchet MS"/>
              <a:cs typeface="Trebuchet MS"/>
              <a:sym typeface="Trebuchet MS"/>
            </a:endParaRPr>
          </a:p>
          <a:p>
            <a:pPr indent="0" lvl="0" marL="0" rtl="0" algn="l">
              <a:spcBef>
                <a:spcPts val="0"/>
              </a:spcBef>
              <a:spcAft>
                <a:spcPts val="0"/>
              </a:spcAft>
              <a:buNone/>
            </a:pPr>
            <a:r>
              <a:t/>
            </a:r>
            <a:endParaRPr sz="1400">
              <a:latin typeface="Trebuchet MS"/>
              <a:ea typeface="Trebuchet MS"/>
              <a:cs typeface="Trebuchet MS"/>
              <a:sym typeface="Trebuchet MS"/>
            </a:endParaRPr>
          </a:p>
          <a:p>
            <a:pPr indent="0" lvl="0" marL="0" rtl="0" algn="l">
              <a:spcBef>
                <a:spcPts val="0"/>
              </a:spcBef>
              <a:spcAft>
                <a:spcPts val="0"/>
              </a:spcAft>
              <a:buNone/>
            </a:pPr>
            <a:r>
              <a:rPr lang="en" sz="1400">
                <a:latin typeface="Trebuchet MS"/>
                <a:ea typeface="Trebuchet MS"/>
                <a:cs typeface="Trebuchet MS"/>
                <a:sym typeface="Trebuchet MS"/>
              </a:rPr>
              <a:t>So we covered Motivination and Opportunity, lets talk Philosophy. </a:t>
            </a:r>
            <a:endParaRPr sz="1400">
              <a:latin typeface="Trebuchet MS"/>
              <a:ea typeface="Trebuchet MS"/>
              <a:cs typeface="Trebuchet MS"/>
              <a:sym typeface="Trebuchet MS"/>
            </a:endParaRPr>
          </a:p>
          <a:p>
            <a:pPr indent="0" lvl="0" marL="0" rtl="0" algn="l">
              <a:spcBef>
                <a:spcPts val="0"/>
              </a:spcBef>
              <a:spcAft>
                <a:spcPts val="0"/>
              </a:spcAft>
              <a:buClr>
                <a:srgbClr val="000000"/>
              </a:buClr>
              <a:buSzPts val="1100"/>
              <a:buFont typeface="Arial"/>
              <a:buNone/>
            </a:pPr>
            <a:r>
              <a:t/>
            </a:r>
            <a:endParaRPr sz="1400">
              <a:latin typeface="Trebuchet MS"/>
              <a:ea typeface="Trebuchet MS"/>
              <a:cs typeface="Trebuchet MS"/>
              <a:sym typeface="Trebuchet MS"/>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94901479_2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94901479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What is a Transform?</a:t>
            </a:r>
            <a:endParaRPr sz="1400"/>
          </a:p>
          <a:p>
            <a:pPr indent="0" lvl="0" marL="0" rtl="0" algn="l">
              <a:spcBef>
                <a:spcPts val="0"/>
              </a:spcBef>
              <a:spcAft>
                <a:spcPts val="0"/>
              </a:spcAft>
              <a:buNone/>
            </a:pPr>
            <a:r>
              <a:rPr lang="en" sz="1400"/>
              <a:t>What is it really doing?</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I dunno, so I wrote a transform as a FreeMarker template, and I marinated in the unpleasantness, </a:t>
            </a:r>
            <a:endParaRPr sz="1400"/>
          </a:p>
          <a:p>
            <a:pPr indent="0" lvl="0" marL="0" rtl="0" algn="l">
              <a:spcBef>
                <a:spcPts val="0"/>
              </a:spcBef>
              <a:spcAft>
                <a:spcPts val="0"/>
              </a:spcAft>
              <a:buNone/>
            </a:pPr>
            <a:r>
              <a:rPr lang="en" sz="1400"/>
              <a:t>  </a:t>
            </a:r>
            <a:endParaRPr sz="1400"/>
          </a:p>
          <a:p>
            <a:pPr indent="0" lvl="0" marL="0" rtl="0" algn="l">
              <a:spcBef>
                <a:spcPts val="0"/>
              </a:spcBef>
              <a:spcAft>
                <a:spcPts val="0"/>
              </a:spcAft>
              <a:buNone/>
            </a:pPr>
            <a:r>
              <a:rPr lang="en" sz="1400"/>
              <a:t>And tried to identify why the template approach is unpleasant, and what "exactly is this failing to do", and from that figure out what a transform really should be.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The answer is that a Transform is not "one thing".  Its several different "concerns"  CLICK</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What we like to do as programmer? We separate concerns.   </a:t>
            </a:r>
            <a:endParaRPr sz="1400"/>
          </a:p>
          <a:p>
            <a:pPr indent="0" lvl="0" marL="0" rtl="0" algn="l">
              <a:spcBef>
                <a:spcPts val="0"/>
              </a:spcBef>
              <a:spcAft>
                <a:spcPts val="0"/>
              </a:spcAft>
              <a:buNone/>
            </a:pPr>
            <a:r>
              <a:rPr lang="en" sz="1400"/>
              <a:t>  - And the template approach did not, and that is why it sucked.</a:t>
            </a:r>
            <a:endParaRPr sz="1400"/>
          </a:p>
          <a:p>
            <a:pPr indent="0" lvl="0" marL="0" rtl="0" algn="l">
              <a:spcBef>
                <a:spcPts val="0"/>
              </a:spcBef>
              <a:spcAft>
                <a:spcPts val="0"/>
              </a:spcAft>
              <a:buNone/>
            </a:pPr>
            <a:r>
              <a:t/>
            </a:r>
            <a:endParaRPr sz="1400"/>
          </a:p>
          <a:p>
            <a:pPr indent="0" lvl="0" marL="0" rtl="0" algn="l">
              <a:lnSpc>
                <a:spcPct val="115000"/>
              </a:lnSpc>
              <a:spcBef>
                <a:spcPts val="0"/>
              </a:spcBef>
              <a:spcAft>
                <a:spcPts val="0"/>
              </a:spcAft>
              <a:buClr>
                <a:srgbClr val="000000"/>
              </a:buClr>
              <a:buSzPts val="1100"/>
              <a:buFont typeface="Arial"/>
              <a:buNone/>
            </a:pPr>
            <a:r>
              <a:rPr lang="en" sz="2400">
                <a:latin typeface="Trebuchet MS"/>
                <a:ea typeface="Trebuchet MS"/>
                <a:cs typeface="Trebuchet MS"/>
                <a:sym typeface="Trebuchet MS"/>
              </a:rPr>
              <a:t>click 1) Find a home for all the input data (maybe /dev/null) </a:t>
            </a:r>
            <a:endParaRPr sz="2400">
              <a:latin typeface="Trebuchet MS"/>
              <a:ea typeface="Trebuchet MS"/>
              <a:cs typeface="Trebuchet MS"/>
              <a:sym typeface="Trebuchet MS"/>
            </a:endParaRPr>
          </a:p>
          <a:p>
            <a:pPr indent="0" lvl="0" marL="0" rtl="0" algn="l">
              <a:lnSpc>
                <a:spcPct val="115000"/>
              </a:lnSpc>
              <a:spcBef>
                <a:spcPts val="0"/>
              </a:spcBef>
              <a:spcAft>
                <a:spcPts val="0"/>
              </a:spcAft>
              <a:buNone/>
            </a:pPr>
            <a:r>
              <a:rPr lang="en" sz="2400">
                <a:latin typeface="Trebuchet MS"/>
                <a:ea typeface="Trebuchet MS"/>
                <a:cs typeface="Trebuchet MS"/>
                <a:sym typeface="Trebuchet MS"/>
              </a:rPr>
              <a:t>click 2) Maintain the output format. </a:t>
            </a:r>
            <a:endParaRPr sz="2400">
              <a:latin typeface="Trebuchet MS"/>
              <a:ea typeface="Trebuchet MS"/>
              <a:cs typeface="Trebuchet MS"/>
              <a:sym typeface="Trebuchet MS"/>
            </a:endParaRPr>
          </a:p>
          <a:p>
            <a:pPr indent="0" lvl="0" marL="0" rtl="0" algn="l">
              <a:lnSpc>
                <a:spcPct val="115000"/>
              </a:lnSpc>
              <a:spcBef>
                <a:spcPts val="0"/>
              </a:spcBef>
              <a:spcAft>
                <a:spcPts val="0"/>
              </a:spcAft>
              <a:buNone/>
            </a:pPr>
            <a:r>
              <a:rPr lang="en" sz="2400">
                <a:latin typeface="Trebuchet MS"/>
                <a:ea typeface="Trebuchet MS"/>
                <a:cs typeface="Trebuchet MS"/>
                <a:sym typeface="Trebuchet MS"/>
              </a:rPr>
              <a:t>click 3) Make sure it has valid syntax  ( </a:t>
            </a:r>
            <a:r>
              <a:rPr b="1" lang="en" sz="2400">
                <a:latin typeface="Trebuchet MS"/>
                <a:ea typeface="Trebuchet MS"/>
                <a:cs typeface="Trebuchet MS"/>
                <a:sym typeface="Trebuchet MS"/>
              </a:rPr>
              <a:t>, ] }&lt;/xmlTag&gt;</a:t>
            </a:r>
            <a:r>
              <a:rPr lang="en" sz="2400">
                <a:latin typeface="Trebuchet MS"/>
                <a:ea typeface="Trebuchet MS"/>
                <a:cs typeface="Trebuchet MS"/>
                <a:sym typeface="Trebuchet MS"/>
              </a:rPr>
              <a:t> )</a:t>
            </a:r>
            <a:endParaRPr sz="2400">
              <a:latin typeface="Trebuchet MS"/>
              <a:ea typeface="Trebuchet MS"/>
              <a:cs typeface="Trebuchet MS"/>
              <a:sym typeface="Trebuchet MS"/>
            </a:endParaRPr>
          </a:p>
          <a:p>
            <a:pPr indent="0" lvl="0" marL="0" rtl="0" algn="l">
              <a:spcBef>
                <a:spcPts val="0"/>
              </a:spcBef>
              <a:spcAft>
                <a:spcPts val="0"/>
              </a:spcAft>
              <a:buNone/>
            </a:pPr>
            <a:r>
              <a:t/>
            </a:r>
            <a:endParaRPr sz="2400">
              <a:latin typeface="Trebuchet MS"/>
              <a:ea typeface="Trebuchet MS"/>
              <a:cs typeface="Trebuchet MS"/>
              <a:sym typeface="Trebuchet MS"/>
            </a:endParaRPr>
          </a:p>
          <a:p>
            <a:pPr indent="0" lvl="0" marL="0" rtl="0" algn="l">
              <a:spcBef>
                <a:spcPts val="0"/>
              </a:spcBef>
              <a:spcAft>
                <a:spcPts val="0"/>
              </a:spcAft>
              <a:buClr>
                <a:srgbClr val="000000"/>
              </a:buClr>
              <a:buSzPts val="1100"/>
              <a:buFont typeface="Arial"/>
              <a:buNone/>
            </a:pPr>
            <a:r>
              <a:rPr lang="en" sz="2400">
                <a:latin typeface="Trebuchet MS"/>
                <a:ea typeface="Trebuchet MS"/>
                <a:cs typeface="Trebuchet MS"/>
                <a:sym typeface="Trebuchet MS"/>
              </a:rPr>
              <a:t>You can't do all that in a single pass ...</a:t>
            </a:r>
            <a:endParaRPr sz="2400">
              <a:latin typeface="Trebuchet MS"/>
              <a:ea typeface="Trebuchet MS"/>
              <a:cs typeface="Trebuchet MS"/>
              <a:sym typeface="Trebuchet MS"/>
            </a:endParaRPr>
          </a:p>
          <a:p>
            <a:pPr indent="0" lvl="0" marL="0" rtl="0" algn="l">
              <a:spcBef>
                <a:spcPts val="0"/>
              </a:spcBef>
              <a:spcAft>
                <a:spcPts val="0"/>
              </a:spcAft>
              <a:buClr>
                <a:srgbClr val="000000"/>
              </a:buClr>
              <a:buSzPts val="1100"/>
              <a:buFont typeface="Arial"/>
              <a:buNone/>
            </a:pPr>
            <a:r>
              <a:rPr lang="en" sz="2400">
                <a:latin typeface="Trebuchet MS"/>
                <a:ea typeface="Trebuchet MS"/>
                <a:cs typeface="Trebuchet MS"/>
                <a:sym typeface="Trebuchet MS"/>
              </a:rPr>
              <a:t>         without sucking.  So, don't.</a:t>
            </a:r>
            <a:endParaRPr sz="2400">
              <a:solidFill>
                <a:schemeClr val="dk1"/>
              </a:solidFill>
              <a:latin typeface="Trebuchet MS"/>
              <a:ea typeface="Trebuchet MS"/>
              <a:cs typeface="Trebuchet MS"/>
              <a:sym typeface="Trebuchet MS"/>
            </a:endParaRPr>
          </a:p>
          <a:p>
            <a:pPr indent="0" lvl="0" marL="0" rtl="0" algn="l">
              <a:spcBef>
                <a:spcPts val="0"/>
              </a:spcBef>
              <a:spcAft>
                <a:spcPts val="0"/>
              </a:spcAft>
              <a:buClr>
                <a:srgbClr val="000000"/>
              </a:buClr>
              <a:buSzPts val="1100"/>
              <a:buFont typeface="Arial"/>
              <a:buNone/>
            </a:pPr>
            <a:r>
              <a:t/>
            </a:r>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94901479_2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4901479_2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Trebuchet MS"/>
                <a:ea typeface="Trebuchet MS"/>
                <a:cs typeface="Trebuchet MS"/>
                <a:sym typeface="Trebuchet MS"/>
              </a:rPr>
              <a:t>So the first concern is "Find a home for all the input data "</a:t>
            </a:r>
            <a:endParaRPr sz="1400">
              <a:latin typeface="Trebuchet MS"/>
              <a:ea typeface="Trebuchet MS"/>
              <a:cs typeface="Trebuchet MS"/>
              <a:sym typeface="Trebuchet MS"/>
            </a:endParaRPr>
          </a:p>
          <a:p>
            <a:pPr indent="0" lvl="0" marL="0" rtl="0" algn="l">
              <a:spcBef>
                <a:spcPts val="0"/>
              </a:spcBef>
              <a:spcAft>
                <a:spcPts val="0"/>
              </a:spcAft>
              <a:buNone/>
            </a:pPr>
            <a:r>
              <a:t/>
            </a:r>
            <a:endParaRPr sz="1400"/>
          </a:p>
          <a:p>
            <a:pPr indent="0" lvl="0" marL="0" rtl="0" algn="l">
              <a:spcBef>
                <a:spcPts val="0"/>
              </a:spcBef>
              <a:spcAft>
                <a:spcPts val="0"/>
              </a:spcAft>
              <a:buNone/>
            </a:pPr>
            <a:r>
              <a:rPr lang="en" sz="1400"/>
              <a:t>CLICK </a:t>
            </a:r>
            <a:endParaRPr sz="1400"/>
          </a:p>
          <a:p>
            <a:pPr indent="0" lvl="0" marL="0" rtl="0" algn="l">
              <a:spcBef>
                <a:spcPts val="0"/>
              </a:spcBef>
              <a:spcAft>
                <a:spcPts val="0"/>
              </a:spcAft>
              <a:buNone/>
            </a:pPr>
            <a:r>
              <a:rPr lang="en" sz="1400"/>
              <a:t>so you have your input.   rating/quality/value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CLICK</a:t>
            </a:r>
            <a:endParaRPr sz="1400"/>
          </a:p>
          <a:p>
            <a:pPr indent="0" lvl="0" marL="0" rtl="0" algn="l">
              <a:spcBef>
                <a:spcPts val="0"/>
              </a:spcBef>
              <a:spcAft>
                <a:spcPts val="0"/>
              </a:spcAft>
              <a:buNone/>
            </a:pPr>
            <a:r>
              <a:rPr lang="en" sz="1400"/>
              <a:t>And you are gonna know what your output is supposed to look like.  Fun DevApi format.</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CLICK </a:t>
            </a:r>
            <a:endParaRPr sz="1400"/>
          </a:p>
          <a:p>
            <a:pPr indent="0" lvl="0" marL="0" rtl="0" algn="l">
              <a:spcBef>
                <a:spcPts val="0"/>
              </a:spcBef>
              <a:spcAft>
                <a:spcPts val="0"/>
              </a:spcAft>
              <a:buNone/>
            </a:pPr>
            <a:r>
              <a:rPr lang="en" sz="1400"/>
              <a:t>Read from top to bottom, basically doing a depth first traversal.</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   rating / quality / value , and you get to that 3.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That 3 is suppossed to go over there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CLICK)</a:t>
            </a:r>
            <a:endParaRPr sz="1400"/>
          </a:p>
          <a:p>
            <a:pPr indent="0" lvl="0" marL="0" rtl="0" algn="l">
              <a:spcBef>
                <a:spcPts val="0"/>
              </a:spcBef>
              <a:spcAft>
                <a:spcPts val="0"/>
              </a:spcAft>
              <a:buNone/>
            </a:pPr>
            <a:r>
              <a:rPr lang="en" sz="1400"/>
              <a:t>Continuing with the  depth first traversal, we get to  rating / primary / value  and that 4 is supposed to go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CLICK) </a:t>
            </a:r>
            <a:endParaRPr sz="1400"/>
          </a:p>
          <a:p>
            <a:pPr indent="0" lvl="0" marL="0" rtl="0" algn="l">
              <a:spcBef>
                <a:spcPts val="0"/>
              </a:spcBef>
              <a:spcAft>
                <a:spcPts val="0"/>
              </a:spcAft>
              <a:buNone/>
            </a:pPr>
            <a:r>
              <a:rPr lang="en" sz="1400"/>
              <a:t>over there.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So this is the first concern.   For each input value, put it somewhere in the output.</a:t>
            </a:r>
            <a:endParaRPr sz="1400"/>
          </a:p>
          <a:p>
            <a:pPr indent="0" lvl="0" marL="0" rtl="0" algn="l">
              <a:spcBef>
                <a:spcPts val="0"/>
              </a:spcBef>
              <a:spcAft>
                <a:spcPts val="0"/>
              </a:spcAft>
              <a:buNone/>
            </a:pPr>
            <a:r>
              <a:t/>
            </a:r>
            <a:endParaRPr sz="1400"/>
          </a:p>
          <a:p>
            <a:pPr indent="0" lvl="0" marL="0" rtl="0" algn="l">
              <a:spcBef>
                <a:spcPts val="0"/>
              </a:spcBef>
              <a:spcAft>
                <a:spcPts val="0"/>
              </a:spcAft>
              <a:buClr>
                <a:srgbClr val="000000"/>
              </a:buClr>
              <a:buSzPts val="1100"/>
              <a:buFont typeface="Arial"/>
              <a:buNone/>
            </a:pPr>
            <a:r>
              <a:rPr lang="en" sz="1400"/>
              <a:t>Foreshadowing : that looks like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CLICK)</a:t>
            </a:r>
            <a:endParaRPr sz="1400"/>
          </a:p>
          <a:p>
            <a:pPr indent="0" lvl="0" marL="0" rtl="0" algn="l">
              <a:spcBef>
                <a:spcPts val="0"/>
              </a:spcBef>
              <a:spcAft>
                <a:spcPts val="0"/>
              </a:spcAft>
              <a:buNone/>
            </a:pPr>
            <a:r>
              <a:rPr lang="en" sz="1400"/>
              <a:t>especially that 2nd part of  </a:t>
            </a:r>
            <a:r>
              <a:rPr b="1" lang="en" sz="1400">
                <a:latin typeface="Courier New"/>
                <a:ea typeface="Courier New"/>
                <a:cs typeface="Courier New"/>
                <a:sym typeface="Courier New"/>
              </a:rPr>
              <a:t>"Rating.SecondaryRatings.quality.Value".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9680451c_0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9680451c_0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Trebuchet MS"/>
                <a:ea typeface="Trebuchet MS"/>
                <a:cs typeface="Trebuchet MS"/>
                <a:sym typeface="Trebuchet MS"/>
              </a:rPr>
              <a:t>Make sure the output "looks right".</a:t>
            </a:r>
            <a:endParaRPr sz="1200">
              <a:latin typeface="Trebuchet MS"/>
              <a:ea typeface="Trebuchet MS"/>
              <a:cs typeface="Trebuchet MS"/>
              <a:sym typeface="Trebuchet MS"/>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rPr lang="en"/>
              <a:t>So we've got some input that is "half DevApi" format.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want the new output like so:</a:t>
            </a:r>
            <a:endParaRPr/>
          </a:p>
          <a:p>
            <a:pPr indent="0" lvl="0" marL="0" rtl="0" algn="l">
              <a:spcBef>
                <a:spcPts val="0"/>
              </a:spcBef>
              <a:spcAft>
                <a:spcPts val="0"/>
              </a:spcAft>
              <a:buNone/>
            </a:pPr>
            <a:r>
              <a:rPr lang="en"/>
              <a:t>Click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Same ase the INPUT we just want to apply some default 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Forshadowning</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rPr lang="en"/>
              <a:t>It would be nice to write somethign like that.</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85800" y="2111123"/>
            <a:ext cx="7772400" cy="15465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
        <p:nvSpPr>
          <p:cNvPr id="10" name="Google Shape;10;p2"/>
          <p:cNvSpPr txBox="1"/>
          <p:nvPr>
            <p:ph idx="1" type="subTitle"/>
          </p:nvPr>
        </p:nvSpPr>
        <p:spPr>
          <a:xfrm>
            <a:off x="685800" y="3786738"/>
            <a:ext cx="7772400" cy="1046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3" name="Google Shape;13;p3"/>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4" name="Shape 14"/>
        <p:cNvGrpSpPr/>
        <p:nvPr/>
      </p:nvGrpSpPr>
      <p:grpSpPr>
        <a:xfrm>
          <a:off x="0" y="0"/>
          <a:ext cx="0" cy="0"/>
          <a:chOff x="0" y="0"/>
          <a:chExt cx="0" cy="0"/>
        </a:xfrm>
      </p:grpSpPr>
      <p:sp>
        <p:nvSpPr>
          <p:cNvPr id="15" name="Google Shape;15;p4"/>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6" name="Google Shape;16;p4"/>
          <p:cNvSpPr txBox="1"/>
          <p:nvPr>
            <p:ph idx="1" type="body"/>
          </p:nvPr>
        </p:nvSpPr>
        <p:spPr>
          <a:xfrm>
            <a:off x="457200" y="1600200"/>
            <a:ext cx="39945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7" name="Google Shape;17;p4"/>
          <p:cNvSpPr txBox="1"/>
          <p:nvPr>
            <p:ph idx="2" type="body"/>
          </p:nvPr>
        </p:nvSpPr>
        <p:spPr>
          <a:xfrm>
            <a:off x="4692274" y="1600200"/>
            <a:ext cx="39945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 name="Shape 18"/>
        <p:cNvGrpSpPr/>
        <p:nvPr/>
      </p:nvGrpSpPr>
      <p:grpSpPr>
        <a:xfrm>
          <a:off x="0" y="0"/>
          <a:ext cx="0" cy="0"/>
          <a:chOff x="0" y="0"/>
          <a:chExt cx="0" cy="0"/>
        </a:xfrm>
      </p:grpSpPr>
      <p:sp>
        <p:nvSpPr>
          <p:cNvPr id="19" name="Google Shape;19;p5"/>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0" name="Shape 20"/>
        <p:cNvGrpSpPr/>
        <p:nvPr/>
      </p:nvGrpSpPr>
      <p:grpSpPr>
        <a:xfrm>
          <a:off x="0" y="0"/>
          <a:ext cx="0" cy="0"/>
          <a:chOff x="0" y="0"/>
          <a:chExt cx="0" cy="0"/>
        </a:xfrm>
      </p:grpSpPr>
      <p:sp>
        <p:nvSpPr>
          <p:cNvPr id="21" name="Google Shape;21;p6"/>
          <p:cNvSpPr txBox="1"/>
          <p:nvPr>
            <p:ph idx="1" type="body"/>
          </p:nvPr>
        </p:nvSpPr>
        <p:spPr>
          <a:xfrm>
            <a:off x="457200" y="5875079"/>
            <a:ext cx="8229600" cy="6927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gif"/><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gif"/><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gif"/><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C343D"/>
        </a:solidFill>
      </p:bgPr>
    </p:bg>
    <p:spTree>
      <p:nvGrpSpPr>
        <p:cNvPr id="26" name="Shape 26"/>
        <p:cNvGrpSpPr/>
        <p:nvPr/>
      </p:nvGrpSpPr>
      <p:grpSpPr>
        <a:xfrm>
          <a:off x="0" y="0"/>
          <a:ext cx="0" cy="0"/>
          <a:chOff x="0" y="0"/>
          <a:chExt cx="0" cy="0"/>
        </a:xfrm>
      </p:grpSpPr>
      <p:sp>
        <p:nvSpPr>
          <p:cNvPr id="27" name="Google Shape;27;p8"/>
          <p:cNvSpPr txBox="1"/>
          <p:nvPr>
            <p:ph type="ctrTitle"/>
          </p:nvPr>
        </p:nvSpPr>
        <p:spPr>
          <a:xfrm>
            <a:off x="605250" y="1202098"/>
            <a:ext cx="7772400" cy="154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Trebuchet MS"/>
                <a:ea typeface="Trebuchet MS"/>
                <a:cs typeface="Trebuchet MS"/>
                <a:sym typeface="Trebuchet MS"/>
              </a:rPr>
              <a:t>JOLT Introduction</a:t>
            </a:r>
            <a:endParaRPr>
              <a:solidFill>
                <a:schemeClr val="lt1"/>
              </a:solidFill>
              <a:latin typeface="Trebuchet MS"/>
              <a:ea typeface="Trebuchet MS"/>
              <a:cs typeface="Trebuchet MS"/>
              <a:sym typeface="Trebuchet MS"/>
            </a:endParaRPr>
          </a:p>
        </p:txBody>
      </p:sp>
      <p:sp>
        <p:nvSpPr>
          <p:cNvPr id="28" name="Google Shape;28;p8"/>
          <p:cNvSpPr txBox="1"/>
          <p:nvPr>
            <p:ph idx="1" type="subTitle"/>
          </p:nvPr>
        </p:nvSpPr>
        <p:spPr>
          <a:xfrm>
            <a:off x="835400" y="2905841"/>
            <a:ext cx="7772400" cy="104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Trebuchet MS"/>
                <a:ea typeface="Trebuchet MS"/>
                <a:cs typeface="Trebuchet MS"/>
                <a:sym typeface="Trebuchet MS"/>
              </a:rPr>
              <a:t>2013</a:t>
            </a:r>
            <a:endParaRPr>
              <a:solidFill>
                <a:schemeClr val="lt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0" y="106671"/>
            <a:ext cx="8278500" cy="119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rgbClr val="003D4C"/>
                </a:solidFill>
                <a:latin typeface="Trebuchet MS"/>
                <a:ea typeface="Trebuchet MS"/>
                <a:cs typeface="Trebuchet MS"/>
                <a:sym typeface="Trebuchet MS"/>
              </a:rPr>
              <a:t>Transform Separable Concerns 3: </a:t>
            </a:r>
            <a:endParaRPr sz="3200">
              <a:solidFill>
                <a:srgbClr val="003D4C"/>
              </a:solidFill>
              <a:latin typeface="Trebuchet MS"/>
              <a:ea typeface="Trebuchet MS"/>
              <a:cs typeface="Trebuchet MS"/>
              <a:sym typeface="Trebuchet MS"/>
            </a:endParaRPr>
          </a:p>
          <a:p>
            <a:pPr indent="0" lvl="0" marL="0" rtl="0" algn="l">
              <a:spcBef>
                <a:spcPts val="0"/>
              </a:spcBef>
              <a:spcAft>
                <a:spcPts val="0"/>
              </a:spcAft>
              <a:buNone/>
            </a:pPr>
            <a:r>
              <a:rPr lang="en" sz="3200">
                <a:solidFill>
                  <a:srgbClr val="003D4C"/>
                </a:solidFill>
                <a:latin typeface="Trebuchet MS"/>
                <a:ea typeface="Trebuchet MS"/>
                <a:cs typeface="Trebuchet MS"/>
                <a:sym typeface="Trebuchet MS"/>
              </a:rPr>
              <a:t>Machine Format</a:t>
            </a:r>
            <a:endParaRPr>
              <a:latin typeface="Trebuchet MS"/>
              <a:ea typeface="Trebuchet MS"/>
              <a:cs typeface="Trebuchet MS"/>
              <a:sym typeface="Trebuchet MS"/>
            </a:endParaRPr>
          </a:p>
        </p:txBody>
      </p:sp>
      <p:sp>
        <p:nvSpPr>
          <p:cNvPr id="111" name="Google Shape;111;p17"/>
          <p:cNvSpPr txBox="1"/>
          <p:nvPr>
            <p:ph idx="1" type="body"/>
          </p:nvPr>
        </p:nvSpPr>
        <p:spPr>
          <a:xfrm>
            <a:off x="0" y="1428938"/>
            <a:ext cx="4630800" cy="411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Defaultr Output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"Rating": </a:t>
            </a:r>
            <a:r>
              <a:rPr b="1" lang="en" sz="2400">
                <a:solidFill>
                  <a:srgbClr val="0000FF"/>
                </a:solidFill>
                <a:latin typeface="Courier New"/>
                <a:ea typeface="Courier New"/>
                <a:cs typeface="Courier New"/>
                <a:sym typeface="Courier New"/>
              </a:rPr>
              <a:t>4</a:t>
            </a: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a:t>
            </a:r>
            <a:r>
              <a:rPr b="1" lang="en" sz="2400">
                <a:solidFill>
                  <a:srgbClr val="FF0000"/>
                </a:solidFill>
                <a:latin typeface="Courier New"/>
                <a:ea typeface="Courier New"/>
                <a:cs typeface="Courier New"/>
                <a:sym typeface="Courier New"/>
              </a:rPr>
              <a:t>"RatingRange": 5,</a:t>
            </a:r>
            <a:endParaRPr b="1" sz="2400">
              <a:solidFill>
                <a:srgbClr val="FF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"SecondaryRatings":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"quality":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"Value": </a:t>
            </a:r>
            <a:r>
              <a:rPr b="1" lang="en" sz="2400">
                <a:solidFill>
                  <a:srgbClr val="0000FF"/>
                </a:solidFill>
                <a:latin typeface="Courier New"/>
                <a:ea typeface="Courier New"/>
                <a:cs typeface="Courier New"/>
                <a:sym typeface="Courier New"/>
              </a:rPr>
              <a:t>3</a:t>
            </a: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FF0000"/>
                </a:solidFill>
                <a:latin typeface="Courier New"/>
                <a:ea typeface="Courier New"/>
                <a:cs typeface="Courier New"/>
                <a:sym typeface="Courier New"/>
              </a:rPr>
              <a:t>      "Range": 5</a:t>
            </a:r>
            <a:endParaRPr b="1" sz="2400">
              <a:solidFill>
                <a:srgbClr val="FF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a:p>
        </p:txBody>
      </p:sp>
      <p:grpSp>
        <p:nvGrpSpPr>
          <p:cNvPr id="112" name="Google Shape;112;p17"/>
          <p:cNvGrpSpPr/>
          <p:nvPr/>
        </p:nvGrpSpPr>
        <p:grpSpPr>
          <a:xfrm>
            <a:off x="2932800" y="2648550"/>
            <a:ext cx="669375" cy="1343625"/>
            <a:chOff x="2932800" y="1978100"/>
            <a:chExt cx="669375" cy="1343625"/>
          </a:xfrm>
        </p:grpSpPr>
        <p:sp>
          <p:nvSpPr>
            <p:cNvPr id="113" name="Google Shape;113;p17"/>
            <p:cNvSpPr/>
            <p:nvPr/>
          </p:nvSpPr>
          <p:spPr>
            <a:xfrm>
              <a:off x="3293175" y="1978100"/>
              <a:ext cx="309000" cy="305100"/>
            </a:xfrm>
            <a:prstGeom prst="rect">
              <a:avLst/>
            </a:prstGeom>
            <a:no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a:off x="2932800" y="3016625"/>
              <a:ext cx="309000" cy="305100"/>
            </a:xfrm>
            <a:prstGeom prst="rect">
              <a:avLst/>
            </a:prstGeom>
            <a:no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7"/>
          <p:cNvSpPr txBox="1"/>
          <p:nvPr>
            <p:ph idx="1" type="body"/>
          </p:nvPr>
        </p:nvSpPr>
        <p:spPr>
          <a:xfrm>
            <a:off x="4370575" y="1525463"/>
            <a:ext cx="4323600" cy="488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Operate on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2400">
                <a:solidFill>
                  <a:srgbClr val="000000"/>
                </a:solidFill>
                <a:latin typeface="Courier New"/>
                <a:ea typeface="Courier New"/>
                <a:cs typeface="Courier New"/>
                <a:sym typeface="Courier New"/>
              </a:rPr>
              <a:t>Map&lt;String,Object&gt; and  List&lt;Object&gt;</a:t>
            </a:r>
            <a:endParaRPr sz="2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2400">
                <a:solidFill>
                  <a:srgbClr val="000000"/>
                </a:solidFill>
                <a:latin typeface="Courier New"/>
                <a:ea typeface="Courier New"/>
                <a:cs typeface="Courier New"/>
                <a:sym typeface="Courier New"/>
              </a:rPr>
              <a:t>and let </a:t>
            </a:r>
            <a:endParaRPr sz="2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2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2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2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2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2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2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2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2400">
                <a:solidFill>
                  <a:srgbClr val="000000"/>
                </a:solidFill>
                <a:latin typeface="Courier New"/>
                <a:ea typeface="Courier New"/>
                <a:cs typeface="Courier New"/>
                <a:sym typeface="Courier New"/>
              </a:rPr>
              <a:t>handle it.</a:t>
            </a:r>
            <a:endParaRPr sz="2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a:p>
        </p:txBody>
      </p:sp>
      <p:pic>
        <p:nvPicPr>
          <p:cNvPr id="116" name="Google Shape;116;p17"/>
          <p:cNvPicPr preferRelativeResize="0"/>
          <p:nvPr/>
        </p:nvPicPr>
        <p:blipFill>
          <a:blip r:embed="rId3">
            <a:alphaModFix/>
          </a:blip>
          <a:stretch>
            <a:fillRect/>
          </a:stretch>
        </p:blipFill>
        <p:spPr>
          <a:xfrm>
            <a:off x="4514577" y="3447258"/>
            <a:ext cx="4163224" cy="262509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0" y="127800"/>
            <a:ext cx="8284500" cy="60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rgbClr val="003D4C"/>
                </a:solidFill>
                <a:latin typeface="Trebuchet MS"/>
                <a:ea typeface="Trebuchet MS"/>
                <a:cs typeface="Trebuchet MS"/>
                <a:sym typeface="Trebuchet MS"/>
              </a:rPr>
              <a:t>Recap : </a:t>
            </a:r>
            <a:endParaRPr>
              <a:latin typeface="Trebuchet MS"/>
              <a:ea typeface="Trebuchet MS"/>
              <a:cs typeface="Trebuchet MS"/>
              <a:sym typeface="Trebuchet MS"/>
            </a:endParaRPr>
          </a:p>
        </p:txBody>
      </p:sp>
      <p:sp>
        <p:nvSpPr>
          <p:cNvPr id="122" name="Google Shape;122;p18"/>
          <p:cNvSpPr txBox="1"/>
          <p:nvPr>
            <p:ph idx="1" type="body"/>
          </p:nvPr>
        </p:nvSpPr>
        <p:spPr>
          <a:xfrm>
            <a:off x="1474661" y="82531"/>
            <a:ext cx="8458800" cy="1670400"/>
          </a:xfrm>
          <a:prstGeom prst="rect">
            <a:avLst/>
          </a:prstGeom>
        </p:spPr>
        <p:txBody>
          <a:bodyPr anchorCtr="0" anchor="t" bIns="91425" lIns="91425" spcFirstLastPara="1" rIns="91425" wrap="square" tIns="91425">
            <a:noAutofit/>
          </a:bodyPr>
          <a:lstStyle/>
          <a:p>
            <a:pPr indent="-419100" lvl="0" marL="457200" rtl="0" algn="l">
              <a:lnSpc>
                <a:spcPct val="115000"/>
              </a:lnSpc>
              <a:spcBef>
                <a:spcPts val="0"/>
              </a:spcBef>
              <a:spcAft>
                <a:spcPts val="0"/>
              </a:spcAft>
              <a:buSzPts val="3000"/>
              <a:buChar char="●"/>
            </a:pPr>
            <a:r>
              <a:rPr lang="en" sz="2400">
                <a:latin typeface="Trebuchet MS"/>
                <a:ea typeface="Trebuchet MS"/>
                <a:cs typeface="Trebuchet MS"/>
                <a:sym typeface="Trebuchet MS"/>
              </a:rPr>
              <a:t>Operate on Maps-of-Maps</a:t>
            </a:r>
            <a:endParaRPr sz="2400">
              <a:latin typeface="Trebuchet MS"/>
              <a:ea typeface="Trebuchet MS"/>
              <a:cs typeface="Trebuchet MS"/>
              <a:sym typeface="Trebuchet MS"/>
            </a:endParaRPr>
          </a:p>
          <a:p>
            <a:pPr indent="-419100" lvl="0" marL="457200" rtl="0" algn="l">
              <a:lnSpc>
                <a:spcPct val="115000"/>
              </a:lnSpc>
              <a:spcBef>
                <a:spcPts val="0"/>
              </a:spcBef>
              <a:spcAft>
                <a:spcPts val="0"/>
              </a:spcAft>
              <a:buSzPts val="3000"/>
              <a:buChar char="●"/>
            </a:pPr>
            <a:r>
              <a:rPr lang="en" sz="2400">
                <a:solidFill>
                  <a:srgbClr val="000000"/>
                </a:solidFill>
                <a:latin typeface="Trebuchet MS"/>
                <a:ea typeface="Trebuchet MS"/>
                <a:cs typeface="Trebuchet MS"/>
                <a:sym typeface="Trebuchet MS"/>
              </a:rPr>
              <a:t>Small JSON based DSL for each transform "concern"</a:t>
            </a:r>
            <a:endParaRPr sz="2400">
              <a:solidFill>
                <a:srgbClr val="000000"/>
              </a:solidFill>
              <a:latin typeface="Trebuchet MS"/>
              <a:ea typeface="Trebuchet MS"/>
              <a:cs typeface="Trebuchet MS"/>
              <a:sym typeface="Trebuchet MS"/>
            </a:endParaRPr>
          </a:p>
          <a:p>
            <a:pPr indent="-419100" lvl="0" marL="457200" rtl="0" algn="l">
              <a:lnSpc>
                <a:spcPct val="115000"/>
              </a:lnSpc>
              <a:spcBef>
                <a:spcPts val="0"/>
              </a:spcBef>
              <a:spcAft>
                <a:spcPts val="0"/>
              </a:spcAft>
              <a:buSzPts val="3000"/>
              <a:buChar char="●"/>
            </a:pPr>
            <a:r>
              <a:rPr lang="en" sz="2400">
                <a:solidFill>
                  <a:srgbClr val="000000"/>
                </a:solidFill>
                <a:latin typeface="Trebuchet MS"/>
                <a:ea typeface="Trebuchet MS"/>
                <a:cs typeface="Trebuchet MS"/>
                <a:sym typeface="Trebuchet MS"/>
              </a:rPr>
              <a:t>Chain them together</a:t>
            </a:r>
            <a:endParaRPr sz="2400">
              <a:latin typeface="Trebuchet MS"/>
              <a:ea typeface="Trebuchet MS"/>
              <a:cs typeface="Trebuchet MS"/>
              <a:sym typeface="Trebuchet MS"/>
            </a:endParaRPr>
          </a:p>
        </p:txBody>
      </p:sp>
      <p:sp>
        <p:nvSpPr>
          <p:cNvPr id="123" name="Google Shape;123;p18"/>
          <p:cNvSpPr txBox="1"/>
          <p:nvPr/>
        </p:nvSpPr>
        <p:spPr>
          <a:xfrm>
            <a:off x="0" y="1497517"/>
            <a:ext cx="6261900" cy="49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ourier New"/>
                <a:ea typeface="Courier New"/>
                <a:cs typeface="Courier New"/>
                <a:sym typeface="Courier New"/>
              </a:rPr>
              <a:t>[ </a:t>
            </a:r>
            <a:endParaRPr b="1"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  {</a:t>
            </a:r>
            <a:endParaRPr b="1"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    "</a:t>
            </a:r>
            <a:r>
              <a:rPr b="1" lang="en" sz="2400">
                <a:solidFill>
                  <a:srgbClr val="674EA7"/>
                </a:solidFill>
                <a:latin typeface="Courier New"/>
                <a:ea typeface="Courier New"/>
                <a:cs typeface="Courier New"/>
                <a:sym typeface="Courier New"/>
              </a:rPr>
              <a:t>operation</a:t>
            </a:r>
            <a:r>
              <a:rPr b="1" lang="en" sz="2400">
                <a:latin typeface="Courier New"/>
                <a:ea typeface="Courier New"/>
                <a:cs typeface="Courier New"/>
                <a:sym typeface="Courier New"/>
              </a:rPr>
              <a:t>" : "</a:t>
            </a:r>
            <a:r>
              <a:rPr b="1" lang="en" sz="2400">
                <a:solidFill>
                  <a:srgbClr val="6AA84F"/>
                </a:solidFill>
                <a:latin typeface="Courier New"/>
                <a:ea typeface="Courier New"/>
                <a:cs typeface="Courier New"/>
                <a:sym typeface="Courier New"/>
              </a:rPr>
              <a:t>shift</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    "</a:t>
            </a:r>
            <a:r>
              <a:rPr b="1" lang="en" sz="2400">
                <a:solidFill>
                  <a:srgbClr val="674EA7"/>
                </a:solidFill>
                <a:latin typeface="Courier New"/>
                <a:ea typeface="Courier New"/>
                <a:cs typeface="Courier New"/>
                <a:sym typeface="Courier New"/>
              </a:rPr>
              <a:t>spec</a:t>
            </a:r>
            <a:r>
              <a:rPr b="1" lang="en" sz="2400">
                <a:latin typeface="Courier New"/>
                <a:ea typeface="Courier New"/>
                <a:cs typeface="Courier New"/>
                <a:sym typeface="Courier New"/>
              </a:rPr>
              <a:t>": { ... }</a:t>
            </a:r>
            <a:endParaRPr b="1"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  },</a:t>
            </a:r>
            <a:endParaRPr b="1"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  {</a:t>
            </a:r>
            <a:endParaRPr b="1"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    "</a:t>
            </a:r>
            <a:r>
              <a:rPr b="1" lang="en" sz="2400">
                <a:solidFill>
                  <a:srgbClr val="674EA7"/>
                </a:solidFill>
                <a:latin typeface="Courier New"/>
                <a:ea typeface="Courier New"/>
                <a:cs typeface="Courier New"/>
                <a:sym typeface="Courier New"/>
              </a:rPr>
              <a:t>operation</a:t>
            </a:r>
            <a:r>
              <a:rPr b="1" lang="en" sz="2400">
                <a:latin typeface="Courier New"/>
                <a:ea typeface="Courier New"/>
                <a:cs typeface="Courier New"/>
                <a:sym typeface="Courier New"/>
              </a:rPr>
              <a:t>" : "</a:t>
            </a:r>
            <a:r>
              <a:rPr b="1" lang="en" sz="2400">
                <a:solidFill>
                  <a:srgbClr val="6AA84F"/>
                </a:solidFill>
                <a:latin typeface="Courier New"/>
                <a:ea typeface="Courier New"/>
                <a:cs typeface="Courier New"/>
                <a:sym typeface="Courier New"/>
              </a:rPr>
              <a:t>java</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    "</a:t>
            </a:r>
            <a:r>
              <a:rPr b="1" lang="en" sz="2400">
                <a:solidFill>
                  <a:srgbClr val="674EA7"/>
                </a:solidFill>
                <a:latin typeface="Courier New"/>
                <a:ea typeface="Courier New"/>
                <a:cs typeface="Courier New"/>
                <a:sym typeface="Courier New"/>
              </a:rPr>
              <a:t>classname</a:t>
            </a:r>
            <a:r>
              <a:rPr b="1" lang="en" sz="2400">
                <a:latin typeface="Courier New"/>
                <a:ea typeface="Courier New"/>
                <a:cs typeface="Courier New"/>
                <a:sym typeface="Courier New"/>
              </a:rPr>
              <a:t>" : "</a:t>
            </a:r>
            <a:r>
              <a:rPr b="1" lang="en" sz="2400">
                <a:solidFill>
                  <a:srgbClr val="6AA84F"/>
                </a:solidFill>
                <a:latin typeface="Courier New"/>
                <a:ea typeface="Courier New"/>
                <a:cs typeface="Courier New"/>
                <a:sym typeface="Courier New"/>
              </a:rPr>
              <a:t>com.bazaar..</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    </a:t>
            </a:r>
            <a:r>
              <a:rPr b="1" lang="en" sz="2400">
                <a:solidFill>
                  <a:srgbClr val="E69138"/>
                </a:solidFill>
                <a:latin typeface="Courier New"/>
                <a:ea typeface="Courier New"/>
                <a:cs typeface="Courier New"/>
                <a:sym typeface="Courier New"/>
              </a:rPr>
              <a:t>"spec": { ... } // optional</a:t>
            </a:r>
            <a:endParaRPr b="1" sz="2400">
              <a:solidFill>
                <a:srgbClr val="E69138"/>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latin typeface="Courier New"/>
                <a:ea typeface="Courier New"/>
                <a:cs typeface="Courier New"/>
                <a:sym typeface="Courier New"/>
              </a:rPr>
              <a:t>  },</a:t>
            </a:r>
            <a:endParaRPr b="1"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  {</a:t>
            </a:r>
            <a:endParaRPr b="1"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    "</a:t>
            </a:r>
            <a:r>
              <a:rPr b="1" lang="en" sz="2400">
                <a:solidFill>
                  <a:srgbClr val="674EA7"/>
                </a:solidFill>
                <a:latin typeface="Courier New"/>
                <a:ea typeface="Courier New"/>
                <a:cs typeface="Courier New"/>
                <a:sym typeface="Courier New"/>
              </a:rPr>
              <a:t>operation</a:t>
            </a:r>
            <a:r>
              <a:rPr b="1" lang="en" sz="2400">
                <a:latin typeface="Courier New"/>
                <a:ea typeface="Courier New"/>
                <a:cs typeface="Courier New"/>
                <a:sym typeface="Courier New"/>
              </a:rPr>
              <a:t>" : "</a:t>
            </a:r>
            <a:r>
              <a:rPr b="1" lang="en" sz="2400">
                <a:solidFill>
                  <a:srgbClr val="6AA84F"/>
                </a:solidFill>
                <a:latin typeface="Courier New"/>
                <a:ea typeface="Courier New"/>
                <a:cs typeface="Courier New"/>
                <a:sym typeface="Courier New"/>
              </a:rPr>
              <a:t>default</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    "</a:t>
            </a:r>
            <a:r>
              <a:rPr b="1" lang="en" sz="2400">
                <a:solidFill>
                  <a:srgbClr val="674EA7"/>
                </a:solidFill>
                <a:latin typeface="Courier New"/>
                <a:ea typeface="Courier New"/>
                <a:cs typeface="Courier New"/>
                <a:sym typeface="Courier New"/>
              </a:rPr>
              <a:t>spec</a:t>
            </a:r>
            <a:r>
              <a:rPr b="1" lang="en" sz="2400">
                <a:latin typeface="Courier New"/>
                <a:ea typeface="Courier New"/>
                <a:cs typeface="Courier New"/>
                <a:sym typeface="Courier New"/>
              </a:rPr>
              <a:t>" : { ... }</a:t>
            </a:r>
            <a:endParaRPr b="1"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  } </a:t>
            </a:r>
            <a:endParaRPr b="1"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a:t>
            </a:r>
            <a:endParaRPr b="1" sz="2400">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124" name="Google Shape;124;p18"/>
          <p:cNvSpPr txBox="1"/>
          <p:nvPr/>
        </p:nvSpPr>
        <p:spPr>
          <a:xfrm>
            <a:off x="6426000" y="1726088"/>
            <a:ext cx="2648700" cy="43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ourier New"/>
                <a:ea typeface="Courier New"/>
                <a:cs typeface="Courier New"/>
                <a:sym typeface="Courier New"/>
              </a:rPr>
              <a:t>Valid </a:t>
            </a:r>
            <a:endParaRPr b="1"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Operations:</a:t>
            </a:r>
            <a:endParaRPr b="1" sz="2400">
              <a:latin typeface="Courier New"/>
              <a:ea typeface="Courier New"/>
              <a:cs typeface="Courier New"/>
              <a:sym typeface="Courier New"/>
            </a:endParaRPr>
          </a:p>
          <a:p>
            <a:pPr indent="0" lvl="0" marL="0" rtl="0" algn="l">
              <a:spcBef>
                <a:spcPts val="0"/>
              </a:spcBef>
              <a:spcAft>
                <a:spcPts val="0"/>
              </a:spcAft>
              <a:buNone/>
            </a:pPr>
            <a:r>
              <a:t/>
            </a:r>
            <a:endParaRPr b="1"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  "</a:t>
            </a:r>
            <a:r>
              <a:rPr b="1" lang="en" sz="2400">
                <a:solidFill>
                  <a:srgbClr val="6AA84F"/>
                </a:solidFill>
                <a:latin typeface="Courier New"/>
                <a:ea typeface="Courier New"/>
                <a:cs typeface="Courier New"/>
                <a:sym typeface="Courier New"/>
              </a:rPr>
              <a:t>shift</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  "</a:t>
            </a:r>
            <a:r>
              <a:rPr b="1" lang="en" sz="2400">
                <a:solidFill>
                  <a:srgbClr val="6AA84F"/>
                </a:solidFill>
                <a:latin typeface="Courier New"/>
                <a:ea typeface="Courier New"/>
                <a:cs typeface="Courier New"/>
                <a:sym typeface="Courier New"/>
              </a:rPr>
              <a:t>default</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latin typeface="Courier New"/>
                <a:ea typeface="Courier New"/>
                <a:cs typeface="Courier New"/>
                <a:sym typeface="Courier New"/>
              </a:rPr>
              <a:t>  "</a:t>
            </a:r>
            <a:r>
              <a:rPr b="1" lang="en" sz="2400">
                <a:solidFill>
                  <a:srgbClr val="6AA84F"/>
                </a:solidFill>
                <a:latin typeface="Courier New"/>
                <a:ea typeface="Courier New"/>
                <a:cs typeface="Courier New"/>
                <a:sym typeface="Courier New"/>
              </a:rPr>
              <a:t>remove</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latin typeface="Courier New"/>
                <a:ea typeface="Courier New"/>
                <a:cs typeface="Courier New"/>
                <a:sym typeface="Courier New"/>
              </a:rPr>
              <a:t>  "</a:t>
            </a:r>
            <a:r>
              <a:rPr b="1" lang="en" sz="2400">
                <a:solidFill>
                  <a:srgbClr val="6AA84F"/>
                </a:solidFill>
                <a:latin typeface="Courier New"/>
                <a:ea typeface="Courier New"/>
                <a:cs typeface="Courier New"/>
                <a:sym typeface="Courier New"/>
              </a:rPr>
              <a:t>sort</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  "</a:t>
            </a:r>
            <a:r>
              <a:rPr b="1" lang="en" sz="2400">
                <a:solidFill>
                  <a:srgbClr val="6AA84F"/>
                </a:solidFill>
                <a:latin typeface="Courier New"/>
                <a:ea typeface="Courier New"/>
                <a:cs typeface="Courier New"/>
                <a:sym typeface="Courier New"/>
              </a:rPr>
              <a:t>java</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p>
            <a:pPr indent="0" lvl="0" marL="0" rtl="0" algn="l">
              <a:spcBef>
                <a:spcPts val="0"/>
              </a:spcBef>
              <a:spcAft>
                <a:spcPts val="0"/>
              </a:spcAft>
              <a:buNone/>
            </a:pPr>
            <a:r>
              <a:t/>
            </a:r>
            <a:endParaRPr b="1" sz="2400">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0" y="127800"/>
            <a:ext cx="8284500" cy="60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rgbClr val="003D4C"/>
                </a:solidFill>
                <a:latin typeface="Trebuchet MS"/>
                <a:ea typeface="Trebuchet MS"/>
                <a:cs typeface="Trebuchet MS"/>
                <a:sym typeface="Trebuchet MS"/>
              </a:rPr>
              <a:t>A Note on Testing : </a:t>
            </a:r>
            <a:endParaRPr>
              <a:latin typeface="Trebuchet MS"/>
              <a:ea typeface="Trebuchet MS"/>
              <a:cs typeface="Trebuchet MS"/>
              <a:sym typeface="Trebuchet MS"/>
            </a:endParaRPr>
          </a:p>
        </p:txBody>
      </p:sp>
      <p:pic>
        <p:nvPicPr>
          <p:cNvPr id="130" name="Google Shape;130;p19"/>
          <p:cNvPicPr preferRelativeResize="0"/>
          <p:nvPr/>
        </p:nvPicPr>
        <p:blipFill>
          <a:blip r:embed="rId3">
            <a:alphaModFix/>
          </a:blip>
          <a:stretch>
            <a:fillRect/>
          </a:stretch>
        </p:blipFill>
        <p:spPr>
          <a:xfrm>
            <a:off x="199175" y="991512"/>
            <a:ext cx="5737513" cy="5866489"/>
          </a:xfrm>
          <a:prstGeom prst="rect">
            <a:avLst/>
          </a:prstGeom>
          <a:noFill/>
          <a:ln>
            <a:noFill/>
          </a:ln>
        </p:spPr>
      </p:pic>
      <p:grpSp>
        <p:nvGrpSpPr>
          <p:cNvPr id="131" name="Google Shape;131;p19"/>
          <p:cNvGrpSpPr/>
          <p:nvPr/>
        </p:nvGrpSpPr>
        <p:grpSpPr>
          <a:xfrm>
            <a:off x="4543954" y="3282379"/>
            <a:ext cx="3761886" cy="2114023"/>
            <a:chOff x="4543954" y="3282379"/>
            <a:chExt cx="3761886" cy="2114023"/>
          </a:xfrm>
        </p:grpSpPr>
        <p:grpSp>
          <p:nvGrpSpPr>
            <p:cNvPr id="132" name="Google Shape;132;p19"/>
            <p:cNvGrpSpPr/>
            <p:nvPr/>
          </p:nvGrpSpPr>
          <p:grpSpPr>
            <a:xfrm>
              <a:off x="5871640" y="4074154"/>
              <a:ext cx="2434200" cy="1322248"/>
              <a:chOff x="5871640" y="4074154"/>
              <a:chExt cx="2434200" cy="1322248"/>
            </a:xfrm>
          </p:grpSpPr>
          <p:sp>
            <p:nvSpPr>
              <p:cNvPr id="133" name="Google Shape;133;p19"/>
              <p:cNvSpPr txBox="1"/>
              <p:nvPr/>
            </p:nvSpPr>
            <p:spPr>
              <a:xfrm>
                <a:off x="5886508" y="4074154"/>
                <a:ext cx="1932300" cy="5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FF"/>
                    </a:solidFill>
                    <a:latin typeface="Trebuchet MS"/>
                    <a:ea typeface="Trebuchet MS"/>
                    <a:cs typeface="Trebuchet MS"/>
                    <a:sym typeface="Trebuchet MS"/>
                  </a:rPr>
                  <a:t>shift</a:t>
                </a:r>
                <a:endParaRPr b="1" sz="2400">
                  <a:solidFill>
                    <a:srgbClr val="0000FF"/>
                  </a:solidFill>
                  <a:latin typeface="Trebuchet MS"/>
                  <a:ea typeface="Trebuchet MS"/>
                  <a:cs typeface="Trebuchet MS"/>
                  <a:sym typeface="Trebuchet MS"/>
                </a:endParaRPr>
              </a:p>
            </p:txBody>
          </p:sp>
          <p:sp>
            <p:nvSpPr>
              <p:cNvPr id="134" name="Google Shape;134;p19"/>
              <p:cNvSpPr txBox="1"/>
              <p:nvPr/>
            </p:nvSpPr>
            <p:spPr>
              <a:xfrm>
                <a:off x="5871640" y="4460729"/>
                <a:ext cx="2434200" cy="5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FF"/>
                    </a:solidFill>
                    <a:latin typeface="Trebuchet MS"/>
                    <a:ea typeface="Trebuchet MS"/>
                    <a:cs typeface="Trebuchet MS"/>
                    <a:sym typeface="Trebuchet MS"/>
                  </a:rPr>
                  <a:t>custom Java</a:t>
                </a:r>
                <a:endParaRPr b="1" sz="2400">
                  <a:solidFill>
                    <a:srgbClr val="0000FF"/>
                  </a:solidFill>
                  <a:latin typeface="Trebuchet MS"/>
                  <a:ea typeface="Trebuchet MS"/>
                  <a:cs typeface="Trebuchet MS"/>
                  <a:sym typeface="Trebuchet MS"/>
                </a:endParaRPr>
              </a:p>
            </p:txBody>
          </p:sp>
          <p:sp>
            <p:nvSpPr>
              <p:cNvPr id="135" name="Google Shape;135;p19"/>
              <p:cNvSpPr txBox="1"/>
              <p:nvPr/>
            </p:nvSpPr>
            <p:spPr>
              <a:xfrm>
                <a:off x="5871640" y="4849202"/>
                <a:ext cx="2434200" cy="5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FF"/>
                    </a:solidFill>
                    <a:latin typeface="Trebuchet MS"/>
                    <a:ea typeface="Trebuchet MS"/>
                    <a:cs typeface="Trebuchet MS"/>
                    <a:sym typeface="Trebuchet MS"/>
                  </a:rPr>
                  <a:t>default</a:t>
                </a:r>
                <a:endParaRPr b="1" sz="2400">
                  <a:solidFill>
                    <a:srgbClr val="0000FF"/>
                  </a:solidFill>
                  <a:latin typeface="Trebuchet MS"/>
                  <a:ea typeface="Trebuchet MS"/>
                  <a:cs typeface="Trebuchet MS"/>
                  <a:sym typeface="Trebuchet MS"/>
                </a:endParaRPr>
              </a:p>
            </p:txBody>
          </p:sp>
        </p:grpSp>
        <p:sp>
          <p:nvSpPr>
            <p:cNvPr id="136" name="Google Shape;136;p19"/>
            <p:cNvSpPr txBox="1"/>
            <p:nvPr/>
          </p:nvSpPr>
          <p:spPr>
            <a:xfrm>
              <a:off x="4543954" y="3282379"/>
              <a:ext cx="1664700" cy="5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FF"/>
                  </a:solidFill>
                  <a:latin typeface="Trebuchet MS"/>
                  <a:ea typeface="Trebuchet MS"/>
                  <a:cs typeface="Trebuchet MS"/>
                  <a:sym typeface="Trebuchet MS"/>
                </a:rPr>
                <a:t>input doc</a:t>
              </a:r>
              <a:endParaRPr b="1" sz="2400">
                <a:solidFill>
                  <a:srgbClr val="0000FF"/>
                </a:solidFill>
                <a:latin typeface="Trebuchet MS"/>
                <a:ea typeface="Trebuchet MS"/>
                <a:cs typeface="Trebuchet MS"/>
                <a:sym typeface="Trebuchet M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0" y="127800"/>
            <a:ext cx="8284500" cy="60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rgbClr val="003D4C"/>
                </a:solidFill>
                <a:latin typeface="Trebuchet MS"/>
                <a:ea typeface="Trebuchet MS"/>
                <a:cs typeface="Trebuchet MS"/>
                <a:sym typeface="Trebuchet MS"/>
              </a:rPr>
              <a:t>Shiftr Basics :</a:t>
            </a:r>
            <a:endParaRPr>
              <a:latin typeface="Trebuchet MS"/>
              <a:ea typeface="Trebuchet MS"/>
              <a:cs typeface="Trebuchet MS"/>
              <a:sym typeface="Trebuchet MS"/>
            </a:endParaRPr>
          </a:p>
        </p:txBody>
      </p:sp>
      <p:sp>
        <p:nvSpPr>
          <p:cNvPr id="142" name="Google Shape;142;p20"/>
          <p:cNvSpPr txBox="1"/>
          <p:nvPr>
            <p:ph idx="1" type="body"/>
          </p:nvPr>
        </p:nvSpPr>
        <p:spPr>
          <a:xfrm>
            <a:off x="0" y="737700"/>
            <a:ext cx="3499500" cy="306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INPUT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"rating": {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"quality":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"value": </a:t>
            </a:r>
            <a:r>
              <a:rPr b="1" lang="en" sz="2400">
                <a:solidFill>
                  <a:srgbClr val="0000FF"/>
                </a:solidFill>
                <a:latin typeface="Courier New"/>
                <a:ea typeface="Courier New"/>
                <a:cs typeface="Courier New"/>
                <a:sym typeface="Courier New"/>
              </a:rPr>
              <a:t>3</a:t>
            </a: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"primary":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"value": </a:t>
            </a:r>
            <a:r>
              <a:rPr b="1" lang="en" sz="2400">
                <a:solidFill>
                  <a:srgbClr val="0000FF"/>
                </a:solidFill>
                <a:latin typeface="Courier New"/>
                <a:ea typeface="Courier New"/>
                <a:cs typeface="Courier New"/>
                <a:sym typeface="Courier New"/>
              </a:rPr>
              <a:t>4</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143" name="Google Shape;143;p20"/>
          <p:cNvSpPr txBox="1"/>
          <p:nvPr>
            <p:ph idx="1" type="body"/>
          </p:nvPr>
        </p:nvSpPr>
        <p:spPr>
          <a:xfrm>
            <a:off x="4314289" y="737700"/>
            <a:ext cx="4630800" cy="296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OUTPUT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"Rating": </a:t>
            </a:r>
            <a:r>
              <a:rPr b="1" lang="en" sz="2400">
                <a:solidFill>
                  <a:srgbClr val="0000FF"/>
                </a:solidFill>
                <a:latin typeface="Courier New"/>
                <a:ea typeface="Courier New"/>
                <a:cs typeface="Courier New"/>
                <a:sym typeface="Courier New"/>
              </a:rPr>
              <a:t>4</a:t>
            </a: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"SecondaryRatings":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"quality":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"Value": </a:t>
            </a:r>
            <a:r>
              <a:rPr b="1" lang="en" sz="2400">
                <a:solidFill>
                  <a:srgbClr val="0000FF"/>
                </a:solidFill>
                <a:latin typeface="Courier New"/>
                <a:ea typeface="Courier New"/>
                <a:cs typeface="Courier New"/>
                <a:sym typeface="Courier New"/>
              </a:rPr>
              <a:t>3</a:t>
            </a: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144" name="Google Shape;144;p20"/>
          <p:cNvSpPr txBox="1"/>
          <p:nvPr>
            <p:ph idx="1" type="body"/>
          </p:nvPr>
        </p:nvSpPr>
        <p:spPr>
          <a:xfrm>
            <a:off x="27380" y="3801900"/>
            <a:ext cx="9042900" cy="306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SPEC (Starts out as a copy of the INPUT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"rating": {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"quality":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"value": </a:t>
            </a:r>
            <a:r>
              <a:rPr b="1" lang="en" sz="2400">
                <a:solidFill>
                  <a:srgbClr val="0000FF"/>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"primary":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"value":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a:p>
        </p:txBody>
      </p:sp>
      <p:grpSp>
        <p:nvGrpSpPr>
          <p:cNvPr id="145" name="Google Shape;145;p20"/>
          <p:cNvGrpSpPr/>
          <p:nvPr/>
        </p:nvGrpSpPr>
        <p:grpSpPr>
          <a:xfrm>
            <a:off x="2700000" y="4877625"/>
            <a:ext cx="6444000" cy="1507025"/>
            <a:chOff x="2700000" y="4877625"/>
            <a:chExt cx="6444000" cy="1507025"/>
          </a:xfrm>
        </p:grpSpPr>
        <p:sp>
          <p:nvSpPr>
            <p:cNvPr id="146" name="Google Shape;146;p20"/>
            <p:cNvSpPr txBox="1"/>
            <p:nvPr/>
          </p:nvSpPr>
          <p:spPr>
            <a:xfrm>
              <a:off x="2700000" y="4877625"/>
              <a:ext cx="64440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FF"/>
                  </a:solidFill>
                  <a:latin typeface="Courier New"/>
                  <a:ea typeface="Courier New"/>
                  <a:cs typeface="Courier New"/>
                  <a:sym typeface="Courier New"/>
                </a:rPr>
                <a:t>"SecondaryRatings.quality.Value",</a:t>
              </a:r>
              <a:endParaRPr/>
            </a:p>
          </p:txBody>
        </p:sp>
        <p:sp>
          <p:nvSpPr>
            <p:cNvPr id="147" name="Google Shape;147;p20"/>
            <p:cNvSpPr txBox="1"/>
            <p:nvPr/>
          </p:nvSpPr>
          <p:spPr>
            <a:xfrm>
              <a:off x="2700000" y="5927450"/>
              <a:ext cx="16932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FF"/>
                  </a:solidFill>
                  <a:latin typeface="Courier New"/>
                  <a:ea typeface="Courier New"/>
                  <a:cs typeface="Courier New"/>
                  <a:sym typeface="Courier New"/>
                </a:rPr>
                <a:t>"Rating"</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6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5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1"/>
          <p:cNvSpPr txBox="1"/>
          <p:nvPr>
            <p:ph type="title"/>
          </p:nvPr>
        </p:nvSpPr>
        <p:spPr>
          <a:xfrm>
            <a:off x="0" y="127800"/>
            <a:ext cx="8284500" cy="60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rgbClr val="003D4C"/>
                </a:solidFill>
                <a:latin typeface="Trebuchet MS"/>
                <a:ea typeface="Trebuchet MS"/>
                <a:cs typeface="Trebuchet MS"/>
                <a:sym typeface="Trebuchet MS"/>
              </a:rPr>
              <a:t>Shiftr Basics 2 : Send input to two places</a:t>
            </a:r>
            <a:endParaRPr>
              <a:latin typeface="Trebuchet MS"/>
              <a:ea typeface="Trebuchet MS"/>
              <a:cs typeface="Trebuchet MS"/>
              <a:sym typeface="Trebuchet MS"/>
            </a:endParaRPr>
          </a:p>
        </p:txBody>
      </p:sp>
      <p:sp>
        <p:nvSpPr>
          <p:cNvPr id="153" name="Google Shape;153;p21"/>
          <p:cNvSpPr txBox="1"/>
          <p:nvPr>
            <p:ph idx="1" type="body"/>
          </p:nvPr>
        </p:nvSpPr>
        <p:spPr>
          <a:xfrm>
            <a:off x="0" y="737700"/>
            <a:ext cx="3499500" cy="306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INPUT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"rating": {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"quality":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"value": </a:t>
            </a:r>
            <a:r>
              <a:rPr b="1" lang="en" sz="2400">
                <a:solidFill>
                  <a:srgbClr val="0000FF"/>
                </a:solidFill>
                <a:latin typeface="Courier New"/>
                <a:ea typeface="Courier New"/>
                <a:cs typeface="Courier New"/>
                <a:sym typeface="Courier New"/>
              </a:rPr>
              <a:t>3</a:t>
            </a: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"primary":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"value": </a:t>
            </a:r>
            <a:r>
              <a:rPr b="1" lang="en" sz="2400">
                <a:solidFill>
                  <a:srgbClr val="0000FF"/>
                </a:solidFill>
                <a:latin typeface="Courier New"/>
                <a:ea typeface="Courier New"/>
                <a:cs typeface="Courier New"/>
                <a:sym typeface="Courier New"/>
              </a:rPr>
              <a:t>4</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154" name="Google Shape;154;p21"/>
          <p:cNvSpPr txBox="1"/>
          <p:nvPr>
            <p:ph idx="1" type="body"/>
          </p:nvPr>
        </p:nvSpPr>
        <p:spPr>
          <a:xfrm>
            <a:off x="4314289" y="737700"/>
            <a:ext cx="4630800" cy="296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OUTPUT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"Rating": </a:t>
            </a:r>
            <a:r>
              <a:rPr b="1" lang="en" sz="2400">
                <a:solidFill>
                  <a:srgbClr val="0000FF"/>
                </a:solidFill>
                <a:latin typeface="Courier New"/>
                <a:ea typeface="Courier New"/>
                <a:cs typeface="Courier New"/>
                <a:sym typeface="Courier New"/>
              </a:rPr>
              <a:t>4</a:t>
            </a: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a:t>
            </a:r>
            <a:r>
              <a:rPr b="1" lang="en" sz="2400">
                <a:solidFill>
                  <a:srgbClr val="FF9900"/>
                </a:solidFill>
                <a:latin typeface="Courier New"/>
                <a:ea typeface="Courier New"/>
                <a:cs typeface="Courier New"/>
                <a:sym typeface="Courier New"/>
              </a:rPr>
              <a:t>PrimaryRating</a:t>
            </a:r>
            <a:r>
              <a:rPr b="1" lang="en" sz="2400">
                <a:solidFill>
                  <a:srgbClr val="000000"/>
                </a:solidFill>
                <a:latin typeface="Courier New"/>
                <a:ea typeface="Courier New"/>
                <a:cs typeface="Courier New"/>
                <a:sym typeface="Courier New"/>
              </a:rPr>
              <a:t>" : </a:t>
            </a:r>
            <a:r>
              <a:rPr b="1" lang="en" sz="2400">
                <a:solidFill>
                  <a:srgbClr val="0000FF"/>
                </a:solidFill>
                <a:latin typeface="Courier New"/>
                <a:ea typeface="Courier New"/>
                <a:cs typeface="Courier New"/>
                <a:sym typeface="Courier New"/>
              </a:rPr>
              <a:t> </a:t>
            </a: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"SecondaryRatings":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"quality":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"Value": </a:t>
            </a:r>
            <a:r>
              <a:rPr b="1" lang="en" sz="2400">
                <a:solidFill>
                  <a:srgbClr val="0000FF"/>
                </a:solidFill>
                <a:latin typeface="Courier New"/>
                <a:ea typeface="Courier New"/>
                <a:cs typeface="Courier New"/>
                <a:sym typeface="Courier New"/>
              </a:rPr>
              <a:t>3</a:t>
            </a: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155" name="Google Shape;155;p21"/>
          <p:cNvSpPr txBox="1"/>
          <p:nvPr>
            <p:ph idx="1" type="body"/>
          </p:nvPr>
        </p:nvSpPr>
        <p:spPr>
          <a:xfrm>
            <a:off x="6751" y="3801900"/>
            <a:ext cx="9072000" cy="306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SPEC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"rating": {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"quality":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"value": "</a:t>
            </a:r>
            <a:r>
              <a:rPr b="1" lang="en" sz="2400">
                <a:solidFill>
                  <a:srgbClr val="0000FF"/>
                </a:solidFill>
                <a:latin typeface="Courier New"/>
                <a:ea typeface="Courier New"/>
                <a:cs typeface="Courier New"/>
                <a:sym typeface="Courier New"/>
              </a:rPr>
              <a:t>SecondaryRatings.quality.Value</a:t>
            </a: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"primary":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"value": </a:t>
            </a:r>
            <a:r>
              <a:rPr b="1" lang="en" sz="3600">
                <a:solidFill>
                  <a:srgbClr val="000000"/>
                </a:solidFill>
                <a:latin typeface="Changa One"/>
                <a:ea typeface="Changa One"/>
                <a:cs typeface="Changa One"/>
                <a:sym typeface="Changa One"/>
              </a:rPr>
              <a:t>[</a:t>
            </a:r>
            <a:r>
              <a:rPr b="1" lang="en" sz="2400">
                <a:solidFill>
                  <a:srgbClr val="000000"/>
                </a:solidFill>
                <a:latin typeface="Courier New"/>
                <a:ea typeface="Courier New"/>
                <a:cs typeface="Courier New"/>
                <a:sym typeface="Courier New"/>
              </a:rPr>
              <a:t> "</a:t>
            </a:r>
            <a:r>
              <a:rPr b="1" lang="en" sz="2400">
                <a:solidFill>
                  <a:srgbClr val="0000FF"/>
                </a:solidFill>
                <a:latin typeface="Courier New"/>
                <a:ea typeface="Courier New"/>
                <a:cs typeface="Courier New"/>
                <a:sym typeface="Courier New"/>
              </a:rPr>
              <a:t>Rating</a:t>
            </a:r>
            <a:r>
              <a:rPr b="1" lang="en" sz="2400">
                <a:solidFill>
                  <a:srgbClr val="000000"/>
                </a:solidFill>
                <a:latin typeface="Courier New"/>
                <a:ea typeface="Courier New"/>
                <a:cs typeface="Courier New"/>
                <a:sym typeface="Courier New"/>
              </a:rPr>
              <a:t>",</a:t>
            </a:r>
            <a:r>
              <a:rPr b="1" lang="en" sz="2400">
                <a:solidFill>
                  <a:srgbClr val="0000FF"/>
                </a:solidFill>
                <a:latin typeface="Courier New"/>
                <a:ea typeface="Courier New"/>
                <a:cs typeface="Courier New"/>
                <a:sym typeface="Courier New"/>
              </a:rPr>
              <a:t> </a:t>
            </a:r>
            <a:r>
              <a:rPr b="1" lang="en" sz="2400">
                <a:solidFill>
                  <a:srgbClr val="000000"/>
                </a:solidFill>
                <a:latin typeface="Courier New"/>
                <a:ea typeface="Courier New"/>
                <a:cs typeface="Courier New"/>
                <a:sym typeface="Courier New"/>
              </a:rPr>
              <a:t>"</a:t>
            </a:r>
            <a:r>
              <a:rPr b="1" lang="en" sz="2400">
                <a:solidFill>
                  <a:srgbClr val="FF9900"/>
                </a:solidFill>
                <a:latin typeface="Courier New"/>
                <a:ea typeface="Courier New"/>
                <a:cs typeface="Courier New"/>
                <a:sym typeface="Courier New"/>
              </a:rPr>
              <a:t>PrimaryRating</a:t>
            </a:r>
            <a:r>
              <a:rPr b="1" lang="en" sz="2400">
                <a:solidFill>
                  <a:srgbClr val="000000"/>
                </a:solidFill>
                <a:latin typeface="Courier New"/>
                <a:ea typeface="Courier New"/>
                <a:cs typeface="Courier New"/>
                <a:sym typeface="Courier New"/>
              </a:rPr>
              <a:t>" </a:t>
            </a:r>
            <a:r>
              <a:rPr b="1" lang="en" sz="3600">
                <a:solidFill>
                  <a:srgbClr val="000000"/>
                </a:solidFill>
                <a:latin typeface="Changa One"/>
                <a:ea typeface="Changa One"/>
                <a:cs typeface="Changa One"/>
                <a:sym typeface="Changa One"/>
              </a:rPr>
              <a:t>]</a:t>
            </a:r>
            <a:endParaRPr b="1" sz="3600">
              <a:solidFill>
                <a:srgbClr val="000000"/>
              </a:solidFill>
              <a:latin typeface="Changa One"/>
              <a:ea typeface="Changa One"/>
              <a:cs typeface="Changa One"/>
              <a:sym typeface="Changa One"/>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156" name="Google Shape;156;p21"/>
          <p:cNvSpPr/>
          <p:nvPr/>
        </p:nvSpPr>
        <p:spPr>
          <a:xfrm>
            <a:off x="2706775" y="2900999"/>
            <a:ext cx="400200" cy="399000"/>
          </a:xfrm>
          <a:prstGeom prst="rect">
            <a:avLst/>
          </a:prstGeom>
          <a:no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1"/>
          <p:cNvSpPr/>
          <p:nvPr/>
        </p:nvSpPr>
        <p:spPr>
          <a:xfrm>
            <a:off x="6464174" y="1111311"/>
            <a:ext cx="412800" cy="424800"/>
          </a:xfrm>
          <a:prstGeom prst="rect">
            <a:avLst/>
          </a:prstGeom>
          <a:no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21"/>
          <p:cNvGrpSpPr/>
          <p:nvPr/>
        </p:nvGrpSpPr>
        <p:grpSpPr>
          <a:xfrm>
            <a:off x="7920252" y="1472437"/>
            <a:ext cx="412800" cy="444300"/>
            <a:chOff x="7920252" y="1472437"/>
            <a:chExt cx="412800" cy="444300"/>
          </a:xfrm>
        </p:grpSpPr>
        <p:sp>
          <p:nvSpPr>
            <p:cNvPr id="159" name="Google Shape;159;p21"/>
            <p:cNvSpPr/>
            <p:nvPr/>
          </p:nvSpPr>
          <p:spPr>
            <a:xfrm>
              <a:off x="7920252" y="1482187"/>
              <a:ext cx="412800" cy="424800"/>
            </a:xfrm>
            <a:prstGeom prst="rect">
              <a:avLst/>
            </a:prstGeom>
            <a:no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1"/>
            <p:cNvSpPr txBox="1"/>
            <p:nvPr/>
          </p:nvSpPr>
          <p:spPr>
            <a:xfrm>
              <a:off x="7925802" y="1472437"/>
              <a:ext cx="401700" cy="4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2400">
                  <a:solidFill>
                    <a:srgbClr val="0000FF"/>
                  </a:solidFill>
                  <a:latin typeface="Courier New"/>
                  <a:ea typeface="Courier New"/>
                  <a:cs typeface="Courier New"/>
                  <a:sym typeface="Courier New"/>
                </a:rPr>
                <a:t>4</a:t>
              </a:r>
              <a:endParaRPr/>
            </a:p>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58"/>
                                        </p:tgtEl>
                                        <p:attrNameLst>
                                          <p:attrName>style.visibility</p:attrName>
                                        </p:attrNameLst>
                                      </p:cBhvr>
                                      <p:to>
                                        <p:strVal val="visible"/>
                                      </p:to>
                                    </p:set>
                                    <p:anim calcmode="lin" valueType="num">
                                      <p:cBhvr additive="base">
                                        <p:cTn dur="1000"/>
                                        <p:tgtEl>
                                          <p:spTgt spid="158"/>
                                        </p:tgtEl>
                                        <p:attrNameLst>
                                          <p:attrName>ppt_w</p:attrName>
                                        </p:attrNameLst>
                                      </p:cBhvr>
                                      <p:tavLst>
                                        <p:tav fmla="" tm="0">
                                          <p:val>
                                            <p:strVal val="0"/>
                                          </p:val>
                                        </p:tav>
                                        <p:tav fmla="" tm="100000">
                                          <p:val>
                                            <p:strVal val="#ppt_w"/>
                                          </p:val>
                                        </p:tav>
                                      </p:tavLst>
                                    </p:anim>
                                    <p:anim calcmode="lin" valueType="num">
                                      <p:cBhvr additive="base">
                                        <p:cTn dur="1000"/>
                                        <p:tgtEl>
                                          <p:spTgt spid="158"/>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6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0" y="127800"/>
            <a:ext cx="8981100" cy="60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rgbClr val="003D4C"/>
                </a:solidFill>
                <a:latin typeface="Trebuchet MS"/>
                <a:ea typeface="Trebuchet MS"/>
                <a:cs typeface="Trebuchet MS"/>
                <a:sym typeface="Trebuchet MS"/>
              </a:rPr>
              <a:t>Shiftr Basics 3 : Two inputs to the same place</a:t>
            </a:r>
            <a:endParaRPr>
              <a:latin typeface="Trebuchet MS"/>
              <a:ea typeface="Trebuchet MS"/>
              <a:cs typeface="Trebuchet MS"/>
              <a:sym typeface="Trebuchet MS"/>
            </a:endParaRPr>
          </a:p>
        </p:txBody>
      </p:sp>
      <p:sp>
        <p:nvSpPr>
          <p:cNvPr id="166" name="Google Shape;166;p22"/>
          <p:cNvSpPr txBox="1"/>
          <p:nvPr>
            <p:ph idx="1" type="body"/>
          </p:nvPr>
        </p:nvSpPr>
        <p:spPr>
          <a:xfrm>
            <a:off x="0" y="737700"/>
            <a:ext cx="3499500" cy="306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INPUT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"rating": {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"quality":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"value": </a:t>
            </a:r>
            <a:r>
              <a:rPr b="1" lang="en" sz="2400">
                <a:solidFill>
                  <a:srgbClr val="0000FF"/>
                </a:solidFill>
                <a:latin typeface="Courier New"/>
                <a:ea typeface="Courier New"/>
                <a:cs typeface="Courier New"/>
                <a:sym typeface="Courier New"/>
              </a:rPr>
              <a:t>3</a:t>
            </a: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"primary":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"value": </a:t>
            </a:r>
            <a:r>
              <a:rPr b="1" lang="en" sz="2400">
                <a:solidFill>
                  <a:srgbClr val="0000FF"/>
                </a:solidFill>
                <a:latin typeface="Courier New"/>
                <a:ea typeface="Courier New"/>
                <a:cs typeface="Courier New"/>
                <a:sym typeface="Courier New"/>
              </a:rPr>
              <a:t>4</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167" name="Google Shape;167;p22"/>
          <p:cNvSpPr txBox="1"/>
          <p:nvPr>
            <p:ph idx="1" type="body"/>
          </p:nvPr>
        </p:nvSpPr>
        <p:spPr>
          <a:xfrm>
            <a:off x="3582055" y="737700"/>
            <a:ext cx="5309700" cy="177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OUTPUT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"allRatings":  </a:t>
            </a:r>
            <a:r>
              <a:rPr b="1" lang="en" sz="2400">
                <a:solidFill>
                  <a:srgbClr val="0000FF"/>
                </a:solidFill>
                <a:latin typeface="Courier New"/>
                <a:ea typeface="Courier New"/>
                <a:cs typeface="Courier New"/>
                <a:sym typeface="Courier New"/>
              </a:rPr>
              <a:t>3</a:t>
            </a:r>
            <a:endParaRPr b="1" sz="2400">
              <a:solidFill>
                <a:srgbClr val="0000FF"/>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a:t>
            </a:r>
            <a:endParaRPr/>
          </a:p>
        </p:txBody>
      </p:sp>
      <p:sp>
        <p:nvSpPr>
          <p:cNvPr id="168" name="Google Shape;168;p22"/>
          <p:cNvSpPr txBox="1"/>
          <p:nvPr>
            <p:ph idx="1" type="body"/>
          </p:nvPr>
        </p:nvSpPr>
        <p:spPr>
          <a:xfrm>
            <a:off x="6751" y="3801900"/>
            <a:ext cx="9072000" cy="306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SPEC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"rating": {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"quality":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"value": "</a:t>
            </a:r>
            <a:r>
              <a:rPr b="1" lang="en" sz="2400">
                <a:solidFill>
                  <a:srgbClr val="0000FF"/>
                </a:solidFill>
                <a:latin typeface="Courier New"/>
                <a:ea typeface="Courier New"/>
                <a:cs typeface="Courier New"/>
                <a:sym typeface="Courier New"/>
              </a:rPr>
              <a:t>allRatings</a:t>
            </a: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"primary":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"value": "</a:t>
            </a:r>
            <a:r>
              <a:rPr b="1" lang="en" sz="2400">
                <a:solidFill>
                  <a:srgbClr val="0000FF"/>
                </a:solidFill>
                <a:latin typeface="Courier New"/>
                <a:ea typeface="Courier New"/>
                <a:cs typeface="Courier New"/>
                <a:sym typeface="Courier New"/>
              </a:rPr>
              <a:t>allRatings"</a:t>
            </a:r>
            <a:endParaRPr b="1" sz="3600">
              <a:solidFill>
                <a:srgbClr val="000000"/>
              </a:solidFill>
              <a:latin typeface="Changa One"/>
              <a:ea typeface="Changa One"/>
              <a:cs typeface="Changa One"/>
              <a:sym typeface="Changa One"/>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169" name="Google Shape;169;p22"/>
          <p:cNvSpPr txBox="1"/>
          <p:nvPr/>
        </p:nvSpPr>
        <p:spPr>
          <a:xfrm>
            <a:off x="-851450" y="1096625"/>
            <a:ext cx="3657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2"/>
          <p:cNvSpPr txBox="1"/>
          <p:nvPr/>
        </p:nvSpPr>
        <p:spPr>
          <a:xfrm>
            <a:off x="6354758" y="1003678"/>
            <a:ext cx="2264700" cy="6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3000">
                <a:latin typeface="Changa One"/>
                <a:ea typeface="Changa One"/>
                <a:cs typeface="Changa One"/>
                <a:sym typeface="Changa One"/>
              </a:rPr>
              <a:t>[</a:t>
            </a:r>
            <a:r>
              <a:rPr b="1" lang="en" sz="2400">
                <a:latin typeface="Courier New"/>
                <a:ea typeface="Courier New"/>
                <a:cs typeface="Courier New"/>
                <a:sym typeface="Courier New"/>
              </a:rPr>
              <a:t> </a:t>
            </a:r>
            <a:r>
              <a:rPr b="1" lang="en" sz="2400">
                <a:solidFill>
                  <a:srgbClr val="0000FF"/>
                </a:solidFill>
                <a:latin typeface="Courier New"/>
                <a:ea typeface="Courier New"/>
                <a:cs typeface="Courier New"/>
                <a:sym typeface="Courier New"/>
              </a:rPr>
              <a:t> </a:t>
            </a:r>
            <a:r>
              <a:rPr b="1" lang="en" sz="2400">
                <a:latin typeface="Courier New"/>
                <a:ea typeface="Courier New"/>
                <a:cs typeface="Courier New"/>
                <a:sym typeface="Courier New"/>
              </a:rPr>
              <a:t>,</a:t>
            </a:r>
            <a:r>
              <a:rPr b="1" lang="en" sz="2400">
                <a:solidFill>
                  <a:srgbClr val="0000FF"/>
                </a:solidFill>
                <a:latin typeface="Courier New"/>
                <a:ea typeface="Courier New"/>
                <a:cs typeface="Courier New"/>
                <a:sym typeface="Courier New"/>
              </a:rPr>
              <a:t> 4 </a:t>
            </a:r>
            <a:r>
              <a:rPr b="1" lang="en" sz="3000">
                <a:latin typeface="Changa One"/>
                <a:ea typeface="Changa One"/>
                <a:cs typeface="Changa One"/>
                <a:sym typeface="Changa One"/>
              </a:rPr>
              <a:t>]</a:t>
            </a:r>
            <a:endParaRPr b="1" sz="3000">
              <a:latin typeface="Changa One"/>
              <a:ea typeface="Changa One"/>
              <a:cs typeface="Changa One"/>
              <a:sym typeface="Changa One"/>
            </a:endParaRPr>
          </a:p>
          <a:p>
            <a:pPr indent="0" lvl="0" marL="0" rtl="0" algn="l">
              <a:spcBef>
                <a:spcPts val="0"/>
              </a:spcBef>
              <a:spcAft>
                <a:spcPts val="0"/>
              </a:spcAft>
              <a:buNone/>
            </a:pPr>
            <a:r>
              <a:t/>
            </a:r>
            <a:endParaRPr/>
          </a:p>
        </p:txBody>
      </p:sp>
      <p:sp>
        <p:nvSpPr>
          <p:cNvPr id="171" name="Google Shape;171;p22"/>
          <p:cNvSpPr/>
          <p:nvPr/>
        </p:nvSpPr>
        <p:spPr>
          <a:xfrm>
            <a:off x="5720191" y="1826325"/>
            <a:ext cx="3048000" cy="1436400"/>
          </a:xfrm>
          <a:prstGeom prst="rect">
            <a:avLst/>
          </a:prstGeom>
          <a:solidFill>
            <a:srgbClr val="FCE5C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Courier New"/>
                <a:ea typeface="Courier New"/>
                <a:cs typeface="Courier New"/>
                <a:sym typeface="Courier New"/>
              </a:rPr>
              <a:t>Order of array not Guaranteed.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3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5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3"/>
          <p:cNvSpPr txBox="1"/>
          <p:nvPr>
            <p:ph type="title"/>
          </p:nvPr>
        </p:nvSpPr>
        <p:spPr>
          <a:xfrm>
            <a:off x="0" y="127800"/>
            <a:ext cx="8981100" cy="60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rgbClr val="003D4C"/>
                </a:solidFill>
                <a:latin typeface="Trebuchet MS"/>
                <a:ea typeface="Trebuchet MS"/>
                <a:cs typeface="Trebuchet MS"/>
                <a:sym typeface="Trebuchet MS"/>
              </a:rPr>
              <a:t>Shiftr WildCards 101 : *  and &amp;</a:t>
            </a:r>
            <a:endParaRPr>
              <a:latin typeface="Trebuchet MS"/>
              <a:ea typeface="Trebuchet MS"/>
              <a:cs typeface="Trebuchet MS"/>
              <a:sym typeface="Trebuchet MS"/>
            </a:endParaRPr>
          </a:p>
        </p:txBody>
      </p:sp>
      <p:sp>
        <p:nvSpPr>
          <p:cNvPr id="177" name="Google Shape;177;p23"/>
          <p:cNvSpPr txBox="1"/>
          <p:nvPr>
            <p:ph idx="1" type="body"/>
          </p:nvPr>
        </p:nvSpPr>
        <p:spPr>
          <a:xfrm>
            <a:off x="0" y="605533"/>
            <a:ext cx="3499500" cy="306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INPUT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"rating": {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"quality":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"value": </a:t>
            </a:r>
            <a:r>
              <a:rPr b="1" lang="en" sz="2400">
                <a:solidFill>
                  <a:srgbClr val="0000FF"/>
                </a:solidFill>
                <a:latin typeface="Courier New"/>
                <a:ea typeface="Courier New"/>
                <a:cs typeface="Courier New"/>
                <a:sym typeface="Courier New"/>
              </a:rPr>
              <a:t>3</a:t>
            </a: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a:t>
            </a:r>
            <a:r>
              <a:rPr b="1" lang="en" sz="2400">
                <a:solidFill>
                  <a:srgbClr val="FF00FF"/>
                </a:solidFill>
                <a:latin typeface="Courier New"/>
                <a:ea typeface="Courier New"/>
                <a:cs typeface="Courier New"/>
                <a:sym typeface="Courier New"/>
              </a:rPr>
              <a:t>c</a:t>
            </a:r>
            <a:r>
              <a:rPr b="1" lang="en" sz="2400">
                <a:solidFill>
                  <a:srgbClr val="990000"/>
                </a:solidFill>
                <a:latin typeface="Courier New"/>
                <a:ea typeface="Courier New"/>
                <a:cs typeface="Courier New"/>
                <a:sym typeface="Courier New"/>
              </a:rPr>
              <a:t>o</a:t>
            </a:r>
            <a:r>
              <a:rPr b="1" lang="en" sz="2400">
                <a:solidFill>
                  <a:srgbClr val="BF9000"/>
                </a:solidFill>
                <a:latin typeface="Courier New"/>
                <a:ea typeface="Courier New"/>
                <a:cs typeface="Courier New"/>
                <a:sym typeface="Courier New"/>
              </a:rPr>
              <a:t>l</a:t>
            </a:r>
            <a:r>
              <a:rPr b="1" lang="en" sz="2400">
                <a:solidFill>
                  <a:srgbClr val="38761D"/>
                </a:solidFill>
                <a:latin typeface="Courier New"/>
                <a:ea typeface="Courier New"/>
                <a:cs typeface="Courier New"/>
                <a:sym typeface="Courier New"/>
              </a:rPr>
              <a:t>o</a:t>
            </a:r>
            <a:r>
              <a:rPr b="1" lang="en" sz="2400">
                <a:solidFill>
                  <a:srgbClr val="00FF00"/>
                </a:solidFill>
                <a:latin typeface="Courier New"/>
                <a:ea typeface="Courier New"/>
                <a:cs typeface="Courier New"/>
                <a:sym typeface="Courier New"/>
              </a:rPr>
              <a:t>u</a:t>
            </a:r>
            <a:r>
              <a:rPr b="1" lang="en" sz="2400">
                <a:solidFill>
                  <a:srgbClr val="351C75"/>
                </a:solidFill>
                <a:latin typeface="Courier New"/>
                <a:ea typeface="Courier New"/>
                <a:cs typeface="Courier New"/>
                <a:sym typeface="Courier New"/>
              </a:rPr>
              <a:t>r</a:t>
            </a: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"value": </a:t>
            </a:r>
            <a:r>
              <a:rPr b="1" lang="en" sz="2400">
                <a:solidFill>
                  <a:srgbClr val="0000FF"/>
                </a:solidFill>
                <a:latin typeface="Courier New"/>
                <a:ea typeface="Courier New"/>
                <a:cs typeface="Courier New"/>
                <a:sym typeface="Courier New"/>
              </a:rPr>
              <a:t>4</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 }</a:t>
            </a:r>
            <a:endParaRPr/>
          </a:p>
        </p:txBody>
      </p:sp>
      <p:sp>
        <p:nvSpPr>
          <p:cNvPr id="178" name="Google Shape;178;p23"/>
          <p:cNvSpPr txBox="1"/>
          <p:nvPr>
            <p:ph idx="1" type="body"/>
          </p:nvPr>
        </p:nvSpPr>
        <p:spPr>
          <a:xfrm>
            <a:off x="3582055" y="605533"/>
            <a:ext cx="5309700" cy="325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OUTPUT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"SecondaryRatings":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"quality":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"Value": </a:t>
            </a:r>
            <a:r>
              <a:rPr b="1" lang="en" sz="2400">
                <a:solidFill>
                  <a:srgbClr val="0000FF"/>
                </a:solidFill>
                <a:latin typeface="Courier New"/>
                <a:ea typeface="Courier New"/>
                <a:cs typeface="Courier New"/>
                <a:sym typeface="Courier New"/>
              </a:rPr>
              <a:t>3</a:t>
            </a: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a:t>
            </a:r>
            <a:r>
              <a:rPr b="1" lang="en" sz="2400">
                <a:solidFill>
                  <a:srgbClr val="FF00FF"/>
                </a:solidFill>
                <a:latin typeface="Courier New"/>
                <a:ea typeface="Courier New"/>
                <a:cs typeface="Courier New"/>
                <a:sym typeface="Courier New"/>
              </a:rPr>
              <a:t>c</a:t>
            </a:r>
            <a:r>
              <a:rPr b="1" lang="en" sz="2400">
                <a:solidFill>
                  <a:srgbClr val="990000"/>
                </a:solidFill>
                <a:latin typeface="Courier New"/>
                <a:ea typeface="Courier New"/>
                <a:cs typeface="Courier New"/>
                <a:sym typeface="Courier New"/>
              </a:rPr>
              <a:t>o</a:t>
            </a:r>
            <a:r>
              <a:rPr b="1" lang="en" sz="2400">
                <a:solidFill>
                  <a:srgbClr val="BF9000"/>
                </a:solidFill>
                <a:latin typeface="Courier New"/>
                <a:ea typeface="Courier New"/>
                <a:cs typeface="Courier New"/>
                <a:sym typeface="Courier New"/>
              </a:rPr>
              <a:t>l</a:t>
            </a:r>
            <a:r>
              <a:rPr b="1" lang="en" sz="2400">
                <a:solidFill>
                  <a:srgbClr val="38761D"/>
                </a:solidFill>
                <a:latin typeface="Courier New"/>
                <a:ea typeface="Courier New"/>
                <a:cs typeface="Courier New"/>
                <a:sym typeface="Courier New"/>
              </a:rPr>
              <a:t>o</a:t>
            </a:r>
            <a:r>
              <a:rPr b="1" lang="en" sz="2400">
                <a:solidFill>
                  <a:srgbClr val="00FF00"/>
                </a:solidFill>
                <a:latin typeface="Courier New"/>
                <a:ea typeface="Courier New"/>
                <a:cs typeface="Courier New"/>
                <a:sym typeface="Courier New"/>
              </a:rPr>
              <a:t>u</a:t>
            </a:r>
            <a:r>
              <a:rPr b="1" lang="en" sz="2400">
                <a:solidFill>
                  <a:srgbClr val="351C75"/>
                </a:solidFill>
                <a:latin typeface="Courier New"/>
                <a:ea typeface="Courier New"/>
                <a:cs typeface="Courier New"/>
                <a:sym typeface="Courier New"/>
              </a:rPr>
              <a:t>r</a:t>
            </a:r>
            <a:r>
              <a:rPr b="1" lang="en" sz="2400">
                <a:solidFill>
                  <a:srgbClr val="000000"/>
                </a:solidFill>
                <a:latin typeface="Courier New"/>
                <a:ea typeface="Courier New"/>
                <a:cs typeface="Courier New"/>
                <a:sym typeface="Courier New"/>
              </a:rPr>
              <a:t>" :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"Value" : </a:t>
            </a:r>
            <a:r>
              <a:rPr b="1" lang="en" sz="2400">
                <a:solidFill>
                  <a:srgbClr val="0000FF"/>
                </a:solidFill>
                <a:latin typeface="Courier New"/>
                <a:ea typeface="Courier New"/>
                <a:cs typeface="Courier New"/>
                <a:sym typeface="Courier New"/>
              </a:rPr>
              <a:t>4</a:t>
            </a:r>
            <a:endParaRPr b="1" sz="2400">
              <a:solidFill>
                <a:srgbClr val="0000FF"/>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 }</a:t>
            </a:r>
            <a:endParaRPr/>
          </a:p>
        </p:txBody>
      </p:sp>
      <p:sp>
        <p:nvSpPr>
          <p:cNvPr id="179" name="Google Shape;179;p23"/>
          <p:cNvSpPr txBox="1"/>
          <p:nvPr>
            <p:ph idx="1" type="body"/>
          </p:nvPr>
        </p:nvSpPr>
        <p:spPr>
          <a:xfrm>
            <a:off x="6751" y="4601668"/>
            <a:ext cx="2904300" cy="226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SPEC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"rating": {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"value":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a:p>
        </p:txBody>
      </p:sp>
      <p:grpSp>
        <p:nvGrpSpPr>
          <p:cNvPr id="180" name="Google Shape;180;p23"/>
          <p:cNvGrpSpPr/>
          <p:nvPr/>
        </p:nvGrpSpPr>
        <p:grpSpPr>
          <a:xfrm>
            <a:off x="891625" y="3518600"/>
            <a:ext cx="6036600" cy="1035000"/>
            <a:chOff x="891625" y="3518600"/>
            <a:chExt cx="6036600" cy="1035000"/>
          </a:xfrm>
        </p:grpSpPr>
        <p:sp>
          <p:nvSpPr>
            <p:cNvPr id="181" name="Google Shape;181;p23"/>
            <p:cNvSpPr txBox="1"/>
            <p:nvPr/>
          </p:nvSpPr>
          <p:spPr>
            <a:xfrm>
              <a:off x="891625" y="3566933"/>
              <a:ext cx="6036600" cy="9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FF"/>
                  </a:solidFill>
                  <a:latin typeface="Courier New"/>
                  <a:ea typeface="Courier New"/>
                  <a:cs typeface="Courier New"/>
                  <a:sym typeface="Courier New"/>
                </a:rPr>
                <a:t>"SecondaryRatings.quality.Value"</a:t>
              </a:r>
              <a:endParaRPr b="1" sz="2400">
                <a:solidFill>
                  <a:srgbClr val="0000FF"/>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FF"/>
                  </a:solidFill>
                  <a:latin typeface="Courier New"/>
                  <a:ea typeface="Courier New"/>
                  <a:cs typeface="Courier New"/>
                  <a:sym typeface="Courier New"/>
                </a:rPr>
                <a:t>"SecondaryRatings.</a:t>
              </a:r>
              <a:r>
                <a:rPr b="1" lang="en" sz="2400">
                  <a:solidFill>
                    <a:srgbClr val="FF00FF"/>
                  </a:solidFill>
                  <a:latin typeface="Courier New"/>
                  <a:ea typeface="Courier New"/>
                  <a:cs typeface="Courier New"/>
                  <a:sym typeface="Courier New"/>
                </a:rPr>
                <a:t>c</a:t>
              </a:r>
              <a:r>
                <a:rPr b="1" lang="en" sz="2400">
                  <a:solidFill>
                    <a:srgbClr val="990000"/>
                  </a:solidFill>
                  <a:latin typeface="Courier New"/>
                  <a:ea typeface="Courier New"/>
                  <a:cs typeface="Courier New"/>
                  <a:sym typeface="Courier New"/>
                </a:rPr>
                <a:t>o</a:t>
              </a:r>
              <a:r>
                <a:rPr b="1" lang="en" sz="2400">
                  <a:solidFill>
                    <a:srgbClr val="BF9000"/>
                  </a:solidFill>
                  <a:latin typeface="Courier New"/>
                  <a:ea typeface="Courier New"/>
                  <a:cs typeface="Courier New"/>
                  <a:sym typeface="Courier New"/>
                </a:rPr>
                <a:t>l</a:t>
              </a:r>
              <a:r>
                <a:rPr b="1" lang="en" sz="2400">
                  <a:solidFill>
                    <a:srgbClr val="38761D"/>
                  </a:solidFill>
                  <a:latin typeface="Courier New"/>
                  <a:ea typeface="Courier New"/>
                  <a:cs typeface="Courier New"/>
                  <a:sym typeface="Courier New"/>
                </a:rPr>
                <a:t>o</a:t>
              </a:r>
              <a:r>
                <a:rPr b="1" lang="en" sz="2400">
                  <a:solidFill>
                    <a:srgbClr val="00FF00"/>
                  </a:solidFill>
                  <a:latin typeface="Courier New"/>
                  <a:ea typeface="Courier New"/>
                  <a:cs typeface="Courier New"/>
                  <a:sym typeface="Courier New"/>
                </a:rPr>
                <a:t>u</a:t>
              </a:r>
              <a:r>
                <a:rPr b="1" lang="en" sz="2400">
                  <a:solidFill>
                    <a:srgbClr val="351C75"/>
                  </a:solidFill>
                  <a:latin typeface="Courier New"/>
                  <a:ea typeface="Courier New"/>
                  <a:cs typeface="Courier New"/>
                  <a:sym typeface="Courier New"/>
                </a:rPr>
                <a:t>r</a:t>
              </a:r>
              <a:r>
                <a:rPr b="1" lang="en" sz="2400">
                  <a:solidFill>
                    <a:srgbClr val="0000FF"/>
                  </a:solidFill>
                  <a:latin typeface="Courier New"/>
                  <a:ea typeface="Courier New"/>
                  <a:cs typeface="Courier New"/>
                  <a:sym typeface="Courier New"/>
                </a:rPr>
                <a:t>.Value"</a:t>
              </a:r>
              <a:endParaRPr/>
            </a:p>
          </p:txBody>
        </p:sp>
        <p:cxnSp>
          <p:nvCxnSpPr>
            <p:cNvPr id="182" name="Google Shape;182;p23"/>
            <p:cNvCxnSpPr/>
            <p:nvPr/>
          </p:nvCxnSpPr>
          <p:spPr>
            <a:xfrm rot="10800000">
              <a:off x="1117850" y="3518600"/>
              <a:ext cx="5243400" cy="1035000"/>
            </a:xfrm>
            <a:prstGeom prst="straightConnector1">
              <a:avLst/>
            </a:prstGeom>
            <a:noFill/>
            <a:ln cap="flat" cmpd="sng" w="28575">
              <a:solidFill>
                <a:srgbClr val="FF0000"/>
              </a:solidFill>
              <a:prstDash val="solid"/>
              <a:round/>
              <a:headEnd len="med" w="med" type="none"/>
              <a:tailEnd len="med" w="med" type="none"/>
            </a:ln>
          </p:spPr>
        </p:cxnSp>
        <p:cxnSp>
          <p:nvCxnSpPr>
            <p:cNvPr id="183" name="Google Shape;183;p23"/>
            <p:cNvCxnSpPr/>
            <p:nvPr/>
          </p:nvCxnSpPr>
          <p:spPr>
            <a:xfrm flipH="1">
              <a:off x="1090225" y="3656675"/>
              <a:ext cx="5381400" cy="855600"/>
            </a:xfrm>
            <a:prstGeom prst="straightConnector1">
              <a:avLst/>
            </a:prstGeom>
            <a:noFill/>
            <a:ln cap="flat" cmpd="sng" w="28575">
              <a:solidFill>
                <a:srgbClr val="FF0000"/>
              </a:solidFill>
              <a:prstDash val="solid"/>
              <a:round/>
              <a:headEnd len="med" w="med" type="none"/>
              <a:tailEnd len="med" w="med" type="none"/>
            </a:ln>
          </p:spPr>
        </p:cxnSp>
      </p:grpSp>
      <p:sp>
        <p:nvSpPr>
          <p:cNvPr id="184" name="Google Shape;184;p23"/>
          <p:cNvSpPr txBox="1"/>
          <p:nvPr/>
        </p:nvSpPr>
        <p:spPr>
          <a:xfrm>
            <a:off x="2643550" y="5667400"/>
            <a:ext cx="59190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ourier New"/>
                <a:ea typeface="Courier New"/>
                <a:cs typeface="Courier New"/>
                <a:sym typeface="Courier New"/>
              </a:rPr>
              <a:t>"</a:t>
            </a:r>
            <a:r>
              <a:rPr b="1" lang="en" sz="2400">
                <a:solidFill>
                  <a:srgbClr val="0000FF"/>
                </a:solidFill>
                <a:latin typeface="Courier New"/>
                <a:ea typeface="Courier New"/>
                <a:cs typeface="Courier New"/>
                <a:sym typeface="Courier New"/>
              </a:rPr>
              <a:t>SecondaryRatings.  .Value</a:t>
            </a:r>
            <a:r>
              <a:rPr b="1" lang="en" sz="2400">
                <a:latin typeface="Courier New"/>
                <a:ea typeface="Courier New"/>
                <a:cs typeface="Courier New"/>
                <a:sym typeface="Courier New"/>
              </a:rPr>
              <a:t>"</a:t>
            </a:r>
            <a:endParaRPr/>
          </a:p>
        </p:txBody>
      </p:sp>
      <p:sp>
        <p:nvSpPr>
          <p:cNvPr id="185" name="Google Shape;185;p23"/>
          <p:cNvSpPr txBox="1"/>
          <p:nvPr/>
        </p:nvSpPr>
        <p:spPr>
          <a:xfrm>
            <a:off x="5913753" y="5667400"/>
            <a:ext cx="6912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FF"/>
                </a:solidFill>
                <a:latin typeface="Courier New"/>
                <a:ea typeface="Courier New"/>
                <a:cs typeface="Courier New"/>
                <a:sym typeface="Courier New"/>
              </a:rPr>
              <a:t>&amp;1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5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8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4"/>
          <p:cNvSpPr txBox="1"/>
          <p:nvPr>
            <p:ph idx="1" type="body"/>
          </p:nvPr>
        </p:nvSpPr>
        <p:spPr>
          <a:xfrm>
            <a:off x="0" y="605533"/>
            <a:ext cx="3499500" cy="306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INPUT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"rating": {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"quality":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"value": </a:t>
            </a:r>
            <a:r>
              <a:rPr b="1" lang="en" sz="2400">
                <a:solidFill>
                  <a:srgbClr val="0000FF"/>
                </a:solidFill>
                <a:latin typeface="Courier New"/>
                <a:ea typeface="Courier New"/>
                <a:cs typeface="Courier New"/>
                <a:sym typeface="Courier New"/>
              </a:rPr>
              <a:t>3</a:t>
            </a: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a:t>
            </a:r>
            <a:r>
              <a:rPr b="1" lang="en" sz="2400">
                <a:solidFill>
                  <a:srgbClr val="FF00FF"/>
                </a:solidFill>
                <a:latin typeface="Courier New"/>
                <a:ea typeface="Courier New"/>
                <a:cs typeface="Courier New"/>
                <a:sym typeface="Courier New"/>
              </a:rPr>
              <a:t>c</a:t>
            </a:r>
            <a:r>
              <a:rPr b="1" lang="en" sz="2400">
                <a:solidFill>
                  <a:srgbClr val="990000"/>
                </a:solidFill>
                <a:latin typeface="Courier New"/>
                <a:ea typeface="Courier New"/>
                <a:cs typeface="Courier New"/>
                <a:sym typeface="Courier New"/>
              </a:rPr>
              <a:t>o</a:t>
            </a:r>
            <a:r>
              <a:rPr b="1" lang="en" sz="2400">
                <a:solidFill>
                  <a:srgbClr val="BF9000"/>
                </a:solidFill>
                <a:latin typeface="Courier New"/>
                <a:ea typeface="Courier New"/>
                <a:cs typeface="Courier New"/>
                <a:sym typeface="Courier New"/>
              </a:rPr>
              <a:t>l</a:t>
            </a:r>
            <a:r>
              <a:rPr b="1" lang="en" sz="2400">
                <a:solidFill>
                  <a:srgbClr val="38761D"/>
                </a:solidFill>
                <a:latin typeface="Courier New"/>
                <a:ea typeface="Courier New"/>
                <a:cs typeface="Courier New"/>
                <a:sym typeface="Courier New"/>
              </a:rPr>
              <a:t>o</a:t>
            </a:r>
            <a:r>
              <a:rPr b="1" lang="en" sz="2400">
                <a:solidFill>
                  <a:srgbClr val="00FF00"/>
                </a:solidFill>
                <a:latin typeface="Courier New"/>
                <a:ea typeface="Courier New"/>
                <a:cs typeface="Courier New"/>
                <a:sym typeface="Courier New"/>
              </a:rPr>
              <a:t>u</a:t>
            </a:r>
            <a:r>
              <a:rPr b="1" lang="en" sz="2400">
                <a:solidFill>
                  <a:srgbClr val="351C75"/>
                </a:solidFill>
                <a:latin typeface="Courier New"/>
                <a:ea typeface="Courier New"/>
                <a:cs typeface="Courier New"/>
                <a:sym typeface="Courier New"/>
              </a:rPr>
              <a:t>r</a:t>
            </a: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"value": </a:t>
            </a:r>
            <a:r>
              <a:rPr b="1" lang="en" sz="2400">
                <a:solidFill>
                  <a:srgbClr val="0000FF"/>
                </a:solidFill>
                <a:latin typeface="Courier New"/>
                <a:ea typeface="Courier New"/>
                <a:cs typeface="Courier New"/>
                <a:sym typeface="Courier New"/>
              </a:rPr>
              <a:t>4</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 }</a:t>
            </a:r>
            <a:endParaRPr/>
          </a:p>
        </p:txBody>
      </p:sp>
      <p:sp>
        <p:nvSpPr>
          <p:cNvPr id="191" name="Google Shape;191;p24"/>
          <p:cNvSpPr txBox="1"/>
          <p:nvPr>
            <p:ph idx="1" type="body"/>
          </p:nvPr>
        </p:nvSpPr>
        <p:spPr>
          <a:xfrm>
            <a:off x="6751" y="4601668"/>
            <a:ext cx="2904300" cy="226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SPEC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"rating": {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"value":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192" name="Google Shape;192;p24"/>
          <p:cNvSpPr txBox="1"/>
          <p:nvPr/>
        </p:nvSpPr>
        <p:spPr>
          <a:xfrm>
            <a:off x="2643550" y="5667400"/>
            <a:ext cx="59190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ourier New"/>
                <a:ea typeface="Courier New"/>
                <a:cs typeface="Courier New"/>
                <a:sym typeface="Courier New"/>
              </a:rPr>
              <a:t>"</a:t>
            </a:r>
            <a:r>
              <a:rPr b="1" lang="en" sz="2400">
                <a:solidFill>
                  <a:srgbClr val="0000FF"/>
                </a:solidFill>
                <a:latin typeface="Courier New"/>
                <a:ea typeface="Courier New"/>
                <a:cs typeface="Courier New"/>
                <a:sym typeface="Courier New"/>
              </a:rPr>
              <a:t>SecondaryRatings.  .Value</a:t>
            </a:r>
            <a:r>
              <a:rPr b="1" lang="en" sz="2400">
                <a:latin typeface="Courier New"/>
                <a:ea typeface="Courier New"/>
                <a:cs typeface="Courier New"/>
                <a:sym typeface="Courier New"/>
              </a:rPr>
              <a:t>"</a:t>
            </a:r>
            <a:endParaRPr/>
          </a:p>
        </p:txBody>
      </p:sp>
      <p:sp>
        <p:nvSpPr>
          <p:cNvPr id="193" name="Google Shape;193;p24"/>
          <p:cNvSpPr txBox="1"/>
          <p:nvPr/>
        </p:nvSpPr>
        <p:spPr>
          <a:xfrm>
            <a:off x="5913753" y="5667400"/>
            <a:ext cx="6912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4"/>
          <p:cNvSpPr/>
          <p:nvPr/>
        </p:nvSpPr>
        <p:spPr>
          <a:xfrm>
            <a:off x="6006700" y="5696500"/>
            <a:ext cx="400200" cy="399000"/>
          </a:xfrm>
          <a:prstGeom prst="rect">
            <a:avLst/>
          </a:prstGeom>
          <a:no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4"/>
          <p:cNvSpPr txBox="1"/>
          <p:nvPr>
            <p:ph idx="1" type="body"/>
          </p:nvPr>
        </p:nvSpPr>
        <p:spPr>
          <a:xfrm>
            <a:off x="3336938" y="3304451"/>
            <a:ext cx="5506200" cy="230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What goes in the green box?</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&amp;0 = "value"</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&amp;  = "value"  (sugar)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&amp;1 = "quality" or "</a:t>
            </a:r>
            <a:r>
              <a:rPr b="1" lang="en" sz="2400">
                <a:solidFill>
                  <a:srgbClr val="FF00FF"/>
                </a:solidFill>
                <a:latin typeface="Courier New"/>
                <a:ea typeface="Courier New"/>
                <a:cs typeface="Courier New"/>
                <a:sym typeface="Courier New"/>
              </a:rPr>
              <a:t>c</a:t>
            </a:r>
            <a:r>
              <a:rPr b="1" lang="en" sz="2400">
                <a:solidFill>
                  <a:srgbClr val="990000"/>
                </a:solidFill>
                <a:latin typeface="Courier New"/>
                <a:ea typeface="Courier New"/>
                <a:cs typeface="Courier New"/>
                <a:sym typeface="Courier New"/>
              </a:rPr>
              <a:t>o</a:t>
            </a:r>
            <a:r>
              <a:rPr b="1" lang="en" sz="2400">
                <a:solidFill>
                  <a:srgbClr val="BF9000"/>
                </a:solidFill>
                <a:latin typeface="Courier New"/>
                <a:ea typeface="Courier New"/>
                <a:cs typeface="Courier New"/>
                <a:sym typeface="Courier New"/>
              </a:rPr>
              <a:t>l</a:t>
            </a:r>
            <a:r>
              <a:rPr b="1" lang="en" sz="2400">
                <a:solidFill>
                  <a:srgbClr val="38761D"/>
                </a:solidFill>
                <a:latin typeface="Courier New"/>
                <a:ea typeface="Courier New"/>
                <a:cs typeface="Courier New"/>
                <a:sym typeface="Courier New"/>
              </a:rPr>
              <a:t>o</a:t>
            </a:r>
            <a:r>
              <a:rPr b="1" lang="en" sz="2400">
                <a:solidFill>
                  <a:srgbClr val="00FF00"/>
                </a:solidFill>
                <a:latin typeface="Courier New"/>
                <a:ea typeface="Courier New"/>
                <a:cs typeface="Courier New"/>
                <a:sym typeface="Courier New"/>
              </a:rPr>
              <a:t>u</a:t>
            </a:r>
            <a:r>
              <a:rPr b="1" lang="en" sz="2400">
                <a:solidFill>
                  <a:srgbClr val="351C75"/>
                </a:solidFill>
                <a:latin typeface="Courier New"/>
                <a:ea typeface="Courier New"/>
                <a:cs typeface="Courier New"/>
                <a:sym typeface="Courier New"/>
              </a:rPr>
              <a:t>r</a:t>
            </a: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&amp;2 = "rating"</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&amp;3 = Fail</a:t>
            </a:r>
            <a:endParaRPr/>
          </a:p>
        </p:txBody>
      </p:sp>
      <p:pic>
        <p:nvPicPr>
          <p:cNvPr id="196" name="Google Shape;196;p24"/>
          <p:cNvPicPr preferRelativeResize="0"/>
          <p:nvPr/>
        </p:nvPicPr>
        <p:blipFill>
          <a:blip r:embed="rId3">
            <a:alphaModFix/>
          </a:blip>
          <a:stretch>
            <a:fillRect/>
          </a:stretch>
        </p:blipFill>
        <p:spPr>
          <a:xfrm>
            <a:off x="5656176" y="127800"/>
            <a:ext cx="3395265" cy="3222552"/>
          </a:xfrm>
          <a:prstGeom prst="rect">
            <a:avLst/>
          </a:prstGeom>
          <a:noFill/>
          <a:ln>
            <a:noFill/>
          </a:ln>
        </p:spPr>
      </p:pic>
      <p:sp>
        <p:nvSpPr>
          <p:cNvPr id="197" name="Google Shape;197;p24"/>
          <p:cNvSpPr txBox="1"/>
          <p:nvPr>
            <p:ph type="title"/>
          </p:nvPr>
        </p:nvSpPr>
        <p:spPr>
          <a:xfrm>
            <a:off x="0" y="127800"/>
            <a:ext cx="8981100" cy="60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rgbClr val="003D4C"/>
                </a:solidFill>
                <a:latin typeface="Trebuchet MS"/>
                <a:ea typeface="Trebuchet MS"/>
                <a:cs typeface="Trebuchet MS"/>
                <a:sym typeface="Trebuchet MS"/>
              </a:rPr>
              <a:t>Shiftr WildCards 101 : &amp; Explained</a:t>
            </a:r>
            <a:endParaRPr>
              <a:latin typeface="Trebuchet MS"/>
              <a:ea typeface="Trebuchet MS"/>
              <a:cs typeface="Trebuchet MS"/>
              <a:sym typeface="Trebuchet MS"/>
            </a:endParaRPr>
          </a:p>
        </p:txBody>
      </p:sp>
      <p:sp>
        <p:nvSpPr>
          <p:cNvPr id="198" name="Google Shape;198;p24"/>
          <p:cNvSpPr/>
          <p:nvPr/>
        </p:nvSpPr>
        <p:spPr>
          <a:xfrm rot="-702092">
            <a:off x="3541684" y="995759"/>
            <a:ext cx="2614877" cy="683941"/>
          </a:xfrm>
          <a:prstGeom prst="rect">
            <a:avLst/>
          </a:prstGeom>
        </p:spPr>
        <p:txBody>
          <a:bodyPr>
            <a:prstTxWarp prst="textPlain"/>
          </a:bodyPr>
          <a:lstStyle/>
          <a:p>
            <a:pPr lvl="0" algn="ctr"/>
            <a:r>
              <a:rPr b="0" i="0">
                <a:ln cap="flat" cmpd="sng" w="19050">
                  <a:solidFill>
                    <a:schemeClr val="dk2"/>
                  </a:solidFill>
                  <a:prstDash val="solid"/>
                  <a:round/>
                  <a:headEnd len="sm" w="sm" type="none"/>
                  <a:tailEnd len="sm" w="sm" type="none"/>
                </a:ln>
                <a:solidFill>
                  <a:srgbClr val="0000FF"/>
                </a:solidFill>
                <a:latin typeface="Arial"/>
              </a:rPr>
              <a:t>MVP</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0" st="0"/>
                                            </p:txEl>
                                          </p:spTgt>
                                        </p:tgtEl>
                                        <p:attrNameLst>
                                          <p:attrName>style.visibility</p:attrName>
                                        </p:attrNameLst>
                                      </p:cBhvr>
                                      <p:to>
                                        <p:strVal val="visible"/>
                                      </p:to>
                                    </p:set>
                                    <p:animEffect filter="fade" transition="in">
                                      <p:cBhvr>
                                        <p:cTn dur="1000"/>
                                        <p:tgtEl>
                                          <p:spTgt spid="1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1" st="1"/>
                                            </p:txEl>
                                          </p:spTgt>
                                        </p:tgtEl>
                                        <p:attrNameLst>
                                          <p:attrName>style.visibility</p:attrName>
                                        </p:attrNameLst>
                                      </p:cBhvr>
                                      <p:to>
                                        <p:strVal val="visible"/>
                                      </p:to>
                                    </p:set>
                                    <p:animEffect filter="fade" transition="in">
                                      <p:cBhvr>
                                        <p:cTn dur="1000"/>
                                        <p:tgtEl>
                                          <p:spTgt spid="1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2" st="2"/>
                                            </p:txEl>
                                          </p:spTgt>
                                        </p:tgtEl>
                                        <p:attrNameLst>
                                          <p:attrName>style.visibility</p:attrName>
                                        </p:attrNameLst>
                                      </p:cBhvr>
                                      <p:to>
                                        <p:strVal val="visible"/>
                                      </p:to>
                                    </p:set>
                                    <p:animEffect filter="fade" transition="in">
                                      <p:cBhvr>
                                        <p:cTn dur="1000"/>
                                        <p:tgtEl>
                                          <p:spTgt spid="1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3" st="3"/>
                                            </p:txEl>
                                          </p:spTgt>
                                        </p:tgtEl>
                                        <p:attrNameLst>
                                          <p:attrName>style.visibility</p:attrName>
                                        </p:attrNameLst>
                                      </p:cBhvr>
                                      <p:to>
                                        <p:strVal val="visible"/>
                                      </p:to>
                                    </p:set>
                                    <p:animEffect filter="fade" transition="in">
                                      <p:cBhvr>
                                        <p:cTn dur="1000"/>
                                        <p:tgtEl>
                                          <p:spTgt spid="19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4" st="4"/>
                                            </p:txEl>
                                          </p:spTgt>
                                        </p:tgtEl>
                                        <p:attrNameLst>
                                          <p:attrName>style.visibility</p:attrName>
                                        </p:attrNameLst>
                                      </p:cBhvr>
                                      <p:to>
                                        <p:strVal val="visible"/>
                                      </p:to>
                                    </p:set>
                                    <p:animEffect filter="fade" transition="in">
                                      <p:cBhvr>
                                        <p:cTn dur="1000"/>
                                        <p:tgtEl>
                                          <p:spTgt spid="19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5" st="5"/>
                                            </p:txEl>
                                          </p:spTgt>
                                        </p:tgtEl>
                                        <p:attrNameLst>
                                          <p:attrName>style.visibility</p:attrName>
                                        </p:attrNameLst>
                                      </p:cBhvr>
                                      <p:to>
                                        <p:strVal val="visible"/>
                                      </p:to>
                                    </p:set>
                                    <p:animEffect filter="fade" transition="in">
                                      <p:cBhvr>
                                        <p:cTn dur="1000"/>
                                        <p:tgtEl>
                                          <p:spTgt spid="19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5"/>
          <p:cNvSpPr txBox="1"/>
          <p:nvPr>
            <p:ph idx="1" type="body"/>
          </p:nvPr>
        </p:nvSpPr>
        <p:spPr>
          <a:xfrm>
            <a:off x="6751" y="3917321"/>
            <a:ext cx="8903100" cy="294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SPEC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"rating": {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"value": "</a:t>
            </a:r>
            <a:r>
              <a:rPr b="1" lang="en" sz="2400">
                <a:solidFill>
                  <a:srgbClr val="0000FF"/>
                </a:solidFill>
                <a:latin typeface="Courier New"/>
                <a:ea typeface="Courier New"/>
                <a:cs typeface="Courier New"/>
                <a:sym typeface="Courier New"/>
              </a:rPr>
              <a:t>SecondaryRatings.&amp;1.Value</a:t>
            </a: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"primary" :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"value" : "Rating"</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204" name="Google Shape;204;p25"/>
          <p:cNvSpPr txBox="1"/>
          <p:nvPr/>
        </p:nvSpPr>
        <p:spPr>
          <a:xfrm>
            <a:off x="5913753" y="5667400"/>
            <a:ext cx="6912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5"/>
          <p:cNvSpPr txBox="1"/>
          <p:nvPr>
            <p:ph type="title"/>
          </p:nvPr>
        </p:nvSpPr>
        <p:spPr>
          <a:xfrm>
            <a:off x="0" y="127800"/>
            <a:ext cx="8981100" cy="60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rgbClr val="003D4C"/>
                </a:solidFill>
                <a:latin typeface="Trebuchet MS"/>
                <a:ea typeface="Trebuchet MS"/>
                <a:cs typeface="Trebuchet MS"/>
                <a:sym typeface="Trebuchet MS"/>
              </a:rPr>
              <a:t>Shiftr Hangover : Precedence</a:t>
            </a:r>
            <a:endParaRPr>
              <a:latin typeface="Trebuchet MS"/>
              <a:ea typeface="Trebuchet MS"/>
              <a:cs typeface="Trebuchet MS"/>
              <a:sym typeface="Trebuchet MS"/>
            </a:endParaRPr>
          </a:p>
        </p:txBody>
      </p:sp>
      <p:sp>
        <p:nvSpPr>
          <p:cNvPr id="206" name="Google Shape;206;p25"/>
          <p:cNvSpPr txBox="1"/>
          <p:nvPr>
            <p:ph idx="1" type="body"/>
          </p:nvPr>
        </p:nvSpPr>
        <p:spPr>
          <a:xfrm>
            <a:off x="0" y="543331"/>
            <a:ext cx="4129500" cy="330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INPUT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"rating": {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"quality":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"value": </a:t>
            </a:r>
            <a:r>
              <a:rPr b="1" lang="en" sz="2400">
                <a:solidFill>
                  <a:srgbClr val="0000FF"/>
                </a:solidFill>
                <a:latin typeface="Courier New"/>
                <a:ea typeface="Courier New"/>
                <a:cs typeface="Courier New"/>
                <a:sym typeface="Courier New"/>
              </a:rPr>
              <a:t>3</a:t>
            </a: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"primary":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"value": </a:t>
            </a:r>
            <a:r>
              <a:rPr b="1" lang="en" sz="2400">
                <a:solidFill>
                  <a:srgbClr val="0000FF"/>
                </a:solidFill>
                <a:latin typeface="Courier New"/>
                <a:ea typeface="Courier New"/>
                <a:cs typeface="Courier New"/>
                <a:sym typeface="Courier New"/>
              </a:rPr>
              <a:t>4</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207" name="Google Shape;207;p25"/>
          <p:cNvSpPr txBox="1"/>
          <p:nvPr>
            <p:ph idx="1" type="body"/>
          </p:nvPr>
        </p:nvSpPr>
        <p:spPr>
          <a:xfrm>
            <a:off x="4483025" y="552906"/>
            <a:ext cx="4630800" cy="351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OUTPUT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"Rating": </a:t>
            </a:r>
            <a:r>
              <a:rPr b="1" lang="en" sz="2400">
                <a:solidFill>
                  <a:srgbClr val="0000FF"/>
                </a:solidFill>
                <a:latin typeface="Courier New"/>
                <a:ea typeface="Courier New"/>
                <a:cs typeface="Courier New"/>
                <a:sym typeface="Courier New"/>
              </a:rPr>
              <a:t>4</a:t>
            </a: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"SecondaryRatings":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"quality":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"Value": </a:t>
            </a:r>
            <a:r>
              <a:rPr b="1" lang="en" sz="2400">
                <a:solidFill>
                  <a:srgbClr val="0000FF"/>
                </a:solidFill>
                <a:latin typeface="Courier New"/>
                <a:ea typeface="Courier New"/>
                <a:cs typeface="Courier New"/>
                <a:sym typeface="Courier New"/>
              </a:rPr>
              <a:t>3 </a:t>
            </a:r>
            <a:endParaRPr b="1" sz="2400">
              <a:solidFill>
                <a:srgbClr val="0000FF"/>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a:p>
        </p:txBody>
      </p:sp>
      <p:grpSp>
        <p:nvGrpSpPr>
          <p:cNvPr id="208" name="Google Shape;208;p25"/>
          <p:cNvGrpSpPr/>
          <p:nvPr/>
        </p:nvGrpSpPr>
        <p:grpSpPr>
          <a:xfrm>
            <a:off x="779477" y="5460200"/>
            <a:ext cx="4872824" cy="649861"/>
            <a:chOff x="779477" y="5460200"/>
            <a:chExt cx="4872824" cy="649861"/>
          </a:xfrm>
        </p:grpSpPr>
        <p:sp>
          <p:nvSpPr>
            <p:cNvPr id="209" name="Google Shape;209;p25"/>
            <p:cNvSpPr/>
            <p:nvPr/>
          </p:nvSpPr>
          <p:spPr>
            <a:xfrm>
              <a:off x="779477" y="5711061"/>
              <a:ext cx="1725300" cy="399000"/>
            </a:xfrm>
            <a:prstGeom prst="rect">
              <a:avLst/>
            </a:prstGeom>
            <a:no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5"/>
            <p:cNvSpPr/>
            <p:nvPr/>
          </p:nvSpPr>
          <p:spPr>
            <a:xfrm>
              <a:off x="3264301" y="5460200"/>
              <a:ext cx="2388000" cy="509700"/>
            </a:xfrm>
            <a:prstGeom prst="rect">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Trebuchet MS"/>
                  <a:ea typeface="Trebuchet MS"/>
                  <a:cs typeface="Trebuchet MS"/>
                  <a:sym typeface="Trebuchet MS"/>
                </a:rPr>
                <a:t>Has Precedence</a:t>
              </a:r>
              <a:endParaRPr/>
            </a:p>
          </p:txBody>
        </p:sp>
        <p:cxnSp>
          <p:nvCxnSpPr>
            <p:cNvPr id="211" name="Google Shape;211;p25"/>
            <p:cNvCxnSpPr>
              <a:stCxn id="209" idx="3"/>
              <a:endCxn id="210" idx="1"/>
            </p:cNvCxnSpPr>
            <p:nvPr/>
          </p:nvCxnSpPr>
          <p:spPr>
            <a:xfrm flipH="1" rot="10800000">
              <a:off x="2504777" y="5714961"/>
              <a:ext cx="759600" cy="195600"/>
            </a:xfrm>
            <a:prstGeom prst="straightConnector1">
              <a:avLst/>
            </a:prstGeom>
            <a:noFill/>
            <a:ln cap="flat" cmpd="sng" w="38100">
              <a:solidFill>
                <a:srgbClr val="00FF00"/>
              </a:solidFill>
              <a:prstDash val="solid"/>
              <a:round/>
              <a:headEnd len="med" w="med" type="none"/>
              <a:tailEnd len="med" w="med" type="stealth"/>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0" y="127800"/>
            <a:ext cx="8107500" cy="60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rgbClr val="003D4C"/>
                </a:solidFill>
                <a:latin typeface="Trebuchet MS"/>
                <a:ea typeface="Trebuchet MS"/>
                <a:cs typeface="Trebuchet MS"/>
                <a:sym typeface="Trebuchet MS"/>
              </a:rPr>
              <a:t>Shiftr Hangover : Moving SubTrees </a:t>
            </a:r>
            <a:endParaRPr>
              <a:latin typeface="Trebuchet MS"/>
              <a:ea typeface="Trebuchet MS"/>
              <a:cs typeface="Trebuchet MS"/>
              <a:sym typeface="Trebuchet MS"/>
            </a:endParaRPr>
          </a:p>
        </p:txBody>
      </p:sp>
      <p:sp>
        <p:nvSpPr>
          <p:cNvPr id="217" name="Google Shape;217;p26"/>
          <p:cNvSpPr txBox="1"/>
          <p:nvPr>
            <p:ph idx="1" type="body"/>
          </p:nvPr>
        </p:nvSpPr>
        <p:spPr>
          <a:xfrm>
            <a:off x="0" y="737700"/>
            <a:ext cx="3499500" cy="306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INPUT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"rating": {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"quality":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"value": </a:t>
            </a:r>
            <a:r>
              <a:rPr b="1" lang="en" sz="2400">
                <a:solidFill>
                  <a:srgbClr val="0000FF"/>
                </a:solidFill>
                <a:latin typeface="Courier New"/>
                <a:ea typeface="Courier New"/>
                <a:cs typeface="Courier New"/>
                <a:sym typeface="Courier New"/>
              </a:rPr>
              <a:t>3</a:t>
            </a: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"primary":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"value": </a:t>
            </a:r>
            <a:r>
              <a:rPr b="1" lang="en" sz="2400">
                <a:solidFill>
                  <a:srgbClr val="0000FF"/>
                </a:solidFill>
                <a:latin typeface="Courier New"/>
                <a:ea typeface="Courier New"/>
                <a:cs typeface="Courier New"/>
                <a:sym typeface="Courier New"/>
              </a:rPr>
              <a:t>4</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218" name="Google Shape;218;p26"/>
          <p:cNvSpPr txBox="1"/>
          <p:nvPr>
            <p:ph idx="1" type="body"/>
          </p:nvPr>
        </p:nvSpPr>
        <p:spPr>
          <a:xfrm>
            <a:off x="3582055" y="737700"/>
            <a:ext cx="5309700" cy="36345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OUTPUT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a:t>
            </a:r>
            <a:r>
              <a:rPr b="1" lang="en" sz="2400">
                <a:solidFill>
                  <a:srgbClr val="FF0000"/>
                </a:solidFill>
                <a:latin typeface="Courier New"/>
                <a:ea typeface="Courier New"/>
                <a:cs typeface="Courier New"/>
                <a:sym typeface="Courier New"/>
              </a:rPr>
              <a:t>Ratings</a:t>
            </a:r>
            <a:r>
              <a:rPr b="1" lang="en" sz="2400">
                <a:solidFill>
                  <a:srgbClr val="000000"/>
                </a:solidFill>
                <a:latin typeface="Courier New"/>
                <a:ea typeface="Courier New"/>
                <a:cs typeface="Courier New"/>
                <a:sym typeface="Courier New"/>
              </a:rPr>
              <a:t>": {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"quality":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"value": </a:t>
            </a:r>
            <a:r>
              <a:rPr b="1" lang="en" sz="2400">
                <a:solidFill>
                  <a:srgbClr val="0000FF"/>
                </a:solidFill>
                <a:latin typeface="Courier New"/>
                <a:ea typeface="Courier New"/>
                <a:cs typeface="Courier New"/>
                <a:sym typeface="Courier New"/>
              </a:rPr>
              <a:t>3</a:t>
            </a: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"primary":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"value": </a:t>
            </a:r>
            <a:r>
              <a:rPr b="1" lang="en" sz="2400">
                <a:solidFill>
                  <a:srgbClr val="0000FF"/>
                </a:solidFill>
                <a:latin typeface="Courier New"/>
                <a:ea typeface="Courier New"/>
                <a:cs typeface="Courier New"/>
                <a:sym typeface="Courier New"/>
              </a:rPr>
              <a:t>4</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219" name="Google Shape;219;p26"/>
          <p:cNvSpPr txBox="1"/>
          <p:nvPr>
            <p:ph idx="1" type="body"/>
          </p:nvPr>
        </p:nvSpPr>
        <p:spPr>
          <a:xfrm>
            <a:off x="36000" y="3879782"/>
            <a:ext cx="9072000" cy="185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SPEC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"rating": "</a:t>
            </a:r>
            <a:r>
              <a:rPr b="1" lang="en" sz="2400">
                <a:solidFill>
                  <a:srgbClr val="FF0000"/>
                </a:solidFill>
                <a:latin typeface="Courier New"/>
                <a:ea typeface="Courier New"/>
                <a:cs typeface="Courier New"/>
                <a:sym typeface="Courier New"/>
              </a:rPr>
              <a:t>Ratings</a:t>
            </a: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220" name="Google Shape;220;p26"/>
          <p:cNvSpPr/>
          <p:nvPr/>
        </p:nvSpPr>
        <p:spPr>
          <a:xfrm>
            <a:off x="378575" y="1121150"/>
            <a:ext cx="2868425" cy="2504425"/>
          </a:xfrm>
          <a:custGeom>
            <a:rect b="b" l="l" r="r" t="t"/>
            <a:pathLst>
              <a:path extrusionOk="0" h="100177" w="114737">
                <a:moveTo>
                  <a:pt x="72802" y="3495"/>
                </a:moveTo>
                <a:lnTo>
                  <a:pt x="72220" y="18055"/>
                </a:lnTo>
                <a:lnTo>
                  <a:pt x="15725" y="17473"/>
                </a:lnTo>
                <a:lnTo>
                  <a:pt x="0" y="100177"/>
                </a:lnTo>
                <a:lnTo>
                  <a:pt x="46011" y="100177"/>
                </a:lnTo>
                <a:lnTo>
                  <a:pt x="108913" y="85034"/>
                </a:lnTo>
                <a:lnTo>
                  <a:pt x="114737" y="12231"/>
                </a:lnTo>
                <a:lnTo>
                  <a:pt x="82704" y="0"/>
                </a:lnTo>
                <a:close/>
              </a:path>
            </a:pathLst>
          </a:custGeom>
          <a:noFill/>
          <a:ln cap="flat" cmpd="sng" w="38100">
            <a:solidFill>
              <a:srgbClr val="00FF00"/>
            </a:solidFill>
            <a:prstDash val="solid"/>
            <a:round/>
            <a:headEnd len="med" w="med" type="none"/>
            <a:tailEnd len="med" w="med" type="none"/>
          </a:ln>
        </p:spPr>
      </p:sp>
      <p:sp>
        <p:nvSpPr>
          <p:cNvPr id="221" name="Google Shape;221;p26"/>
          <p:cNvSpPr/>
          <p:nvPr/>
        </p:nvSpPr>
        <p:spPr>
          <a:xfrm>
            <a:off x="3975200" y="1121150"/>
            <a:ext cx="2868425" cy="2504425"/>
          </a:xfrm>
          <a:custGeom>
            <a:rect b="b" l="l" r="r" t="t"/>
            <a:pathLst>
              <a:path extrusionOk="0" h="100177" w="114737">
                <a:moveTo>
                  <a:pt x="72802" y="3495"/>
                </a:moveTo>
                <a:lnTo>
                  <a:pt x="72220" y="18055"/>
                </a:lnTo>
                <a:lnTo>
                  <a:pt x="15725" y="17473"/>
                </a:lnTo>
                <a:lnTo>
                  <a:pt x="0" y="100177"/>
                </a:lnTo>
                <a:lnTo>
                  <a:pt x="46011" y="100177"/>
                </a:lnTo>
                <a:lnTo>
                  <a:pt x="108913" y="85034"/>
                </a:lnTo>
                <a:lnTo>
                  <a:pt x="114737" y="12231"/>
                </a:lnTo>
                <a:lnTo>
                  <a:pt x="82704" y="0"/>
                </a:lnTo>
                <a:close/>
              </a:path>
            </a:pathLst>
          </a:custGeom>
          <a:noFill/>
          <a:ln cap="flat" cmpd="sng" w="38100">
            <a:solidFill>
              <a:srgbClr val="00FF00"/>
            </a:solidFill>
            <a:prstDash val="solid"/>
            <a:round/>
            <a:headEnd len="med" w="med" type="none"/>
            <a:tailEnd len="med" w="med" type="none"/>
          </a:ln>
        </p:spPr>
      </p:sp>
      <p:sp>
        <p:nvSpPr>
          <p:cNvPr id="222" name="Google Shape;222;p26"/>
          <p:cNvSpPr txBox="1"/>
          <p:nvPr/>
        </p:nvSpPr>
        <p:spPr>
          <a:xfrm>
            <a:off x="60750" y="5513357"/>
            <a:ext cx="7986000" cy="125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Trebuchet MS"/>
                <a:ea typeface="Trebuchet MS"/>
                <a:cs typeface="Trebuchet MS"/>
                <a:sym typeface="Trebuchet MS"/>
              </a:rPr>
              <a:t>The leaf of the parallel tree walk is determined by the spec</a:t>
            </a:r>
            <a:endParaRPr sz="2400">
              <a:latin typeface="Trebuchet MS"/>
              <a:ea typeface="Trebuchet MS"/>
              <a:cs typeface="Trebuchet MS"/>
              <a:sym typeface="Trebuchet MS"/>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 name="Shape 32"/>
        <p:cNvGrpSpPr/>
        <p:nvPr/>
      </p:nvGrpSpPr>
      <p:grpSpPr>
        <a:xfrm>
          <a:off x="0" y="0"/>
          <a:ext cx="0" cy="0"/>
          <a:chOff x="0" y="0"/>
          <a:chExt cx="0" cy="0"/>
        </a:xfrm>
      </p:grpSpPr>
      <p:sp>
        <p:nvSpPr>
          <p:cNvPr id="33" name="Google Shape;33;p9"/>
          <p:cNvSpPr txBox="1"/>
          <p:nvPr>
            <p:ph type="title"/>
          </p:nvPr>
        </p:nvSpPr>
        <p:spPr>
          <a:xfrm>
            <a:off x="457200" y="315538"/>
            <a:ext cx="3783000" cy="60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rgbClr val="003D4C"/>
                </a:solidFill>
                <a:latin typeface="Trebuchet MS"/>
                <a:ea typeface="Trebuchet MS"/>
                <a:cs typeface="Trebuchet MS"/>
                <a:sym typeface="Trebuchet MS"/>
              </a:rPr>
              <a:t>What it is :</a:t>
            </a:r>
            <a:endParaRPr>
              <a:latin typeface="Trebuchet MS"/>
              <a:ea typeface="Trebuchet MS"/>
              <a:cs typeface="Trebuchet MS"/>
              <a:sym typeface="Trebuchet MS"/>
            </a:endParaRPr>
          </a:p>
        </p:txBody>
      </p:sp>
      <p:sp>
        <p:nvSpPr>
          <p:cNvPr id="34" name="Google Shape;34;p9"/>
          <p:cNvSpPr txBox="1"/>
          <p:nvPr>
            <p:ph idx="1" type="body"/>
          </p:nvPr>
        </p:nvSpPr>
        <p:spPr>
          <a:xfrm>
            <a:off x="457200" y="1131475"/>
            <a:ext cx="8229600" cy="2658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solidFill>
                  <a:srgbClr val="000000"/>
                </a:solidFill>
                <a:latin typeface="Trebuchet MS"/>
                <a:ea typeface="Trebuchet MS"/>
                <a:cs typeface="Trebuchet MS"/>
                <a:sym typeface="Trebuchet MS"/>
              </a:rPr>
              <a:t>JSON to JSON transform library</a:t>
            </a:r>
            <a:endParaRPr sz="2400">
              <a:solidFill>
                <a:srgbClr val="000000"/>
              </a:solidFill>
              <a:latin typeface="Trebuchet MS"/>
              <a:ea typeface="Trebuchet MS"/>
              <a:cs typeface="Trebuchet MS"/>
              <a:sym typeface="Trebuchet MS"/>
            </a:endParaRPr>
          </a:p>
          <a:p>
            <a:pPr indent="0" lvl="0" marL="0" rtl="0" algn="l">
              <a:lnSpc>
                <a:spcPct val="100000"/>
              </a:lnSpc>
              <a:spcBef>
                <a:spcPts val="0"/>
              </a:spcBef>
              <a:spcAft>
                <a:spcPts val="0"/>
              </a:spcAft>
              <a:buNone/>
            </a:pPr>
            <a:r>
              <a:t/>
            </a:r>
            <a:endParaRPr sz="2400">
              <a:solidFill>
                <a:srgbClr val="000000"/>
              </a:solidFill>
              <a:latin typeface="Trebuchet MS"/>
              <a:ea typeface="Trebuchet MS"/>
              <a:cs typeface="Trebuchet MS"/>
              <a:sym typeface="Trebuchet MS"/>
            </a:endParaRPr>
          </a:p>
          <a:p>
            <a:pPr indent="0" lvl="0" marL="0" rtl="0" algn="l">
              <a:lnSpc>
                <a:spcPct val="100000"/>
              </a:lnSpc>
              <a:spcBef>
                <a:spcPts val="0"/>
              </a:spcBef>
              <a:spcAft>
                <a:spcPts val="0"/>
              </a:spcAft>
              <a:buNone/>
            </a:pPr>
            <a:r>
              <a:rPr lang="en" sz="2400">
                <a:solidFill>
                  <a:srgbClr val="000000"/>
                </a:solidFill>
                <a:latin typeface="Trebuchet MS"/>
                <a:ea typeface="Trebuchet MS"/>
                <a:cs typeface="Trebuchet MS"/>
                <a:sym typeface="Trebuchet MS"/>
              </a:rPr>
              <a:t>Declarative </a:t>
            </a:r>
            <a:endParaRPr sz="2400">
              <a:solidFill>
                <a:srgbClr val="000000"/>
              </a:solidFill>
              <a:latin typeface="Trebuchet MS"/>
              <a:ea typeface="Trebuchet MS"/>
              <a:cs typeface="Trebuchet MS"/>
              <a:sym typeface="Trebuchet MS"/>
            </a:endParaRPr>
          </a:p>
          <a:p>
            <a:pPr indent="0" lvl="0" marL="0" rtl="0" algn="l">
              <a:lnSpc>
                <a:spcPct val="100000"/>
              </a:lnSpc>
              <a:spcBef>
                <a:spcPts val="0"/>
              </a:spcBef>
              <a:spcAft>
                <a:spcPts val="0"/>
              </a:spcAft>
              <a:buNone/>
            </a:pPr>
            <a:r>
              <a:t/>
            </a:r>
            <a:endParaRPr sz="2400">
              <a:solidFill>
                <a:srgbClr val="000000"/>
              </a:solidFill>
              <a:latin typeface="Trebuchet MS"/>
              <a:ea typeface="Trebuchet MS"/>
              <a:cs typeface="Trebuchet MS"/>
              <a:sym typeface="Trebuchet MS"/>
            </a:endParaRPr>
          </a:p>
          <a:p>
            <a:pPr indent="0" lvl="0" marL="0" rtl="0" algn="l">
              <a:lnSpc>
                <a:spcPct val="100000"/>
              </a:lnSpc>
              <a:spcBef>
                <a:spcPts val="0"/>
              </a:spcBef>
              <a:spcAft>
                <a:spcPts val="0"/>
              </a:spcAft>
              <a:buNone/>
            </a:pPr>
            <a:r>
              <a:rPr lang="en" sz="2400">
                <a:solidFill>
                  <a:srgbClr val="000000"/>
                </a:solidFill>
                <a:latin typeface="Trebuchet MS"/>
                <a:ea typeface="Trebuchet MS"/>
                <a:cs typeface="Trebuchet MS"/>
                <a:sym typeface="Trebuchet MS"/>
              </a:rPr>
              <a:t>Transforms are written in JSON</a:t>
            </a:r>
            <a:endParaRPr sz="2400">
              <a:solidFill>
                <a:srgbClr val="000000"/>
              </a:solidFill>
              <a:latin typeface="Trebuchet MS"/>
              <a:ea typeface="Trebuchet MS"/>
              <a:cs typeface="Trebuchet MS"/>
              <a:sym typeface="Trebuchet MS"/>
            </a:endParaRPr>
          </a:p>
          <a:p>
            <a:pPr indent="0" lvl="0" marL="0" rtl="0" algn="l">
              <a:lnSpc>
                <a:spcPct val="100000"/>
              </a:lnSpc>
              <a:spcBef>
                <a:spcPts val="0"/>
              </a:spcBef>
              <a:spcAft>
                <a:spcPts val="0"/>
              </a:spcAft>
              <a:buNone/>
            </a:pPr>
            <a:r>
              <a:rPr lang="en" sz="2400">
                <a:solidFill>
                  <a:srgbClr val="000000"/>
                </a:solidFill>
                <a:latin typeface="Trebuchet MS"/>
                <a:ea typeface="Trebuchet MS"/>
                <a:cs typeface="Trebuchet MS"/>
                <a:sym typeface="Trebuchet MS"/>
              </a:rPr>
              <a:t>   </a:t>
            </a:r>
            <a:r>
              <a:rPr b="1" lang="en">
                <a:solidFill>
                  <a:srgbClr val="000000"/>
                </a:solidFill>
                <a:latin typeface="Trebuchet MS"/>
                <a:ea typeface="Trebuchet MS"/>
                <a:cs typeface="Trebuchet MS"/>
                <a:sym typeface="Trebuchet MS"/>
              </a:rPr>
              <a:t>J</a:t>
            </a:r>
            <a:r>
              <a:rPr lang="en" sz="2400">
                <a:solidFill>
                  <a:srgbClr val="000000"/>
                </a:solidFill>
                <a:latin typeface="Trebuchet MS"/>
                <a:ea typeface="Trebuchet MS"/>
                <a:cs typeface="Trebuchet MS"/>
                <a:sym typeface="Trebuchet MS"/>
              </a:rPr>
              <a:t>s</a:t>
            </a:r>
            <a:r>
              <a:rPr b="1" lang="en">
                <a:solidFill>
                  <a:srgbClr val="000000"/>
                </a:solidFill>
                <a:latin typeface="Trebuchet MS"/>
                <a:ea typeface="Trebuchet MS"/>
                <a:cs typeface="Trebuchet MS"/>
                <a:sym typeface="Trebuchet MS"/>
              </a:rPr>
              <a:t>O</a:t>
            </a:r>
            <a:r>
              <a:rPr lang="en" sz="2400">
                <a:solidFill>
                  <a:srgbClr val="000000"/>
                </a:solidFill>
                <a:latin typeface="Trebuchet MS"/>
                <a:ea typeface="Trebuchet MS"/>
                <a:cs typeface="Trebuchet MS"/>
                <a:sym typeface="Trebuchet MS"/>
              </a:rPr>
              <a:t>n </a:t>
            </a:r>
            <a:r>
              <a:rPr b="1" lang="en">
                <a:solidFill>
                  <a:srgbClr val="000000"/>
                </a:solidFill>
                <a:latin typeface="Trebuchet MS"/>
                <a:ea typeface="Trebuchet MS"/>
                <a:cs typeface="Trebuchet MS"/>
                <a:sym typeface="Trebuchet MS"/>
              </a:rPr>
              <a:t>L</a:t>
            </a:r>
            <a:r>
              <a:rPr lang="en" sz="2400">
                <a:solidFill>
                  <a:srgbClr val="000000"/>
                </a:solidFill>
                <a:latin typeface="Trebuchet MS"/>
                <a:ea typeface="Trebuchet MS"/>
                <a:cs typeface="Trebuchet MS"/>
                <a:sym typeface="Trebuchet MS"/>
              </a:rPr>
              <a:t>anguage for </a:t>
            </a:r>
            <a:r>
              <a:rPr b="1" lang="en">
                <a:solidFill>
                  <a:srgbClr val="000000"/>
                </a:solidFill>
                <a:latin typeface="Trebuchet MS"/>
                <a:ea typeface="Trebuchet MS"/>
                <a:cs typeface="Trebuchet MS"/>
                <a:sym typeface="Trebuchet MS"/>
              </a:rPr>
              <a:t>T</a:t>
            </a:r>
            <a:r>
              <a:rPr lang="en" sz="2400">
                <a:solidFill>
                  <a:srgbClr val="000000"/>
                </a:solidFill>
                <a:latin typeface="Trebuchet MS"/>
                <a:ea typeface="Trebuchet MS"/>
                <a:cs typeface="Trebuchet MS"/>
                <a:sym typeface="Trebuchet MS"/>
              </a:rPr>
              <a:t>ransform</a:t>
            </a:r>
            <a:endParaRPr sz="2400">
              <a:solidFill>
                <a:srgbClr val="000000"/>
              </a:solidFill>
              <a:latin typeface="Trebuchet MS"/>
              <a:ea typeface="Trebuchet MS"/>
              <a:cs typeface="Trebuchet MS"/>
              <a:sym typeface="Trebuchet MS"/>
            </a:endParaRPr>
          </a:p>
          <a:p>
            <a:pPr indent="0" lvl="0" marL="0" rtl="0" algn="l">
              <a:lnSpc>
                <a:spcPct val="100000"/>
              </a:lnSpc>
              <a:spcBef>
                <a:spcPts val="0"/>
              </a:spcBef>
              <a:spcAft>
                <a:spcPts val="0"/>
              </a:spcAft>
              <a:buNone/>
            </a:pPr>
            <a:r>
              <a:t/>
            </a:r>
            <a:endParaRPr sz="2400">
              <a:solidFill>
                <a:srgbClr val="000000"/>
              </a:solidFill>
              <a:latin typeface="Trebuchet MS"/>
              <a:ea typeface="Trebuchet MS"/>
              <a:cs typeface="Trebuchet MS"/>
              <a:sym typeface="Trebuchet MS"/>
            </a:endParaRPr>
          </a:p>
          <a:p>
            <a:pPr indent="0" lvl="0" marL="0" rtl="0" algn="l">
              <a:lnSpc>
                <a:spcPct val="100000"/>
              </a:lnSpc>
              <a:spcBef>
                <a:spcPts val="0"/>
              </a:spcBef>
              <a:spcAft>
                <a:spcPts val="0"/>
              </a:spcAft>
              <a:buNone/>
            </a:pPr>
            <a:r>
              <a:t/>
            </a:r>
            <a:endParaRPr sz="2400">
              <a:solidFill>
                <a:srgbClr val="000000"/>
              </a:solidFill>
              <a:latin typeface="Trebuchet MS"/>
              <a:ea typeface="Trebuchet MS"/>
              <a:cs typeface="Trebuchet MS"/>
              <a:sym typeface="Trebuchet MS"/>
            </a:endParaRPr>
          </a:p>
          <a:p>
            <a:pPr indent="0" lvl="0" marL="0" rtl="0" algn="l">
              <a:lnSpc>
                <a:spcPct val="100000"/>
              </a:lnSpc>
              <a:spcBef>
                <a:spcPts val="0"/>
              </a:spcBef>
              <a:spcAft>
                <a:spcPts val="0"/>
              </a:spcAft>
              <a:buNone/>
            </a:pPr>
            <a:r>
              <a:t/>
            </a:r>
            <a:endParaRPr sz="2400">
              <a:solidFill>
                <a:srgbClr val="000000"/>
              </a:solidFill>
              <a:latin typeface="Trebuchet MS"/>
              <a:ea typeface="Trebuchet MS"/>
              <a:cs typeface="Trebuchet MS"/>
              <a:sym typeface="Trebuchet MS"/>
            </a:endParaRPr>
          </a:p>
          <a:p>
            <a:pPr indent="0" lvl="0" marL="0" rtl="0" algn="l">
              <a:spcBef>
                <a:spcPts val="600"/>
              </a:spcBef>
              <a:spcAft>
                <a:spcPts val="0"/>
              </a:spcAft>
              <a:buNone/>
            </a:pPr>
            <a:r>
              <a:t/>
            </a:r>
            <a:endParaRPr/>
          </a:p>
        </p:txBody>
      </p:sp>
      <p:sp>
        <p:nvSpPr>
          <p:cNvPr id="35" name="Google Shape;35;p9"/>
          <p:cNvSpPr txBox="1"/>
          <p:nvPr>
            <p:ph idx="1" type="body"/>
          </p:nvPr>
        </p:nvSpPr>
        <p:spPr>
          <a:xfrm>
            <a:off x="457200" y="3790075"/>
            <a:ext cx="8305800" cy="1540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solidFill>
                  <a:srgbClr val="000000"/>
                </a:solidFill>
                <a:latin typeface="Trebuchet MS"/>
                <a:ea typeface="Trebuchet MS"/>
                <a:cs typeface="Trebuchet MS"/>
                <a:sym typeface="Trebuchet MS"/>
              </a:rPr>
              <a:t>Gets you 90% of what you need</a:t>
            </a:r>
            <a:endParaRPr sz="2400">
              <a:solidFill>
                <a:srgbClr val="000000"/>
              </a:solidFill>
              <a:latin typeface="Trebuchet MS"/>
              <a:ea typeface="Trebuchet MS"/>
              <a:cs typeface="Trebuchet MS"/>
              <a:sym typeface="Trebuchet MS"/>
            </a:endParaRPr>
          </a:p>
          <a:p>
            <a:pPr indent="0" lvl="0" marL="0" rtl="0" algn="l">
              <a:lnSpc>
                <a:spcPct val="100000"/>
              </a:lnSpc>
              <a:spcBef>
                <a:spcPts val="0"/>
              </a:spcBef>
              <a:spcAft>
                <a:spcPts val="0"/>
              </a:spcAft>
              <a:buNone/>
            </a:pPr>
            <a:r>
              <a:t/>
            </a:r>
            <a:endParaRPr sz="2400">
              <a:solidFill>
                <a:srgbClr val="000000"/>
              </a:solidFill>
              <a:latin typeface="Trebuchet MS"/>
              <a:ea typeface="Trebuchet MS"/>
              <a:cs typeface="Trebuchet MS"/>
              <a:sym typeface="Trebuchet MS"/>
            </a:endParaRPr>
          </a:p>
          <a:p>
            <a:pPr indent="0" lvl="0" marL="0" rtl="0" algn="l">
              <a:lnSpc>
                <a:spcPct val="100000"/>
              </a:lnSpc>
              <a:spcBef>
                <a:spcPts val="0"/>
              </a:spcBef>
              <a:spcAft>
                <a:spcPts val="0"/>
              </a:spcAft>
              <a:buNone/>
            </a:pPr>
            <a:r>
              <a:rPr lang="en" sz="2400">
                <a:solidFill>
                  <a:srgbClr val="000000"/>
                </a:solidFill>
                <a:latin typeface="Trebuchet MS"/>
                <a:ea typeface="Trebuchet MS"/>
                <a:cs typeface="Trebuchet MS"/>
                <a:sym typeface="Trebuchet MS"/>
              </a:rPr>
              <a:t>Interface so you can get that last 10%</a:t>
            </a:r>
            <a:endParaRPr sz="2400">
              <a:solidFill>
                <a:srgbClr val="000000"/>
              </a:solidFill>
              <a:latin typeface="Trebuchet MS"/>
              <a:ea typeface="Trebuchet MS"/>
              <a:cs typeface="Trebuchet MS"/>
              <a:sym typeface="Trebuchet MS"/>
            </a:endParaRPr>
          </a:p>
          <a:p>
            <a:pPr indent="0" lvl="0" marL="0" rtl="0" algn="l">
              <a:spcBef>
                <a:spcPts val="0"/>
              </a:spcBef>
              <a:spcAft>
                <a:spcPts val="0"/>
              </a:spcAft>
              <a:buNone/>
            </a:pPr>
            <a:r>
              <a:t/>
            </a:r>
            <a:endParaRPr/>
          </a:p>
        </p:txBody>
      </p:sp>
      <p:pic>
        <p:nvPicPr>
          <p:cNvPr id="36" name="Google Shape;36;p9"/>
          <p:cNvPicPr preferRelativeResize="0"/>
          <p:nvPr/>
        </p:nvPicPr>
        <p:blipFill>
          <a:blip r:embed="rId3">
            <a:alphaModFix/>
          </a:blip>
          <a:stretch>
            <a:fillRect/>
          </a:stretch>
        </p:blipFill>
        <p:spPr>
          <a:xfrm>
            <a:off x="6705600" y="0"/>
            <a:ext cx="1981200" cy="3467100"/>
          </a:xfrm>
          <a:prstGeom prst="rect">
            <a:avLst/>
          </a:prstGeom>
          <a:noFill/>
          <a:ln>
            <a:noFill/>
          </a:ln>
        </p:spPr>
      </p:pic>
      <p:sp>
        <p:nvSpPr>
          <p:cNvPr id="37" name="Google Shape;37;p9"/>
          <p:cNvSpPr txBox="1"/>
          <p:nvPr/>
        </p:nvSpPr>
        <p:spPr>
          <a:xfrm>
            <a:off x="457200" y="5141550"/>
            <a:ext cx="5497200" cy="96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Trebuchet MS"/>
                <a:ea typeface="Trebuchet MS"/>
                <a:cs typeface="Trebuchet MS"/>
                <a:sym typeface="Trebuchet MS"/>
              </a:rPr>
              <a:t>Testable / Good tooling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
                                        </p:tgtEl>
                                        <p:attrNameLst>
                                          <p:attrName>style.visibility</p:attrName>
                                        </p:attrNameLst>
                                      </p:cBhvr>
                                      <p:to>
                                        <p:strVal val="visible"/>
                                      </p:to>
                                    </p:set>
                                    <p:animEffect filter="fade" transition="in">
                                      <p:cBhvr>
                                        <p:cTn dur="1000"/>
                                        <p:tgtEl>
                                          <p:spTgt spid="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
                                        </p:tgtEl>
                                        <p:attrNameLst>
                                          <p:attrName>style.visibility</p:attrName>
                                        </p:attrNameLst>
                                      </p:cBhvr>
                                      <p:to>
                                        <p:strVal val="visible"/>
                                      </p:to>
                                    </p:set>
                                    <p:animEffect filter="fade" transition="in">
                                      <p:cBhvr>
                                        <p:cTn dur="1"/>
                                        <p:tgtEl>
                                          <p:spTgt spid="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
                                        </p:tgtEl>
                                        <p:attrNameLst>
                                          <p:attrName>style.visibility</p:attrName>
                                        </p:attrNameLst>
                                      </p:cBhvr>
                                      <p:to>
                                        <p:strVal val="visible"/>
                                      </p:to>
                                    </p:set>
                                    <p:animEffect filter="fade" transition="in">
                                      <p:cBhvr>
                                        <p:cTn dur="1"/>
                                        <p:tgtEl>
                                          <p:spTgt spid="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0" y="127800"/>
            <a:ext cx="9083100" cy="60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rgbClr val="003D4C"/>
                </a:solidFill>
                <a:latin typeface="Trebuchet MS"/>
                <a:ea typeface="Trebuchet MS"/>
                <a:cs typeface="Trebuchet MS"/>
                <a:sym typeface="Trebuchet MS"/>
              </a:rPr>
              <a:t>Shiftr Hangover : Moving SubTrees Problems</a:t>
            </a:r>
            <a:endParaRPr>
              <a:latin typeface="Trebuchet MS"/>
              <a:ea typeface="Trebuchet MS"/>
              <a:cs typeface="Trebuchet MS"/>
              <a:sym typeface="Trebuchet MS"/>
            </a:endParaRPr>
          </a:p>
        </p:txBody>
      </p:sp>
      <p:sp>
        <p:nvSpPr>
          <p:cNvPr id="228" name="Google Shape;228;p27"/>
          <p:cNvSpPr txBox="1"/>
          <p:nvPr>
            <p:ph idx="1" type="body"/>
          </p:nvPr>
        </p:nvSpPr>
        <p:spPr>
          <a:xfrm>
            <a:off x="0" y="737700"/>
            <a:ext cx="3499500" cy="306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INPUT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"rating": {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"quality":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"value": </a:t>
            </a:r>
            <a:r>
              <a:rPr b="1" lang="en" sz="2400">
                <a:solidFill>
                  <a:srgbClr val="0000FF"/>
                </a:solidFill>
                <a:latin typeface="Courier New"/>
                <a:ea typeface="Courier New"/>
                <a:cs typeface="Courier New"/>
                <a:sym typeface="Courier New"/>
              </a:rPr>
              <a:t>3</a:t>
            </a: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"primary":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"value": </a:t>
            </a:r>
            <a:r>
              <a:rPr b="1" lang="en" sz="2400">
                <a:solidFill>
                  <a:srgbClr val="0000FF"/>
                </a:solidFill>
                <a:latin typeface="Courier New"/>
                <a:ea typeface="Courier New"/>
                <a:cs typeface="Courier New"/>
                <a:sym typeface="Courier New"/>
              </a:rPr>
              <a:t>4</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229" name="Google Shape;229;p27"/>
          <p:cNvSpPr txBox="1"/>
          <p:nvPr>
            <p:ph idx="1" type="body"/>
          </p:nvPr>
        </p:nvSpPr>
        <p:spPr>
          <a:xfrm>
            <a:off x="3582055" y="737700"/>
            <a:ext cx="5309700" cy="3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OUTPUT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a:t>
            </a:r>
            <a:r>
              <a:rPr b="1" lang="en" sz="2400">
                <a:solidFill>
                  <a:srgbClr val="9900FF"/>
                </a:solidFill>
                <a:latin typeface="Courier New"/>
                <a:ea typeface="Courier New"/>
                <a:cs typeface="Courier New"/>
                <a:sym typeface="Courier New"/>
              </a:rPr>
              <a:t>PrimaryRating</a:t>
            </a:r>
            <a:r>
              <a:rPr b="1" lang="en" sz="2400">
                <a:solidFill>
                  <a:srgbClr val="000000"/>
                </a:solidFill>
                <a:latin typeface="Courier New"/>
                <a:ea typeface="Courier New"/>
                <a:cs typeface="Courier New"/>
                <a:sym typeface="Courier New"/>
              </a:rPr>
              <a:t>" : </a:t>
            </a:r>
            <a:r>
              <a:rPr b="1" lang="en" sz="2400">
                <a:solidFill>
                  <a:srgbClr val="0000FF"/>
                </a:solidFill>
                <a:latin typeface="Courier New"/>
                <a:ea typeface="Courier New"/>
                <a:cs typeface="Courier New"/>
                <a:sym typeface="Courier New"/>
              </a:rPr>
              <a:t>4</a:t>
            </a: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a:t>
            </a:r>
            <a:r>
              <a:rPr b="1" lang="en" sz="2400">
                <a:solidFill>
                  <a:srgbClr val="FF0000"/>
                </a:solidFill>
                <a:latin typeface="Courier New"/>
                <a:ea typeface="Courier New"/>
                <a:cs typeface="Courier New"/>
                <a:sym typeface="Courier New"/>
              </a:rPr>
              <a:t>Ratings</a:t>
            </a:r>
            <a:r>
              <a:rPr b="1" lang="en" sz="2400">
                <a:solidFill>
                  <a:srgbClr val="000000"/>
                </a:solidFill>
                <a:latin typeface="Courier New"/>
                <a:ea typeface="Courier New"/>
                <a:cs typeface="Courier New"/>
                <a:sym typeface="Courier New"/>
              </a:rPr>
              <a:t>": {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"quality":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"value": </a:t>
            </a:r>
            <a:r>
              <a:rPr b="1" lang="en" sz="2400">
                <a:solidFill>
                  <a:srgbClr val="0000FF"/>
                </a:solidFill>
                <a:latin typeface="Courier New"/>
                <a:ea typeface="Courier New"/>
                <a:cs typeface="Courier New"/>
                <a:sym typeface="Courier New"/>
              </a:rPr>
              <a:t>3</a:t>
            </a: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"primary":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"value": </a:t>
            </a:r>
            <a:r>
              <a:rPr b="1" lang="en" sz="2400">
                <a:solidFill>
                  <a:srgbClr val="0000FF"/>
                </a:solidFill>
                <a:latin typeface="Courier New"/>
                <a:ea typeface="Courier New"/>
                <a:cs typeface="Courier New"/>
                <a:sym typeface="Courier New"/>
              </a:rPr>
              <a:t>4</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230" name="Google Shape;230;p27"/>
          <p:cNvSpPr txBox="1"/>
          <p:nvPr>
            <p:ph idx="1" type="body"/>
          </p:nvPr>
        </p:nvSpPr>
        <p:spPr>
          <a:xfrm>
            <a:off x="6751" y="4034867"/>
            <a:ext cx="9072000" cy="283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SPEC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"rating": {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 : "</a:t>
            </a:r>
            <a:r>
              <a:rPr b="1" lang="en" sz="2400">
                <a:solidFill>
                  <a:srgbClr val="FF0000"/>
                </a:solidFill>
                <a:latin typeface="Courier New"/>
                <a:ea typeface="Courier New"/>
                <a:cs typeface="Courier New"/>
                <a:sym typeface="Courier New"/>
              </a:rPr>
              <a:t>Ratings</a:t>
            </a: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"primary" : {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"value" : "</a:t>
            </a:r>
            <a:r>
              <a:rPr b="1" lang="en" sz="2400">
                <a:solidFill>
                  <a:srgbClr val="9900FF"/>
                </a:solidFill>
                <a:latin typeface="Courier New"/>
                <a:ea typeface="Courier New"/>
                <a:cs typeface="Courier New"/>
                <a:sym typeface="Courier New"/>
              </a:rPr>
              <a:t>PrimaryRating</a:t>
            </a: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231" name="Google Shape;231;p27"/>
          <p:cNvSpPr/>
          <p:nvPr/>
        </p:nvSpPr>
        <p:spPr>
          <a:xfrm>
            <a:off x="378575" y="1121150"/>
            <a:ext cx="2868425" cy="2504425"/>
          </a:xfrm>
          <a:custGeom>
            <a:rect b="b" l="l" r="r" t="t"/>
            <a:pathLst>
              <a:path extrusionOk="0" h="100177" w="114737">
                <a:moveTo>
                  <a:pt x="72802" y="3495"/>
                </a:moveTo>
                <a:lnTo>
                  <a:pt x="72220" y="18055"/>
                </a:lnTo>
                <a:lnTo>
                  <a:pt x="15725" y="17473"/>
                </a:lnTo>
                <a:lnTo>
                  <a:pt x="0" y="100177"/>
                </a:lnTo>
                <a:lnTo>
                  <a:pt x="46011" y="100177"/>
                </a:lnTo>
                <a:lnTo>
                  <a:pt x="108913" y="85034"/>
                </a:lnTo>
                <a:lnTo>
                  <a:pt x="114737" y="12231"/>
                </a:lnTo>
                <a:lnTo>
                  <a:pt x="82704" y="0"/>
                </a:lnTo>
                <a:close/>
              </a:path>
            </a:pathLst>
          </a:custGeom>
          <a:noFill/>
          <a:ln cap="flat" cmpd="sng" w="38100">
            <a:solidFill>
              <a:srgbClr val="FF0000"/>
            </a:solidFill>
            <a:prstDash val="solid"/>
            <a:round/>
            <a:headEnd len="med" w="med" type="none"/>
            <a:tailEnd len="med" w="med" type="none"/>
          </a:ln>
        </p:spPr>
      </p:sp>
      <p:sp>
        <p:nvSpPr>
          <p:cNvPr id="232" name="Google Shape;232;p27"/>
          <p:cNvSpPr/>
          <p:nvPr/>
        </p:nvSpPr>
        <p:spPr>
          <a:xfrm>
            <a:off x="3981825" y="1462850"/>
            <a:ext cx="2868425" cy="2504425"/>
          </a:xfrm>
          <a:custGeom>
            <a:rect b="b" l="l" r="r" t="t"/>
            <a:pathLst>
              <a:path extrusionOk="0" h="100177" w="114737">
                <a:moveTo>
                  <a:pt x="72802" y="3495"/>
                </a:moveTo>
                <a:lnTo>
                  <a:pt x="72220" y="18055"/>
                </a:lnTo>
                <a:lnTo>
                  <a:pt x="15725" y="17473"/>
                </a:lnTo>
                <a:lnTo>
                  <a:pt x="0" y="100177"/>
                </a:lnTo>
                <a:lnTo>
                  <a:pt x="46011" y="100177"/>
                </a:lnTo>
                <a:lnTo>
                  <a:pt x="108913" y="85034"/>
                </a:lnTo>
                <a:lnTo>
                  <a:pt x="114737" y="12231"/>
                </a:lnTo>
                <a:lnTo>
                  <a:pt x="82704" y="0"/>
                </a:lnTo>
                <a:close/>
              </a:path>
            </a:pathLst>
          </a:custGeom>
          <a:noFill/>
          <a:ln cap="flat" cmpd="sng" w="38100">
            <a:solidFill>
              <a:srgbClr val="FF0000"/>
            </a:solidFill>
            <a:prstDash val="solid"/>
            <a:round/>
            <a:headEnd len="med" w="med" type="none"/>
            <a:tailEnd len="med" w="med" type="none"/>
          </a:ln>
        </p:spPr>
      </p:sp>
      <p:sp>
        <p:nvSpPr>
          <p:cNvPr id="233" name="Google Shape;233;p27"/>
          <p:cNvSpPr/>
          <p:nvPr/>
        </p:nvSpPr>
        <p:spPr>
          <a:xfrm>
            <a:off x="7178325" y="1121150"/>
            <a:ext cx="400200" cy="399000"/>
          </a:xfrm>
          <a:prstGeom prst="rect">
            <a:avLst/>
          </a:prstGeom>
          <a:noFill/>
          <a:ln cap="flat" cmpd="sng" w="7620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00FF"/>
              </a:solidFill>
            </a:endParaRPr>
          </a:p>
        </p:txBody>
      </p:sp>
      <p:sp>
        <p:nvSpPr>
          <p:cNvPr id="234" name="Google Shape;234;p27"/>
          <p:cNvSpPr/>
          <p:nvPr/>
        </p:nvSpPr>
        <p:spPr>
          <a:xfrm>
            <a:off x="2693495" y="2886917"/>
            <a:ext cx="400200" cy="399000"/>
          </a:xfrm>
          <a:prstGeom prst="rect">
            <a:avLst/>
          </a:prstGeom>
          <a:noFill/>
          <a:ln cap="flat" cmpd="sng" w="7620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0" y="127800"/>
            <a:ext cx="9083100" cy="60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rgbClr val="003D4C"/>
                </a:solidFill>
                <a:latin typeface="Trebuchet MS"/>
                <a:ea typeface="Trebuchet MS"/>
                <a:cs typeface="Trebuchet MS"/>
                <a:sym typeface="Trebuchet MS"/>
              </a:rPr>
              <a:t>Shiftr Hangover : @ to be clear </a:t>
            </a:r>
            <a:endParaRPr>
              <a:latin typeface="Trebuchet MS"/>
              <a:ea typeface="Trebuchet MS"/>
              <a:cs typeface="Trebuchet MS"/>
              <a:sym typeface="Trebuchet MS"/>
            </a:endParaRPr>
          </a:p>
        </p:txBody>
      </p:sp>
      <p:sp>
        <p:nvSpPr>
          <p:cNvPr id="240" name="Google Shape;240;p28"/>
          <p:cNvSpPr txBox="1"/>
          <p:nvPr>
            <p:ph idx="1" type="body"/>
          </p:nvPr>
        </p:nvSpPr>
        <p:spPr>
          <a:xfrm>
            <a:off x="72000" y="3060617"/>
            <a:ext cx="9072000" cy="283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latin typeface="Trebuchet MS"/>
                <a:ea typeface="Trebuchet MS"/>
                <a:cs typeface="Trebuchet MS"/>
                <a:sym typeface="Trebuchet MS"/>
              </a:rPr>
              <a:t>                          Equivalent To :</a:t>
            </a:r>
            <a:endParaRPr>
              <a:latin typeface="Trebuchet MS"/>
              <a:ea typeface="Trebuchet MS"/>
              <a:cs typeface="Trebuchet MS"/>
              <a:sym typeface="Trebuchet MS"/>
            </a:endParaRPr>
          </a:p>
          <a:p>
            <a:pPr indent="0" lvl="0" marL="0" rtl="0" algn="l">
              <a:spcBef>
                <a:spcPts val="0"/>
              </a:spcBef>
              <a:spcAft>
                <a:spcPts val="0"/>
              </a:spcAft>
              <a:buNone/>
            </a:pPr>
            <a:r>
              <a:t/>
            </a:r>
            <a:endParaRPr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SPEC Normal</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"rating": "</a:t>
            </a:r>
            <a:r>
              <a:rPr b="1" lang="en" sz="2400">
                <a:solidFill>
                  <a:srgbClr val="FF0000"/>
                </a:solidFill>
                <a:latin typeface="Courier New"/>
                <a:ea typeface="Courier New"/>
                <a:cs typeface="Courier New"/>
                <a:sym typeface="Courier New"/>
              </a:rPr>
              <a:t>Ratings</a:t>
            </a: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a:t>
            </a:r>
            <a:endParaRPr/>
          </a:p>
        </p:txBody>
      </p:sp>
      <p:sp>
        <p:nvSpPr>
          <p:cNvPr id="241" name="Google Shape;241;p28"/>
          <p:cNvSpPr txBox="1"/>
          <p:nvPr>
            <p:ph idx="1" type="body"/>
          </p:nvPr>
        </p:nvSpPr>
        <p:spPr>
          <a:xfrm>
            <a:off x="133750" y="737700"/>
            <a:ext cx="9072000" cy="283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SPEC @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"rating": {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 : "</a:t>
            </a:r>
            <a:r>
              <a:rPr b="1" lang="en" sz="2400">
                <a:solidFill>
                  <a:srgbClr val="FF0000"/>
                </a:solidFill>
                <a:latin typeface="Courier New"/>
                <a:ea typeface="Courier New"/>
                <a:cs typeface="Courier New"/>
                <a:sym typeface="Courier New"/>
              </a:rPr>
              <a:t>Ratings</a:t>
            </a: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400"/>
                                        <p:tgtEl>
                                          <p:spTgt spid="2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29"/>
          <p:cNvSpPr txBox="1"/>
          <p:nvPr>
            <p:ph type="title"/>
          </p:nvPr>
        </p:nvSpPr>
        <p:spPr>
          <a:xfrm>
            <a:off x="0" y="127800"/>
            <a:ext cx="8981100" cy="60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rgbClr val="003D4C"/>
                </a:solidFill>
                <a:latin typeface="Trebuchet MS"/>
                <a:ea typeface="Trebuchet MS"/>
                <a:cs typeface="Trebuchet MS"/>
                <a:sym typeface="Trebuchet MS"/>
              </a:rPr>
              <a:t>Shiftr WildCards 201 : Handling Prefixes</a:t>
            </a:r>
            <a:endParaRPr>
              <a:latin typeface="Trebuchet MS"/>
              <a:ea typeface="Trebuchet MS"/>
              <a:cs typeface="Trebuchet MS"/>
              <a:sym typeface="Trebuchet MS"/>
            </a:endParaRPr>
          </a:p>
        </p:txBody>
      </p:sp>
      <p:sp>
        <p:nvSpPr>
          <p:cNvPr id="247" name="Google Shape;247;p29"/>
          <p:cNvSpPr txBox="1"/>
          <p:nvPr>
            <p:ph idx="1" type="body"/>
          </p:nvPr>
        </p:nvSpPr>
        <p:spPr>
          <a:xfrm>
            <a:off x="0" y="605533"/>
            <a:ext cx="4212900" cy="306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INPUT from EMO</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"rating-quality": </a:t>
            </a:r>
            <a:r>
              <a:rPr b="1" lang="en" sz="2400">
                <a:solidFill>
                  <a:srgbClr val="0000FF"/>
                </a:solidFill>
                <a:latin typeface="Courier New"/>
                <a:ea typeface="Courier New"/>
                <a:cs typeface="Courier New"/>
                <a:sym typeface="Courier New"/>
              </a:rPr>
              <a:t>3</a:t>
            </a: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"rating-</a:t>
            </a:r>
            <a:r>
              <a:rPr b="1" lang="en" sz="2400">
                <a:solidFill>
                  <a:srgbClr val="FF00FF"/>
                </a:solidFill>
                <a:latin typeface="Courier New"/>
                <a:ea typeface="Courier New"/>
                <a:cs typeface="Courier New"/>
                <a:sym typeface="Courier New"/>
              </a:rPr>
              <a:t>c</a:t>
            </a:r>
            <a:r>
              <a:rPr b="1" lang="en" sz="2400">
                <a:solidFill>
                  <a:srgbClr val="990000"/>
                </a:solidFill>
                <a:latin typeface="Courier New"/>
                <a:ea typeface="Courier New"/>
                <a:cs typeface="Courier New"/>
                <a:sym typeface="Courier New"/>
              </a:rPr>
              <a:t>o</a:t>
            </a:r>
            <a:r>
              <a:rPr b="1" lang="en" sz="2400">
                <a:solidFill>
                  <a:srgbClr val="BF9000"/>
                </a:solidFill>
                <a:latin typeface="Courier New"/>
                <a:ea typeface="Courier New"/>
                <a:cs typeface="Courier New"/>
                <a:sym typeface="Courier New"/>
              </a:rPr>
              <a:t>l</a:t>
            </a:r>
            <a:r>
              <a:rPr b="1" lang="en" sz="2400">
                <a:solidFill>
                  <a:srgbClr val="38761D"/>
                </a:solidFill>
                <a:latin typeface="Courier New"/>
                <a:ea typeface="Courier New"/>
                <a:cs typeface="Courier New"/>
                <a:sym typeface="Courier New"/>
              </a:rPr>
              <a:t>o</a:t>
            </a:r>
            <a:r>
              <a:rPr b="1" lang="en" sz="2400">
                <a:solidFill>
                  <a:srgbClr val="00FF00"/>
                </a:solidFill>
                <a:latin typeface="Courier New"/>
                <a:ea typeface="Courier New"/>
                <a:cs typeface="Courier New"/>
                <a:sym typeface="Courier New"/>
              </a:rPr>
              <a:t>u</a:t>
            </a:r>
            <a:r>
              <a:rPr b="1" lang="en" sz="2400">
                <a:solidFill>
                  <a:srgbClr val="351C75"/>
                </a:solidFill>
                <a:latin typeface="Courier New"/>
                <a:ea typeface="Courier New"/>
                <a:cs typeface="Courier New"/>
                <a:sym typeface="Courier New"/>
              </a:rPr>
              <a:t>r</a:t>
            </a:r>
            <a:r>
              <a:rPr b="1" lang="en" sz="2400">
                <a:solidFill>
                  <a:srgbClr val="000000"/>
                </a:solidFill>
                <a:latin typeface="Courier New"/>
                <a:ea typeface="Courier New"/>
                <a:cs typeface="Courier New"/>
                <a:sym typeface="Courier New"/>
              </a:rPr>
              <a:t>": </a:t>
            </a:r>
            <a:r>
              <a:rPr b="1" lang="en" sz="2400">
                <a:solidFill>
                  <a:srgbClr val="0000FF"/>
                </a:solidFill>
                <a:latin typeface="Courier New"/>
                <a:ea typeface="Courier New"/>
                <a:cs typeface="Courier New"/>
                <a:sym typeface="Courier New"/>
              </a:rPr>
              <a:t>4</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a:t>
            </a:r>
            <a:endParaRPr/>
          </a:p>
        </p:txBody>
      </p:sp>
      <p:sp>
        <p:nvSpPr>
          <p:cNvPr id="248" name="Google Shape;248;p29"/>
          <p:cNvSpPr txBox="1"/>
          <p:nvPr>
            <p:ph idx="1" type="body"/>
          </p:nvPr>
        </p:nvSpPr>
        <p:spPr>
          <a:xfrm>
            <a:off x="4678811" y="605533"/>
            <a:ext cx="4465200" cy="325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OUTPUT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"SecondaryRatings":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"quality":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"Value": </a:t>
            </a:r>
            <a:r>
              <a:rPr b="1" lang="en" sz="2400">
                <a:solidFill>
                  <a:srgbClr val="0000FF"/>
                </a:solidFill>
                <a:latin typeface="Courier New"/>
                <a:ea typeface="Courier New"/>
                <a:cs typeface="Courier New"/>
                <a:sym typeface="Courier New"/>
              </a:rPr>
              <a:t>3</a:t>
            </a: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a:t>
            </a:r>
            <a:r>
              <a:rPr b="1" lang="en" sz="2400">
                <a:solidFill>
                  <a:srgbClr val="FF00FF"/>
                </a:solidFill>
                <a:latin typeface="Courier New"/>
                <a:ea typeface="Courier New"/>
                <a:cs typeface="Courier New"/>
                <a:sym typeface="Courier New"/>
              </a:rPr>
              <a:t>c</a:t>
            </a:r>
            <a:r>
              <a:rPr b="1" lang="en" sz="2400">
                <a:solidFill>
                  <a:srgbClr val="990000"/>
                </a:solidFill>
                <a:latin typeface="Courier New"/>
                <a:ea typeface="Courier New"/>
                <a:cs typeface="Courier New"/>
                <a:sym typeface="Courier New"/>
              </a:rPr>
              <a:t>o</a:t>
            </a:r>
            <a:r>
              <a:rPr b="1" lang="en" sz="2400">
                <a:solidFill>
                  <a:srgbClr val="BF9000"/>
                </a:solidFill>
                <a:latin typeface="Courier New"/>
                <a:ea typeface="Courier New"/>
                <a:cs typeface="Courier New"/>
                <a:sym typeface="Courier New"/>
              </a:rPr>
              <a:t>l</a:t>
            </a:r>
            <a:r>
              <a:rPr b="1" lang="en" sz="2400">
                <a:solidFill>
                  <a:srgbClr val="38761D"/>
                </a:solidFill>
                <a:latin typeface="Courier New"/>
                <a:ea typeface="Courier New"/>
                <a:cs typeface="Courier New"/>
                <a:sym typeface="Courier New"/>
              </a:rPr>
              <a:t>o</a:t>
            </a:r>
            <a:r>
              <a:rPr b="1" lang="en" sz="2400">
                <a:solidFill>
                  <a:srgbClr val="00FF00"/>
                </a:solidFill>
                <a:latin typeface="Courier New"/>
                <a:ea typeface="Courier New"/>
                <a:cs typeface="Courier New"/>
                <a:sym typeface="Courier New"/>
              </a:rPr>
              <a:t>u</a:t>
            </a:r>
            <a:r>
              <a:rPr b="1" lang="en" sz="2400">
                <a:solidFill>
                  <a:srgbClr val="351C75"/>
                </a:solidFill>
                <a:latin typeface="Courier New"/>
                <a:ea typeface="Courier New"/>
                <a:cs typeface="Courier New"/>
                <a:sym typeface="Courier New"/>
              </a:rPr>
              <a:t>r</a:t>
            </a:r>
            <a:r>
              <a:rPr b="1" lang="en" sz="2400">
                <a:solidFill>
                  <a:srgbClr val="000000"/>
                </a:solidFill>
                <a:latin typeface="Courier New"/>
                <a:ea typeface="Courier New"/>
                <a:cs typeface="Courier New"/>
                <a:sym typeface="Courier New"/>
              </a:rPr>
              <a:t>" :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"Value" : </a:t>
            </a:r>
            <a:r>
              <a:rPr b="1" lang="en" sz="2400">
                <a:solidFill>
                  <a:srgbClr val="0000FF"/>
                </a:solidFill>
                <a:latin typeface="Courier New"/>
                <a:ea typeface="Courier New"/>
                <a:cs typeface="Courier New"/>
                <a:sym typeface="Courier New"/>
              </a:rPr>
              <a:t>4</a:t>
            </a:r>
            <a:endParaRPr b="1" sz="2400">
              <a:solidFill>
                <a:srgbClr val="0000FF"/>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 }</a:t>
            </a:r>
            <a:endParaRPr/>
          </a:p>
        </p:txBody>
      </p:sp>
      <p:sp>
        <p:nvSpPr>
          <p:cNvPr id="249" name="Google Shape;249;p29"/>
          <p:cNvSpPr txBox="1"/>
          <p:nvPr>
            <p:ph idx="1" type="body"/>
          </p:nvPr>
        </p:nvSpPr>
        <p:spPr>
          <a:xfrm>
            <a:off x="40350" y="3232968"/>
            <a:ext cx="9063300" cy="12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SPEC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"rating-*": "</a:t>
            </a:r>
            <a:r>
              <a:rPr b="1" lang="en" sz="2400">
                <a:solidFill>
                  <a:srgbClr val="0000FF"/>
                </a:solidFill>
                <a:latin typeface="Courier New"/>
                <a:ea typeface="Courier New"/>
                <a:cs typeface="Courier New"/>
                <a:sym typeface="Courier New"/>
              </a:rPr>
              <a:t>SecondaryRatings.&amp;(0,1).Value</a:t>
            </a: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250" name="Google Shape;250;p29"/>
          <p:cNvSpPr txBox="1"/>
          <p:nvPr>
            <p:ph idx="1" type="body"/>
          </p:nvPr>
        </p:nvSpPr>
        <p:spPr>
          <a:xfrm>
            <a:off x="46237" y="4367376"/>
            <a:ext cx="9073500" cy="2480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rgbClr val="000000"/>
                </a:solidFill>
                <a:latin typeface="Courier New"/>
                <a:ea typeface="Courier New"/>
                <a:cs typeface="Courier New"/>
                <a:sym typeface="Courier New"/>
              </a:rPr>
              <a:t>What goes in the green box?</a:t>
            </a:r>
            <a:endParaRPr b="1" sz="24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solidFill>
                  <a:srgbClr val="000000"/>
                </a:solidFill>
                <a:latin typeface="Courier New"/>
                <a:ea typeface="Courier New"/>
                <a:cs typeface="Courier New"/>
                <a:sym typeface="Courier New"/>
              </a:rPr>
              <a:t> &amp;0 = "rating-quality" or "rating-</a:t>
            </a:r>
            <a:r>
              <a:rPr b="1" lang="en" sz="2400">
                <a:solidFill>
                  <a:srgbClr val="FF00FF"/>
                </a:solidFill>
                <a:latin typeface="Courier New"/>
                <a:ea typeface="Courier New"/>
                <a:cs typeface="Courier New"/>
                <a:sym typeface="Courier New"/>
              </a:rPr>
              <a:t>c</a:t>
            </a:r>
            <a:r>
              <a:rPr b="1" lang="en" sz="2400">
                <a:solidFill>
                  <a:srgbClr val="990000"/>
                </a:solidFill>
                <a:latin typeface="Courier New"/>
                <a:ea typeface="Courier New"/>
                <a:cs typeface="Courier New"/>
                <a:sym typeface="Courier New"/>
              </a:rPr>
              <a:t>o</a:t>
            </a:r>
            <a:r>
              <a:rPr b="1" lang="en" sz="2400">
                <a:solidFill>
                  <a:srgbClr val="BF9000"/>
                </a:solidFill>
                <a:latin typeface="Courier New"/>
                <a:ea typeface="Courier New"/>
                <a:cs typeface="Courier New"/>
                <a:sym typeface="Courier New"/>
              </a:rPr>
              <a:t>l</a:t>
            </a:r>
            <a:r>
              <a:rPr b="1" lang="en" sz="2400">
                <a:solidFill>
                  <a:srgbClr val="38761D"/>
                </a:solidFill>
                <a:latin typeface="Courier New"/>
                <a:ea typeface="Courier New"/>
                <a:cs typeface="Courier New"/>
                <a:sym typeface="Courier New"/>
              </a:rPr>
              <a:t>o</a:t>
            </a:r>
            <a:r>
              <a:rPr b="1" lang="en" sz="2400">
                <a:solidFill>
                  <a:srgbClr val="00FF00"/>
                </a:solidFill>
                <a:latin typeface="Courier New"/>
                <a:ea typeface="Courier New"/>
                <a:cs typeface="Courier New"/>
                <a:sym typeface="Courier New"/>
              </a:rPr>
              <a:t>u</a:t>
            </a:r>
            <a:r>
              <a:rPr b="1" lang="en" sz="2400">
                <a:solidFill>
                  <a:srgbClr val="351C75"/>
                </a:solidFill>
                <a:latin typeface="Courier New"/>
                <a:ea typeface="Courier New"/>
                <a:cs typeface="Courier New"/>
                <a:sym typeface="Courier New"/>
              </a:rPr>
              <a:t>r"</a:t>
            </a:r>
            <a:endParaRPr b="1" sz="24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solidFill>
                  <a:srgbClr val="000000"/>
                </a:solidFill>
                <a:latin typeface="Courier New"/>
                <a:ea typeface="Courier New"/>
                <a:cs typeface="Courier New"/>
                <a:sym typeface="Courier New"/>
              </a:rPr>
              <a:t> &amp;  = (sugar) same as above </a:t>
            </a:r>
            <a:endParaRPr b="1" sz="24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solidFill>
                  <a:srgbClr val="000000"/>
                </a:solidFill>
                <a:latin typeface="Courier New"/>
                <a:ea typeface="Courier New"/>
                <a:cs typeface="Courier New"/>
                <a:sym typeface="Courier New"/>
              </a:rPr>
              <a:t> &amp;(0,0) = (canonical form) same as above</a:t>
            </a:r>
            <a:endParaRPr b="1" sz="24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solidFill>
                  <a:srgbClr val="000000"/>
                </a:solidFill>
                <a:latin typeface="Courier New"/>
                <a:ea typeface="Courier New"/>
                <a:cs typeface="Courier New"/>
                <a:sym typeface="Courier New"/>
              </a:rPr>
              <a:t> &amp;(0,1) = (first Star) "quality" or "</a:t>
            </a:r>
            <a:r>
              <a:rPr b="1" lang="en" sz="2400">
                <a:solidFill>
                  <a:srgbClr val="FF00FF"/>
                </a:solidFill>
                <a:latin typeface="Courier New"/>
                <a:ea typeface="Courier New"/>
                <a:cs typeface="Courier New"/>
                <a:sym typeface="Courier New"/>
              </a:rPr>
              <a:t>c</a:t>
            </a:r>
            <a:r>
              <a:rPr b="1" lang="en" sz="2400">
                <a:solidFill>
                  <a:srgbClr val="990000"/>
                </a:solidFill>
                <a:latin typeface="Courier New"/>
                <a:ea typeface="Courier New"/>
                <a:cs typeface="Courier New"/>
                <a:sym typeface="Courier New"/>
              </a:rPr>
              <a:t>o</a:t>
            </a:r>
            <a:r>
              <a:rPr b="1" lang="en" sz="2400">
                <a:solidFill>
                  <a:srgbClr val="BF9000"/>
                </a:solidFill>
                <a:latin typeface="Courier New"/>
                <a:ea typeface="Courier New"/>
                <a:cs typeface="Courier New"/>
                <a:sym typeface="Courier New"/>
              </a:rPr>
              <a:t>l</a:t>
            </a:r>
            <a:r>
              <a:rPr b="1" lang="en" sz="2400">
                <a:solidFill>
                  <a:srgbClr val="38761D"/>
                </a:solidFill>
                <a:latin typeface="Courier New"/>
                <a:ea typeface="Courier New"/>
                <a:cs typeface="Courier New"/>
                <a:sym typeface="Courier New"/>
              </a:rPr>
              <a:t>o</a:t>
            </a:r>
            <a:r>
              <a:rPr b="1" lang="en" sz="2400">
                <a:solidFill>
                  <a:srgbClr val="00FF00"/>
                </a:solidFill>
                <a:latin typeface="Courier New"/>
                <a:ea typeface="Courier New"/>
                <a:cs typeface="Courier New"/>
                <a:sym typeface="Courier New"/>
              </a:rPr>
              <a:t>u</a:t>
            </a:r>
            <a:r>
              <a:rPr b="1" lang="en" sz="2400">
                <a:solidFill>
                  <a:srgbClr val="351C75"/>
                </a:solidFill>
                <a:latin typeface="Courier New"/>
                <a:ea typeface="Courier New"/>
                <a:cs typeface="Courier New"/>
                <a:sym typeface="Courier New"/>
              </a:rPr>
              <a:t>r"</a:t>
            </a:r>
            <a:endParaRPr b="1" sz="24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solidFill>
                  <a:srgbClr val="000000"/>
                </a:solidFill>
                <a:latin typeface="Courier New"/>
                <a:ea typeface="Courier New"/>
                <a:cs typeface="Courier New"/>
                <a:sym typeface="Courier New"/>
              </a:rPr>
              <a:t> &amp;(0,2) = Fail</a:t>
            </a:r>
            <a:endParaRPr/>
          </a:p>
        </p:txBody>
      </p:sp>
      <p:sp>
        <p:nvSpPr>
          <p:cNvPr id="251" name="Google Shape;251;p29"/>
          <p:cNvSpPr/>
          <p:nvPr/>
        </p:nvSpPr>
        <p:spPr>
          <a:xfrm>
            <a:off x="5846525" y="3655818"/>
            <a:ext cx="1186500" cy="399000"/>
          </a:xfrm>
          <a:prstGeom prst="rect">
            <a:avLst/>
          </a:prstGeom>
          <a:no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500"/>
                                        <p:tgtEl>
                                          <p:spTgt spid="2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0" st="0"/>
                                            </p:txEl>
                                          </p:spTgt>
                                        </p:tgtEl>
                                        <p:attrNameLst>
                                          <p:attrName>style.visibility</p:attrName>
                                        </p:attrNameLst>
                                      </p:cBhvr>
                                      <p:to>
                                        <p:strVal val="visible"/>
                                      </p:to>
                                    </p:set>
                                    <p:animEffect filter="fade" transition="in">
                                      <p:cBhvr>
                                        <p:cTn dur="1000"/>
                                        <p:tgtEl>
                                          <p:spTgt spid="2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1" st="1"/>
                                            </p:txEl>
                                          </p:spTgt>
                                        </p:tgtEl>
                                        <p:attrNameLst>
                                          <p:attrName>style.visibility</p:attrName>
                                        </p:attrNameLst>
                                      </p:cBhvr>
                                      <p:to>
                                        <p:strVal val="visible"/>
                                      </p:to>
                                    </p:set>
                                    <p:animEffect filter="fade" transition="in">
                                      <p:cBhvr>
                                        <p:cTn dur="1000"/>
                                        <p:tgtEl>
                                          <p:spTgt spid="2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2" st="2"/>
                                            </p:txEl>
                                          </p:spTgt>
                                        </p:tgtEl>
                                        <p:attrNameLst>
                                          <p:attrName>style.visibility</p:attrName>
                                        </p:attrNameLst>
                                      </p:cBhvr>
                                      <p:to>
                                        <p:strVal val="visible"/>
                                      </p:to>
                                    </p:set>
                                    <p:animEffect filter="fade" transition="in">
                                      <p:cBhvr>
                                        <p:cTn dur="1000"/>
                                        <p:tgtEl>
                                          <p:spTgt spid="2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3" st="3"/>
                                            </p:txEl>
                                          </p:spTgt>
                                        </p:tgtEl>
                                        <p:attrNameLst>
                                          <p:attrName>style.visibility</p:attrName>
                                        </p:attrNameLst>
                                      </p:cBhvr>
                                      <p:to>
                                        <p:strVal val="visible"/>
                                      </p:to>
                                    </p:set>
                                    <p:animEffect filter="fade" transition="in">
                                      <p:cBhvr>
                                        <p:cTn dur="1000"/>
                                        <p:tgtEl>
                                          <p:spTgt spid="25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4" st="4"/>
                                            </p:txEl>
                                          </p:spTgt>
                                        </p:tgtEl>
                                        <p:attrNameLst>
                                          <p:attrName>style.visibility</p:attrName>
                                        </p:attrNameLst>
                                      </p:cBhvr>
                                      <p:to>
                                        <p:strVal val="visible"/>
                                      </p:to>
                                    </p:set>
                                    <p:animEffect filter="fade" transition="in">
                                      <p:cBhvr>
                                        <p:cTn dur="1000"/>
                                        <p:tgtEl>
                                          <p:spTgt spid="25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5" st="5"/>
                                            </p:txEl>
                                          </p:spTgt>
                                        </p:tgtEl>
                                        <p:attrNameLst>
                                          <p:attrName>style.visibility</p:attrName>
                                        </p:attrNameLst>
                                      </p:cBhvr>
                                      <p:to>
                                        <p:strVal val="visible"/>
                                      </p:to>
                                    </p:set>
                                    <p:animEffect filter="fade" transition="in">
                                      <p:cBhvr>
                                        <p:cTn dur="1000"/>
                                        <p:tgtEl>
                                          <p:spTgt spid="25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0" y="127800"/>
            <a:ext cx="8981100" cy="60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rgbClr val="003D4C"/>
                </a:solidFill>
                <a:latin typeface="Trebuchet MS"/>
                <a:ea typeface="Trebuchet MS"/>
                <a:cs typeface="Trebuchet MS"/>
                <a:sym typeface="Trebuchet MS"/>
              </a:rPr>
              <a:t>Shiftr WildCards 201 : Prefixes to be Clear</a:t>
            </a:r>
            <a:endParaRPr>
              <a:latin typeface="Trebuchet MS"/>
              <a:ea typeface="Trebuchet MS"/>
              <a:cs typeface="Trebuchet MS"/>
              <a:sym typeface="Trebuchet MS"/>
            </a:endParaRPr>
          </a:p>
        </p:txBody>
      </p:sp>
      <p:sp>
        <p:nvSpPr>
          <p:cNvPr id="257" name="Google Shape;257;p30"/>
          <p:cNvSpPr txBox="1"/>
          <p:nvPr>
            <p:ph idx="1" type="body"/>
          </p:nvPr>
        </p:nvSpPr>
        <p:spPr>
          <a:xfrm>
            <a:off x="40350" y="2674668"/>
            <a:ext cx="9063300" cy="12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SPEC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"stats--*--*--avgRating": "...</a:t>
            </a:r>
            <a:r>
              <a:rPr b="1" lang="en" sz="2400">
                <a:solidFill>
                  <a:srgbClr val="0000FF"/>
                </a:solidFill>
                <a:latin typeface="Courier New"/>
                <a:ea typeface="Courier New"/>
                <a:cs typeface="Courier New"/>
                <a:sym typeface="Courier New"/>
              </a:rPr>
              <a:t>&amp;     ...</a:t>
            </a: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258" name="Google Shape;258;p30"/>
          <p:cNvSpPr txBox="1"/>
          <p:nvPr>
            <p:ph idx="1" type="body"/>
          </p:nvPr>
        </p:nvSpPr>
        <p:spPr>
          <a:xfrm>
            <a:off x="0" y="605533"/>
            <a:ext cx="8913300" cy="196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INPUT: Avg of SecondaryRating for product Id </a:t>
            </a:r>
            <a:r>
              <a:rPr b="1" lang="en" sz="2400">
                <a:solidFill>
                  <a:srgbClr val="0000FF"/>
                </a:solidFill>
                <a:latin typeface="Courier New"/>
                <a:ea typeface="Courier New"/>
                <a:cs typeface="Courier New"/>
                <a:sym typeface="Courier New"/>
              </a:rPr>
              <a:t>196</a:t>
            </a:r>
            <a:endParaRPr b="1" sz="2400">
              <a:solidFill>
                <a:srgbClr val="0000FF"/>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"stats--</a:t>
            </a:r>
            <a:r>
              <a:rPr b="1" lang="en" sz="2400">
                <a:solidFill>
                  <a:srgbClr val="FF00FF"/>
                </a:solidFill>
                <a:latin typeface="Courier New"/>
                <a:ea typeface="Courier New"/>
                <a:cs typeface="Courier New"/>
                <a:sym typeface="Courier New"/>
              </a:rPr>
              <a:t>c</a:t>
            </a:r>
            <a:r>
              <a:rPr b="1" lang="en" sz="2400">
                <a:solidFill>
                  <a:srgbClr val="990000"/>
                </a:solidFill>
                <a:latin typeface="Courier New"/>
                <a:ea typeface="Courier New"/>
                <a:cs typeface="Courier New"/>
                <a:sym typeface="Courier New"/>
              </a:rPr>
              <a:t>o</a:t>
            </a:r>
            <a:r>
              <a:rPr b="1" lang="en" sz="2400">
                <a:solidFill>
                  <a:srgbClr val="BF9000"/>
                </a:solidFill>
                <a:latin typeface="Courier New"/>
                <a:ea typeface="Courier New"/>
                <a:cs typeface="Courier New"/>
                <a:sym typeface="Courier New"/>
              </a:rPr>
              <a:t>l</a:t>
            </a:r>
            <a:r>
              <a:rPr b="1" lang="en" sz="2400">
                <a:solidFill>
                  <a:srgbClr val="38761D"/>
                </a:solidFill>
                <a:latin typeface="Courier New"/>
                <a:ea typeface="Courier New"/>
                <a:cs typeface="Courier New"/>
                <a:sym typeface="Courier New"/>
              </a:rPr>
              <a:t>o</a:t>
            </a:r>
            <a:r>
              <a:rPr b="1" lang="en" sz="2400">
                <a:solidFill>
                  <a:srgbClr val="00FF00"/>
                </a:solidFill>
                <a:latin typeface="Courier New"/>
                <a:ea typeface="Courier New"/>
                <a:cs typeface="Courier New"/>
                <a:sym typeface="Courier New"/>
              </a:rPr>
              <a:t>u</a:t>
            </a:r>
            <a:r>
              <a:rPr b="1" lang="en" sz="2400">
                <a:solidFill>
                  <a:srgbClr val="351C75"/>
                </a:solidFill>
                <a:latin typeface="Courier New"/>
                <a:ea typeface="Courier New"/>
                <a:cs typeface="Courier New"/>
                <a:sym typeface="Courier New"/>
              </a:rPr>
              <a:t>r</a:t>
            </a:r>
            <a:r>
              <a:rPr b="1" lang="en" sz="2400">
                <a:solidFill>
                  <a:srgbClr val="000000"/>
                </a:solidFill>
                <a:latin typeface="Courier New"/>
                <a:ea typeface="Courier New"/>
                <a:cs typeface="Courier New"/>
                <a:sym typeface="Courier New"/>
              </a:rPr>
              <a:t>--</a:t>
            </a:r>
            <a:r>
              <a:rPr b="1" lang="en" sz="2400">
                <a:solidFill>
                  <a:srgbClr val="0000FF"/>
                </a:solidFill>
                <a:latin typeface="Courier New"/>
                <a:ea typeface="Courier New"/>
                <a:cs typeface="Courier New"/>
                <a:sym typeface="Courier New"/>
              </a:rPr>
              <a:t>196</a:t>
            </a:r>
            <a:r>
              <a:rPr b="1" lang="en" sz="2400">
                <a:solidFill>
                  <a:srgbClr val="000000"/>
                </a:solidFill>
                <a:latin typeface="Courier New"/>
                <a:ea typeface="Courier New"/>
                <a:cs typeface="Courier New"/>
                <a:sym typeface="Courier New"/>
              </a:rPr>
              <a:t>--avgRating" : 4.65</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a:t>
            </a:r>
            <a:endParaRPr/>
          </a:p>
        </p:txBody>
      </p:sp>
      <p:sp>
        <p:nvSpPr>
          <p:cNvPr id="259" name="Google Shape;259;p30"/>
          <p:cNvSpPr txBox="1"/>
          <p:nvPr>
            <p:ph idx="1" type="body"/>
          </p:nvPr>
        </p:nvSpPr>
        <p:spPr>
          <a:xfrm>
            <a:off x="0" y="3919368"/>
            <a:ext cx="9073500" cy="2955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rgbClr val="000000"/>
                </a:solidFill>
                <a:latin typeface="Courier New"/>
                <a:ea typeface="Courier New"/>
                <a:cs typeface="Courier New"/>
                <a:sym typeface="Courier New"/>
              </a:rPr>
              <a:t>What are the possible &amp; values?</a:t>
            </a:r>
            <a:endParaRPr b="1" sz="24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solidFill>
                  <a:srgbClr val="000000"/>
                </a:solidFill>
                <a:latin typeface="Courier New"/>
                <a:ea typeface="Courier New"/>
                <a:cs typeface="Courier New"/>
                <a:sym typeface="Courier New"/>
              </a:rPr>
              <a:t> &amp;0 = "stats--</a:t>
            </a:r>
            <a:r>
              <a:rPr b="1" lang="en" sz="2400">
                <a:solidFill>
                  <a:srgbClr val="FF00FF"/>
                </a:solidFill>
                <a:latin typeface="Courier New"/>
                <a:ea typeface="Courier New"/>
                <a:cs typeface="Courier New"/>
                <a:sym typeface="Courier New"/>
              </a:rPr>
              <a:t>c</a:t>
            </a:r>
            <a:r>
              <a:rPr b="1" lang="en" sz="2400">
                <a:solidFill>
                  <a:srgbClr val="990000"/>
                </a:solidFill>
                <a:latin typeface="Courier New"/>
                <a:ea typeface="Courier New"/>
                <a:cs typeface="Courier New"/>
                <a:sym typeface="Courier New"/>
              </a:rPr>
              <a:t>o</a:t>
            </a:r>
            <a:r>
              <a:rPr b="1" lang="en" sz="2400">
                <a:solidFill>
                  <a:srgbClr val="BF9000"/>
                </a:solidFill>
                <a:latin typeface="Courier New"/>
                <a:ea typeface="Courier New"/>
                <a:cs typeface="Courier New"/>
                <a:sym typeface="Courier New"/>
              </a:rPr>
              <a:t>l</a:t>
            </a:r>
            <a:r>
              <a:rPr b="1" lang="en" sz="2400">
                <a:solidFill>
                  <a:srgbClr val="38761D"/>
                </a:solidFill>
                <a:latin typeface="Courier New"/>
                <a:ea typeface="Courier New"/>
                <a:cs typeface="Courier New"/>
                <a:sym typeface="Courier New"/>
              </a:rPr>
              <a:t>o</a:t>
            </a:r>
            <a:r>
              <a:rPr b="1" lang="en" sz="2400">
                <a:solidFill>
                  <a:srgbClr val="00FF00"/>
                </a:solidFill>
                <a:latin typeface="Courier New"/>
                <a:ea typeface="Courier New"/>
                <a:cs typeface="Courier New"/>
                <a:sym typeface="Courier New"/>
              </a:rPr>
              <a:t>u</a:t>
            </a:r>
            <a:r>
              <a:rPr b="1" lang="en" sz="2400">
                <a:solidFill>
                  <a:srgbClr val="351C75"/>
                </a:solidFill>
                <a:latin typeface="Courier New"/>
                <a:ea typeface="Courier New"/>
                <a:cs typeface="Courier New"/>
                <a:sym typeface="Courier New"/>
              </a:rPr>
              <a:t>r</a:t>
            </a:r>
            <a:r>
              <a:rPr b="1" lang="en" sz="2400">
                <a:solidFill>
                  <a:srgbClr val="000000"/>
                </a:solidFill>
                <a:latin typeface="Courier New"/>
                <a:ea typeface="Courier New"/>
                <a:cs typeface="Courier New"/>
                <a:sym typeface="Courier New"/>
              </a:rPr>
              <a:t>--</a:t>
            </a:r>
            <a:r>
              <a:rPr b="1" lang="en" sz="2400">
                <a:solidFill>
                  <a:srgbClr val="0000FF"/>
                </a:solidFill>
                <a:latin typeface="Courier New"/>
                <a:ea typeface="Courier New"/>
                <a:cs typeface="Courier New"/>
                <a:sym typeface="Courier New"/>
              </a:rPr>
              <a:t>196</a:t>
            </a:r>
            <a:r>
              <a:rPr b="1" lang="en" sz="2400">
                <a:solidFill>
                  <a:srgbClr val="000000"/>
                </a:solidFill>
                <a:latin typeface="Courier New"/>
                <a:ea typeface="Courier New"/>
                <a:cs typeface="Courier New"/>
                <a:sym typeface="Courier New"/>
              </a:rPr>
              <a:t>--avgRating</a:t>
            </a:r>
            <a:r>
              <a:rPr b="1" lang="en" sz="2400">
                <a:solidFill>
                  <a:srgbClr val="351C75"/>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solidFill>
                  <a:srgbClr val="000000"/>
                </a:solidFill>
                <a:latin typeface="Courier New"/>
                <a:ea typeface="Courier New"/>
                <a:cs typeface="Courier New"/>
                <a:sym typeface="Courier New"/>
              </a:rPr>
              <a:t> &amp;  = (sugar) same as above </a:t>
            </a:r>
            <a:endParaRPr b="1" sz="24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solidFill>
                  <a:srgbClr val="000000"/>
                </a:solidFill>
                <a:latin typeface="Courier New"/>
                <a:ea typeface="Courier New"/>
                <a:cs typeface="Courier New"/>
                <a:sym typeface="Courier New"/>
              </a:rPr>
              <a:t> &amp;(0,0) = (canonical form) same as above</a:t>
            </a:r>
            <a:endParaRPr b="1" sz="24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solidFill>
                  <a:srgbClr val="000000"/>
                </a:solidFill>
                <a:latin typeface="Courier New"/>
                <a:ea typeface="Courier New"/>
                <a:cs typeface="Courier New"/>
                <a:sym typeface="Courier New"/>
              </a:rPr>
              <a:t> &amp;(0,1) = (1st star) "</a:t>
            </a:r>
            <a:r>
              <a:rPr b="1" lang="en" sz="2400">
                <a:solidFill>
                  <a:srgbClr val="FF00FF"/>
                </a:solidFill>
                <a:latin typeface="Courier New"/>
                <a:ea typeface="Courier New"/>
                <a:cs typeface="Courier New"/>
                <a:sym typeface="Courier New"/>
              </a:rPr>
              <a:t>c</a:t>
            </a:r>
            <a:r>
              <a:rPr b="1" lang="en" sz="2400">
                <a:solidFill>
                  <a:srgbClr val="990000"/>
                </a:solidFill>
                <a:latin typeface="Courier New"/>
                <a:ea typeface="Courier New"/>
                <a:cs typeface="Courier New"/>
                <a:sym typeface="Courier New"/>
              </a:rPr>
              <a:t>o</a:t>
            </a:r>
            <a:r>
              <a:rPr b="1" lang="en" sz="2400">
                <a:solidFill>
                  <a:srgbClr val="BF9000"/>
                </a:solidFill>
                <a:latin typeface="Courier New"/>
                <a:ea typeface="Courier New"/>
                <a:cs typeface="Courier New"/>
                <a:sym typeface="Courier New"/>
              </a:rPr>
              <a:t>l</a:t>
            </a:r>
            <a:r>
              <a:rPr b="1" lang="en" sz="2400">
                <a:solidFill>
                  <a:srgbClr val="38761D"/>
                </a:solidFill>
                <a:latin typeface="Courier New"/>
                <a:ea typeface="Courier New"/>
                <a:cs typeface="Courier New"/>
                <a:sym typeface="Courier New"/>
              </a:rPr>
              <a:t>o</a:t>
            </a:r>
            <a:r>
              <a:rPr b="1" lang="en" sz="2400">
                <a:solidFill>
                  <a:srgbClr val="00FF00"/>
                </a:solidFill>
                <a:latin typeface="Courier New"/>
                <a:ea typeface="Courier New"/>
                <a:cs typeface="Courier New"/>
                <a:sym typeface="Courier New"/>
              </a:rPr>
              <a:t>u</a:t>
            </a:r>
            <a:r>
              <a:rPr b="1" lang="en" sz="2400">
                <a:solidFill>
                  <a:srgbClr val="351C75"/>
                </a:solidFill>
                <a:latin typeface="Courier New"/>
                <a:ea typeface="Courier New"/>
                <a:cs typeface="Courier New"/>
                <a:sym typeface="Courier New"/>
              </a:rPr>
              <a:t>r"</a:t>
            </a:r>
            <a:endParaRPr b="1" sz="24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solidFill>
                  <a:srgbClr val="000000"/>
                </a:solidFill>
                <a:latin typeface="Courier New"/>
                <a:ea typeface="Courier New"/>
                <a:cs typeface="Courier New"/>
                <a:sym typeface="Courier New"/>
              </a:rPr>
              <a:t> &amp;(0,2) = (2nd star) "</a:t>
            </a:r>
            <a:r>
              <a:rPr b="1" lang="en" sz="2400">
                <a:solidFill>
                  <a:srgbClr val="0000FF"/>
                </a:solidFill>
                <a:latin typeface="Courier New"/>
                <a:ea typeface="Courier New"/>
                <a:cs typeface="Courier New"/>
                <a:sym typeface="Courier New"/>
              </a:rPr>
              <a:t>196</a:t>
            </a: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solidFill>
                  <a:srgbClr val="000000"/>
                </a:solidFill>
                <a:latin typeface="Courier New"/>
                <a:ea typeface="Courier New"/>
                <a:cs typeface="Courier New"/>
                <a:sym typeface="Courier New"/>
              </a:rPr>
              <a:t> &amp;(0,3) = (3rd star) Fail </a:t>
            </a:r>
            <a:endParaRPr b="1" sz="24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a:t>  </a:t>
            </a:r>
            <a:endParaRPr/>
          </a:p>
        </p:txBody>
      </p:sp>
      <p:sp>
        <p:nvSpPr>
          <p:cNvPr id="260" name="Google Shape;260;p30"/>
          <p:cNvSpPr/>
          <p:nvPr/>
        </p:nvSpPr>
        <p:spPr>
          <a:xfrm>
            <a:off x="6163399" y="3097518"/>
            <a:ext cx="801900" cy="399000"/>
          </a:xfrm>
          <a:prstGeom prst="rect">
            <a:avLst/>
          </a:prstGeom>
          <a:no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0" st="0"/>
                                            </p:txEl>
                                          </p:spTgt>
                                        </p:tgtEl>
                                        <p:attrNameLst>
                                          <p:attrName>style.visibility</p:attrName>
                                        </p:attrNameLst>
                                      </p:cBhvr>
                                      <p:to>
                                        <p:strVal val="visible"/>
                                      </p:to>
                                    </p:set>
                                    <p:animEffect filter="fade" transition="in">
                                      <p:cBhvr>
                                        <p:cTn dur="1000"/>
                                        <p:tgtEl>
                                          <p:spTgt spid="2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1" st="1"/>
                                            </p:txEl>
                                          </p:spTgt>
                                        </p:tgtEl>
                                        <p:attrNameLst>
                                          <p:attrName>style.visibility</p:attrName>
                                        </p:attrNameLst>
                                      </p:cBhvr>
                                      <p:to>
                                        <p:strVal val="visible"/>
                                      </p:to>
                                    </p:set>
                                    <p:animEffect filter="fade" transition="in">
                                      <p:cBhvr>
                                        <p:cTn dur="1000"/>
                                        <p:tgtEl>
                                          <p:spTgt spid="2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2" st="2"/>
                                            </p:txEl>
                                          </p:spTgt>
                                        </p:tgtEl>
                                        <p:attrNameLst>
                                          <p:attrName>style.visibility</p:attrName>
                                        </p:attrNameLst>
                                      </p:cBhvr>
                                      <p:to>
                                        <p:strVal val="visible"/>
                                      </p:to>
                                    </p:set>
                                    <p:animEffect filter="fade" transition="in">
                                      <p:cBhvr>
                                        <p:cTn dur="1000"/>
                                        <p:tgtEl>
                                          <p:spTgt spid="2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3" st="3"/>
                                            </p:txEl>
                                          </p:spTgt>
                                        </p:tgtEl>
                                        <p:attrNameLst>
                                          <p:attrName>style.visibility</p:attrName>
                                        </p:attrNameLst>
                                      </p:cBhvr>
                                      <p:to>
                                        <p:strVal val="visible"/>
                                      </p:to>
                                    </p:set>
                                    <p:animEffect filter="fade" transition="in">
                                      <p:cBhvr>
                                        <p:cTn dur="1000"/>
                                        <p:tgtEl>
                                          <p:spTgt spid="2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4" st="4"/>
                                            </p:txEl>
                                          </p:spTgt>
                                        </p:tgtEl>
                                        <p:attrNameLst>
                                          <p:attrName>style.visibility</p:attrName>
                                        </p:attrNameLst>
                                      </p:cBhvr>
                                      <p:to>
                                        <p:strVal val="visible"/>
                                      </p:to>
                                    </p:set>
                                    <p:animEffect filter="fade" transition="in">
                                      <p:cBhvr>
                                        <p:cTn dur="1000"/>
                                        <p:tgtEl>
                                          <p:spTgt spid="25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5" st="5"/>
                                            </p:txEl>
                                          </p:spTgt>
                                        </p:tgtEl>
                                        <p:attrNameLst>
                                          <p:attrName>style.visibility</p:attrName>
                                        </p:attrNameLst>
                                      </p:cBhvr>
                                      <p:to>
                                        <p:strVal val="visible"/>
                                      </p:to>
                                    </p:set>
                                    <p:animEffect filter="fade" transition="in">
                                      <p:cBhvr>
                                        <p:cTn dur="1000"/>
                                        <p:tgtEl>
                                          <p:spTgt spid="25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6" st="6"/>
                                            </p:txEl>
                                          </p:spTgt>
                                        </p:tgtEl>
                                        <p:attrNameLst>
                                          <p:attrName>style.visibility</p:attrName>
                                        </p:attrNameLst>
                                      </p:cBhvr>
                                      <p:to>
                                        <p:strVal val="visible"/>
                                      </p:to>
                                    </p:set>
                                    <p:animEffect filter="fade" transition="in">
                                      <p:cBhvr>
                                        <p:cTn dur="1000"/>
                                        <p:tgtEl>
                                          <p:spTgt spid="25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7" st="7"/>
                                            </p:txEl>
                                          </p:spTgt>
                                        </p:tgtEl>
                                        <p:attrNameLst>
                                          <p:attrName>style.visibility</p:attrName>
                                        </p:attrNameLst>
                                      </p:cBhvr>
                                      <p:to>
                                        <p:strVal val="visible"/>
                                      </p:to>
                                    </p:set>
                                    <p:animEffect filter="fade" transition="in">
                                      <p:cBhvr>
                                        <p:cTn dur="1000"/>
                                        <p:tgtEl>
                                          <p:spTgt spid="25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0" y="127800"/>
            <a:ext cx="8981100" cy="60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rgbClr val="003D4C"/>
                </a:solidFill>
                <a:latin typeface="Trebuchet MS"/>
                <a:ea typeface="Trebuchet MS"/>
                <a:cs typeface="Trebuchet MS"/>
                <a:sym typeface="Trebuchet MS"/>
              </a:rPr>
              <a:t>Shiftr WildCards 202 : Making Prefixes</a:t>
            </a:r>
            <a:endParaRPr>
              <a:latin typeface="Trebuchet MS"/>
              <a:ea typeface="Trebuchet MS"/>
              <a:cs typeface="Trebuchet MS"/>
              <a:sym typeface="Trebuchet MS"/>
            </a:endParaRPr>
          </a:p>
        </p:txBody>
      </p:sp>
      <p:sp>
        <p:nvSpPr>
          <p:cNvPr id="266" name="Google Shape;266;p31"/>
          <p:cNvSpPr txBox="1"/>
          <p:nvPr>
            <p:ph idx="1" type="body"/>
          </p:nvPr>
        </p:nvSpPr>
        <p:spPr>
          <a:xfrm>
            <a:off x="4890750" y="591618"/>
            <a:ext cx="4212900" cy="306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OUTPUT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"rating-quality": </a:t>
            </a:r>
            <a:r>
              <a:rPr b="1" lang="en" sz="2400">
                <a:solidFill>
                  <a:srgbClr val="0000FF"/>
                </a:solidFill>
                <a:latin typeface="Courier New"/>
                <a:ea typeface="Courier New"/>
                <a:cs typeface="Courier New"/>
                <a:sym typeface="Courier New"/>
              </a:rPr>
              <a:t>3</a:t>
            </a: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"rating-</a:t>
            </a:r>
            <a:r>
              <a:rPr b="1" lang="en" sz="2400">
                <a:solidFill>
                  <a:srgbClr val="FF00FF"/>
                </a:solidFill>
                <a:latin typeface="Courier New"/>
                <a:ea typeface="Courier New"/>
                <a:cs typeface="Courier New"/>
                <a:sym typeface="Courier New"/>
              </a:rPr>
              <a:t>c</a:t>
            </a:r>
            <a:r>
              <a:rPr b="1" lang="en" sz="2400">
                <a:solidFill>
                  <a:srgbClr val="990000"/>
                </a:solidFill>
                <a:latin typeface="Courier New"/>
                <a:ea typeface="Courier New"/>
                <a:cs typeface="Courier New"/>
                <a:sym typeface="Courier New"/>
              </a:rPr>
              <a:t>o</a:t>
            </a:r>
            <a:r>
              <a:rPr b="1" lang="en" sz="2400">
                <a:solidFill>
                  <a:srgbClr val="BF9000"/>
                </a:solidFill>
                <a:latin typeface="Courier New"/>
                <a:ea typeface="Courier New"/>
                <a:cs typeface="Courier New"/>
                <a:sym typeface="Courier New"/>
              </a:rPr>
              <a:t>l</a:t>
            </a:r>
            <a:r>
              <a:rPr b="1" lang="en" sz="2400">
                <a:solidFill>
                  <a:srgbClr val="38761D"/>
                </a:solidFill>
                <a:latin typeface="Courier New"/>
                <a:ea typeface="Courier New"/>
                <a:cs typeface="Courier New"/>
                <a:sym typeface="Courier New"/>
              </a:rPr>
              <a:t>o</a:t>
            </a:r>
            <a:r>
              <a:rPr b="1" lang="en" sz="2400">
                <a:solidFill>
                  <a:srgbClr val="00FF00"/>
                </a:solidFill>
                <a:latin typeface="Courier New"/>
                <a:ea typeface="Courier New"/>
                <a:cs typeface="Courier New"/>
                <a:sym typeface="Courier New"/>
              </a:rPr>
              <a:t>u</a:t>
            </a:r>
            <a:r>
              <a:rPr b="1" lang="en" sz="2400">
                <a:solidFill>
                  <a:srgbClr val="351C75"/>
                </a:solidFill>
                <a:latin typeface="Courier New"/>
                <a:ea typeface="Courier New"/>
                <a:cs typeface="Courier New"/>
                <a:sym typeface="Courier New"/>
              </a:rPr>
              <a:t>r</a:t>
            </a:r>
            <a:r>
              <a:rPr b="1" lang="en" sz="2400">
                <a:solidFill>
                  <a:srgbClr val="000000"/>
                </a:solidFill>
                <a:latin typeface="Courier New"/>
                <a:ea typeface="Courier New"/>
                <a:cs typeface="Courier New"/>
                <a:sym typeface="Courier New"/>
              </a:rPr>
              <a:t>": </a:t>
            </a:r>
            <a:r>
              <a:rPr b="1" lang="en" sz="2400">
                <a:solidFill>
                  <a:srgbClr val="0000FF"/>
                </a:solidFill>
                <a:latin typeface="Courier New"/>
                <a:ea typeface="Courier New"/>
                <a:cs typeface="Courier New"/>
                <a:sym typeface="Courier New"/>
              </a:rPr>
              <a:t>4</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a:t>
            </a:r>
            <a:endParaRPr/>
          </a:p>
        </p:txBody>
      </p:sp>
      <p:sp>
        <p:nvSpPr>
          <p:cNvPr id="267" name="Google Shape;267;p31"/>
          <p:cNvSpPr txBox="1"/>
          <p:nvPr>
            <p:ph idx="1" type="body"/>
          </p:nvPr>
        </p:nvSpPr>
        <p:spPr>
          <a:xfrm>
            <a:off x="0" y="591618"/>
            <a:ext cx="4465200" cy="325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INPUT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"SecondaryRatings":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"quality":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"Value": </a:t>
            </a:r>
            <a:r>
              <a:rPr b="1" lang="en" sz="2400">
                <a:solidFill>
                  <a:srgbClr val="0000FF"/>
                </a:solidFill>
                <a:latin typeface="Courier New"/>
                <a:ea typeface="Courier New"/>
                <a:cs typeface="Courier New"/>
                <a:sym typeface="Courier New"/>
              </a:rPr>
              <a:t>3</a:t>
            </a: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a:t>
            </a:r>
            <a:r>
              <a:rPr b="1" lang="en" sz="2400">
                <a:solidFill>
                  <a:srgbClr val="FF00FF"/>
                </a:solidFill>
                <a:latin typeface="Courier New"/>
                <a:ea typeface="Courier New"/>
                <a:cs typeface="Courier New"/>
                <a:sym typeface="Courier New"/>
              </a:rPr>
              <a:t>c</a:t>
            </a:r>
            <a:r>
              <a:rPr b="1" lang="en" sz="2400">
                <a:solidFill>
                  <a:srgbClr val="990000"/>
                </a:solidFill>
                <a:latin typeface="Courier New"/>
                <a:ea typeface="Courier New"/>
                <a:cs typeface="Courier New"/>
                <a:sym typeface="Courier New"/>
              </a:rPr>
              <a:t>o</a:t>
            </a:r>
            <a:r>
              <a:rPr b="1" lang="en" sz="2400">
                <a:solidFill>
                  <a:srgbClr val="BF9000"/>
                </a:solidFill>
                <a:latin typeface="Courier New"/>
                <a:ea typeface="Courier New"/>
                <a:cs typeface="Courier New"/>
                <a:sym typeface="Courier New"/>
              </a:rPr>
              <a:t>l</a:t>
            </a:r>
            <a:r>
              <a:rPr b="1" lang="en" sz="2400">
                <a:solidFill>
                  <a:srgbClr val="38761D"/>
                </a:solidFill>
                <a:latin typeface="Courier New"/>
                <a:ea typeface="Courier New"/>
                <a:cs typeface="Courier New"/>
                <a:sym typeface="Courier New"/>
              </a:rPr>
              <a:t>o</a:t>
            </a:r>
            <a:r>
              <a:rPr b="1" lang="en" sz="2400">
                <a:solidFill>
                  <a:srgbClr val="00FF00"/>
                </a:solidFill>
                <a:latin typeface="Courier New"/>
                <a:ea typeface="Courier New"/>
                <a:cs typeface="Courier New"/>
                <a:sym typeface="Courier New"/>
              </a:rPr>
              <a:t>u</a:t>
            </a:r>
            <a:r>
              <a:rPr b="1" lang="en" sz="2400">
                <a:solidFill>
                  <a:srgbClr val="351C75"/>
                </a:solidFill>
                <a:latin typeface="Courier New"/>
                <a:ea typeface="Courier New"/>
                <a:cs typeface="Courier New"/>
                <a:sym typeface="Courier New"/>
              </a:rPr>
              <a:t>r</a:t>
            </a:r>
            <a:r>
              <a:rPr b="1" lang="en" sz="2400">
                <a:solidFill>
                  <a:srgbClr val="000000"/>
                </a:solidFill>
                <a:latin typeface="Courier New"/>
                <a:ea typeface="Courier New"/>
                <a:cs typeface="Courier New"/>
                <a:sym typeface="Courier New"/>
              </a:rPr>
              <a:t>" :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"Value" : </a:t>
            </a:r>
            <a:r>
              <a:rPr b="1" lang="en" sz="2400">
                <a:solidFill>
                  <a:srgbClr val="0000FF"/>
                </a:solidFill>
                <a:latin typeface="Courier New"/>
                <a:ea typeface="Courier New"/>
                <a:cs typeface="Courier New"/>
                <a:sym typeface="Courier New"/>
              </a:rPr>
              <a:t>4</a:t>
            </a:r>
            <a:endParaRPr b="1" sz="2400">
              <a:solidFill>
                <a:srgbClr val="0000FF"/>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 }</a:t>
            </a:r>
            <a:endParaRPr/>
          </a:p>
        </p:txBody>
      </p:sp>
      <p:sp>
        <p:nvSpPr>
          <p:cNvPr id="268" name="Google Shape;268;p31"/>
          <p:cNvSpPr txBox="1"/>
          <p:nvPr>
            <p:ph idx="1" type="body"/>
          </p:nvPr>
        </p:nvSpPr>
        <p:spPr>
          <a:xfrm>
            <a:off x="40350" y="3970988"/>
            <a:ext cx="5157600" cy="19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SPEC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"SecondaryRatings":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 :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"Value" : "rating-&amp;1"</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a:t> </a:t>
            </a:r>
            <a:endParaRPr/>
          </a:p>
        </p:txBody>
      </p:sp>
      <p:sp>
        <p:nvSpPr>
          <p:cNvPr id="269" name="Google Shape;269;p31"/>
          <p:cNvSpPr/>
          <p:nvPr/>
        </p:nvSpPr>
        <p:spPr>
          <a:xfrm>
            <a:off x="5286450" y="2606477"/>
            <a:ext cx="3817200" cy="3249300"/>
          </a:xfrm>
          <a:prstGeom prst="rect">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Trebuchet MS"/>
                <a:ea typeface="Trebuchet MS"/>
                <a:cs typeface="Trebuchet MS"/>
                <a:sym typeface="Trebuchet MS"/>
              </a:rPr>
              <a:t>Shiftr 2.0 Summary</a:t>
            </a:r>
            <a:endParaRPr sz="2400">
              <a:latin typeface="Trebuchet MS"/>
              <a:ea typeface="Trebuchet MS"/>
              <a:cs typeface="Trebuchet MS"/>
              <a:sym typeface="Trebuchet MS"/>
            </a:endParaRPr>
          </a:p>
          <a:p>
            <a:pPr indent="0" lvl="0" marL="0" rtl="0" algn="l">
              <a:spcBef>
                <a:spcPts val="0"/>
              </a:spcBef>
              <a:spcAft>
                <a:spcPts val="0"/>
              </a:spcAft>
              <a:buNone/>
            </a:pPr>
            <a:r>
              <a:t/>
            </a:r>
            <a:endParaRPr sz="2400">
              <a:latin typeface="Trebuchet MS"/>
              <a:ea typeface="Trebuchet MS"/>
              <a:cs typeface="Trebuchet MS"/>
              <a:sym typeface="Trebuchet MS"/>
            </a:endParaRPr>
          </a:p>
          <a:p>
            <a:pPr indent="0" lvl="0" marL="0" rtl="0" algn="l">
              <a:spcBef>
                <a:spcPts val="0"/>
              </a:spcBef>
              <a:spcAft>
                <a:spcPts val="0"/>
              </a:spcAft>
              <a:buNone/>
            </a:pPr>
            <a:r>
              <a:rPr lang="en" sz="2400">
                <a:latin typeface="Trebuchet MS"/>
                <a:ea typeface="Trebuchet MS"/>
                <a:cs typeface="Trebuchet MS"/>
                <a:sym typeface="Trebuchet MS"/>
              </a:rPr>
              <a:t>Prefix support meant "*" and "&amp;" wildcards could be embedded in "text".</a:t>
            </a:r>
            <a:endParaRPr sz="2400">
              <a:latin typeface="Trebuchet MS"/>
              <a:ea typeface="Trebuchet MS"/>
              <a:cs typeface="Trebuchet MS"/>
              <a:sym typeface="Trebuchet MS"/>
            </a:endParaRPr>
          </a:p>
          <a:p>
            <a:pPr indent="0" lvl="0" marL="0" rtl="0" algn="l">
              <a:spcBef>
                <a:spcPts val="0"/>
              </a:spcBef>
              <a:spcAft>
                <a:spcPts val="0"/>
              </a:spcAft>
              <a:buNone/>
            </a:pPr>
            <a:r>
              <a:t/>
            </a:r>
            <a:endParaRPr sz="2400">
              <a:latin typeface="Trebuchet MS"/>
              <a:ea typeface="Trebuchet MS"/>
              <a:cs typeface="Trebuchet MS"/>
              <a:sym typeface="Trebuchet MS"/>
            </a:endParaRPr>
          </a:p>
          <a:p>
            <a:pPr indent="0" lvl="0" marL="0" rtl="0" algn="l">
              <a:spcBef>
                <a:spcPts val="0"/>
              </a:spcBef>
              <a:spcAft>
                <a:spcPts val="0"/>
              </a:spcAft>
              <a:buNone/>
            </a:pPr>
            <a:r>
              <a:rPr lang="en" sz="2400">
                <a:latin typeface="Trebuchet MS"/>
                <a:ea typeface="Trebuchet MS"/>
                <a:cs typeface="Trebuchet MS"/>
                <a:sym typeface="Trebuchet MS"/>
              </a:rPr>
              <a:t>Prevously, &amp; was always by itself aka ".&amp;2."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500"/>
                                        <p:tgtEl>
                                          <p:spTgt spid="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
                                        <p:tgtEl>
                                          <p:spTgt spid="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2"/>
          <p:cNvSpPr txBox="1"/>
          <p:nvPr>
            <p:ph type="title"/>
          </p:nvPr>
        </p:nvSpPr>
        <p:spPr>
          <a:xfrm>
            <a:off x="0" y="127800"/>
            <a:ext cx="8981100" cy="60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rgbClr val="003D4C"/>
                </a:solidFill>
                <a:latin typeface="Trebuchet MS"/>
                <a:ea typeface="Trebuchet MS"/>
                <a:cs typeface="Trebuchet MS"/>
                <a:sym typeface="Trebuchet MS"/>
              </a:rPr>
              <a:t>Shiftr WildCards 202 : Prefix Problem$</a:t>
            </a:r>
            <a:endParaRPr>
              <a:latin typeface="Trebuchet MS"/>
              <a:ea typeface="Trebuchet MS"/>
              <a:cs typeface="Trebuchet MS"/>
              <a:sym typeface="Trebuchet MS"/>
            </a:endParaRPr>
          </a:p>
        </p:txBody>
      </p:sp>
      <p:sp>
        <p:nvSpPr>
          <p:cNvPr id="275" name="Google Shape;275;p32"/>
          <p:cNvSpPr txBox="1"/>
          <p:nvPr>
            <p:ph idx="1" type="body"/>
          </p:nvPr>
        </p:nvSpPr>
        <p:spPr>
          <a:xfrm>
            <a:off x="0" y="605533"/>
            <a:ext cx="4212900" cy="19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INPUT from EMO</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"rating-quality": </a:t>
            </a:r>
            <a:r>
              <a:rPr b="1" lang="en" sz="2400">
                <a:solidFill>
                  <a:srgbClr val="0000FF"/>
                </a:solidFill>
                <a:latin typeface="Courier New"/>
                <a:ea typeface="Courier New"/>
                <a:cs typeface="Courier New"/>
                <a:sym typeface="Courier New"/>
              </a:rPr>
              <a:t>3</a:t>
            </a: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"rating-</a:t>
            </a:r>
            <a:r>
              <a:rPr b="1" lang="en" sz="2400">
                <a:solidFill>
                  <a:srgbClr val="FF00FF"/>
                </a:solidFill>
                <a:latin typeface="Courier New"/>
                <a:ea typeface="Courier New"/>
                <a:cs typeface="Courier New"/>
                <a:sym typeface="Courier New"/>
              </a:rPr>
              <a:t>c</a:t>
            </a:r>
            <a:r>
              <a:rPr b="1" lang="en" sz="2400">
                <a:solidFill>
                  <a:srgbClr val="990000"/>
                </a:solidFill>
                <a:latin typeface="Courier New"/>
                <a:ea typeface="Courier New"/>
                <a:cs typeface="Courier New"/>
                <a:sym typeface="Courier New"/>
              </a:rPr>
              <a:t>o</a:t>
            </a:r>
            <a:r>
              <a:rPr b="1" lang="en" sz="2400">
                <a:solidFill>
                  <a:srgbClr val="BF9000"/>
                </a:solidFill>
                <a:latin typeface="Courier New"/>
                <a:ea typeface="Courier New"/>
                <a:cs typeface="Courier New"/>
                <a:sym typeface="Courier New"/>
              </a:rPr>
              <a:t>l</a:t>
            </a:r>
            <a:r>
              <a:rPr b="1" lang="en" sz="2400">
                <a:solidFill>
                  <a:srgbClr val="38761D"/>
                </a:solidFill>
                <a:latin typeface="Courier New"/>
                <a:ea typeface="Courier New"/>
                <a:cs typeface="Courier New"/>
                <a:sym typeface="Courier New"/>
              </a:rPr>
              <a:t>o</a:t>
            </a:r>
            <a:r>
              <a:rPr b="1" lang="en" sz="2400">
                <a:solidFill>
                  <a:srgbClr val="00FF00"/>
                </a:solidFill>
                <a:latin typeface="Courier New"/>
                <a:ea typeface="Courier New"/>
                <a:cs typeface="Courier New"/>
                <a:sym typeface="Courier New"/>
              </a:rPr>
              <a:t>u</a:t>
            </a:r>
            <a:r>
              <a:rPr b="1" lang="en" sz="2400">
                <a:solidFill>
                  <a:srgbClr val="351C75"/>
                </a:solidFill>
                <a:latin typeface="Courier New"/>
                <a:ea typeface="Courier New"/>
                <a:cs typeface="Courier New"/>
                <a:sym typeface="Courier New"/>
              </a:rPr>
              <a:t>r</a:t>
            </a:r>
            <a:r>
              <a:rPr b="1" lang="en" sz="2400">
                <a:solidFill>
                  <a:srgbClr val="000000"/>
                </a:solidFill>
                <a:latin typeface="Courier New"/>
                <a:ea typeface="Courier New"/>
                <a:cs typeface="Courier New"/>
                <a:sym typeface="Courier New"/>
              </a:rPr>
              <a:t>": </a:t>
            </a:r>
            <a:r>
              <a:rPr b="1" lang="en" sz="2400">
                <a:solidFill>
                  <a:srgbClr val="0000FF"/>
                </a:solidFill>
                <a:latin typeface="Courier New"/>
                <a:ea typeface="Courier New"/>
                <a:cs typeface="Courier New"/>
                <a:sym typeface="Courier New"/>
              </a:rPr>
              <a:t>4</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a:t>
            </a:r>
            <a:endParaRPr/>
          </a:p>
        </p:txBody>
      </p:sp>
      <p:sp>
        <p:nvSpPr>
          <p:cNvPr id="276" name="Google Shape;276;p32"/>
          <p:cNvSpPr txBox="1"/>
          <p:nvPr>
            <p:ph idx="1" type="body"/>
          </p:nvPr>
        </p:nvSpPr>
        <p:spPr>
          <a:xfrm>
            <a:off x="4053986" y="605533"/>
            <a:ext cx="4983300" cy="436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OUTPUT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"SecondaryRatings":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"quality":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"Value": </a:t>
            </a:r>
            <a:r>
              <a:rPr b="1" lang="en" sz="2400">
                <a:solidFill>
                  <a:srgbClr val="0000FF"/>
                </a:solidFill>
                <a:latin typeface="Courier New"/>
                <a:ea typeface="Courier New"/>
                <a:cs typeface="Courier New"/>
                <a:sym typeface="Courier New"/>
              </a:rPr>
              <a:t>3</a:t>
            </a: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a:t>
            </a:r>
            <a:r>
              <a:rPr b="1" lang="en" sz="2400">
                <a:solidFill>
                  <a:srgbClr val="FF00FF"/>
                </a:solidFill>
                <a:latin typeface="Courier New"/>
                <a:ea typeface="Courier New"/>
                <a:cs typeface="Courier New"/>
                <a:sym typeface="Courier New"/>
              </a:rPr>
              <a:t>c</a:t>
            </a:r>
            <a:r>
              <a:rPr b="1" lang="en" sz="2400">
                <a:solidFill>
                  <a:srgbClr val="990000"/>
                </a:solidFill>
                <a:latin typeface="Courier New"/>
                <a:ea typeface="Courier New"/>
                <a:cs typeface="Courier New"/>
                <a:sym typeface="Courier New"/>
              </a:rPr>
              <a:t>o</a:t>
            </a:r>
            <a:r>
              <a:rPr b="1" lang="en" sz="2400">
                <a:solidFill>
                  <a:srgbClr val="BF9000"/>
                </a:solidFill>
                <a:latin typeface="Courier New"/>
                <a:ea typeface="Courier New"/>
                <a:cs typeface="Courier New"/>
                <a:sym typeface="Courier New"/>
              </a:rPr>
              <a:t>l</a:t>
            </a:r>
            <a:r>
              <a:rPr b="1" lang="en" sz="2400">
                <a:solidFill>
                  <a:srgbClr val="38761D"/>
                </a:solidFill>
                <a:latin typeface="Courier New"/>
                <a:ea typeface="Courier New"/>
                <a:cs typeface="Courier New"/>
                <a:sym typeface="Courier New"/>
              </a:rPr>
              <a:t>o</a:t>
            </a:r>
            <a:r>
              <a:rPr b="1" lang="en" sz="2400">
                <a:solidFill>
                  <a:srgbClr val="00FF00"/>
                </a:solidFill>
                <a:latin typeface="Courier New"/>
                <a:ea typeface="Courier New"/>
                <a:cs typeface="Courier New"/>
                <a:sym typeface="Courier New"/>
              </a:rPr>
              <a:t>u</a:t>
            </a:r>
            <a:r>
              <a:rPr b="1" lang="en" sz="2400">
                <a:solidFill>
                  <a:srgbClr val="351C75"/>
                </a:solidFill>
                <a:latin typeface="Courier New"/>
                <a:ea typeface="Courier New"/>
                <a:cs typeface="Courier New"/>
                <a:sym typeface="Courier New"/>
              </a:rPr>
              <a:t>r</a:t>
            </a:r>
            <a:r>
              <a:rPr b="1" lang="en" sz="2400">
                <a:solidFill>
                  <a:srgbClr val="000000"/>
                </a:solidFill>
                <a:latin typeface="Courier New"/>
                <a:ea typeface="Courier New"/>
                <a:cs typeface="Courier New"/>
                <a:sym typeface="Courier New"/>
              </a:rPr>
              <a:t>" :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"Value" : </a:t>
            </a:r>
            <a:r>
              <a:rPr b="1" lang="en" sz="2400">
                <a:solidFill>
                  <a:srgbClr val="0000FF"/>
                </a:solidFill>
                <a:latin typeface="Courier New"/>
                <a:ea typeface="Courier New"/>
                <a:cs typeface="Courier New"/>
                <a:sym typeface="Courier New"/>
              </a:rPr>
              <a:t>4</a:t>
            </a:r>
            <a:endParaRPr b="1" sz="2400">
              <a:solidFill>
                <a:srgbClr val="0000FF"/>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"Sec..RatingsOrder" :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"quality",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a:t>
            </a:r>
            <a:r>
              <a:rPr b="1" lang="en" sz="2400">
                <a:solidFill>
                  <a:srgbClr val="FF00FF"/>
                </a:solidFill>
                <a:latin typeface="Courier New"/>
                <a:ea typeface="Courier New"/>
                <a:cs typeface="Courier New"/>
                <a:sym typeface="Courier New"/>
              </a:rPr>
              <a:t>c</a:t>
            </a:r>
            <a:r>
              <a:rPr b="1" lang="en" sz="2400">
                <a:solidFill>
                  <a:srgbClr val="990000"/>
                </a:solidFill>
                <a:latin typeface="Courier New"/>
                <a:ea typeface="Courier New"/>
                <a:cs typeface="Courier New"/>
                <a:sym typeface="Courier New"/>
              </a:rPr>
              <a:t>o</a:t>
            </a:r>
            <a:r>
              <a:rPr b="1" lang="en" sz="2400">
                <a:solidFill>
                  <a:srgbClr val="BF9000"/>
                </a:solidFill>
                <a:latin typeface="Courier New"/>
                <a:ea typeface="Courier New"/>
                <a:cs typeface="Courier New"/>
                <a:sym typeface="Courier New"/>
              </a:rPr>
              <a:t>l</a:t>
            </a:r>
            <a:r>
              <a:rPr b="1" lang="en" sz="2400">
                <a:solidFill>
                  <a:srgbClr val="38761D"/>
                </a:solidFill>
                <a:latin typeface="Courier New"/>
                <a:ea typeface="Courier New"/>
                <a:cs typeface="Courier New"/>
                <a:sym typeface="Courier New"/>
              </a:rPr>
              <a:t>o</a:t>
            </a:r>
            <a:r>
              <a:rPr b="1" lang="en" sz="2400">
                <a:solidFill>
                  <a:srgbClr val="00FF00"/>
                </a:solidFill>
                <a:latin typeface="Courier New"/>
                <a:ea typeface="Courier New"/>
                <a:cs typeface="Courier New"/>
                <a:sym typeface="Courier New"/>
              </a:rPr>
              <a:t>u</a:t>
            </a:r>
            <a:r>
              <a:rPr b="1" lang="en" sz="2400">
                <a:solidFill>
                  <a:srgbClr val="351C75"/>
                </a:solidFill>
                <a:latin typeface="Courier New"/>
                <a:ea typeface="Courier New"/>
                <a:cs typeface="Courier New"/>
                <a:sym typeface="Courier New"/>
              </a:rPr>
              <a:t>r</a:t>
            </a: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a:t>
            </a:r>
            <a:endParaRPr/>
          </a:p>
        </p:txBody>
      </p:sp>
      <p:sp>
        <p:nvSpPr>
          <p:cNvPr id="277" name="Google Shape;277;p32"/>
          <p:cNvSpPr txBox="1"/>
          <p:nvPr>
            <p:ph idx="1" type="body"/>
          </p:nvPr>
        </p:nvSpPr>
        <p:spPr>
          <a:xfrm>
            <a:off x="40350" y="4848393"/>
            <a:ext cx="9063300" cy="191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SPEC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"rating-*": { </a:t>
            </a:r>
            <a:endParaRPr b="1" sz="2400">
              <a:solidFill>
                <a:srgbClr val="000000"/>
              </a:solidFill>
              <a:latin typeface="Courier New"/>
              <a:ea typeface="Courier New"/>
              <a:cs typeface="Courier New"/>
              <a:sym typeface="Courier New"/>
            </a:endParaRPr>
          </a:p>
          <a:p>
            <a:pPr indent="457200" lvl="0" marL="457200" rtl="0" algn="l">
              <a:spcBef>
                <a:spcPts val="0"/>
              </a:spcBef>
              <a:spcAft>
                <a:spcPts val="0"/>
              </a:spcAft>
              <a:buNone/>
            </a:pPr>
            <a:r>
              <a:rPr b="1" lang="en" sz="2400">
                <a:solidFill>
                  <a:srgbClr val="000000"/>
                </a:solidFill>
                <a:latin typeface="Courier New"/>
                <a:ea typeface="Courier New"/>
                <a:cs typeface="Courier New"/>
                <a:sym typeface="Courier New"/>
              </a:rPr>
              <a:t>"@" : "</a:t>
            </a:r>
            <a:r>
              <a:rPr b="1" lang="en" sz="2400">
                <a:solidFill>
                  <a:srgbClr val="0000FF"/>
                </a:solidFill>
                <a:latin typeface="Courier New"/>
                <a:ea typeface="Courier New"/>
                <a:cs typeface="Courier New"/>
                <a:sym typeface="Courier New"/>
              </a:rPr>
              <a:t>SecondaryRatings.&amp;(0,1).Value</a:t>
            </a: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457200" lvl="0" marL="457200" rtl="0" algn="l">
              <a:spcBef>
                <a:spcPts val="0"/>
              </a:spcBef>
              <a:spcAft>
                <a:spcPts val="0"/>
              </a:spcAft>
              <a:buNone/>
            </a:pPr>
            <a:r>
              <a:rPr b="1" lang="en" sz="2400">
                <a:solidFill>
                  <a:srgbClr val="000000"/>
                </a:solidFill>
                <a:latin typeface="Courier New"/>
                <a:ea typeface="Courier New"/>
                <a:cs typeface="Courier New"/>
                <a:sym typeface="Courier New"/>
              </a:rPr>
              <a:t>"$(0,1)" : "SecondaryRatingsOrder.[]"</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500"/>
                                        <p:tgtEl>
                                          <p:spTgt spid="2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
                                        <p:tgtEl>
                                          <p:spTgt spid="2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3"/>
          <p:cNvSpPr txBox="1"/>
          <p:nvPr>
            <p:ph type="title"/>
          </p:nvPr>
        </p:nvSpPr>
        <p:spPr>
          <a:xfrm>
            <a:off x="0" y="127800"/>
            <a:ext cx="9083100" cy="60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rgbClr val="003D4C"/>
                </a:solidFill>
                <a:latin typeface="Trebuchet MS"/>
                <a:ea typeface="Trebuchet MS"/>
                <a:cs typeface="Trebuchet MS"/>
                <a:sym typeface="Trebuchet MS"/>
              </a:rPr>
              <a:t>Shiftr Hangover : $ to be clear </a:t>
            </a:r>
            <a:endParaRPr>
              <a:latin typeface="Trebuchet MS"/>
              <a:ea typeface="Trebuchet MS"/>
              <a:cs typeface="Trebuchet MS"/>
              <a:sym typeface="Trebuchet MS"/>
            </a:endParaRPr>
          </a:p>
        </p:txBody>
      </p:sp>
      <p:sp>
        <p:nvSpPr>
          <p:cNvPr id="283" name="Google Shape;283;p33"/>
          <p:cNvSpPr txBox="1"/>
          <p:nvPr>
            <p:ph idx="1" type="body"/>
          </p:nvPr>
        </p:nvSpPr>
        <p:spPr>
          <a:xfrm>
            <a:off x="151600" y="581620"/>
            <a:ext cx="9072000" cy="33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Prefixing the JSON means that, we have two individually addressable pieces of data on the same line:</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"rating-quality": </a:t>
            </a:r>
            <a:r>
              <a:rPr b="1" lang="en" sz="2400">
                <a:solidFill>
                  <a:srgbClr val="0000FF"/>
                </a:solidFill>
                <a:latin typeface="Courier New"/>
                <a:ea typeface="Courier New"/>
                <a:cs typeface="Courier New"/>
                <a:sym typeface="Courier New"/>
              </a:rPr>
              <a:t>3</a:t>
            </a:r>
            <a:r>
              <a:rPr b="1" lang="en" sz="2400">
                <a:solidFill>
                  <a:srgbClr val="000000"/>
                </a:solidFill>
                <a:latin typeface="Courier New"/>
                <a:ea typeface="Courier New"/>
                <a:cs typeface="Courier New"/>
                <a:sym typeface="Courier New"/>
              </a:rPr>
              <a:t> -&gt; "quality" and </a:t>
            </a:r>
            <a:r>
              <a:rPr b="1" lang="en" sz="2400">
                <a:solidFill>
                  <a:srgbClr val="0000FF"/>
                </a:solidFill>
                <a:latin typeface="Courier New"/>
                <a:ea typeface="Courier New"/>
                <a:cs typeface="Courier New"/>
                <a:sym typeface="Courier New"/>
              </a:rPr>
              <a:t>3</a:t>
            </a:r>
            <a:endParaRPr b="1" sz="2400">
              <a:solidFill>
                <a:srgbClr val="0000FF"/>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"rating-</a:t>
            </a:r>
            <a:r>
              <a:rPr b="1" lang="en" sz="2400">
                <a:solidFill>
                  <a:srgbClr val="FF00FF"/>
                </a:solidFill>
                <a:latin typeface="Courier New"/>
                <a:ea typeface="Courier New"/>
                <a:cs typeface="Courier New"/>
                <a:sym typeface="Courier New"/>
              </a:rPr>
              <a:t>c</a:t>
            </a:r>
            <a:r>
              <a:rPr b="1" lang="en" sz="2400">
                <a:solidFill>
                  <a:srgbClr val="990000"/>
                </a:solidFill>
                <a:latin typeface="Courier New"/>
                <a:ea typeface="Courier New"/>
                <a:cs typeface="Courier New"/>
                <a:sym typeface="Courier New"/>
              </a:rPr>
              <a:t>o</a:t>
            </a:r>
            <a:r>
              <a:rPr b="1" lang="en" sz="2400">
                <a:solidFill>
                  <a:srgbClr val="BF9000"/>
                </a:solidFill>
                <a:latin typeface="Courier New"/>
                <a:ea typeface="Courier New"/>
                <a:cs typeface="Courier New"/>
                <a:sym typeface="Courier New"/>
              </a:rPr>
              <a:t>l</a:t>
            </a:r>
            <a:r>
              <a:rPr b="1" lang="en" sz="2400">
                <a:solidFill>
                  <a:srgbClr val="38761D"/>
                </a:solidFill>
                <a:latin typeface="Courier New"/>
                <a:ea typeface="Courier New"/>
                <a:cs typeface="Courier New"/>
                <a:sym typeface="Courier New"/>
              </a:rPr>
              <a:t>o</a:t>
            </a:r>
            <a:r>
              <a:rPr b="1" lang="en" sz="2400">
                <a:solidFill>
                  <a:srgbClr val="00FF00"/>
                </a:solidFill>
                <a:latin typeface="Courier New"/>
                <a:ea typeface="Courier New"/>
                <a:cs typeface="Courier New"/>
                <a:sym typeface="Courier New"/>
              </a:rPr>
              <a:t>u</a:t>
            </a:r>
            <a:r>
              <a:rPr b="1" lang="en" sz="2400">
                <a:solidFill>
                  <a:srgbClr val="351C75"/>
                </a:solidFill>
                <a:latin typeface="Courier New"/>
                <a:ea typeface="Courier New"/>
                <a:cs typeface="Courier New"/>
                <a:sym typeface="Courier New"/>
              </a:rPr>
              <a:t>r</a:t>
            </a:r>
            <a:r>
              <a:rPr b="1" lang="en" sz="2400">
                <a:solidFill>
                  <a:srgbClr val="000000"/>
                </a:solidFill>
                <a:latin typeface="Courier New"/>
                <a:ea typeface="Courier New"/>
                <a:cs typeface="Courier New"/>
                <a:sym typeface="Courier New"/>
              </a:rPr>
              <a:t>" : </a:t>
            </a:r>
            <a:r>
              <a:rPr b="1" lang="en" sz="2400">
                <a:solidFill>
                  <a:srgbClr val="0000FF"/>
                </a:solidFill>
                <a:latin typeface="Courier New"/>
                <a:ea typeface="Courier New"/>
                <a:cs typeface="Courier New"/>
                <a:sym typeface="Courier New"/>
              </a:rPr>
              <a:t>4</a:t>
            </a:r>
            <a:r>
              <a:rPr b="1" lang="en" sz="2400">
                <a:solidFill>
                  <a:srgbClr val="000000"/>
                </a:solidFill>
                <a:latin typeface="Courier New"/>
                <a:ea typeface="Courier New"/>
                <a:cs typeface="Courier New"/>
                <a:sym typeface="Courier New"/>
              </a:rPr>
              <a:t> -&gt; "</a:t>
            </a:r>
            <a:r>
              <a:rPr b="1" lang="en" sz="2400">
                <a:solidFill>
                  <a:srgbClr val="FF00FF"/>
                </a:solidFill>
                <a:latin typeface="Courier New"/>
                <a:ea typeface="Courier New"/>
                <a:cs typeface="Courier New"/>
                <a:sym typeface="Courier New"/>
              </a:rPr>
              <a:t>c</a:t>
            </a:r>
            <a:r>
              <a:rPr b="1" lang="en" sz="2400">
                <a:solidFill>
                  <a:srgbClr val="990000"/>
                </a:solidFill>
                <a:latin typeface="Courier New"/>
                <a:ea typeface="Courier New"/>
                <a:cs typeface="Courier New"/>
                <a:sym typeface="Courier New"/>
              </a:rPr>
              <a:t>o</a:t>
            </a:r>
            <a:r>
              <a:rPr b="1" lang="en" sz="2400">
                <a:solidFill>
                  <a:srgbClr val="BF9000"/>
                </a:solidFill>
                <a:latin typeface="Courier New"/>
                <a:ea typeface="Courier New"/>
                <a:cs typeface="Courier New"/>
                <a:sym typeface="Courier New"/>
              </a:rPr>
              <a:t>l</a:t>
            </a:r>
            <a:r>
              <a:rPr b="1" lang="en" sz="2400">
                <a:solidFill>
                  <a:srgbClr val="38761D"/>
                </a:solidFill>
                <a:latin typeface="Courier New"/>
                <a:ea typeface="Courier New"/>
                <a:cs typeface="Courier New"/>
                <a:sym typeface="Courier New"/>
              </a:rPr>
              <a:t>o</a:t>
            </a:r>
            <a:r>
              <a:rPr b="1" lang="en" sz="2400">
                <a:solidFill>
                  <a:srgbClr val="00FF00"/>
                </a:solidFill>
                <a:latin typeface="Courier New"/>
                <a:ea typeface="Courier New"/>
                <a:cs typeface="Courier New"/>
                <a:sym typeface="Courier New"/>
              </a:rPr>
              <a:t>u</a:t>
            </a:r>
            <a:r>
              <a:rPr b="1" lang="en" sz="2400">
                <a:solidFill>
                  <a:srgbClr val="351C75"/>
                </a:solidFill>
                <a:latin typeface="Courier New"/>
                <a:ea typeface="Courier New"/>
                <a:cs typeface="Courier New"/>
                <a:sym typeface="Courier New"/>
              </a:rPr>
              <a:t>r</a:t>
            </a:r>
            <a:r>
              <a:rPr b="1" lang="en" sz="2400">
                <a:solidFill>
                  <a:srgbClr val="000000"/>
                </a:solidFill>
                <a:latin typeface="Courier New"/>
                <a:ea typeface="Courier New"/>
                <a:cs typeface="Courier New"/>
                <a:sym typeface="Courier New"/>
              </a:rPr>
              <a:t>" and </a:t>
            </a:r>
            <a:r>
              <a:rPr b="1" lang="en" sz="2400">
                <a:solidFill>
                  <a:srgbClr val="0000FF"/>
                </a:solidFill>
                <a:latin typeface="Courier New"/>
                <a:ea typeface="Courier New"/>
                <a:cs typeface="Courier New"/>
                <a:sym typeface="Courier New"/>
              </a:rPr>
              <a:t>4</a:t>
            </a:r>
            <a:endParaRPr b="1" sz="2400">
              <a:solidFill>
                <a:srgbClr val="0000FF"/>
              </a:solidFill>
              <a:latin typeface="Courier New"/>
              <a:ea typeface="Courier New"/>
              <a:cs typeface="Courier New"/>
              <a:sym typeface="Courier New"/>
            </a:endParaRPr>
          </a:p>
          <a:p>
            <a:pPr indent="0" lvl="0" marL="0" rtl="0" algn="l">
              <a:spcBef>
                <a:spcPts val="0"/>
              </a:spcBef>
              <a:spcAft>
                <a:spcPts val="0"/>
              </a:spcAft>
              <a:buNone/>
            </a:pPr>
            <a:r>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Shiftr implicitly operates on the </a:t>
            </a:r>
            <a:r>
              <a:rPr b="1" lang="en" sz="2400">
                <a:solidFill>
                  <a:srgbClr val="0000FF"/>
                </a:solidFill>
                <a:latin typeface="Courier New"/>
                <a:ea typeface="Courier New"/>
                <a:cs typeface="Courier New"/>
                <a:sym typeface="Courier New"/>
              </a:rPr>
              <a:t>3 </a:t>
            </a:r>
            <a:r>
              <a:rPr b="1" lang="en" sz="2400">
                <a:solidFill>
                  <a:srgbClr val="000000"/>
                </a:solidFill>
                <a:latin typeface="Courier New"/>
                <a:ea typeface="Courier New"/>
                <a:cs typeface="Courier New"/>
                <a:sym typeface="Courier New"/>
              </a:rPr>
              <a:t>or </a:t>
            </a:r>
            <a:r>
              <a:rPr b="1" lang="en" sz="2400">
                <a:solidFill>
                  <a:srgbClr val="0000FF"/>
                </a:solidFill>
                <a:latin typeface="Courier New"/>
                <a:ea typeface="Courier New"/>
                <a:cs typeface="Courier New"/>
                <a:sym typeface="Courier New"/>
              </a:rPr>
              <a:t>4.</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lets you use "quality" and "</a:t>
            </a:r>
            <a:r>
              <a:rPr b="1" lang="en" sz="2400">
                <a:solidFill>
                  <a:srgbClr val="FF00FF"/>
                </a:solidFill>
                <a:latin typeface="Courier New"/>
                <a:ea typeface="Courier New"/>
                <a:cs typeface="Courier New"/>
                <a:sym typeface="Courier New"/>
              </a:rPr>
              <a:t>c</a:t>
            </a:r>
            <a:r>
              <a:rPr b="1" lang="en" sz="2400">
                <a:solidFill>
                  <a:srgbClr val="990000"/>
                </a:solidFill>
                <a:latin typeface="Courier New"/>
                <a:ea typeface="Courier New"/>
                <a:cs typeface="Courier New"/>
                <a:sym typeface="Courier New"/>
              </a:rPr>
              <a:t>o</a:t>
            </a:r>
            <a:r>
              <a:rPr b="1" lang="en" sz="2400">
                <a:solidFill>
                  <a:srgbClr val="BF9000"/>
                </a:solidFill>
                <a:latin typeface="Courier New"/>
                <a:ea typeface="Courier New"/>
                <a:cs typeface="Courier New"/>
                <a:sym typeface="Courier New"/>
              </a:rPr>
              <a:t>l</a:t>
            </a:r>
            <a:r>
              <a:rPr b="1" lang="en" sz="2400">
                <a:solidFill>
                  <a:srgbClr val="38761D"/>
                </a:solidFill>
                <a:latin typeface="Courier New"/>
                <a:ea typeface="Courier New"/>
                <a:cs typeface="Courier New"/>
                <a:sym typeface="Courier New"/>
              </a:rPr>
              <a:t>o</a:t>
            </a:r>
            <a:r>
              <a:rPr b="1" lang="en" sz="2400">
                <a:solidFill>
                  <a:srgbClr val="00FF00"/>
                </a:solidFill>
                <a:latin typeface="Courier New"/>
                <a:ea typeface="Courier New"/>
                <a:cs typeface="Courier New"/>
                <a:sym typeface="Courier New"/>
              </a:rPr>
              <a:t>u</a:t>
            </a:r>
            <a:r>
              <a:rPr b="1" lang="en" sz="2400">
                <a:solidFill>
                  <a:srgbClr val="351C75"/>
                </a:solidFill>
                <a:latin typeface="Courier New"/>
                <a:ea typeface="Courier New"/>
                <a:cs typeface="Courier New"/>
                <a:sym typeface="Courier New"/>
              </a:rPr>
              <a:t>r</a:t>
            </a:r>
            <a:r>
              <a:rPr b="1" lang="en" sz="2400">
                <a:solidFill>
                  <a:srgbClr val="000000"/>
                </a:solidFill>
                <a:latin typeface="Courier New"/>
                <a:ea typeface="Courier New"/>
                <a:cs typeface="Courier New"/>
                <a:sym typeface="Courier New"/>
              </a:rPr>
              <a:t>" as data</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284" name="Google Shape;284;p33"/>
          <p:cNvSpPr txBox="1"/>
          <p:nvPr>
            <p:ph idx="1" type="body"/>
          </p:nvPr>
        </p:nvSpPr>
        <p:spPr>
          <a:xfrm>
            <a:off x="5550" y="3919500"/>
            <a:ext cx="9072000" cy="293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SPEC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"rating-*": {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 : "</a:t>
            </a:r>
            <a:r>
              <a:rPr b="1" lang="en" sz="2400">
                <a:solidFill>
                  <a:srgbClr val="0000FF"/>
                </a:solidFill>
                <a:latin typeface="Courier New"/>
                <a:ea typeface="Courier New"/>
                <a:cs typeface="Courier New"/>
                <a:sym typeface="Courier New"/>
              </a:rPr>
              <a:t>SecondaryRatings.&amp;(0,1).Value</a:t>
            </a: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"$(0,1)" : "SecondaryRatingsOrder.[]"</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400"/>
                                        <p:tgtEl>
                                          <p:spTgt spid="2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4"/>
          <p:cNvSpPr txBox="1"/>
          <p:nvPr>
            <p:ph type="title"/>
          </p:nvPr>
        </p:nvSpPr>
        <p:spPr>
          <a:xfrm>
            <a:off x="0" y="127800"/>
            <a:ext cx="8981100" cy="60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rgbClr val="003D4C"/>
                </a:solidFill>
                <a:latin typeface="Trebuchet MS"/>
                <a:ea typeface="Trebuchet MS"/>
                <a:cs typeface="Trebuchet MS"/>
                <a:sym typeface="Trebuchet MS"/>
              </a:rPr>
              <a:t>Shiftr 301 : Explicit Arrays</a:t>
            </a:r>
            <a:endParaRPr>
              <a:latin typeface="Trebuchet MS"/>
              <a:ea typeface="Trebuchet MS"/>
              <a:cs typeface="Trebuchet MS"/>
              <a:sym typeface="Trebuchet MS"/>
            </a:endParaRPr>
          </a:p>
        </p:txBody>
      </p:sp>
      <p:sp>
        <p:nvSpPr>
          <p:cNvPr id="290" name="Google Shape;290;p34"/>
          <p:cNvSpPr txBox="1"/>
          <p:nvPr>
            <p:ph idx="1" type="body"/>
          </p:nvPr>
        </p:nvSpPr>
        <p:spPr>
          <a:xfrm>
            <a:off x="0" y="605533"/>
            <a:ext cx="4212900" cy="22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INPUT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"photos":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a:t>
            </a:r>
            <a:r>
              <a:rPr b="1" lang="en" sz="2400">
                <a:solidFill>
                  <a:srgbClr val="9900FF"/>
                </a:solidFill>
                <a:latin typeface="Courier New"/>
                <a:ea typeface="Courier New"/>
                <a:cs typeface="Courier New"/>
                <a:sym typeface="Courier New"/>
              </a:rPr>
              <a:t>thumb</a:t>
            </a:r>
            <a:r>
              <a:rPr b="1" lang="en" sz="2400">
                <a:solidFill>
                  <a:srgbClr val="000000"/>
                </a:solidFill>
                <a:latin typeface="Courier New"/>
                <a:ea typeface="Courier New"/>
                <a:cs typeface="Courier New"/>
                <a:sym typeface="Courier New"/>
              </a:rPr>
              <a:t>.jpg",</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a:t>
            </a:r>
            <a:r>
              <a:rPr b="1" lang="en" sz="2400">
                <a:solidFill>
                  <a:srgbClr val="0000FF"/>
                </a:solidFill>
                <a:latin typeface="Courier New"/>
                <a:ea typeface="Courier New"/>
                <a:cs typeface="Courier New"/>
                <a:sym typeface="Courier New"/>
              </a:rPr>
              <a:t>normal</a:t>
            </a:r>
            <a:r>
              <a:rPr b="1" lang="en" sz="2400">
                <a:solidFill>
                  <a:srgbClr val="000000"/>
                </a:solidFill>
                <a:latin typeface="Courier New"/>
                <a:ea typeface="Courier New"/>
                <a:cs typeface="Courier New"/>
                <a:sym typeface="Courier New"/>
              </a:rPr>
              <a:t>.jpg"</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a:t>
            </a:r>
            <a:endParaRPr/>
          </a:p>
        </p:txBody>
      </p:sp>
      <p:sp>
        <p:nvSpPr>
          <p:cNvPr id="291" name="Google Shape;291;p34"/>
          <p:cNvSpPr txBox="1"/>
          <p:nvPr>
            <p:ph idx="1" type="body"/>
          </p:nvPr>
        </p:nvSpPr>
        <p:spPr>
          <a:xfrm>
            <a:off x="4678811" y="605533"/>
            <a:ext cx="4465200" cy="22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OUTPUT {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a:t>
            </a:r>
            <a:r>
              <a:rPr b="1" lang="en" sz="2400">
                <a:solidFill>
                  <a:srgbClr val="FF0000"/>
                </a:solidFill>
                <a:latin typeface="Courier New"/>
                <a:ea typeface="Courier New"/>
                <a:cs typeface="Courier New"/>
                <a:sym typeface="Courier New"/>
              </a:rPr>
              <a:t>P</a:t>
            </a:r>
            <a:r>
              <a:rPr b="1" lang="en" sz="2400">
                <a:solidFill>
                  <a:srgbClr val="000000"/>
                </a:solidFill>
                <a:latin typeface="Courier New"/>
                <a:ea typeface="Courier New"/>
                <a:cs typeface="Courier New"/>
                <a:sym typeface="Courier New"/>
              </a:rPr>
              <a:t>hotos":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a:t>
            </a:r>
            <a:r>
              <a:rPr b="1" lang="en" sz="2400">
                <a:solidFill>
                  <a:srgbClr val="0000FF"/>
                </a:solidFill>
                <a:latin typeface="Courier New"/>
                <a:ea typeface="Courier New"/>
                <a:cs typeface="Courier New"/>
                <a:sym typeface="Courier New"/>
              </a:rPr>
              <a:t>normal</a:t>
            </a:r>
            <a:r>
              <a:rPr b="1" lang="en" sz="2400">
                <a:solidFill>
                  <a:srgbClr val="000000"/>
                </a:solidFill>
                <a:latin typeface="Courier New"/>
                <a:ea typeface="Courier New"/>
                <a:cs typeface="Courier New"/>
                <a:sym typeface="Courier New"/>
              </a:rPr>
              <a:t>.jpg",</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a:t>
            </a:r>
            <a:r>
              <a:rPr b="1" lang="en" sz="2400">
                <a:solidFill>
                  <a:srgbClr val="9900FF"/>
                </a:solidFill>
                <a:latin typeface="Courier New"/>
                <a:ea typeface="Courier New"/>
                <a:cs typeface="Courier New"/>
                <a:sym typeface="Courier New"/>
              </a:rPr>
              <a:t>thumb</a:t>
            </a:r>
            <a:r>
              <a:rPr b="1" lang="en" sz="2400">
                <a:solidFill>
                  <a:srgbClr val="000000"/>
                </a:solidFill>
                <a:latin typeface="Courier New"/>
                <a:ea typeface="Courier New"/>
                <a:cs typeface="Courier New"/>
                <a:sym typeface="Courier New"/>
              </a:rPr>
              <a:t>.jpg"</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a:t>
            </a:r>
            <a:endParaRPr/>
          </a:p>
        </p:txBody>
      </p:sp>
      <p:sp>
        <p:nvSpPr>
          <p:cNvPr id="292" name="Google Shape;292;p34"/>
          <p:cNvSpPr txBox="1"/>
          <p:nvPr>
            <p:ph idx="1" type="body"/>
          </p:nvPr>
        </p:nvSpPr>
        <p:spPr>
          <a:xfrm>
            <a:off x="40350" y="3232968"/>
            <a:ext cx="9063300" cy="325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SPEC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"photos":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"0" : "</a:t>
            </a:r>
            <a:r>
              <a:rPr b="1" lang="en" sz="2400">
                <a:solidFill>
                  <a:srgbClr val="FF0000"/>
                </a:solidFill>
                <a:latin typeface="Courier New"/>
                <a:ea typeface="Courier New"/>
                <a:cs typeface="Courier New"/>
                <a:sym typeface="Courier New"/>
              </a:rPr>
              <a:t>P</a:t>
            </a:r>
            <a:r>
              <a:rPr b="1" lang="en" sz="2400">
                <a:solidFill>
                  <a:srgbClr val="000000"/>
                </a:solidFill>
                <a:latin typeface="Courier New"/>
                <a:ea typeface="Courier New"/>
                <a:cs typeface="Courier New"/>
                <a:sym typeface="Courier New"/>
              </a:rPr>
              <a:t>hotos[1]",    // sugar</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"1" : "</a:t>
            </a:r>
            <a:r>
              <a:rPr b="1" lang="en" sz="2400">
                <a:solidFill>
                  <a:srgbClr val="FF0000"/>
                </a:solidFill>
                <a:latin typeface="Courier New"/>
                <a:ea typeface="Courier New"/>
                <a:cs typeface="Courier New"/>
                <a:sym typeface="Courier New"/>
              </a:rPr>
              <a:t>P</a:t>
            </a:r>
            <a:r>
              <a:rPr b="1" lang="en" sz="2400">
                <a:solidFill>
                  <a:srgbClr val="000000"/>
                </a:solidFill>
                <a:latin typeface="Courier New"/>
                <a:ea typeface="Courier New"/>
                <a:cs typeface="Courier New"/>
                <a:sym typeface="Courier New"/>
              </a:rPr>
              <a:t>hotos.[0]"    // canonical</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Will fail with "NumberFormatException"</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"A" : "</a:t>
            </a:r>
            <a:r>
              <a:rPr b="1" lang="en" sz="2400">
                <a:solidFill>
                  <a:srgbClr val="FF0000"/>
                </a:solidFill>
                <a:latin typeface="Courier New"/>
                <a:ea typeface="Courier New"/>
                <a:cs typeface="Courier New"/>
                <a:sym typeface="Courier New"/>
              </a:rPr>
              <a:t>P</a:t>
            </a:r>
            <a:r>
              <a:rPr b="1" lang="en" sz="2400">
                <a:solidFill>
                  <a:srgbClr val="000000"/>
                </a:solidFill>
                <a:latin typeface="Courier New"/>
                <a:ea typeface="Courier New"/>
                <a:cs typeface="Courier New"/>
                <a:sym typeface="Courier New"/>
              </a:rPr>
              <a:t>hotos.[0]"    // fail</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500"/>
                                        <p:tgtEl>
                                          <p:spTgt spid="2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
                                        <p:tgtEl>
                                          <p:spTgt spid="2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35"/>
          <p:cNvSpPr txBox="1"/>
          <p:nvPr>
            <p:ph type="title"/>
          </p:nvPr>
        </p:nvSpPr>
        <p:spPr>
          <a:xfrm>
            <a:off x="0" y="127800"/>
            <a:ext cx="8981100" cy="60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rgbClr val="003D4C"/>
                </a:solidFill>
                <a:latin typeface="Trebuchet MS"/>
                <a:ea typeface="Trebuchet MS"/>
                <a:cs typeface="Trebuchet MS"/>
                <a:sym typeface="Trebuchet MS"/>
              </a:rPr>
              <a:t>Shiftr 301 : Arrays to be clear</a:t>
            </a:r>
            <a:endParaRPr>
              <a:latin typeface="Trebuchet MS"/>
              <a:ea typeface="Trebuchet MS"/>
              <a:cs typeface="Trebuchet MS"/>
              <a:sym typeface="Trebuchet MS"/>
            </a:endParaRPr>
          </a:p>
        </p:txBody>
      </p:sp>
      <p:sp>
        <p:nvSpPr>
          <p:cNvPr id="298" name="Google Shape;298;p35"/>
          <p:cNvSpPr txBox="1"/>
          <p:nvPr>
            <p:ph idx="1" type="body"/>
          </p:nvPr>
        </p:nvSpPr>
        <p:spPr>
          <a:xfrm>
            <a:off x="0" y="605533"/>
            <a:ext cx="4212900" cy="22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INPUT Array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"photos":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a:t>
            </a:r>
            <a:r>
              <a:rPr b="1" lang="en" sz="2400">
                <a:solidFill>
                  <a:srgbClr val="9900FF"/>
                </a:solidFill>
                <a:latin typeface="Courier New"/>
                <a:ea typeface="Courier New"/>
                <a:cs typeface="Courier New"/>
                <a:sym typeface="Courier New"/>
              </a:rPr>
              <a:t>thumb</a:t>
            </a:r>
            <a:r>
              <a:rPr b="1" lang="en" sz="2400">
                <a:solidFill>
                  <a:srgbClr val="000000"/>
                </a:solidFill>
                <a:latin typeface="Courier New"/>
                <a:ea typeface="Courier New"/>
                <a:cs typeface="Courier New"/>
                <a:sym typeface="Courier New"/>
              </a:rPr>
              <a:t>.jpg",</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a:t>
            </a:r>
            <a:r>
              <a:rPr b="1" lang="en" sz="2400">
                <a:solidFill>
                  <a:srgbClr val="0000FF"/>
                </a:solidFill>
                <a:latin typeface="Courier New"/>
                <a:ea typeface="Courier New"/>
                <a:cs typeface="Courier New"/>
                <a:sym typeface="Courier New"/>
              </a:rPr>
              <a:t>normal</a:t>
            </a:r>
            <a:r>
              <a:rPr b="1" lang="en" sz="2400">
                <a:solidFill>
                  <a:srgbClr val="000000"/>
                </a:solidFill>
                <a:latin typeface="Courier New"/>
                <a:ea typeface="Courier New"/>
                <a:cs typeface="Courier New"/>
                <a:sym typeface="Courier New"/>
              </a:rPr>
              <a:t>.jpg"</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a:t>
            </a:r>
            <a:endParaRPr/>
          </a:p>
        </p:txBody>
      </p:sp>
      <p:sp>
        <p:nvSpPr>
          <p:cNvPr id="299" name="Google Shape;299;p35"/>
          <p:cNvSpPr txBox="1"/>
          <p:nvPr>
            <p:ph idx="1" type="body"/>
          </p:nvPr>
        </p:nvSpPr>
        <p:spPr>
          <a:xfrm>
            <a:off x="40350" y="3105493"/>
            <a:ext cx="9063300" cy="230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SPEC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"photos":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"0" : "Photos[1]",    // sugar</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"1" : "Photos.[0]"    // canonical</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a:t>
            </a:r>
            <a:endParaRPr/>
          </a:p>
        </p:txBody>
      </p:sp>
      <p:sp>
        <p:nvSpPr>
          <p:cNvPr id="300" name="Google Shape;300;p35"/>
          <p:cNvSpPr txBox="1"/>
          <p:nvPr>
            <p:ph idx="1" type="body"/>
          </p:nvPr>
        </p:nvSpPr>
        <p:spPr>
          <a:xfrm>
            <a:off x="4409975" y="605533"/>
            <a:ext cx="4633500" cy="22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INPUT Map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"photos":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"0" : "</a:t>
            </a:r>
            <a:r>
              <a:rPr b="1" lang="en" sz="2400">
                <a:solidFill>
                  <a:srgbClr val="9900FF"/>
                </a:solidFill>
                <a:latin typeface="Courier New"/>
                <a:ea typeface="Courier New"/>
                <a:cs typeface="Courier New"/>
                <a:sym typeface="Courier New"/>
              </a:rPr>
              <a:t>thumb</a:t>
            </a:r>
            <a:r>
              <a:rPr b="1" lang="en" sz="2400">
                <a:solidFill>
                  <a:srgbClr val="000000"/>
                </a:solidFill>
                <a:latin typeface="Courier New"/>
                <a:ea typeface="Courier New"/>
                <a:cs typeface="Courier New"/>
                <a:sym typeface="Courier New"/>
              </a:rPr>
              <a:t>.jpg",</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"1" : "</a:t>
            </a:r>
            <a:r>
              <a:rPr b="1" lang="en" sz="2400">
                <a:solidFill>
                  <a:srgbClr val="0000FF"/>
                </a:solidFill>
                <a:latin typeface="Courier New"/>
                <a:ea typeface="Courier New"/>
                <a:cs typeface="Courier New"/>
                <a:sym typeface="Courier New"/>
              </a:rPr>
              <a:t>normal</a:t>
            </a:r>
            <a:r>
              <a:rPr b="1" lang="en" sz="2400">
                <a:solidFill>
                  <a:srgbClr val="000000"/>
                </a:solidFill>
                <a:latin typeface="Courier New"/>
                <a:ea typeface="Courier New"/>
                <a:cs typeface="Courier New"/>
                <a:sym typeface="Courier New"/>
              </a:rPr>
              <a:t>.jpg"</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a:t>
            </a:r>
            <a:endParaRPr/>
          </a:p>
        </p:txBody>
      </p:sp>
      <p:sp>
        <p:nvSpPr>
          <p:cNvPr id="301" name="Google Shape;301;p35"/>
          <p:cNvSpPr/>
          <p:nvPr/>
        </p:nvSpPr>
        <p:spPr>
          <a:xfrm rot="2106491">
            <a:off x="2671959" y="1511468"/>
            <a:ext cx="2432319" cy="443943"/>
          </a:xfrm>
          <a:prstGeom prst="rect">
            <a:avLst/>
          </a:prstGeom>
        </p:spPr>
        <p:txBody>
          <a:bodyPr>
            <a:prstTxWarp prst="textPlain"/>
          </a:bodyPr>
          <a:lstStyle/>
          <a:p>
            <a:pPr lvl="0" algn="ctr"/>
            <a:r>
              <a:rPr b="0" i="0">
                <a:ln cap="flat" cmpd="sng" w="19050">
                  <a:solidFill>
                    <a:schemeClr val="dk2"/>
                  </a:solidFill>
                  <a:prstDash val="solid"/>
                  <a:round/>
                  <a:headEnd len="sm" w="sm" type="none"/>
                  <a:tailEnd len="sm" w="sm" type="none"/>
                </a:ln>
                <a:solidFill>
                  <a:schemeClr val="lt2"/>
                </a:solidFill>
                <a:latin typeface="Arial"/>
              </a:rPr>
              <a:t>Equivalent</a:t>
            </a:r>
          </a:p>
        </p:txBody>
      </p:sp>
      <p:sp>
        <p:nvSpPr>
          <p:cNvPr id="302" name="Google Shape;302;p35"/>
          <p:cNvSpPr txBox="1"/>
          <p:nvPr/>
        </p:nvSpPr>
        <p:spPr>
          <a:xfrm>
            <a:off x="311550" y="5826750"/>
            <a:ext cx="7349700" cy="6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2400">
                <a:latin typeface="Trebuchet MS"/>
                <a:ea typeface="Trebuchet MS"/>
                <a:cs typeface="Trebuchet MS"/>
                <a:sym typeface="Trebuchet MS"/>
              </a:rPr>
              <a:t>Shiftr treats array indices as keys.</a:t>
            </a:r>
            <a:endParaRPr sz="2400">
              <a:latin typeface="Trebuchet MS"/>
              <a:ea typeface="Trebuchet MS"/>
              <a:cs typeface="Trebuchet MS"/>
              <a:sym typeface="Trebuchet MS"/>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par>
                                <p:cTn fill="hold" nodeType="with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36"/>
          <p:cNvSpPr txBox="1"/>
          <p:nvPr>
            <p:ph type="title"/>
          </p:nvPr>
        </p:nvSpPr>
        <p:spPr>
          <a:xfrm>
            <a:off x="0" y="127800"/>
            <a:ext cx="8981100" cy="60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rgbClr val="003D4C"/>
                </a:solidFill>
                <a:latin typeface="Trebuchet MS"/>
                <a:ea typeface="Trebuchet MS"/>
                <a:cs typeface="Trebuchet MS"/>
                <a:sym typeface="Trebuchet MS"/>
              </a:rPr>
              <a:t>Shiftr 302 : Reference Arrays</a:t>
            </a:r>
            <a:endParaRPr>
              <a:latin typeface="Trebuchet MS"/>
              <a:ea typeface="Trebuchet MS"/>
              <a:cs typeface="Trebuchet MS"/>
              <a:sym typeface="Trebuchet MS"/>
            </a:endParaRPr>
          </a:p>
        </p:txBody>
      </p:sp>
      <p:sp>
        <p:nvSpPr>
          <p:cNvPr id="308" name="Google Shape;308;p36"/>
          <p:cNvSpPr txBox="1"/>
          <p:nvPr>
            <p:ph idx="1" type="body"/>
          </p:nvPr>
        </p:nvSpPr>
        <p:spPr>
          <a:xfrm>
            <a:off x="0" y="605533"/>
            <a:ext cx="4391400" cy="281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INPUT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"photos":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"caption" : "Bat!"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"url": "normal.jpg"</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 }</a:t>
            </a:r>
            <a:endParaRPr/>
          </a:p>
        </p:txBody>
      </p:sp>
      <p:sp>
        <p:nvSpPr>
          <p:cNvPr id="309" name="Google Shape;309;p36"/>
          <p:cNvSpPr txBox="1"/>
          <p:nvPr>
            <p:ph idx="1" type="body"/>
          </p:nvPr>
        </p:nvSpPr>
        <p:spPr>
          <a:xfrm>
            <a:off x="4678811" y="605533"/>
            <a:ext cx="4465200" cy="22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OUTPUT {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"Photos":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"Cap" : "Bat!"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"URL": "normal.jpg"</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 }</a:t>
            </a:r>
            <a:endParaRPr/>
          </a:p>
        </p:txBody>
      </p:sp>
      <p:sp>
        <p:nvSpPr>
          <p:cNvPr id="310" name="Google Shape;310;p36"/>
          <p:cNvSpPr txBox="1"/>
          <p:nvPr>
            <p:ph idx="1" type="body"/>
          </p:nvPr>
        </p:nvSpPr>
        <p:spPr>
          <a:xfrm>
            <a:off x="40350" y="3283968"/>
            <a:ext cx="9063300" cy="237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SPEC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"photos":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a:t>
            </a:r>
            <a:r>
              <a:rPr b="1" lang="en" sz="2400">
                <a:solidFill>
                  <a:srgbClr val="0000FF"/>
                </a:solidFill>
                <a:latin typeface="Courier New"/>
                <a:ea typeface="Courier New"/>
                <a:cs typeface="Courier New"/>
                <a:sym typeface="Courier New"/>
              </a:rPr>
              <a:t>*</a:t>
            </a:r>
            <a:r>
              <a:rPr b="1" lang="en" sz="2400">
                <a:solidFill>
                  <a:srgbClr val="000000"/>
                </a:solidFill>
                <a:latin typeface="Courier New"/>
                <a:ea typeface="Courier New"/>
                <a:cs typeface="Courier New"/>
                <a:sym typeface="Courier New"/>
              </a:rPr>
              <a:t>" :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"caption" : "Photos.[</a:t>
            </a:r>
            <a:r>
              <a:rPr b="1" lang="en" sz="2400">
                <a:solidFill>
                  <a:srgbClr val="0000FF"/>
                </a:solidFill>
                <a:latin typeface="Courier New"/>
                <a:ea typeface="Courier New"/>
                <a:cs typeface="Courier New"/>
                <a:sym typeface="Courier New"/>
              </a:rPr>
              <a:t>&amp;1</a:t>
            </a:r>
            <a:r>
              <a:rPr b="1" lang="en" sz="2400">
                <a:solidFill>
                  <a:srgbClr val="000000"/>
                </a:solidFill>
                <a:latin typeface="Courier New"/>
                <a:ea typeface="Courier New"/>
                <a:cs typeface="Courier New"/>
                <a:sym typeface="Courier New"/>
              </a:rPr>
              <a:t>].Cap",</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"url" :     "Photos.[</a:t>
            </a:r>
            <a:r>
              <a:rPr b="1" lang="en" sz="2400">
                <a:solidFill>
                  <a:srgbClr val="0000FF"/>
                </a:solidFill>
                <a:latin typeface="Courier New"/>
                <a:ea typeface="Courier New"/>
                <a:cs typeface="Courier New"/>
                <a:sym typeface="Courier New"/>
              </a:rPr>
              <a:t>&amp;1</a:t>
            </a:r>
            <a:r>
              <a:rPr b="1" lang="en" sz="2400">
                <a:solidFill>
                  <a:srgbClr val="000000"/>
                </a:solidFill>
                <a:latin typeface="Courier New"/>
                <a:ea typeface="Courier New"/>
                <a:cs typeface="Courier New"/>
                <a:sym typeface="Courier New"/>
              </a:rPr>
              <a:t>].URL",</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500"/>
                                        <p:tgtEl>
                                          <p:spTgt spid="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
                                        <p:tgtEl>
                                          <p:spTgt spid="3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 name="Shape 41"/>
        <p:cNvGrpSpPr/>
        <p:nvPr/>
      </p:nvGrpSpPr>
      <p:grpSpPr>
        <a:xfrm>
          <a:off x="0" y="0"/>
          <a:ext cx="0" cy="0"/>
          <a:chOff x="0" y="0"/>
          <a:chExt cx="0" cy="0"/>
        </a:xfrm>
      </p:grpSpPr>
      <p:sp>
        <p:nvSpPr>
          <p:cNvPr id="42" name="Google Shape;42;p10"/>
          <p:cNvSpPr txBox="1"/>
          <p:nvPr>
            <p:ph type="title"/>
          </p:nvPr>
        </p:nvSpPr>
        <p:spPr>
          <a:xfrm>
            <a:off x="457200" y="315538"/>
            <a:ext cx="3783000" cy="60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rgbClr val="003D4C"/>
                </a:solidFill>
                <a:latin typeface="Trebuchet MS"/>
                <a:ea typeface="Trebuchet MS"/>
                <a:cs typeface="Trebuchet MS"/>
                <a:sym typeface="Trebuchet MS"/>
              </a:rPr>
              <a:t>What it is Not :</a:t>
            </a:r>
            <a:endParaRPr>
              <a:latin typeface="Trebuchet MS"/>
              <a:ea typeface="Trebuchet MS"/>
              <a:cs typeface="Trebuchet MS"/>
              <a:sym typeface="Trebuchet MS"/>
            </a:endParaRPr>
          </a:p>
        </p:txBody>
      </p:sp>
      <p:sp>
        <p:nvSpPr>
          <p:cNvPr id="43" name="Google Shape;43;p10"/>
          <p:cNvSpPr txBox="1"/>
          <p:nvPr>
            <p:ph idx="1" type="body"/>
          </p:nvPr>
        </p:nvSpPr>
        <p:spPr>
          <a:xfrm>
            <a:off x="457200" y="1131475"/>
            <a:ext cx="8446500" cy="427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solidFill>
                  <a:srgbClr val="000000"/>
                </a:solidFill>
                <a:latin typeface="Trebuchet MS"/>
                <a:ea typeface="Trebuchet MS"/>
                <a:cs typeface="Trebuchet MS"/>
                <a:sym typeface="Trebuchet MS"/>
              </a:rPr>
              <a:t>Text Based</a:t>
            </a:r>
            <a:endParaRPr sz="2400">
              <a:solidFill>
                <a:srgbClr val="000000"/>
              </a:solidFill>
              <a:latin typeface="Trebuchet MS"/>
              <a:ea typeface="Trebuchet MS"/>
              <a:cs typeface="Trebuchet MS"/>
              <a:sym typeface="Trebuchet MS"/>
            </a:endParaRPr>
          </a:p>
          <a:p>
            <a:pPr indent="0" lvl="0" marL="0" rtl="0" algn="l">
              <a:lnSpc>
                <a:spcPct val="100000"/>
              </a:lnSpc>
              <a:spcBef>
                <a:spcPts val="0"/>
              </a:spcBef>
              <a:spcAft>
                <a:spcPts val="0"/>
              </a:spcAft>
              <a:buNone/>
            </a:pPr>
            <a:r>
              <a:rPr lang="en" sz="2400">
                <a:solidFill>
                  <a:srgbClr val="000000"/>
                </a:solidFill>
                <a:latin typeface="Trebuchet MS"/>
                <a:ea typeface="Trebuchet MS"/>
                <a:cs typeface="Trebuchet MS"/>
                <a:sym typeface="Trebuchet MS"/>
              </a:rPr>
              <a:t>  It operates on </a:t>
            </a:r>
            <a:endParaRPr sz="2400">
              <a:solidFill>
                <a:srgbClr val="000000"/>
              </a:solidFill>
              <a:latin typeface="Trebuchet MS"/>
              <a:ea typeface="Trebuchet MS"/>
              <a:cs typeface="Trebuchet MS"/>
              <a:sym typeface="Trebuchet MS"/>
            </a:endParaRPr>
          </a:p>
          <a:p>
            <a:pPr indent="0" lvl="0" marL="0" rtl="0" algn="l">
              <a:lnSpc>
                <a:spcPct val="100000"/>
              </a:lnSpc>
              <a:spcBef>
                <a:spcPts val="0"/>
              </a:spcBef>
              <a:spcAft>
                <a:spcPts val="0"/>
              </a:spcAft>
              <a:buNone/>
            </a:pPr>
            <a:r>
              <a:rPr lang="en" sz="2400">
                <a:solidFill>
                  <a:srgbClr val="000000"/>
                </a:solidFill>
                <a:latin typeface="Trebuchet MS"/>
                <a:ea typeface="Trebuchet MS"/>
                <a:cs typeface="Trebuchet MS"/>
                <a:sym typeface="Trebuchet MS"/>
              </a:rPr>
              <a:t>    Map&lt;String,Object&gt;</a:t>
            </a:r>
            <a:endParaRPr sz="2400">
              <a:solidFill>
                <a:srgbClr val="000000"/>
              </a:solidFill>
              <a:latin typeface="Trebuchet MS"/>
              <a:ea typeface="Trebuchet MS"/>
              <a:cs typeface="Trebuchet MS"/>
              <a:sym typeface="Trebuchet MS"/>
            </a:endParaRPr>
          </a:p>
          <a:p>
            <a:pPr indent="0" lvl="0" marL="0" rtl="0" algn="l">
              <a:lnSpc>
                <a:spcPct val="100000"/>
              </a:lnSpc>
              <a:spcBef>
                <a:spcPts val="0"/>
              </a:spcBef>
              <a:spcAft>
                <a:spcPts val="0"/>
              </a:spcAft>
              <a:buNone/>
            </a:pPr>
            <a:r>
              <a:rPr lang="en" sz="2400">
                <a:solidFill>
                  <a:srgbClr val="000000"/>
                </a:solidFill>
                <a:latin typeface="Trebuchet MS"/>
                <a:ea typeface="Trebuchet MS"/>
                <a:cs typeface="Trebuchet MS"/>
                <a:sym typeface="Trebuchet MS"/>
              </a:rPr>
              <a:t>    List&lt;Object&gt;</a:t>
            </a:r>
            <a:endParaRPr sz="2400">
              <a:solidFill>
                <a:srgbClr val="000000"/>
              </a:solidFill>
              <a:latin typeface="Trebuchet MS"/>
              <a:ea typeface="Trebuchet MS"/>
              <a:cs typeface="Trebuchet MS"/>
              <a:sym typeface="Trebuchet MS"/>
            </a:endParaRPr>
          </a:p>
          <a:p>
            <a:pPr indent="0" lvl="0" marL="0" rtl="0" algn="l">
              <a:lnSpc>
                <a:spcPct val="100000"/>
              </a:lnSpc>
              <a:spcBef>
                <a:spcPts val="0"/>
              </a:spcBef>
              <a:spcAft>
                <a:spcPts val="0"/>
              </a:spcAft>
              <a:buNone/>
            </a:pPr>
            <a:r>
              <a:t/>
            </a:r>
            <a:endParaRPr sz="2400">
              <a:solidFill>
                <a:srgbClr val="000000"/>
              </a:solidFill>
              <a:latin typeface="Trebuchet MS"/>
              <a:ea typeface="Trebuchet MS"/>
              <a:cs typeface="Trebuchet MS"/>
              <a:sym typeface="Trebuchet MS"/>
            </a:endParaRPr>
          </a:p>
          <a:p>
            <a:pPr indent="0" lvl="0" marL="0" rtl="0" algn="l">
              <a:lnSpc>
                <a:spcPct val="100000"/>
              </a:lnSpc>
              <a:spcBef>
                <a:spcPts val="0"/>
              </a:spcBef>
              <a:spcAft>
                <a:spcPts val="0"/>
              </a:spcAft>
              <a:buNone/>
            </a:pPr>
            <a:r>
              <a:rPr lang="en" sz="2400">
                <a:solidFill>
                  <a:srgbClr val="000000"/>
                </a:solidFill>
                <a:latin typeface="Trebuchet MS"/>
                <a:ea typeface="Trebuchet MS"/>
                <a:cs typeface="Trebuchet MS"/>
                <a:sym typeface="Trebuchet MS"/>
              </a:rPr>
              <a:t>  In JavaScript JSON is "data"</a:t>
            </a:r>
            <a:endParaRPr sz="2400">
              <a:solidFill>
                <a:srgbClr val="000000"/>
              </a:solidFill>
              <a:latin typeface="Trebuchet MS"/>
              <a:ea typeface="Trebuchet MS"/>
              <a:cs typeface="Trebuchet MS"/>
              <a:sym typeface="Trebuchet MS"/>
            </a:endParaRPr>
          </a:p>
          <a:p>
            <a:pPr indent="0" lvl="0" marL="0" rtl="0" algn="l">
              <a:lnSpc>
                <a:spcPct val="100000"/>
              </a:lnSpc>
              <a:spcBef>
                <a:spcPts val="0"/>
              </a:spcBef>
              <a:spcAft>
                <a:spcPts val="0"/>
              </a:spcAft>
              <a:buNone/>
            </a:pPr>
            <a:r>
              <a:t/>
            </a:r>
            <a:endParaRPr sz="2400">
              <a:solidFill>
                <a:srgbClr val="000000"/>
              </a:solidFill>
              <a:latin typeface="Trebuchet MS"/>
              <a:ea typeface="Trebuchet MS"/>
              <a:cs typeface="Trebuchet MS"/>
              <a:sym typeface="Trebuchet MS"/>
            </a:endParaRPr>
          </a:p>
          <a:p>
            <a:pPr indent="0" lvl="0" marL="0" rtl="0" algn="l">
              <a:lnSpc>
                <a:spcPct val="100000"/>
              </a:lnSpc>
              <a:spcBef>
                <a:spcPts val="0"/>
              </a:spcBef>
              <a:spcAft>
                <a:spcPts val="0"/>
              </a:spcAft>
              <a:buNone/>
            </a:pPr>
            <a:r>
              <a:rPr lang="en" sz="2400">
                <a:solidFill>
                  <a:srgbClr val="000000"/>
                </a:solidFill>
                <a:latin typeface="Trebuchet MS"/>
                <a:ea typeface="Trebuchet MS"/>
                <a:cs typeface="Trebuchet MS"/>
                <a:sym typeface="Trebuchet MS"/>
              </a:rPr>
              <a:t>Streaming</a:t>
            </a:r>
            <a:endParaRPr sz="2400">
              <a:solidFill>
                <a:srgbClr val="000000"/>
              </a:solidFill>
              <a:latin typeface="Trebuchet MS"/>
              <a:ea typeface="Trebuchet MS"/>
              <a:cs typeface="Trebuchet MS"/>
              <a:sym typeface="Trebuchet MS"/>
            </a:endParaRPr>
          </a:p>
          <a:p>
            <a:pPr indent="0" lvl="0" marL="0" rtl="0" algn="l">
              <a:lnSpc>
                <a:spcPct val="100000"/>
              </a:lnSpc>
              <a:spcBef>
                <a:spcPts val="0"/>
              </a:spcBef>
              <a:spcAft>
                <a:spcPts val="0"/>
              </a:spcAft>
              <a:buNone/>
            </a:pPr>
            <a:r>
              <a:rPr lang="en" sz="2400">
                <a:solidFill>
                  <a:srgbClr val="000000"/>
                </a:solidFill>
                <a:latin typeface="Trebuchet MS"/>
                <a:ea typeface="Trebuchet MS"/>
                <a:cs typeface="Trebuchet MS"/>
                <a:sym typeface="Trebuchet MS"/>
              </a:rPr>
              <a:t>  Operates on a fully in memory</a:t>
            </a:r>
            <a:endParaRPr sz="2400">
              <a:solidFill>
                <a:srgbClr val="000000"/>
              </a:solidFill>
              <a:latin typeface="Trebuchet MS"/>
              <a:ea typeface="Trebuchet MS"/>
              <a:cs typeface="Trebuchet MS"/>
              <a:sym typeface="Trebuchet MS"/>
            </a:endParaRPr>
          </a:p>
          <a:p>
            <a:pPr indent="0" lvl="0" marL="0" rtl="0" algn="l">
              <a:lnSpc>
                <a:spcPct val="100000"/>
              </a:lnSpc>
              <a:spcBef>
                <a:spcPts val="0"/>
              </a:spcBef>
              <a:spcAft>
                <a:spcPts val="0"/>
              </a:spcAft>
              <a:buNone/>
            </a:pPr>
            <a:r>
              <a:rPr lang="en" sz="2400">
                <a:solidFill>
                  <a:srgbClr val="000000"/>
                </a:solidFill>
                <a:latin typeface="Trebuchet MS"/>
                <a:ea typeface="Trebuchet MS"/>
                <a:cs typeface="Trebuchet MS"/>
                <a:sym typeface="Trebuchet MS"/>
              </a:rPr>
              <a:t>   tree</a:t>
            </a:r>
            <a:endParaRPr sz="2400">
              <a:solidFill>
                <a:srgbClr val="000000"/>
              </a:solidFill>
              <a:latin typeface="Trebuchet MS"/>
              <a:ea typeface="Trebuchet MS"/>
              <a:cs typeface="Trebuchet MS"/>
              <a:sym typeface="Trebuchet MS"/>
            </a:endParaRPr>
          </a:p>
          <a:p>
            <a:pPr indent="0" lvl="0" marL="0" rtl="0" algn="l">
              <a:lnSpc>
                <a:spcPct val="100000"/>
              </a:lnSpc>
              <a:spcBef>
                <a:spcPts val="0"/>
              </a:spcBef>
              <a:spcAft>
                <a:spcPts val="0"/>
              </a:spcAft>
              <a:buNone/>
            </a:pPr>
            <a:r>
              <a:t/>
            </a:r>
            <a:endParaRPr sz="2400">
              <a:solidFill>
                <a:srgbClr val="000000"/>
              </a:solidFill>
              <a:latin typeface="Trebuchet MS"/>
              <a:ea typeface="Trebuchet MS"/>
              <a:cs typeface="Trebuchet MS"/>
              <a:sym typeface="Trebuchet MS"/>
            </a:endParaRPr>
          </a:p>
          <a:p>
            <a:pPr indent="0" lvl="0" marL="0" rtl="0" algn="l">
              <a:lnSpc>
                <a:spcPct val="100000"/>
              </a:lnSpc>
              <a:spcBef>
                <a:spcPts val="0"/>
              </a:spcBef>
              <a:spcAft>
                <a:spcPts val="0"/>
              </a:spcAft>
              <a:buNone/>
            </a:pPr>
            <a:r>
              <a:t/>
            </a:r>
            <a:endParaRPr sz="2400">
              <a:solidFill>
                <a:srgbClr val="000000"/>
              </a:solidFill>
              <a:latin typeface="Trebuchet MS"/>
              <a:ea typeface="Trebuchet MS"/>
              <a:cs typeface="Trebuchet MS"/>
              <a:sym typeface="Trebuchet MS"/>
            </a:endParaRPr>
          </a:p>
          <a:p>
            <a:pPr indent="0" lvl="0" marL="0" rtl="0" algn="l">
              <a:spcBef>
                <a:spcPts val="600"/>
              </a:spcBef>
              <a:spcAft>
                <a:spcPts val="0"/>
              </a:spcAft>
              <a:buNone/>
            </a:pPr>
            <a:r>
              <a:t/>
            </a:r>
            <a:endParaRPr/>
          </a:p>
        </p:txBody>
      </p:sp>
      <p:pic>
        <p:nvPicPr>
          <p:cNvPr id="44" name="Google Shape;44;p10"/>
          <p:cNvPicPr preferRelativeResize="0"/>
          <p:nvPr/>
        </p:nvPicPr>
        <p:blipFill>
          <a:blip r:embed="rId3">
            <a:alphaModFix/>
          </a:blip>
          <a:stretch>
            <a:fillRect/>
          </a:stretch>
        </p:blipFill>
        <p:spPr>
          <a:xfrm>
            <a:off x="5410200" y="0"/>
            <a:ext cx="3733800" cy="4286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
                                        </p:tgtEl>
                                        <p:attrNameLst>
                                          <p:attrName>style.visibility</p:attrName>
                                        </p:attrNameLst>
                                      </p:cBhvr>
                                      <p:to>
                                        <p:strVal val="visible"/>
                                      </p:to>
                                    </p:set>
                                    <p:animEffect filter="fade" transition="in">
                                      <p:cBhvr>
                                        <p:cTn dur="1"/>
                                        <p:tgtEl>
                                          <p:spTgt spid="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37"/>
          <p:cNvSpPr txBox="1"/>
          <p:nvPr>
            <p:ph type="title"/>
          </p:nvPr>
        </p:nvSpPr>
        <p:spPr>
          <a:xfrm>
            <a:off x="0" y="127800"/>
            <a:ext cx="8981100" cy="60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rgbClr val="003D4C"/>
                </a:solidFill>
                <a:latin typeface="Trebuchet MS"/>
                <a:ea typeface="Trebuchet MS"/>
                <a:cs typeface="Trebuchet MS"/>
                <a:sym typeface="Trebuchet MS"/>
              </a:rPr>
              <a:t>Shiftr Final Exam : What is this doing?</a:t>
            </a:r>
            <a:endParaRPr>
              <a:latin typeface="Trebuchet MS"/>
              <a:ea typeface="Trebuchet MS"/>
              <a:cs typeface="Trebuchet MS"/>
              <a:sym typeface="Trebuchet MS"/>
            </a:endParaRPr>
          </a:p>
        </p:txBody>
      </p:sp>
      <p:sp>
        <p:nvSpPr>
          <p:cNvPr id="316" name="Google Shape;316;p37"/>
          <p:cNvSpPr txBox="1"/>
          <p:nvPr>
            <p:ph idx="1" type="body"/>
          </p:nvPr>
        </p:nvSpPr>
        <p:spPr>
          <a:xfrm>
            <a:off x="70950" y="634800"/>
            <a:ext cx="9002100" cy="60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00"/>
                </a:solidFill>
                <a:latin typeface="Courier New"/>
                <a:ea typeface="Courier New"/>
                <a:cs typeface="Courier New"/>
                <a:sym typeface="Courier New"/>
              </a:rPr>
              <a:t>Polloi to DevApi Spec for Reviews</a:t>
            </a:r>
            <a:endParaRPr b="1"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000000"/>
                </a:solidFill>
                <a:latin typeface="Courier New"/>
                <a:ea typeface="Courier New"/>
                <a:cs typeface="Courier New"/>
                <a:sym typeface="Courier New"/>
              </a:rPr>
              <a:t>{</a:t>
            </a:r>
            <a:endParaRPr b="1"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000000"/>
                </a:solidFill>
                <a:latin typeface="Courier New"/>
                <a:ea typeface="Courier New"/>
                <a:cs typeface="Courier New"/>
                <a:sym typeface="Courier New"/>
              </a:rPr>
              <a:t>  "~id": "Id",</a:t>
            </a:r>
            <a:endParaRPr b="1"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000000"/>
                </a:solidFill>
                <a:latin typeface="Courier New"/>
                <a:ea typeface="Courier New"/>
                <a:cs typeface="Courier New"/>
                <a:sym typeface="Courier New"/>
              </a:rPr>
              <a:t>  "~lastUpdateAt": "LastModificationTime",</a:t>
            </a:r>
            <a:endParaRPr b="1"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000000"/>
                </a:solidFill>
                <a:latin typeface="Courier New"/>
                <a:ea typeface="Courier New"/>
                <a:cs typeface="Courier New"/>
                <a:sym typeface="Courier New"/>
              </a:rPr>
              <a:t>  "about": {</a:t>
            </a:r>
            <a:endParaRPr b="1"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000000"/>
                </a:solidFill>
                <a:latin typeface="Courier New"/>
                <a:ea typeface="Courier New"/>
                <a:cs typeface="Courier New"/>
                <a:sym typeface="Courier New"/>
              </a:rPr>
              <a:t>    "0": {</a:t>
            </a:r>
            <a:endParaRPr b="1"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000000"/>
                </a:solidFill>
                <a:latin typeface="Courier New"/>
                <a:ea typeface="Courier New"/>
                <a:cs typeface="Courier New"/>
                <a:sym typeface="Courier New"/>
              </a:rPr>
              <a:t>      "externalId": "ProductId"</a:t>
            </a:r>
            <a:endParaRPr b="1"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000000"/>
                </a:solidFill>
                <a:latin typeface="Courier New"/>
                <a:ea typeface="Courier New"/>
                <a:cs typeface="Courier New"/>
                <a:sym typeface="Courier New"/>
              </a:rPr>
              <a:t>    }</a:t>
            </a:r>
            <a:endParaRPr b="1"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000000"/>
                </a:solidFill>
                <a:latin typeface="Courier New"/>
                <a:ea typeface="Courier New"/>
                <a:cs typeface="Courier New"/>
                <a:sym typeface="Courier New"/>
              </a:rPr>
              <a:t>  },</a:t>
            </a:r>
            <a:endParaRPr b="1"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000000"/>
                </a:solidFill>
                <a:latin typeface="Courier New"/>
                <a:ea typeface="Courier New"/>
                <a:cs typeface="Courier New"/>
                <a:sym typeface="Courier New"/>
              </a:rPr>
              <a:t>  "cdv-*": {</a:t>
            </a:r>
            <a:endParaRPr b="1"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000000"/>
                </a:solidFill>
                <a:latin typeface="Courier New"/>
                <a:ea typeface="Courier New"/>
                <a:cs typeface="Courier New"/>
                <a:sym typeface="Courier New"/>
              </a:rPr>
              <a:t>    "@":      "ContextDataValues.&amp;(0,1).Value",</a:t>
            </a:r>
            <a:endParaRPr b="1"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000000"/>
                </a:solidFill>
                <a:latin typeface="Courier New"/>
                <a:ea typeface="Courier New"/>
                <a:cs typeface="Courier New"/>
                <a:sym typeface="Courier New"/>
              </a:rPr>
              <a:t>    "$(0,1)": "ContextDataValues.&amp;.Id"</a:t>
            </a:r>
            <a:endParaRPr b="1"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000000"/>
                </a:solidFill>
                <a:latin typeface="Courier New"/>
                <a:ea typeface="Courier New"/>
                <a:cs typeface="Courier New"/>
                <a:sym typeface="Courier New"/>
              </a:rPr>
              <a:t>  },</a:t>
            </a:r>
            <a:endParaRPr b="1"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000000"/>
                </a:solidFill>
                <a:latin typeface="Courier New"/>
                <a:ea typeface="Courier New"/>
                <a:cs typeface="Courier New"/>
                <a:sym typeface="Courier New"/>
              </a:rPr>
              <a:t>  "photos": {</a:t>
            </a:r>
            <a:endParaRPr b="1"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000000"/>
                </a:solidFill>
                <a:latin typeface="Courier New"/>
                <a:ea typeface="Courier New"/>
                <a:cs typeface="Courier New"/>
                <a:sym typeface="Courier New"/>
              </a:rPr>
              <a:t>    "*": {</a:t>
            </a:r>
            <a:endParaRPr b="1"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000000"/>
                </a:solidFill>
                <a:latin typeface="Courier New"/>
                <a:ea typeface="Courier New"/>
                <a:cs typeface="Courier New"/>
                <a:sym typeface="Courier New"/>
              </a:rPr>
              <a:t>      "mediumImageLegacyId":   "Photos[&amp;1].Sizes.medium.Id",</a:t>
            </a:r>
            <a:endParaRPr b="1"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000000"/>
                </a:solidFill>
                <a:latin typeface="Courier New"/>
                <a:ea typeface="Courier New"/>
                <a:cs typeface="Courier New"/>
                <a:sym typeface="Courier New"/>
              </a:rPr>
              <a:t>      "thumbnailImageLegacyId":"Photos[&amp;1].Sizes.thumbnail.Id",</a:t>
            </a:r>
            <a:endParaRPr b="1"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000000"/>
                </a:solidFill>
                <a:latin typeface="Courier New"/>
                <a:ea typeface="Courier New"/>
                <a:cs typeface="Courier New"/>
                <a:sym typeface="Courier New"/>
              </a:rPr>
              <a:t>      "largeImageLegacyId":    "Photos[&amp;1].Sizes.large.Id",</a:t>
            </a:r>
            <a:endParaRPr b="1"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000000"/>
                </a:solidFill>
                <a:latin typeface="Courier New"/>
                <a:ea typeface="Courier New"/>
                <a:cs typeface="Courier New"/>
                <a:sym typeface="Courier New"/>
              </a:rPr>
              <a:t>      "caption":               "Photos[&amp;1].Caption",</a:t>
            </a:r>
            <a:endParaRPr b="1"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000000"/>
                </a:solidFill>
                <a:latin typeface="Courier New"/>
                <a:ea typeface="Courier New"/>
                <a:cs typeface="Courier New"/>
                <a:sym typeface="Courier New"/>
              </a:rPr>
              <a:t>      "largeImageExternalUrl": "Photos[&amp;1].Sizes.large.Url"</a:t>
            </a:r>
            <a:endParaRPr b="1"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000000"/>
                </a:solidFill>
                <a:latin typeface="Courier New"/>
                <a:ea typeface="Courier New"/>
                <a:cs typeface="Courier New"/>
                <a:sym typeface="Courier New"/>
              </a:rPr>
              <a:t>    }</a:t>
            </a:r>
            <a:endParaRPr b="1"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000000"/>
                </a:solidFill>
                <a:latin typeface="Courier New"/>
                <a:ea typeface="Courier New"/>
                <a:cs typeface="Courier New"/>
                <a:sym typeface="Courier New"/>
              </a:rPr>
              <a:t>  },</a:t>
            </a:r>
            <a:endParaRPr b="1" sz="18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38"/>
          <p:cNvSpPr txBox="1"/>
          <p:nvPr>
            <p:ph type="title"/>
          </p:nvPr>
        </p:nvSpPr>
        <p:spPr>
          <a:xfrm>
            <a:off x="0" y="127800"/>
            <a:ext cx="8981100" cy="60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rgbClr val="003D4C"/>
                </a:solidFill>
                <a:latin typeface="Trebuchet MS"/>
                <a:ea typeface="Trebuchet MS"/>
                <a:cs typeface="Trebuchet MS"/>
                <a:sym typeface="Trebuchet MS"/>
              </a:rPr>
              <a:t>Jolt Extras : Tools for your Custom Transform</a:t>
            </a:r>
            <a:endParaRPr>
              <a:latin typeface="Trebuchet MS"/>
              <a:ea typeface="Trebuchet MS"/>
              <a:cs typeface="Trebuchet MS"/>
              <a:sym typeface="Trebuchet MS"/>
            </a:endParaRPr>
          </a:p>
        </p:txBody>
      </p:sp>
      <p:sp>
        <p:nvSpPr>
          <p:cNvPr id="322" name="Google Shape;322;p38"/>
          <p:cNvSpPr txBox="1"/>
          <p:nvPr>
            <p:ph idx="1" type="body"/>
          </p:nvPr>
        </p:nvSpPr>
        <p:spPr>
          <a:xfrm>
            <a:off x="70950" y="634800"/>
            <a:ext cx="9002100" cy="60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00"/>
                </a:solidFill>
                <a:latin typeface="Courier New"/>
                <a:ea typeface="Courier New"/>
                <a:cs typeface="Courier New"/>
                <a:sym typeface="Courier New"/>
              </a:rPr>
              <a:t>ElasticSearch to DevApi Spec for Reviews</a:t>
            </a:r>
            <a:endParaRPr b="1" sz="18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000000"/>
                </a:solidFill>
                <a:latin typeface="Courier New"/>
                <a:ea typeface="Courier New"/>
                <a:cs typeface="Courier New"/>
                <a:sym typeface="Courier New"/>
              </a:rPr>
              <a:t>Object input = ...</a:t>
            </a:r>
            <a:endParaRPr b="1"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000000"/>
                </a:solidFill>
                <a:latin typeface="Courier New"/>
                <a:ea typeface="Courier New"/>
                <a:cs typeface="Courier New"/>
                <a:sym typeface="Courier New"/>
              </a:rPr>
              <a:t>{</a:t>
            </a:r>
            <a:endParaRPr b="1"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000000"/>
                </a:solidFill>
                <a:latin typeface="Courier New"/>
                <a:ea typeface="Courier New"/>
                <a:cs typeface="Courier New"/>
                <a:sym typeface="Courier New"/>
              </a:rPr>
              <a:t>  "Rating": 3,</a:t>
            </a:r>
            <a:endParaRPr b="1"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000000"/>
                </a:solidFill>
                <a:latin typeface="Courier New"/>
                <a:ea typeface="Courier New"/>
                <a:cs typeface="Courier New"/>
                <a:sym typeface="Courier New"/>
              </a:rPr>
              <a:t>  "RatingRange": 5,</a:t>
            </a:r>
            <a:endParaRPr b="1"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000000"/>
                </a:solidFill>
                <a:latin typeface="Courier New"/>
                <a:ea typeface="Courier New"/>
                <a:cs typeface="Courier New"/>
                <a:sym typeface="Courier New"/>
              </a:rPr>
              <a:t>  "SecondaryRatings": {</a:t>
            </a:r>
            <a:endParaRPr b="1"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000000"/>
                </a:solidFill>
                <a:latin typeface="Courier New"/>
                <a:ea typeface="Courier New"/>
                <a:cs typeface="Courier New"/>
                <a:sym typeface="Courier New"/>
              </a:rPr>
              <a:t>    "quality": {</a:t>
            </a:r>
            <a:endParaRPr b="1"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000000"/>
                </a:solidFill>
                <a:latin typeface="Courier New"/>
                <a:ea typeface="Courier New"/>
                <a:cs typeface="Courier New"/>
                <a:sym typeface="Courier New"/>
              </a:rPr>
              <a:t>      "Id": "quality",</a:t>
            </a:r>
            <a:endParaRPr b="1"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000000"/>
                </a:solidFill>
                <a:latin typeface="Courier New"/>
                <a:ea typeface="Courier New"/>
                <a:cs typeface="Courier New"/>
                <a:sym typeface="Courier New"/>
              </a:rPr>
              <a:t>      "Value": 3,</a:t>
            </a:r>
            <a:endParaRPr b="1"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000000"/>
                </a:solidFill>
                <a:latin typeface="Courier New"/>
                <a:ea typeface="Courier New"/>
                <a:cs typeface="Courier New"/>
                <a:sym typeface="Courier New"/>
              </a:rPr>
              <a:t>      "Range": 7</a:t>
            </a:r>
            <a:endParaRPr b="1"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000000"/>
                </a:solidFill>
                <a:latin typeface="Courier New"/>
                <a:ea typeface="Courier New"/>
                <a:cs typeface="Courier New"/>
                <a:sym typeface="Courier New"/>
              </a:rPr>
              <a:t>} } }</a:t>
            </a:r>
            <a:endParaRPr b="1" sz="18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000000"/>
                </a:solidFill>
                <a:latin typeface="Courier New"/>
                <a:ea typeface="Courier New"/>
                <a:cs typeface="Courier New"/>
                <a:sym typeface="Courier New"/>
              </a:rPr>
              <a:t>SimpleTraversal&lt;Integer&gt; traversal = SimpleTraversal</a:t>
            </a:r>
            <a:endParaRPr b="1"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000000"/>
                </a:solidFill>
                <a:latin typeface="Courier New"/>
                <a:ea typeface="Courier New"/>
                <a:cs typeface="Courier New"/>
                <a:sym typeface="Courier New"/>
              </a:rPr>
              <a:t>   .newTraversal( "SecondaryRatings.quality.Value" );</a:t>
            </a:r>
            <a:endParaRPr b="1" sz="18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000000"/>
                </a:solidFill>
                <a:latin typeface="Courier New"/>
                <a:ea typeface="Courier New"/>
                <a:cs typeface="Courier New"/>
                <a:sym typeface="Courier New"/>
              </a:rPr>
              <a:t>Integer qualityRating = traversal.get( input );</a:t>
            </a:r>
            <a:endParaRPr b="1" sz="18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000000"/>
                </a:solidFill>
                <a:latin typeface="Courier New"/>
                <a:ea typeface="Courier New"/>
                <a:cs typeface="Courier New"/>
                <a:sym typeface="Courier New"/>
              </a:rPr>
              <a:t>AssertEquals( 3, qualityRating );</a:t>
            </a:r>
            <a:endParaRPr b="1" sz="18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000000"/>
                </a:solidFill>
                <a:latin typeface="Courier New"/>
                <a:ea typeface="Courier New"/>
                <a:cs typeface="Courier New"/>
                <a:sym typeface="Courier New"/>
              </a:rPr>
              <a:t>// Unlike JsonPath we can set values too</a:t>
            </a:r>
            <a:endParaRPr b="1"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000000"/>
                </a:solidFill>
                <a:latin typeface="Courier New"/>
                <a:ea typeface="Courier New"/>
                <a:cs typeface="Courier New"/>
                <a:sym typeface="Courier New"/>
              </a:rPr>
              <a:t>traversal.set( input, 5 );</a:t>
            </a:r>
            <a:endParaRPr b="1" sz="18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39"/>
          <p:cNvSpPr txBox="1"/>
          <p:nvPr>
            <p:ph type="title"/>
          </p:nvPr>
        </p:nvSpPr>
        <p:spPr>
          <a:xfrm>
            <a:off x="0" y="127800"/>
            <a:ext cx="8981100" cy="60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rgbClr val="003D4C"/>
                </a:solidFill>
                <a:latin typeface="Trebuchet MS"/>
                <a:ea typeface="Trebuchet MS"/>
                <a:cs typeface="Trebuchet MS"/>
                <a:sym typeface="Trebuchet MS"/>
              </a:rPr>
              <a:t>Future</a:t>
            </a:r>
            <a:endParaRPr>
              <a:latin typeface="Trebuchet MS"/>
              <a:ea typeface="Trebuchet MS"/>
              <a:cs typeface="Trebuchet MS"/>
              <a:sym typeface="Trebuchet MS"/>
            </a:endParaRPr>
          </a:p>
        </p:txBody>
      </p:sp>
      <p:sp>
        <p:nvSpPr>
          <p:cNvPr id="328" name="Google Shape;328;p39"/>
          <p:cNvSpPr txBox="1"/>
          <p:nvPr>
            <p:ph idx="1" type="body"/>
          </p:nvPr>
        </p:nvSpPr>
        <p:spPr>
          <a:xfrm>
            <a:off x="48750" y="1006833"/>
            <a:ext cx="9046500" cy="33858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b="1" lang="en" sz="2400">
                <a:latin typeface="Courier New"/>
                <a:ea typeface="Courier New"/>
                <a:cs typeface="Courier New"/>
                <a:sym typeface="Courier New"/>
              </a:rPr>
              <a:t>Make Jackson just a "test" dependency.</a:t>
            </a:r>
            <a:endParaRPr b="1" sz="2400">
              <a:latin typeface="Courier New"/>
              <a:ea typeface="Courier New"/>
              <a:cs typeface="Courier New"/>
              <a:sym typeface="Courier New"/>
            </a:endParaRPr>
          </a:p>
          <a:p>
            <a:pPr indent="-381000" lvl="0" marL="457200" rtl="0" algn="l">
              <a:spcBef>
                <a:spcPts val="0"/>
              </a:spcBef>
              <a:spcAft>
                <a:spcPts val="0"/>
              </a:spcAft>
              <a:buSzPts val="2400"/>
              <a:buChar char="●"/>
            </a:pPr>
            <a:r>
              <a:rPr b="1" lang="en" sz="2400">
                <a:latin typeface="Courier New"/>
                <a:ea typeface="Courier New"/>
                <a:cs typeface="Courier New"/>
                <a:sym typeface="Courier New"/>
              </a:rPr>
              <a:t>Move JOLT out to it's own project.</a:t>
            </a:r>
            <a:endParaRPr b="1" sz="2400">
              <a:latin typeface="Courier New"/>
              <a:ea typeface="Courier New"/>
              <a:cs typeface="Courier New"/>
              <a:sym typeface="Courier New"/>
            </a:endParaRPr>
          </a:p>
          <a:p>
            <a:pPr indent="-381000" lvl="0" marL="457200" rtl="0" algn="l">
              <a:spcBef>
                <a:spcPts val="0"/>
              </a:spcBef>
              <a:spcAft>
                <a:spcPts val="0"/>
              </a:spcAft>
              <a:buSzPts val="2400"/>
              <a:buChar char="●"/>
            </a:pPr>
            <a:r>
              <a:rPr b="1" lang="en" sz="2400">
                <a:latin typeface="Courier New"/>
                <a:ea typeface="Courier New"/>
                <a:cs typeface="Courier New"/>
                <a:sym typeface="Courier New"/>
              </a:rPr>
              <a:t>Remove apache.commons dependency</a:t>
            </a:r>
            <a:endParaRPr b="1" sz="2400">
              <a:latin typeface="Courier New"/>
              <a:ea typeface="Courier New"/>
              <a:cs typeface="Courier New"/>
              <a:sym typeface="Courier New"/>
            </a:endParaRPr>
          </a:p>
          <a:p>
            <a:pPr indent="-381000" lvl="0" marL="457200" rtl="0" algn="l">
              <a:spcBef>
                <a:spcPts val="0"/>
              </a:spcBef>
              <a:spcAft>
                <a:spcPts val="0"/>
              </a:spcAft>
              <a:buSzPts val="2400"/>
              <a:buChar char="●"/>
            </a:pPr>
            <a:r>
              <a:rPr b="1" lang="en" sz="2400">
                <a:latin typeface="Courier New"/>
                <a:ea typeface="Courier New"/>
                <a:cs typeface="Courier New"/>
                <a:sym typeface="Courier New"/>
              </a:rPr>
              <a:t>  0 dependencies</a:t>
            </a:r>
            <a:endParaRPr b="1" sz="2400">
              <a:latin typeface="Courier New"/>
              <a:ea typeface="Courier New"/>
              <a:cs typeface="Courier New"/>
              <a:sym typeface="Courier New"/>
            </a:endParaRPr>
          </a:p>
          <a:p>
            <a:pPr indent="-381000" lvl="0" marL="457200" rtl="0" algn="l">
              <a:spcBef>
                <a:spcPts val="0"/>
              </a:spcBef>
              <a:spcAft>
                <a:spcPts val="0"/>
              </a:spcAft>
              <a:buSzPts val="2400"/>
              <a:buChar char="●"/>
            </a:pPr>
            <a:r>
              <a:t/>
            </a:r>
            <a:endParaRPr b="1" sz="2400">
              <a:latin typeface="Courier New"/>
              <a:ea typeface="Courier New"/>
              <a:cs typeface="Courier New"/>
              <a:sym typeface="Courier New"/>
            </a:endParaRPr>
          </a:p>
          <a:p>
            <a:pPr indent="-381000" lvl="0" marL="457200" rtl="0" algn="l">
              <a:spcBef>
                <a:spcPts val="0"/>
              </a:spcBef>
              <a:spcAft>
                <a:spcPts val="0"/>
              </a:spcAft>
              <a:buSzPts val="2400"/>
              <a:buChar char="●"/>
            </a:pPr>
            <a:r>
              <a:rPr b="1" lang="en" sz="2400">
                <a:latin typeface="Courier New"/>
                <a:ea typeface="Courier New"/>
                <a:cs typeface="Courier New"/>
                <a:sym typeface="Courier New"/>
              </a:rPr>
              <a:t>Open Source</a:t>
            </a:r>
            <a:endParaRPr b="1" sz="2400">
              <a:latin typeface="Courier New"/>
              <a:ea typeface="Courier New"/>
              <a:cs typeface="Courier New"/>
              <a:sym typeface="Courier New"/>
            </a:endParaRPr>
          </a:p>
          <a:p>
            <a:pPr indent="-381000" lvl="0" marL="457200" rtl="0" algn="l">
              <a:spcBef>
                <a:spcPts val="0"/>
              </a:spcBef>
              <a:spcAft>
                <a:spcPts val="0"/>
              </a:spcAft>
              <a:buSzPts val="2400"/>
              <a:buChar char="●"/>
            </a:pPr>
            <a:r>
              <a:rPr b="1" lang="en" sz="2400">
                <a:latin typeface="Courier New"/>
                <a:ea typeface="Courier New"/>
                <a:cs typeface="Courier New"/>
                <a:sym typeface="Courier New"/>
              </a:rPr>
              <a:t>Add new wildcard "#"</a:t>
            </a:r>
            <a:endParaRPr b="1" sz="2400">
              <a:latin typeface="Courier New"/>
              <a:ea typeface="Courier New"/>
              <a:cs typeface="Courier New"/>
              <a:sym typeface="Courier New"/>
            </a:endParaRPr>
          </a:p>
          <a:p>
            <a:pPr indent="-381000" lvl="0" marL="457200" rtl="0" algn="l">
              <a:spcBef>
                <a:spcPts val="0"/>
              </a:spcBef>
              <a:spcAft>
                <a:spcPts val="0"/>
              </a:spcAft>
              <a:buSzPts val="2400"/>
              <a:buChar char="●"/>
            </a:pPr>
            <a:r>
              <a:rPr b="1" lang="en" sz="2400">
                <a:latin typeface="Courier New"/>
                <a:ea typeface="Courier New"/>
                <a:cs typeface="Courier New"/>
                <a:sym typeface="Courier New"/>
              </a:rPr>
              <a:t>Performance</a:t>
            </a:r>
            <a:endParaRPr b="1" sz="2400">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40"/>
          <p:cNvSpPr txBox="1"/>
          <p:nvPr>
            <p:ph type="title"/>
          </p:nvPr>
        </p:nvSpPr>
        <p:spPr>
          <a:xfrm>
            <a:off x="0" y="127800"/>
            <a:ext cx="8981100" cy="60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br>
              <a:rPr lang="en" sz="3200">
                <a:solidFill>
                  <a:srgbClr val="003D4C"/>
                </a:solidFill>
                <a:latin typeface="Trebuchet MS"/>
                <a:ea typeface="Trebuchet MS"/>
                <a:cs typeface="Trebuchet MS"/>
                <a:sym typeface="Trebuchet MS"/>
              </a:rPr>
            </a:br>
            <a:r>
              <a:rPr lang="en" sz="3200">
                <a:solidFill>
                  <a:srgbClr val="003D4C"/>
                </a:solidFill>
                <a:latin typeface="Trebuchet MS"/>
                <a:ea typeface="Trebuchet MS"/>
                <a:cs typeface="Trebuchet MS"/>
                <a:sym typeface="Trebuchet MS"/>
              </a:rPr>
              <a:t>Questions</a:t>
            </a:r>
            <a:endParaRPr>
              <a:latin typeface="Trebuchet MS"/>
              <a:ea typeface="Trebuchet MS"/>
              <a:cs typeface="Trebuchet MS"/>
              <a:sym typeface="Trebuchet M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41"/>
          <p:cNvSpPr txBox="1"/>
          <p:nvPr>
            <p:ph type="title"/>
          </p:nvPr>
        </p:nvSpPr>
        <p:spPr>
          <a:xfrm>
            <a:off x="0" y="127800"/>
            <a:ext cx="8284500" cy="60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rgbClr val="003D4C"/>
                </a:solidFill>
                <a:latin typeface="Trebuchet MS"/>
                <a:ea typeface="Trebuchet MS"/>
                <a:cs typeface="Trebuchet MS"/>
                <a:sym typeface="Trebuchet MS"/>
              </a:rPr>
              <a:t>A Note on Testing and Performance : </a:t>
            </a:r>
            <a:endParaRPr>
              <a:latin typeface="Trebuchet MS"/>
              <a:ea typeface="Trebuchet MS"/>
              <a:cs typeface="Trebuchet MS"/>
              <a:sym typeface="Trebuchet MS"/>
            </a:endParaRPr>
          </a:p>
        </p:txBody>
      </p:sp>
      <p:pic>
        <p:nvPicPr>
          <p:cNvPr id="339" name="Google Shape;339;p41"/>
          <p:cNvPicPr preferRelativeResize="0"/>
          <p:nvPr/>
        </p:nvPicPr>
        <p:blipFill>
          <a:blip r:embed="rId3">
            <a:alphaModFix/>
          </a:blip>
          <a:stretch>
            <a:fillRect/>
          </a:stretch>
        </p:blipFill>
        <p:spPr>
          <a:xfrm>
            <a:off x="184875" y="2134512"/>
            <a:ext cx="5737513" cy="5866489"/>
          </a:xfrm>
          <a:prstGeom prst="rect">
            <a:avLst/>
          </a:prstGeom>
          <a:noFill/>
          <a:ln>
            <a:noFill/>
          </a:ln>
        </p:spPr>
      </p:pic>
      <p:grpSp>
        <p:nvGrpSpPr>
          <p:cNvPr id="340" name="Google Shape;340;p41"/>
          <p:cNvGrpSpPr/>
          <p:nvPr/>
        </p:nvGrpSpPr>
        <p:grpSpPr>
          <a:xfrm>
            <a:off x="857250" y="4403947"/>
            <a:ext cx="1932300" cy="2097296"/>
            <a:chOff x="857250" y="3282379"/>
            <a:chExt cx="1932300" cy="2097296"/>
          </a:xfrm>
        </p:grpSpPr>
        <p:sp>
          <p:nvSpPr>
            <p:cNvPr id="341" name="Google Shape;341;p41"/>
            <p:cNvSpPr txBox="1"/>
            <p:nvPr/>
          </p:nvSpPr>
          <p:spPr>
            <a:xfrm>
              <a:off x="857250" y="3282379"/>
              <a:ext cx="1932300" cy="5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FF"/>
                  </a:solidFill>
                  <a:latin typeface="Trebuchet MS"/>
                  <a:ea typeface="Trebuchet MS"/>
                  <a:cs typeface="Trebuchet MS"/>
                  <a:sym typeface="Trebuchet MS"/>
                </a:rPr>
                <a:t>11400 lines </a:t>
              </a:r>
              <a:endParaRPr b="1" sz="2400">
                <a:solidFill>
                  <a:srgbClr val="0000FF"/>
                </a:solidFill>
                <a:latin typeface="Trebuchet MS"/>
                <a:ea typeface="Trebuchet MS"/>
                <a:cs typeface="Trebuchet MS"/>
                <a:sym typeface="Trebuchet MS"/>
              </a:endParaRPr>
            </a:p>
          </p:txBody>
        </p:sp>
        <p:sp>
          <p:nvSpPr>
            <p:cNvPr id="342" name="Google Shape;342;p41"/>
            <p:cNvSpPr txBox="1"/>
            <p:nvPr/>
          </p:nvSpPr>
          <p:spPr>
            <a:xfrm>
              <a:off x="1340250" y="4075175"/>
              <a:ext cx="1449300" cy="5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FF"/>
                  </a:solidFill>
                  <a:latin typeface="Trebuchet MS"/>
                  <a:ea typeface="Trebuchet MS"/>
                  <a:cs typeface="Trebuchet MS"/>
                  <a:sym typeface="Trebuchet MS"/>
                </a:rPr>
                <a:t> 74 lines </a:t>
              </a:r>
              <a:endParaRPr b="1" sz="2400">
                <a:solidFill>
                  <a:srgbClr val="0000FF"/>
                </a:solidFill>
                <a:latin typeface="Trebuchet MS"/>
                <a:ea typeface="Trebuchet MS"/>
                <a:cs typeface="Trebuchet MS"/>
                <a:sym typeface="Trebuchet MS"/>
              </a:endParaRPr>
            </a:p>
          </p:txBody>
        </p:sp>
        <p:sp>
          <p:nvSpPr>
            <p:cNvPr id="343" name="Google Shape;343;p41"/>
            <p:cNvSpPr txBox="1"/>
            <p:nvPr/>
          </p:nvSpPr>
          <p:spPr>
            <a:xfrm>
              <a:off x="1527450" y="4446300"/>
              <a:ext cx="1262100" cy="5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FF"/>
                  </a:solidFill>
                  <a:latin typeface="Trebuchet MS"/>
                  <a:ea typeface="Trebuchet MS"/>
                  <a:cs typeface="Trebuchet MS"/>
                  <a:sym typeface="Trebuchet MS"/>
                </a:rPr>
                <a:t>8 lines </a:t>
              </a:r>
              <a:endParaRPr b="1" sz="2400">
                <a:solidFill>
                  <a:srgbClr val="0000FF"/>
                </a:solidFill>
                <a:latin typeface="Trebuchet MS"/>
                <a:ea typeface="Trebuchet MS"/>
                <a:cs typeface="Trebuchet MS"/>
                <a:sym typeface="Trebuchet MS"/>
              </a:endParaRPr>
            </a:p>
          </p:txBody>
        </p:sp>
        <p:sp>
          <p:nvSpPr>
            <p:cNvPr id="344" name="Google Shape;344;p41"/>
            <p:cNvSpPr txBox="1"/>
            <p:nvPr/>
          </p:nvSpPr>
          <p:spPr>
            <a:xfrm>
              <a:off x="1527450" y="4832475"/>
              <a:ext cx="1262100" cy="5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FF"/>
                  </a:solidFill>
                  <a:latin typeface="Trebuchet MS"/>
                  <a:ea typeface="Trebuchet MS"/>
                  <a:cs typeface="Trebuchet MS"/>
                  <a:sym typeface="Trebuchet MS"/>
                </a:rPr>
                <a:t>8 lines </a:t>
              </a:r>
              <a:endParaRPr b="1" sz="2400">
                <a:solidFill>
                  <a:srgbClr val="0000FF"/>
                </a:solidFill>
                <a:latin typeface="Trebuchet MS"/>
                <a:ea typeface="Trebuchet MS"/>
                <a:cs typeface="Trebuchet MS"/>
                <a:sym typeface="Trebuchet MS"/>
              </a:endParaRPr>
            </a:p>
          </p:txBody>
        </p:sp>
      </p:grpSp>
      <p:sp>
        <p:nvSpPr>
          <p:cNvPr id="345" name="Google Shape;345;p41"/>
          <p:cNvSpPr/>
          <p:nvPr/>
        </p:nvSpPr>
        <p:spPr>
          <a:xfrm>
            <a:off x="4068547" y="737700"/>
            <a:ext cx="4977000" cy="3703200"/>
          </a:xfrm>
          <a:prstGeom prst="rect">
            <a:avLst/>
          </a:prstGeom>
          <a:solidFill>
            <a:srgbClr val="FFFFFF"/>
          </a:solidFill>
          <a:ln cap="flat" cmpd="sng" w="762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Trebuchet MS"/>
                <a:ea typeface="Trebuchet MS"/>
                <a:cs typeface="Trebuchet MS"/>
                <a:sym typeface="Trebuchet MS"/>
              </a:rPr>
              <a:t>Poor Man's perf test</a:t>
            </a:r>
            <a:endParaRPr sz="2400">
              <a:latin typeface="Trebuchet MS"/>
              <a:ea typeface="Trebuchet MS"/>
              <a:cs typeface="Trebuchet MS"/>
              <a:sym typeface="Trebuchet MS"/>
            </a:endParaRPr>
          </a:p>
          <a:p>
            <a:pPr indent="0" lvl="0" marL="0" rtl="0" algn="l">
              <a:spcBef>
                <a:spcPts val="0"/>
              </a:spcBef>
              <a:spcAft>
                <a:spcPts val="0"/>
              </a:spcAft>
              <a:buClr>
                <a:srgbClr val="000000"/>
              </a:buClr>
              <a:buSzPts val="1100"/>
              <a:buFont typeface="Arial"/>
              <a:buNone/>
            </a:pPr>
            <a:r>
              <a:rPr lang="en" sz="2400">
                <a:latin typeface="Trebuchet MS"/>
                <a:ea typeface="Trebuchet MS"/>
                <a:cs typeface="Trebuchet MS"/>
                <a:sym typeface="Trebuchet MS"/>
              </a:rPr>
              <a:t>   80k in 5 seconds</a:t>
            </a:r>
            <a:endParaRPr sz="2400">
              <a:latin typeface="Trebuchet MS"/>
              <a:ea typeface="Trebuchet MS"/>
              <a:cs typeface="Trebuchet MS"/>
              <a:sym typeface="Trebuchet MS"/>
            </a:endParaRPr>
          </a:p>
          <a:p>
            <a:pPr indent="0" lvl="0" marL="0" rtl="0" algn="l">
              <a:spcBef>
                <a:spcPts val="0"/>
              </a:spcBef>
              <a:spcAft>
                <a:spcPts val="0"/>
              </a:spcAft>
              <a:buClr>
                <a:srgbClr val="000000"/>
              </a:buClr>
              <a:buSzPts val="1100"/>
              <a:buFont typeface="Arial"/>
              <a:buNone/>
            </a:pPr>
            <a:r>
              <a:rPr lang="en" sz="2400">
                <a:latin typeface="Trebuchet MS"/>
                <a:ea typeface="Trebuchet MS"/>
                <a:cs typeface="Trebuchet MS"/>
                <a:sym typeface="Trebuchet MS"/>
              </a:rPr>
              <a:t>   0.0625 ms  (milliseconds)</a:t>
            </a:r>
            <a:endParaRPr sz="2400">
              <a:latin typeface="Trebuchet MS"/>
              <a:ea typeface="Trebuchet MS"/>
              <a:cs typeface="Trebuchet MS"/>
              <a:sym typeface="Trebuchet MS"/>
            </a:endParaRPr>
          </a:p>
          <a:p>
            <a:pPr indent="0" lvl="0" marL="0" rtl="0" algn="l">
              <a:spcBef>
                <a:spcPts val="0"/>
              </a:spcBef>
              <a:spcAft>
                <a:spcPts val="0"/>
              </a:spcAft>
              <a:buClr>
                <a:srgbClr val="000000"/>
              </a:buClr>
              <a:buSzPts val="1100"/>
              <a:buFont typeface="Arial"/>
              <a:buNone/>
            </a:pPr>
            <a:r>
              <a:rPr lang="en" sz="2400">
                <a:latin typeface="Trebuchet MS"/>
                <a:ea typeface="Trebuchet MS"/>
                <a:cs typeface="Trebuchet MS"/>
                <a:sym typeface="Trebuchet MS"/>
              </a:rPr>
              <a:t>   62500 ns  (nanoseconds)</a:t>
            </a:r>
            <a:endParaRPr sz="2400">
              <a:latin typeface="Trebuchet MS"/>
              <a:ea typeface="Trebuchet MS"/>
              <a:cs typeface="Trebuchet MS"/>
              <a:sym typeface="Trebuchet MS"/>
            </a:endParaRPr>
          </a:p>
          <a:p>
            <a:pPr indent="0" lvl="0" marL="0" rtl="0" algn="l">
              <a:spcBef>
                <a:spcPts val="0"/>
              </a:spcBef>
              <a:spcAft>
                <a:spcPts val="0"/>
              </a:spcAft>
              <a:buClr>
                <a:srgbClr val="000000"/>
              </a:buClr>
              <a:buSzPts val="1100"/>
              <a:buFont typeface="Arial"/>
              <a:buNone/>
            </a:pPr>
            <a:r>
              <a:t/>
            </a:r>
            <a:endParaRPr sz="2400">
              <a:latin typeface="Trebuchet MS"/>
              <a:ea typeface="Trebuchet MS"/>
              <a:cs typeface="Trebuchet MS"/>
              <a:sym typeface="Trebuchet MS"/>
            </a:endParaRPr>
          </a:p>
          <a:p>
            <a:pPr indent="0" lvl="0" marL="0" rtl="0" algn="l">
              <a:spcBef>
                <a:spcPts val="0"/>
              </a:spcBef>
              <a:spcAft>
                <a:spcPts val="0"/>
              </a:spcAft>
              <a:buClr>
                <a:srgbClr val="000000"/>
              </a:buClr>
              <a:buSzPts val="1100"/>
              <a:buFont typeface="Arial"/>
              <a:buNone/>
            </a:pPr>
            <a:r>
              <a:t/>
            </a:r>
            <a:endParaRPr/>
          </a:p>
        </p:txBody>
      </p:sp>
      <p:grpSp>
        <p:nvGrpSpPr>
          <p:cNvPr id="346" name="Google Shape;346;p41"/>
          <p:cNvGrpSpPr/>
          <p:nvPr/>
        </p:nvGrpSpPr>
        <p:grpSpPr>
          <a:xfrm>
            <a:off x="4543954" y="4411091"/>
            <a:ext cx="3761886" cy="2114023"/>
            <a:chOff x="4543954" y="3282379"/>
            <a:chExt cx="3761886" cy="2114023"/>
          </a:xfrm>
        </p:grpSpPr>
        <p:grpSp>
          <p:nvGrpSpPr>
            <p:cNvPr id="347" name="Google Shape;347;p41"/>
            <p:cNvGrpSpPr/>
            <p:nvPr/>
          </p:nvGrpSpPr>
          <p:grpSpPr>
            <a:xfrm>
              <a:off x="5871640" y="4074154"/>
              <a:ext cx="2434200" cy="1322248"/>
              <a:chOff x="5871640" y="4074154"/>
              <a:chExt cx="2434200" cy="1322248"/>
            </a:xfrm>
          </p:grpSpPr>
          <p:sp>
            <p:nvSpPr>
              <p:cNvPr id="348" name="Google Shape;348;p41"/>
              <p:cNvSpPr txBox="1"/>
              <p:nvPr/>
            </p:nvSpPr>
            <p:spPr>
              <a:xfrm>
                <a:off x="5886508" y="4074154"/>
                <a:ext cx="1932300" cy="5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FF"/>
                    </a:solidFill>
                    <a:latin typeface="Trebuchet MS"/>
                    <a:ea typeface="Trebuchet MS"/>
                    <a:cs typeface="Trebuchet MS"/>
                    <a:sym typeface="Trebuchet MS"/>
                  </a:rPr>
                  <a:t>shift</a:t>
                </a:r>
                <a:endParaRPr b="1" sz="2400">
                  <a:solidFill>
                    <a:srgbClr val="0000FF"/>
                  </a:solidFill>
                  <a:latin typeface="Trebuchet MS"/>
                  <a:ea typeface="Trebuchet MS"/>
                  <a:cs typeface="Trebuchet MS"/>
                  <a:sym typeface="Trebuchet MS"/>
                </a:endParaRPr>
              </a:p>
            </p:txBody>
          </p:sp>
          <p:sp>
            <p:nvSpPr>
              <p:cNvPr id="349" name="Google Shape;349;p41"/>
              <p:cNvSpPr txBox="1"/>
              <p:nvPr/>
            </p:nvSpPr>
            <p:spPr>
              <a:xfrm>
                <a:off x="5871640" y="4460729"/>
                <a:ext cx="2434200" cy="5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FF"/>
                    </a:solidFill>
                    <a:latin typeface="Trebuchet MS"/>
                    <a:ea typeface="Trebuchet MS"/>
                    <a:cs typeface="Trebuchet MS"/>
                    <a:sym typeface="Trebuchet MS"/>
                  </a:rPr>
                  <a:t>custom Java</a:t>
                </a:r>
                <a:endParaRPr b="1" sz="2400">
                  <a:solidFill>
                    <a:srgbClr val="0000FF"/>
                  </a:solidFill>
                  <a:latin typeface="Trebuchet MS"/>
                  <a:ea typeface="Trebuchet MS"/>
                  <a:cs typeface="Trebuchet MS"/>
                  <a:sym typeface="Trebuchet MS"/>
                </a:endParaRPr>
              </a:p>
            </p:txBody>
          </p:sp>
          <p:sp>
            <p:nvSpPr>
              <p:cNvPr id="350" name="Google Shape;350;p41"/>
              <p:cNvSpPr txBox="1"/>
              <p:nvPr/>
            </p:nvSpPr>
            <p:spPr>
              <a:xfrm>
                <a:off x="5871640" y="4849202"/>
                <a:ext cx="2434200" cy="5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FF"/>
                    </a:solidFill>
                    <a:latin typeface="Trebuchet MS"/>
                    <a:ea typeface="Trebuchet MS"/>
                    <a:cs typeface="Trebuchet MS"/>
                    <a:sym typeface="Trebuchet MS"/>
                  </a:rPr>
                  <a:t>default</a:t>
                </a:r>
                <a:endParaRPr b="1" sz="2400">
                  <a:solidFill>
                    <a:srgbClr val="0000FF"/>
                  </a:solidFill>
                  <a:latin typeface="Trebuchet MS"/>
                  <a:ea typeface="Trebuchet MS"/>
                  <a:cs typeface="Trebuchet MS"/>
                  <a:sym typeface="Trebuchet MS"/>
                </a:endParaRPr>
              </a:p>
            </p:txBody>
          </p:sp>
        </p:grpSp>
        <p:sp>
          <p:nvSpPr>
            <p:cNvPr id="351" name="Google Shape;351;p41"/>
            <p:cNvSpPr txBox="1"/>
            <p:nvPr/>
          </p:nvSpPr>
          <p:spPr>
            <a:xfrm>
              <a:off x="4543954" y="3282379"/>
              <a:ext cx="1664700" cy="5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FF"/>
                  </a:solidFill>
                  <a:latin typeface="Trebuchet MS"/>
                  <a:ea typeface="Trebuchet MS"/>
                  <a:cs typeface="Trebuchet MS"/>
                  <a:sym typeface="Trebuchet MS"/>
                </a:rPr>
                <a:t>input doc</a:t>
              </a:r>
              <a:endParaRPr b="1" sz="2400">
                <a:solidFill>
                  <a:srgbClr val="0000FF"/>
                </a:solidFill>
                <a:latin typeface="Trebuchet MS"/>
                <a:ea typeface="Trebuchet MS"/>
                <a:cs typeface="Trebuchet MS"/>
                <a:sym typeface="Trebuchet MS"/>
              </a:endParaRPr>
            </a:p>
          </p:txBody>
        </p:sp>
      </p:grpSp>
      <p:sp>
        <p:nvSpPr>
          <p:cNvPr id="352" name="Google Shape;352;p41"/>
          <p:cNvSpPr txBox="1"/>
          <p:nvPr/>
        </p:nvSpPr>
        <p:spPr>
          <a:xfrm>
            <a:off x="4117500" y="2443175"/>
            <a:ext cx="4858800" cy="18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2400">
                <a:latin typeface="Trebuchet MS"/>
                <a:ea typeface="Trebuchet MS"/>
                <a:cs typeface="Trebuchet MS"/>
                <a:sym typeface="Trebuchet MS"/>
              </a:rPr>
              <a:t>Started at 10 seconds, dropped</a:t>
            </a:r>
            <a:endParaRPr sz="2400">
              <a:latin typeface="Trebuchet MS"/>
              <a:ea typeface="Trebuchet MS"/>
              <a:cs typeface="Trebuchet MS"/>
              <a:sym typeface="Trebuchet MS"/>
            </a:endParaRPr>
          </a:p>
          <a:p>
            <a:pPr indent="0" lvl="0" marL="0" rtl="0" algn="l">
              <a:spcBef>
                <a:spcPts val="0"/>
              </a:spcBef>
              <a:spcAft>
                <a:spcPts val="0"/>
              </a:spcAft>
              <a:buClr>
                <a:srgbClr val="000000"/>
              </a:buClr>
              <a:buSzPts val="1100"/>
              <a:buFont typeface="Arial"/>
              <a:buNone/>
            </a:pPr>
            <a:r>
              <a:rPr lang="en" sz="2400">
                <a:latin typeface="Trebuchet MS"/>
                <a:ea typeface="Trebuchet MS"/>
                <a:cs typeface="Trebuchet MS"/>
                <a:sym typeface="Trebuchet MS"/>
              </a:rPr>
              <a:t> 0.5s algorithm improvement</a:t>
            </a:r>
            <a:endParaRPr sz="2400">
              <a:latin typeface="Trebuchet MS"/>
              <a:ea typeface="Trebuchet MS"/>
              <a:cs typeface="Trebuchet MS"/>
              <a:sym typeface="Trebuchet MS"/>
            </a:endParaRPr>
          </a:p>
          <a:p>
            <a:pPr indent="0" lvl="0" marL="0" rtl="0" algn="l">
              <a:spcBef>
                <a:spcPts val="0"/>
              </a:spcBef>
              <a:spcAft>
                <a:spcPts val="0"/>
              </a:spcAft>
              <a:buClr>
                <a:srgbClr val="000000"/>
              </a:buClr>
              <a:buSzPts val="1100"/>
              <a:buFont typeface="Arial"/>
              <a:buNone/>
            </a:pPr>
            <a:r>
              <a:rPr lang="en" sz="2400">
                <a:latin typeface="Trebuchet MS"/>
                <a:ea typeface="Trebuchet MS"/>
                <a:cs typeface="Trebuchet MS"/>
                <a:sym typeface="Trebuchet MS"/>
              </a:rPr>
              <a:t> 0.5s data structure improvement</a:t>
            </a:r>
            <a:endParaRPr sz="2400">
              <a:latin typeface="Trebuchet MS"/>
              <a:ea typeface="Trebuchet MS"/>
              <a:cs typeface="Trebuchet MS"/>
              <a:sym typeface="Trebuchet MS"/>
            </a:endParaRPr>
          </a:p>
          <a:p>
            <a:pPr indent="0" lvl="0" marL="0" rtl="0" algn="l">
              <a:spcBef>
                <a:spcPts val="0"/>
              </a:spcBef>
              <a:spcAft>
                <a:spcPts val="0"/>
              </a:spcAft>
              <a:buClr>
                <a:srgbClr val="000000"/>
              </a:buClr>
              <a:buSzPts val="1100"/>
              <a:buFont typeface="Arial"/>
              <a:buNone/>
            </a:pPr>
            <a:r>
              <a:rPr lang="en" sz="2400">
                <a:latin typeface="Trebuchet MS"/>
                <a:ea typeface="Trebuchet MS"/>
                <a:cs typeface="Trebuchet MS"/>
                <a:sym typeface="Trebuchet MS"/>
              </a:rPr>
              <a:t> 4s    don't use Regex for "*"</a:t>
            </a:r>
            <a:endParaRPr sz="2400">
              <a:latin typeface="Trebuchet MS"/>
              <a:ea typeface="Trebuchet MS"/>
              <a:cs typeface="Trebuchet MS"/>
              <a:sym typeface="Trebuchet MS"/>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0" st="0"/>
                                            </p:txEl>
                                          </p:spTgt>
                                        </p:tgtEl>
                                        <p:attrNameLst>
                                          <p:attrName>style.visibility</p:attrName>
                                        </p:attrNameLst>
                                      </p:cBhvr>
                                      <p:to>
                                        <p:strVal val="visible"/>
                                      </p:to>
                                    </p:set>
                                    <p:animEffect filter="fade" transition="in">
                                      <p:cBhvr>
                                        <p:cTn dur="100"/>
                                        <p:tgtEl>
                                          <p:spTgt spid="3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1" st="1"/>
                                            </p:txEl>
                                          </p:spTgt>
                                        </p:tgtEl>
                                        <p:attrNameLst>
                                          <p:attrName>style.visibility</p:attrName>
                                        </p:attrNameLst>
                                      </p:cBhvr>
                                      <p:to>
                                        <p:strVal val="visible"/>
                                      </p:to>
                                    </p:set>
                                    <p:animEffect filter="fade" transition="in">
                                      <p:cBhvr>
                                        <p:cTn dur="100"/>
                                        <p:tgtEl>
                                          <p:spTgt spid="3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2" st="2"/>
                                            </p:txEl>
                                          </p:spTgt>
                                        </p:tgtEl>
                                        <p:attrNameLst>
                                          <p:attrName>style.visibility</p:attrName>
                                        </p:attrNameLst>
                                      </p:cBhvr>
                                      <p:to>
                                        <p:strVal val="visible"/>
                                      </p:to>
                                    </p:set>
                                    <p:animEffect filter="fade" transition="in">
                                      <p:cBhvr>
                                        <p:cTn dur="100"/>
                                        <p:tgtEl>
                                          <p:spTgt spid="3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3" st="3"/>
                                            </p:txEl>
                                          </p:spTgt>
                                        </p:tgtEl>
                                        <p:attrNameLst>
                                          <p:attrName>style.visibility</p:attrName>
                                        </p:attrNameLst>
                                      </p:cBhvr>
                                      <p:to>
                                        <p:strVal val="visible"/>
                                      </p:to>
                                    </p:set>
                                    <p:animEffect filter="fade" transition="in">
                                      <p:cBhvr>
                                        <p:cTn dur="100"/>
                                        <p:tgtEl>
                                          <p:spTgt spid="3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4" st="4"/>
                                            </p:txEl>
                                          </p:spTgt>
                                        </p:tgtEl>
                                        <p:attrNameLst>
                                          <p:attrName>style.visibility</p:attrName>
                                        </p:attrNameLst>
                                      </p:cBhvr>
                                      <p:to>
                                        <p:strVal val="visible"/>
                                      </p:to>
                                    </p:set>
                                    <p:animEffect filter="fade" transition="in">
                                      <p:cBhvr>
                                        <p:cTn dur="100"/>
                                        <p:tgtEl>
                                          <p:spTgt spid="35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42"/>
          <p:cNvSpPr txBox="1"/>
          <p:nvPr>
            <p:ph type="title"/>
          </p:nvPr>
        </p:nvSpPr>
        <p:spPr>
          <a:xfrm>
            <a:off x="0" y="127800"/>
            <a:ext cx="9047700" cy="60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rgbClr val="003D4C"/>
                </a:solidFill>
                <a:latin typeface="Trebuchet MS"/>
                <a:ea typeface="Trebuchet MS"/>
                <a:cs typeface="Trebuchet MS"/>
                <a:sym typeface="Trebuchet MS"/>
              </a:rPr>
              <a:t>Performance Takeaway : Pacman Looks Right</a:t>
            </a:r>
            <a:endParaRPr>
              <a:latin typeface="Trebuchet MS"/>
              <a:ea typeface="Trebuchet MS"/>
              <a:cs typeface="Trebuchet MS"/>
              <a:sym typeface="Trebuchet MS"/>
            </a:endParaRPr>
          </a:p>
        </p:txBody>
      </p:sp>
      <p:pic>
        <p:nvPicPr>
          <p:cNvPr id="358" name="Google Shape;358;p42"/>
          <p:cNvPicPr preferRelativeResize="0"/>
          <p:nvPr/>
        </p:nvPicPr>
        <p:blipFill>
          <a:blip r:embed="rId3">
            <a:alphaModFix/>
          </a:blip>
          <a:stretch>
            <a:fillRect/>
          </a:stretch>
        </p:blipFill>
        <p:spPr>
          <a:xfrm>
            <a:off x="3819525" y="1733550"/>
            <a:ext cx="5324475" cy="5124450"/>
          </a:xfrm>
          <a:prstGeom prst="rect">
            <a:avLst/>
          </a:prstGeom>
          <a:noFill/>
          <a:ln>
            <a:noFill/>
          </a:ln>
        </p:spPr>
      </p:pic>
      <p:sp>
        <p:nvSpPr>
          <p:cNvPr id="359" name="Google Shape;359;p42"/>
          <p:cNvSpPr txBox="1"/>
          <p:nvPr>
            <p:ph idx="1" type="body"/>
          </p:nvPr>
        </p:nvSpPr>
        <p:spPr>
          <a:xfrm>
            <a:off x="0" y="737700"/>
            <a:ext cx="9584400" cy="1980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latin typeface="Trebuchet MS"/>
                <a:ea typeface="Trebuchet MS"/>
                <a:cs typeface="Trebuchet MS"/>
                <a:sym typeface="Trebuchet MS"/>
              </a:rPr>
              <a:t>Totally Unscientific Concierge Performance Stats</a:t>
            </a:r>
            <a:endParaRPr>
              <a:solidFill>
                <a:srgbClr val="000000"/>
              </a:solidFill>
              <a:latin typeface="Trebuchet MS"/>
              <a:ea typeface="Trebuchet MS"/>
              <a:cs typeface="Trebuchet MS"/>
              <a:sym typeface="Trebuchet MS"/>
            </a:endParaRPr>
          </a:p>
          <a:p>
            <a:pPr indent="0" lvl="0" marL="0" rtl="0" algn="l">
              <a:lnSpc>
                <a:spcPct val="100000"/>
              </a:lnSpc>
              <a:spcBef>
                <a:spcPts val="0"/>
              </a:spcBef>
              <a:spcAft>
                <a:spcPts val="0"/>
              </a:spcAft>
              <a:buNone/>
            </a:pPr>
            <a:r>
              <a:rPr lang="en" sz="2400">
                <a:solidFill>
                  <a:srgbClr val="000000"/>
                </a:solidFill>
                <a:latin typeface="Trebuchet MS"/>
                <a:ea typeface="Trebuchet MS"/>
                <a:cs typeface="Trebuchet MS"/>
                <a:sym typeface="Trebuchet MS"/>
              </a:rPr>
              <a:t>  Local Concierge / Local ElasticSearch</a:t>
            </a:r>
            <a:endParaRPr sz="2400">
              <a:solidFill>
                <a:srgbClr val="000000"/>
              </a:solidFill>
              <a:latin typeface="Trebuchet MS"/>
              <a:ea typeface="Trebuchet MS"/>
              <a:cs typeface="Trebuchet MS"/>
              <a:sym typeface="Trebuchet MS"/>
            </a:endParaRPr>
          </a:p>
          <a:p>
            <a:pPr indent="0" lvl="0" marL="0" rtl="0" algn="l">
              <a:lnSpc>
                <a:spcPct val="100000"/>
              </a:lnSpc>
              <a:spcBef>
                <a:spcPts val="0"/>
              </a:spcBef>
              <a:spcAft>
                <a:spcPts val="0"/>
              </a:spcAft>
              <a:buNone/>
            </a:pPr>
            <a:r>
              <a:rPr lang="en" sz="2400">
                <a:solidFill>
                  <a:srgbClr val="000000"/>
                </a:solidFill>
                <a:latin typeface="Trebuchet MS"/>
                <a:ea typeface="Trebuchet MS"/>
                <a:cs typeface="Trebuchet MS"/>
                <a:sym typeface="Trebuchet MS"/>
              </a:rPr>
              <a:t>  Small Dataset</a:t>
            </a:r>
            <a:endParaRPr sz="2400">
              <a:solidFill>
                <a:srgbClr val="000000"/>
              </a:solidFill>
              <a:latin typeface="Trebuchet MS"/>
              <a:ea typeface="Trebuchet MS"/>
              <a:cs typeface="Trebuchet MS"/>
              <a:sym typeface="Trebuchet MS"/>
            </a:endParaRPr>
          </a:p>
          <a:p>
            <a:pPr indent="0" lvl="0" marL="0" rtl="0" algn="l">
              <a:lnSpc>
                <a:spcPct val="100000"/>
              </a:lnSpc>
              <a:spcBef>
                <a:spcPts val="0"/>
              </a:spcBef>
              <a:spcAft>
                <a:spcPts val="0"/>
              </a:spcAft>
              <a:buNone/>
            </a:pPr>
            <a:r>
              <a:rPr lang="en" sz="2400">
                <a:solidFill>
                  <a:srgbClr val="000000"/>
                </a:solidFill>
                <a:latin typeface="Trebuchet MS"/>
                <a:ea typeface="Trebuchet MS"/>
                <a:cs typeface="Trebuchet MS"/>
                <a:sym typeface="Trebuchet MS"/>
              </a:rPr>
              <a:t>  "Includes" queries, but no facets</a:t>
            </a:r>
            <a:endParaRPr sz="2400">
              <a:solidFill>
                <a:srgbClr val="000000"/>
              </a:solidFill>
              <a:latin typeface="Trebuchet MS"/>
              <a:ea typeface="Trebuchet MS"/>
              <a:cs typeface="Trebuchet MS"/>
              <a:sym typeface="Trebuchet MS"/>
            </a:endParaRPr>
          </a:p>
          <a:p>
            <a:pPr indent="0" lvl="0" marL="0" rtl="0" algn="l">
              <a:lnSpc>
                <a:spcPct val="100000"/>
              </a:lnSpc>
              <a:spcBef>
                <a:spcPts val="0"/>
              </a:spcBef>
              <a:spcAft>
                <a:spcPts val="0"/>
              </a:spcAft>
              <a:buNone/>
            </a:pPr>
            <a:r>
              <a:rPr lang="en"/>
              <a:t> </a:t>
            </a:r>
            <a:endParaRPr/>
          </a:p>
        </p:txBody>
      </p:sp>
      <p:sp>
        <p:nvSpPr>
          <p:cNvPr id="360" name="Google Shape;360;p42"/>
          <p:cNvSpPr txBox="1"/>
          <p:nvPr>
            <p:ph idx="1" type="body"/>
          </p:nvPr>
        </p:nvSpPr>
        <p:spPr>
          <a:xfrm>
            <a:off x="247825" y="2853475"/>
            <a:ext cx="4497900" cy="3753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Requests</a:t>
            </a:r>
            <a:endParaRPr/>
          </a:p>
          <a:p>
            <a:pPr indent="-419100" lvl="0" marL="457200" rtl="0" algn="l">
              <a:lnSpc>
                <a:spcPct val="100000"/>
              </a:lnSpc>
              <a:spcBef>
                <a:spcPts val="0"/>
              </a:spcBef>
              <a:spcAft>
                <a:spcPts val="0"/>
              </a:spcAft>
              <a:buSzPts val="3000"/>
              <a:buChar char="●"/>
            </a:pPr>
            <a:r>
              <a:rPr lang="en"/>
              <a:t>52</a:t>
            </a:r>
            <a:endParaRPr/>
          </a:p>
          <a:p>
            <a:pPr indent="-419100" lvl="0" marL="457200" rtl="0" algn="l">
              <a:lnSpc>
                <a:spcPct val="100000"/>
              </a:lnSpc>
              <a:spcBef>
                <a:spcPts val="0"/>
              </a:spcBef>
              <a:spcAft>
                <a:spcPts val="0"/>
              </a:spcAft>
              <a:buSzPts val="3000"/>
              <a:buChar char="●"/>
            </a:pPr>
            <a:r>
              <a:rPr lang="en"/>
              <a:t>162 ms avg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Transforms</a:t>
            </a:r>
            <a:endParaRPr/>
          </a:p>
          <a:p>
            <a:pPr indent="-419100" lvl="0" marL="457200" rtl="0" algn="l">
              <a:lnSpc>
                <a:spcPct val="100000"/>
              </a:lnSpc>
              <a:spcBef>
                <a:spcPts val="0"/>
              </a:spcBef>
              <a:spcAft>
                <a:spcPts val="0"/>
              </a:spcAft>
              <a:buSzPts val="3000"/>
              <a:buChar char="●"/>
            </a:pPr>
            <a:r>
              <a:rPr lang="en"/>
              <a:t>932</a:t>
            </a:r>
            <a:endParaRPr/>
          </a:p>
          <a:p>
            <a:pPr indent="-419100" lvl="0" marL="457200" rtl="0" algn="l">
              <a:lnSpc>
                <a:spcPct val="100000"/>
              </a:lnSpc>
              <a:spcBef>
                <a:spcPts val="0"/>
              </a:spcBef>
              <a:spcAft>
                <a:spcPts val="0"/>
              </a:spcAft>
              <a:buSzPts val="3000"/>
              <a:buChar char="●"/>
            </a:pPr>
            <a:r>
              <a:rPr lang="en"/>
              <a:t>0.7 ms avg</a:t>
            </a:r>
            <a:endParaRPr/>
          </a:p>
          <a:p>
            <a:pPr indent="-419100" lvl="0" marL="457200" rtl="0" algn="l">
              <a:lnSpc>
                <a:spcPct val="100000"/>
              </a:lnSpc>
              <a:spcBef>
                <a:spcPts val="0"/>
              </a:spcBef>
              <a:spcAft>
                <a:spcPts val="0"/>
              </a:spcAft>
              <a:buSzPts val="3000"/>
              <a:buChar char="●"/>
            </a:pPr>
            <a:r>
              <a:rPr lang="en"/>
              <a:t>13 ms per Request</a:t>
            </a:r>
            <a:endParaRPr/>
          </a:p>
        </p:txBody>
      </p:sp>
      <p:sp>
        <p:nvSpPr>
          <p:cNvPr id="361" name="Google Shape;361;p42"/>
          <p:cNvSpPr txBox="1"/>
          <p:nvPr/>
        </p:nvSpPr>
        <p:spPr>
          <a:xfrm>
            <a:off x="5158013" y="4743725"/>
            <a:ext cx="2647500" cy="4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Everything Else</a:t>
            </a:r>
            <a:endParaRPr b="1" sz="2400"/>
          </a:p>
        </p:txBody>
      </p:sp>
      <p:sp>
        <p:nvSpPr>
          <p:cNvPr id="362" name="Google Shape;362;p42"/>
          <p:cNvSpPr txBox="1"/>
          <p:nvPr/>
        </p:nvSpPr>
        <p:spPr>
          <a:xfrm>
            <a:off x="6315838" y="1378200"/>
            <a:ext cx="1783200" cy="4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Transform</a:t>
            </a:r>
            <a:endParaRPr b="1"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sp>
        <p:nvSpPr>
          <p:cNvPr id="49" name="Google Shape;49;p11"/>
          <p:cNvSpPr txBox="1"/>
          <p:nvPr>
            <p:ph type="title"/>
          </p:nvPr>
        </p:nvSpPr>
        <p:spPr>
          <a:xfrm>
            <a:off x="457200" y="315538"/>
            <a:ext cx="3783000" cy="60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rgbClr val="003D4C"/>
                </a:solidFill>
                <a:latin typeface="Trebuchet MS"/>
                <a:ea typeface="Trebuchet MS"/>
                <a:cs typeface="Trebuchet MS"/>
                <a:sym typeface="Trebuchet MS"/>
              </a:rPr>
              <a:t>Motivation 1:</a:t>
            </a:r>
            <a:endParaRPr>
              <a:latin typeface="Trebuchet MS"/>
              <a:ea typeface="Trebuchet MS"/>
              <a:cs typeface="Trebuchet MS"/>
              <a:sym typeface="Trebuchet MS"/>
            </a:endParaRPr>
          </a:p>
        </p:txBody>
      </p:sp>
      <p:pic>
        <p:nvPicPr>
          <p:cNvPr id="50" name="Google Shape;50;p11"/>
          <p:cNvPicPr preferRelativeResize="0"/>
          <p:nvPr/>
        </p:nvPicPr>
        <p:blipFill>
          <a:blip r:embed="rId3">
            <a:alphaModFix/>
          </a:blip>
          <a:stretch>
            <a:fillRect/>
          </a:stretch>
        </p:blipFill>
        <p:spPr>
          <a:xfrm>
            <a:off x="4567238" y="3424238"/>
            <a:ext cx="9525" cy="9525"/>
          </a:xfrm>
          <a:prstGeom prst="rect">
            <a:avLst/>
          </a:prstGeom>
          <a:noFill/>
          <a:ln>
            <a:noFill/>
          </a:ln>
        </p:spPr>
      </p:pic>
      <p:pic>
        <p:nvPicPr>
          <p:cNvPr id="51" name="Google Shape;51;p11"/>
          <p:cNvPicPr preferRelativeResize="0"/>
          <p:nvPr/>
        </p:nvPicPr>
        <p:blipFill>
          <a:blip r:embed="rId4">
            <a:alphaModFix/>
          </a:blip>
          <a:stretch>
            <a:fillRect/>
          </a:stretch>
        </p:blipFill>
        <p:spPr>
          <a:xfrm>
            <a:off x="576663" y="862188"/>
            <a:ext cx="7436157" cy="4203270"/>
          </a:xfrm>
          <a:prstGeom prst="rect">
            <a:avLst/>
          </a:prstGeom>
          <a:noFill/>
          <a:ln>
            <a:noFill/>
          </a:ln>
        </p:spPr>
      </p:pic>
      <p:sp>
        <p:nvSpPr>
          <p:cNvPr id="52" name="Google Shape;52;p11"/>
          <p:cNvSpPr txBox="1"/>
          <p:nvPr/>
        </p:nvSpPr>
        <p:spPr>
          <a:xfrm>
            <a:off x="576663" y="5262136"/>
            <a:ext cx="7552500" cy="969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3600">
                <a:latin typeface="Trebuchet MS"/>
                <a:ea typeface="Trebuchet MS"/>
                <a:cs typeface="Trebuchet MS"/>
                <a:sym typeface="Trebuchet MS"/>
              </a:rPr>
              <a:t>Cassandra, ElasticSearch, Mongo</a:t>
            </a:r>
            <a:endParaRPr sz="3600">
              <a:latin typeface="Trebuchet MS"/>
              <a:ea typeface="Trebuchet MS"/>
              <a:cs typeface="Trebuchet MS"/>
              <a:sym typeface="Trebuchet MS"/>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
                                        </p:tgtEl>
                                        <p:attrNameLst>
                                          <p:attrName>style.visibility</p:attrName>
                                        </p:attrNameLst>
                                      </p:cBhvr>
                                      <p:to>
                                        <p:strVal val="visible"/>
                                      </p:to>
                                    </p:set>
                                    <p:animEffect filter="fade" transition="in">
                                      <p:cBhvr>
                                        <p:cTn dur="1000"/>
                                        <p:tgtEl>
                                          <p:spTgt spid="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gtEl>
                                        <p:attrNameLst>
                                          <p:attrName>style.visibility</p:attrName>
                                        </p:attrNameLst>
                                      </p:cBhvr>
                                      <p:to>
                                        <p:strVal val="visible"/>
                                      </p:to>
                                    </p:set>
                                    <p:animEffect filter="fade" transition="in">
                                      <p:cBhvr>
                                        <p:cTn dur="1"/>
                                        <p:tgtEl>
                                          <p:spTgt spid="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12"/>
          <p:cNvSpPr txBox="1"/>
          <p:nvPr>
            <p:ph type="title"/>
          </p:nvPr>
        </p:nvSpPr>
        <p:spPr>
          <a:xfrm>
            <a:off x="457200" y="315538"/>
            <a:ext cx="8239200" cy="60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rgbClr val="003D4C"/>
                </a:solidFill>
                <a:latin typeface="Trebuchet MS"/>
                <a:ea typeface="Trebuchet MS"/>
                <a:cs typeface="Trebuchet MS"/>
                <a:sym typeface="Trebuchet MS"/>
              </a:rPr>
              <a:t>Motivation 2 : No good Existing Tools</a:t>
            </a:r>
            <a:endParaRPr>
              <a:latin typeface="Trebuchet MS"/>
              <a:ea typeface="Trebuchet MS"/>
              <a:cs typeface="Trebuchet MS"/>
              <a:sym typeface="Trebuchet MS"/>
            </a:endParaRPr>
          </a:p>
        </p:txBody>
      </p:sp>
      <p:pic>
        <p:nvPicPr>
          <p:cNvPr id="58" name="Google Shape;58;p12"/>
          <p:cNvPicPr preferRelativeResize="0"/>
          <p:nvPr/>
        </p:nvPicPr>
        <p:blipFill>
          <a:blip r:embed="rId3">
            <a:alphaModFix/>
          </a:blip>
          <a:stretch>
            <a:fillRect/>
          </a:stretch>
        </p:blipFill>
        <p:spPr>
          <a:xfrm>
            <a:off x="4567238" y="3424238"/>
            <a:ext cx="9525" cy="9525"/>
          </a:xfrm>
          <a:prstGeom prst="rect">
            <a:avLst/>
          </a:prstGeom>
          <a:noFill/>
          <a:ln>
            <a:noFill/>
          </a:ln>
        </p:spPr>
      </p:pic>
      <p:sp>
        <p:nvSpPr>
          <p:cNvPr id="59" name="Google Shape;59;p12"/>
          <p:cNvSpPr txBox="1"/>
          <p:nvPr/>
        </p:nvSpPr>
        <p:spPr>
          <a:xfrm>
            <a:off x="457200" y="1045663"/>
            <a:ext cx="7684800" cy="13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latin typeface="Trebuchet MS"/>
                <a:ea typeface="Trebuchet MS"/>
                <a:cs typeface="Trebuchet MS"/>
                <a:sym typeface="Trebuchet MS"/>
              </a:rPr>
              <a:t>1)   Json -&gt;  Xml  -&gt;  Xslt/Stx  -&gt;  Xml  -&gt; Json</a:t>
            </a:r>
            <a:endParaRPr sz="2400">
              <a:latin typeface="Trebuchet MS"/>
              <a:ea typeface="Trebuchet MS"/>
              <a:cs typeface="Trebuchet MS"/>
              <a:sym typeface="Trebuchet MS"/>
            </a:endParaRPr>
          </a:p>
          <a:p>
            <a:pPr indent="0" lvl="0" marL="0" rtl="0" algn="l">
              <a:lnSpc>
                <a:spcPct val="100000"/>
              </a:lnSpc>
              <a:spcBef>
                <a:spcPts val="0"/>
              </a:spcBef>
              <a:spcAft>
                <a:spcPts val="0"/>
              </a:spcAft>
              <a:buNone/>
            </a:pPr>
            <a:r>
              <a:rPr lang="en" sz="2400">
                <a:latin typeface="Trebuchet MS"/>
                <a:ea typeface="Trebuchet MS"/>
                <a:cs typeface="Trebuchet MS"/>
                <a:sym typeface="Trebuchet MS"/>
              </a:rPr>
              <a:t>2)   Write a Template</a:t>
            </a:r>
            <a:endParaRPr sz="2400">
              <a:latin typeface="Trebuchet MS"/>
              <a:ea typeface="Trebuchet MS"/>
              <a:cs typeface="Trebuchet MS"/>
              <a:sym typeface="Trebuchet MS"/>
            </a:endParaRPr>
          </a:p>
          <a:p>
            <a:pPr indent="0" lvl="0" marL="0" rtl="0" algn="l">
              <a:lnSpc>
                <a:spcPct val="100000"/>
              </a:lnSpc>
              <a:spcBef>
                <a:spcPts val="0"/>
              </a:spcBef>
              <a:spcAft>
                <a:spcPts val="0"/>
              </a:spcAft>
              <a:buNone/>
            </a:pPr>
            <a:r>
              <a:rPr lang="en" sz="2400">
                <a:latin typeface="Trebuchet MS"/>
                <a:ea typeface="Trebuchet MS"/>
                <a:cs typeface="Trebuchet MS"/>
                <a:sym typeface="Trebuchet MS"/>
              </a:rPr>
              <a:t>3)   Write custom Java   </a:t>
            </a:r>
            <a:endParaRPr sz="2400">
              <a:latin typeface="Trebuchet MS"/>
              <a:ea typeface="Trebuchet MS"/>
              <a:cs typeface="Trebuchet MS"/>
              <a:sym typeface="Trebuchet MS"/>
            </a:endParaRPr>
          </a:p>
          <a:p>
            <a:pPr indent="0" lvl="0" marL="0" rtl="0" algn="l">
              <a:lnSpc>
                <a:spcPct val="100000"/>
              </a:lnSpc>
              <a:spcBef>
                <a:spcPts val="0"/>
              </a:spcBef>
              <a:spcAft>
                <a:spcPts val="0"/>
              </a:spcAft>
              <a:buNone/>
            </a:pPr>
            <a:r>
              <a:t/>
            </a:r>
            <a:endParaRPr>
              <a:latin typeface="Trebuchet MS"/>
              <a:ea typeface="Trebuchet MS"/>
              <a:cs typeface="Trebuchet MS"/>
              <a:sym typeface="Trebuchet MS"/>
            </a:endParaRPr>
          </a:p>
          <a:p>
            <a:pPr indent="0" lvl="0" marL="0" rtl="0" algn="l">
              <a:spcBef>
                <a:spcPts val="0"/>
              </a:spcBef>
              <a:spcAft>
                <a:spcPts val="0"/>
              </a:spcAft>
              <a:buNone/>
            </a:pPr>
            <a:r>
              <a:t/>
            </a:r>
            <a:endParaRPr/>
          </a:p>
        </p:txBody>
      </p:sp>
      <p:pic>
        <p:nvPicPr>
          <p:cNvPr id="60" name="Google Shape;60;p12"/>
          <p:cNvPicPr preferRelativeResize="0"/>
          <p:nvPr/>
        </p:nvPicPr>
        <p:blipFill>
          <a:blip r:embed="rId4">
            <a:alphaModFix/>
          </a:blip>
          <a:stretch>
            <a:fillRect/>
          </a:stretch>
        </p:blipFill>
        <p:spPr>
          <a:xfrm>
            <a:off x="4207504" y="2077788"/>
            <a:ext cx="3222872" cy="414681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
                                            <p:txEl>
                                              <p:pRg end="0" st="0"/>
                                            </p:txEl>
                                          </p:spTgt>
                                        </p:tgtEl>
                                        <p:attrNameLst>
                                          <p:attrName>style.visibility</p:attrName>
                                        </p:attrNameLst>
                                      </p:cBhvr>
                                      <p:to>
                                        <p:strVal val="visible"/>
                                      </p:to>
                                    </p:set>
                                    <p:animEffect filter="fade" transition="in">
                                      <p:cBhvr>
                                        <p:cTn dur="1"/>
                                        <p:tgtEl>
                                          <p:spTgt spid="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
                                            <p:txEl>
                                              <p:pRg end="1" st="1"/>
                                            </p:txEl>
                                          </p:spTgt>
                                        </p:tgtEl>
                                        <p:attrNameLst>
                                          <p:attrName>style.visibility</p:attrName>
                                        </p:attrNameLst>
                                      </p:cBhvr>
                                      <p:to>
                                        <p:strVal val="visible"/>
                                      </p:to>
                                    </p:set>
                                    <p:animEffect filter="fade" transition="in">
                                      <p:cBhvr>
                                        <p:cTn dur="1"/>
                                        <p:tgtEl>
                                          <p:spTgt spid="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
                                            <p:txEl>
                                              <p:pRg end="2" st="2"/>
                                            </p:txEl>
                                          </p:spTgt>
                                        </p:tgtEl>
                                        <p:attrNameLst>
                                          <p:attrName>style.visibility</p:attrName>
                                        </p:attrNameLst>
                                      </p:cBhvr>
                                      <p:to>
                                        <p:strVal val="visible"/>
                                      </p:to>
                                    </p:set>
                                    <p:animEffect filter="fade" transition="in">
                                      <p:cBhvr>
                                        <p:cTn dur="1"/>
                                        <p:tgtEl>
                                          <p:spTgt spid="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
                                            <p:txEl>
                                              <p:pRg end="3" st="3"/>
                                            </p:txEl>
                                          </p:spTgt>
                                        </p:tgtEl>
                                        <p:attrNameLst>
                                          <p:attrName>style.visibility</p:attrName>
                                        </p:attrNameLst>
                                      </p:cBhvr>
                                      <p:to>
                                        <p:strVal val="visible"/>
                                      </p:to>
                                    </p:set>
                                    <p:animEffect filter="fade" transition="in">
                                      <p:cBhvr>
                                        <p:cTn dur="1"/>
                                        <p:tgtEl>
                                          <p:spTgt spid="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
                                            <p:txEl>
                                              <p:pRg end="4" st="4"/>
                                            </p:txEl>
                                          </p:spTgt>
                                        </p:tgtEl>
                                        <p:attrNameLst>
                                          <p:attrName>style.visibility</p:attrName>
                                        </p:attrNameLst>
                                      </p:cBhvr>
                                      <p:to>
                                        <p:strVal val="visible"/>
                                      </p:to>
                                    </p:set>
                                    <p:animEffect filter="fade" transition="in">
                                      <p:cBhvr>
                                        <p:cTn dur="1"/>
                                        <p:tgtEl>
                                          <p:spTgt spid="5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1000"/>
                                        <p:tgtEl>
                                          <p:spTgt spid="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3"/>
          <p:cNvSpPr txBox="1"/>
          <p:nvPr>
            <p:ph type="title"/>
          </p:nvPr>
        </p:nvSpPr>
        <p:spPr>
          <a:xfrm>
            <a:off x="188597" y="362953"/>
            <a:ext cx="5931900" cy="133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rgbClr val="003D4C"/>
                </a:solidFill>
                <a:latin typeface="Trebuchet MS"/>
                <a:ea typeface="Trebuchet MS"/>
                <a:cs typeface="Trebuchet MS"/>
                <a:sym typeface="Trebuchet MS"/>
              </a:rPr>
              <a:t>Opportunity and </a:t>
            </a:r>
            <a:endParaRPr sz="3200">
              <a:solidFill>
                <a:srgbClr val="003D4C"/>
              </a:solidFill>
              <a:latin typeface="Trebuchet MS"/>
              <a:ea typeface="Trebuchet MS"/>
              <a:cs typeface="Trebuchet MS"/>
              <a:sym typeface="Trebuchet MS"/>
            </a:endParaRPr>
          </a:p>
          <a:p>
            <a:pPr indent="0" lvl="0" marL="0" rtl="0" algn="l">
              <a:spcBef>
                <a:spcPts val="0"/>
              </a:spcBef>
              <a:spcAft>
                <a:spcPts val="0"/>
              </a:spcAft>
              <a:buNone/>
            </a:pPr>
            <a:r>
              <a:rPr lang="en" sz="3200">
                <a:solidFill>
                  <a:srgbClr val="003D4C"/>
                </a:solidFill>
                <a:latin typeface="Trebuchet MS"/>
                <a:ea typeface="Trebuchet MS"/>
                <a:cs typeface="Trebuchet MS"/>
                <a:sym typeface="Trebuchet MS"/>
              </a:rPr>
              <a:t>We Can Do Better  :</a:t>
            </a:r>
            <a:endParaRPr>
              <a:latin typeface="Trebuchet MS"/>
              <a:ea typeface="Trebuchet MS"/>
              <a:cs typeface="Trebuchet MS"/>
              <a:sym typeface="Trebuchet MS"/>
            </a:endParaRPr>
          </a:p>
        </p:txBody>
      </p:sp>
      <p:pic>
        <p:nvPicPr>
          <p:cNvPr id="66" name="Google Shape;66;p13"/>
          <p:cNvPicPr preferRelativeResize="0"/>
          <p:nvPr/>
        </p:nvPicPr>
        <p:blipFill>
          <a:blip r:embed="rId3">
            <a:alphaModFix/>
          </a:blip>
          <a:stretch>
            <a:fillRect/>
          </a:stretch>
        </p:blipFill>
        <p:spPr>
          <a:xfrm>
            <a:off x="4567238" y="3424238"/>
            <a:ext cx="9525" cy="9525"/>
          </a:xfrm>
          <a:prstGeom prst="rect">
            <a:avLst/>
          </a:prstGeom>
          <a:noFill/>
          <a:ln>
            <a:noFill/>
          </a:ln>
        </p:spPr>
      </p:pic>
      <p:sp>
        <p:nvSpPr>
          <p:cNvPr id="67" name="Google Shape;67;p13"/>
          <p:cNvSpPr txBox="1"/>
          <p:nvPr/>
        </p:nvSpPr>
        <p:spPr>
          <a:xfrm>
            <a:off x="188597" y="1499603"/>
            <a:ext cx="7890600" cy="254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2400">
              <a:latin typeface="Trebuchet MS"/>
              <a:ea typeface="Trebuchet MS"/>
              <a:cs typeface="Trebuchet MS"/>
              <a:sym typeface="Trebuchet MS"/>
            </a:endParaRPr>
          </a:p>
          <a:p>
            <a:pPr indent="0" lvl="0" marL="0" rtl="0" algn="l">
              <a:lnSpc>
                <a:spcPct val="100000"/>
              </a:lnSpc>
              <a:spcBef>
                <a:spcPts val="0"/>
              </a:spcBef>
              <a:spcAft>
                <a:spcPts val="0"/>
              </a:spcAft>
              <a:buNone/>
            </a:pPr>
            <a:r>
              <a:rPr lang="en" sz="2400">
                <a:latin typeface="Trebuchet MS"/>
                <a:ea typeface="Trebuchet MS"/>
                <a:cs typeface="Trebuchet MS"/>
                <a:sym typeface="Trebuchet MS"/>
              </a:rPr>
              <a:t>Our initial transform needs were "simple"</a:t>
            </a:r>
            <a:endParaRPr sz="2400">
              <a:latin typeface="Trebuchet MS"/>
              <a:ea typeface="Trebuchet MS"/>
              <a:cs typeface="Trebuchet MS"/>
              <a:sym typeface="Trebuchet MS"/>
            </a:endParaRPr>
          </a:p>
          <a:p>
            <a:pPr indent="0" lvl="0" marL="0" rtl="0" algn="l">
              <a:lnSpc>
                <a:spcPct val="100000"/>
              </a:lnSpc>
              <a:spcBef>
                <a:spcPts val="0"/>
              </a:spcBef>
              <a:spcAft>
                <a:spcPts val="0"/>
              </a:spcAft>
              <a:buNone/>
            </a:pPr>
            <a:r>
              <a:t/>
            </a:r>
            <a:endParaRPr sz="2400">
              <a:latin typeface="Trebuchet MS"/>
              <a:ea typeface="Trebuchet MS"/>
              <a:cs typeface="Trebuchet MS"/>
              <a:sym typeface="Trebuchet MS"/>
            </a:endParaRPr>
          </a:p>
          <a:p>
            <a:pPr indent="0" lvl="0" marL="0" rtl="0" algn="l">
              <a:lnSpc>
                <a:spcPct val="100000"/>
              </a:lnSpc>
              <a:spcBef>
                <a:spcPts val="0"/>
              </a:spcBef>
              <a:spcAft>
                <a:spcPts val="0"/>
              </a:spcAft>
              <a:buNone/>
            </a:pPr>
            <a:r>
              <a:rPr lang="en" sz="2400">
                <a:latin typeface="Trebuchet MS"/>
                <a:ea typeface="Trebuchet MS"/>
                <a:cs typeface="Trebuchet MS"/>
                <a:sym typeface="Trebuchet MS"/>
              </a:rPr>
              <a:t>Option 3.5) </a:t>
            </a:r>
            <a:endParaRPr sz="2400">
              <a:latin typeface="Trebuchet MS"/>
              <a:ea typeface="Trebuchet MS"/>
              <a:cs typeface="Trebuchet MS"/>
              <a:sym typeface="Trebuchet MS"/>
            </a:endParaRPr>
          </a:p>
          <a:p>
            <a:pPr indent="0" lvl="0" marL="0" rtl="0" algn="l">
              <a:lnSpc>
                <a:spcPct val="100000"/>
              </a:lnSpc>
              <a:spcBef>
                <a:spcPts val="0"/>
              </a:spcBef>
              <a:spcAft>
                <a:spcPts val="0"/>
              </a:spcAft>
              <a:buNone/>
            </a:pPr>
            <a:r>
              <a:rPr lang="en" sz="2400">
                <a:latin typeface="Trebuchet MS"/>
                <a:ea typeface="Trebuchet MS"/>
                <a:cs typeface="Trebuchet MS"/>
                <a:sym typeface="Trebuchet MS"/>
              </a:rPr>
              <a:t>   Write custom Java, in a way that minimized </a:t>
            </a:r>
            <a:endParaRPr sz="2400">
              <a:latin typeface="Trebuchet MS"/>
              <a:ea typeface="Trebuchet MS"/>
              <a:cs typeface="Trebuchet MS"/>
              <a:sym typeface="Trebuchet MS"/>
            </a:endParaRPr>
          </a:p>
          <a:p>
            <a:pPr indent="0" lvl="0" marL="0" rtl="0" algn="l">
              <a:lnSpc>
                <a:spcPct val="100000"/>
              </a:lnSpc>
              <a:spcBef>
                <a:spcPts val="0"/>
              </a:spcBef>
              <a:spcAft>
                <a:spcPts val="0"/>
              </a:spcAft>
              <a:buNone/>
            </a:pPr>
            <a:r>
              <a:rPr lang="en" sz="2400">
                <a:latin typeface="Trebuchet MS"/>
                <a:ea typeface="Trebuchet MS"/>
                <a:cs typeface="Trebuchet MS"/>
                <a:sym typeface="Trebuchet MS"/>
              </a:rPr>
              <a:t>   the "Java change" when the "transform" changed</a:t>
            </a:r>
            <a:endParaRPr/>
          </a:p>
        </p:txBody>
      </p:sp>
      <p:pic>
        <p:nvPicPr>
          <p:cNvPr id="68" name="Google Shape;68;p13"/>
          <p:cNvPicPr preferRelativeResize="0"/>
          <p:nvPr/>
        </p:nvPicPr>
        <p:blipFill>
          <a:blip r:embed="rId4">
            <a:alphaModFix/>
          </a:blip>
          <a:stretch>
            <a:fillRect/>
          </a:stretch>
        </p:blipFill>
        <p:spPr>
          <a:xfrm>
            <a:off x="6120496" y="0"/>
            <a:ext cx="2780786" cy="3135072"/>
          </a:xfrm>
          <a:prstGeom prst="rect">
            <a:avLst/>
          </a:prstGeom>
          <a:noFill/>
          <a:ln>
            <a:noFill/>
          </a:ln>
        </p:spPr>
      </p:pic>
      <p:sp>
        <p:nvSpPr>
          <p:cNvPr id="69" name="Google Shape;69;p13"/>
          <p:cNvSpPr txBox="1"/>
          <p:nvPr/>
        </p:nvSpPr>
        <p:spPr>
          <a:xfrm>
            <a:off x="188597" y="4047803"/>
            <a:ext cx="8018700" cy="25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Trebuchet MS"/>
                <a:ea typeface="Trebuchet MS"/>
                <a:cs typeface="Trebuchet MS"/>
                <a:sym typeface="Trebuchet MS"/>
              </a:rPr>
              <a:t>Transform difficulty ramped nicely (lucky)</a:t>
            </a:r>
            <a:endParaRPr sz="2400">
              <a:latin typeface="Trebuchet MS"/>
              <a:ea typeface="Trebuchet MS"/>
              <a:cs typeface="Trebuchet MS"/>
              <a:sym typeface="Trebuchet MS"/>
            </a:endParaRPr>
          </a:p>
          <a:p>
            <a:pPr indent="0" lvl="0" marL="0" rtl="0" algn="l">
              <a:spcBef>
                <a:spcPts val="0"/>
              </a:spcBef>
              <a:spcAft>
                <a:spcPts val="0"/>
              </a:spcAft>
              <a:buClr>
                <a:srgbClr val="000000"/>
              </a:buClr>
              <a:buSzPts val="1100"/>
              <a:buFont typeface="Arial"/>
              <a:buNone/>
            </a:pPr>
            <a:r>
              <a:t/>
            </a:r>
            <a:endParaRPr sz="2400">
              <a:latin typeface="Trebuchet MS"/>
              <a:ea typeface="Trebuchet MS"/>
              <a:cs typeface="Trebuchet MS"/>
              <a:sym typeface="Trebuchet MS"/>
            </a:endParaRPr>
          </a:p>
          <a:p>
            <a:pPr indent="0" lvl="0" marL="0" rtl="0" algn="l">
              <a:spcBef>
                <a:spcPts val="0"/>
              </a:spcBef>
              <a:spcAft>
                <a:spcPts val="0"/>
              </a:spcAft>
              <a:buClr>
                <a:srgbClr val="000000"/>
              </a:buClr>
              <a:buSzPts val="1100"/>
              <a:buFont typeface="Arial"/>
              <a:buNone/>
            </a:pPr>
            <a:r>
              <a:rPr lang="en" sz="2400">
                <a:latin typeface="Trebuchet MS"/>
                <a:ea typeface="Trebuchet MS"/>
                <a:cs typeface="Trebuchet MS"/>
                <a:sym typeface="Trebuchet MS"/>
              </a:rPr>
              <a:t>L1)     DevApi to Custom ElasticSearch format</a:t>
            </a:r>
            <a:endParaRPr sz="2400">
              <a:latin typeface="Trebuchet MS"/>
              <a:ea typeface="Trebuchet MS"/>
              <a:cs typeface="Trebuchet MS"/>
              <a:sym typeface="Trebuchet MS"/>
            </a:endParaRPr>
          </a:p>
          <a:p>
            <a:pPr indent="0" lvl="0" marL="0" rtl="0" algn="l">
              <a:spcBef>
                <a:spcPts val="0"/>
              </a:spcBef>
              <a:spcAft>
                <a:spcPts val="0"/>
              </a:spcAft>
              <a:buClr>
                <a:srgbClr val="000000"/>
              </a:buClr>
              <a:buSzPts val="1100"/>
              <a:buFont typeface="Arial"/>
              <a:buNone/>
            </a:pPr>
            <a:r>
              <a:rPr lang="en" sz="2400">
                <a:latin typeface="Trebuchet MS"/>
                <a:ea typeface="Trebuchet MS"/>
                <a:cs typeface="Trebuchet MS"/>
                <a:sym typeface="Trebuchet MS"/>
              </a:rPr>
              <a:t>L2)     Cassandra to DevApi</a:t>
            </a:r>
            <a:endParaRPr sz="2400">
              <a:latin typeface="Trebuchet MS"/>
              <a:ea typeface="Trebuchet MS"/>
              <a:cs typeface="Trebuchet MS"/>
              <a:sym typeface="Trebuchet MS"/>
            </a:endParaRPr>
          </a:p>
          <a:p>
            <a:pPr indent="0" lvl="0" marL="0" rtl="0" algn="l">
              <a:spcBef>
                <a:spcPts val="0"/>
              </a:spcBef>
              <a:spcAft>
                <a:spcPts val="0"/>
              </a:spcAft>
              <a:buClr>
                <a:srgbClr val="000000"/>
              </a:buClr>
              <a:buSzPts val="1100"/>
              <a:buFont typeface="Arial"/>
              <a:buNone/>
            </a:pPr>
            <a:r>
              <a:rPr lang="en" sz="2400">
                <a:latin typeface="Trebuchet MS"/>
                <a:ea typeface="Trebuchet MS"/>
                <a:cs typeface="Trebuchet MS"/>
                <a:sym typeface="Trebuchet MS"/>
              </a:rPr>
              <a:t>L3)     ElasticSearch Facet results to DevApi</a:t>
            </a:r>
            <a:endParaRPr sz="2400">
              <a:latin typeface="Trebuchet MS"/>
              <a:ea typeface="Trebuchet MS"/>
              <a:cs typeface="Trebuchet MS"/>
              <a:sym typeface="Trebuchet MS"/>
            </a:endParaRPr>
          </a:p>
          <a:p>
            <a:pPr indent="0" lvl="0" marL="0" rtl="0" algn="l">
              <a:spcBef>
                <a:spcPts val="0"/>
              </a:spcBef>
              <a:spcAft>
                <a:spcPts val="0"/>
              </a:spcAft>
              <a:buClr>
                <a:srgbClr val="000000"/>
              </a:buClr>
              <a:buSzPts val="1100"/>
              <a:buFont typeface="Arial"/>
              <a:buNone/>
            </a:pPr>
            <a:r>
              <a:rPr lang="en" sz="2400">
                <a:latin typeface="Trebuchet MS"/>
                <a:ea typeface="Trebuchet MS"/>
                <a:cs typeface="Trebuchet MS"/>
                <a:sym typeface="Trebuchet MS"/>
              </a:rPr>
              <a:t>L4)     Transform/Extract info from Config docs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300"/>
                                        <p:tgtEl>
                                          <p:spTgt spid="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title"/>
          </p:nvPr>
        </p:nvSpPr>
        <p:spPr>
          <a:xfrm>
            <a:off x="457200" y="315538"/>
            <a:ext cx="3783000" cy="60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rgbClr val="003D4C"/>
                </a:solidFill>
                <a:latin typeface="Trebuchet MS"/>
                <a:ea typeface="Trebuchet MS"/>
                <a:cs typeface="Trebuchet MS"/>
                <a:sym typeface="Trebuchet MS"/>
              </a:rPr>
              <a:t>Philosophy :</a:t>
            </a:r>
            <a:endParaRPr>
              <a:latin typeface="Trebuchet MS"/>
              <a:ea typeface="Trebuchet MS"/>
              <a:cs typeface="Trebuchet MS"/>
              <a:sym typeface="Trebuchet MS"/>
            </a:endParaRPr>
          </a:p>
        </p:txBody>
      </p:sp>
      <p:sp>
        <p:nvSpPr>
          <p:cNvPr id="75" name="Google Shape;75;p14"/>
          <p:cNvSpPr txBox="1"/>
          <p:nvPr>
            <p:ph idx="1" type="body"/>
          </p:nvPr>
        </p:nvSpPr>
        <p:spPr>
          <a:xfrm>
            <a:off x="457200" y="925438"/>
            <a:ext cx="3927600" cy="735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solidFill>
                  <a:srgbClr val="000000"/>
                </a:solidFill>
                <a:latin typeface="Trebuchet MS"/>
                <a:ea typeface="Trebuchet MS"/>
                <a:cs typeface="Trebuchet MS"/>
                <a:sym typeface="Trebuchet MS"/>
              </a:rPr>
              <a:t>What is a Transform?</a:t>
            </a:r>
            <a:endParaRPr/>
          </a:p>
        </p:txBody>
      </p:sp>
      <p:pic>
        <p:nvPicPr>
          <p:cNvPr id="76" name="Google Shape;76;p14"/>
          <p:cNvPicPr preferRelativeResize="0"/>
          <p:nvPr/>
        </p:nvPicPr>
        <p:blipFill>
          <a:blip r:embed="rId3">
            <a:alphaModFix/>
          </a:blip>
          <a:stretch>
            <a:fillRect/>
          </a:stretch>
        </p:blipFill>
        <p:spPr>
          <a:xfrm>
            <a:off x="5017012" y="194538"/>
            <a:ext cx="3770888" cy="3190452"/>
          </a:xfrm>
          <a:prstGeom prst="rect">
            <a:avLst/>
          </a:prstGeom>
          <a:noFill/>
          <a:ln>
            <a:noFill/>
          </a:ln>
        </p:spPr>
      </p:pic>
      <p:sp>
        <p:nvSpPr>
          <p:cNvPr id="77" name="Google Shape;77;p14"/>
          <p:cNvSpPr txBox="1"/>
          <p:nvPr>
            <p:ph idx="1" type="body"/>
          </p:nvPr>
        </p:nvSpPr>
        <p:spPr>
          <a:xfrm>
            <a:off x="406650" y="3568588"/>
            <a:ext cx="8330700" cy="177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solidFill>
                  <a:srgbClr val="000000"/>
                </a:solidFill>
                <a:latin typeface="Trebuchet MS"/>
                <a:ea typeface="Trebuchet MS"/>
                <a:cs typeface="Trebuchet MS"/>
                <a:sym typeface="Trebuchet MS"/>
              </a:rPr>
              <a:t>It is not one thing.   It is several different concerns.</a:t>
            </a:r>
            <a:endParaRPr sz="2400">
              <a:solidFill>
                <a:srgbClr val="000000"/>
              </a:solidFill>
              <a:latin typeface="Trebuchet MS"/>
              <a:ea typeface="Trebuchet MS"/>
              <a:cs typeface="Trebuchet MS"/>
              <a:sym typeface="Trebuchet MS"/>
            </a:endParaRPr>
          </a:p>
          <a:p>
            <a:pPr indent="0" lvl="0" marL="0" rtl="0" algn="l">
              <a:lnSpc>
                <a:spcPct val="115000"/>
              </a:lnSpc>
              <a:spcBef>
                <a:spcPts val="0"/>
              </a:spcBef>
              <a:spcAft>
                <a:spcPts val="0"/>
              </a:spcAft>
              <a:buNone/>
            </a:pPr>
            <a:r>
              <a:rPr lang="en" sz="2400">
                <a:solidFill>
                  <a:srgbClr val="000000"/>
                </a:solidFill>
                <a:latin typeface="Trebuchet MS"/>
                <a:ea typeface="Trebuchet MS"/>
                <a:cs typeface="Trebuchet MS"/>
                <a:sym typeface="Trebuchet MS"/>
              </a:rPr>
              <a:t>1) Find a home for all the input data (maybe /dev/null)</a:t>
            </a:r>
            <a:endParaRPr sz="2400">
              <a:solidFill>
                <a:srgbClr val="000000"/>
              </a:solidFill>
              <a:latin typeface="Trebuchet MS"/>
              <a:ea typeface="Trebuchet MS"/>
              <a:cs typeface="Trebuchet MS"/>
              <a:sym typeface="Trebuchet MS"/>
            </a:endParaRPr>
          </a:p>
          <a:p>
            <a:pPr indent="0" lvl="0" marL="0" rtl="0" algn="l">
              <a:lnSpc>
                <a:spcPct val="115000"/>
              </a:lnSpc>
              <a:spcBef>
                <a:spcPts val="0"/>
              </a:spcBef>
              <a:spcAft>
                <a:spcPts val="0"/>
              </a:spcAft>
              <a:buNone/>
            </a:pPr>
            <a:r>
              <a:rPr lang="en" sz="2400">
                <a:solidFill>
                  <a:srgbClr val="000000"/>
                </a:solidFill>
                <a:latin typeface="Trebuchet MS"/>
                <a:ea typeface="Trebuchet MS"/>
                <a:cs typeface="Trebuchet MS"/>
                <a:sym typeface="Trebuchet MS"/>
              </a:rPr>
              <a:t>2) Make sure the Output looks ok.  (Output format)</a:t>
            </a:r>
            <a:endParaRPr sz="2400">
              <a:solidFill>
                <a:srgbClr val="000000"/>
              </a:solidFill>
              <a:latin typeface="Trebuchet MS"/>
              <a:ea typeface="Trebuchet MS"/>
              <a:cs typeface="Trebuchet MS"/>
              <a:sym typeface="Trebuchet MS"/>
            </a:endParaRPr>
          </a:p>
          <a:p>
            <a:pPr indent="0" lvl="0" marL="0" rtl="0" algn="l">
              <a:lnSpc>
                <a:spcPct val="115000"/>
              </a:lnSpc>
              <a:spcBef>
                <a:spcPts val="0"/>
              </a:spcBef>
              <a:spcAft>
                <a:spcPts val="0"/>
              </a:spcAft>
              <a:buNone/>
            </a:pPr>
            <a:r>
              <a:rPr lang="en" sz="2400">
                <a:solidFill>
                  <a:srgbClr val="000000"/>
                </a:solidFill>
                <a:latin typeface="Trebuchet MS"/>
                <a:ea typeface="Trebuchet MS"/>
                <a:cs typeface="Trebuchet MS"/>
                <a:sym typeface="Trebuchet MS"/>
              </a:rPr>
              <a:t>3) Make it palatable to the machine. ( </a:t>
            </a:r>
            <a:r>
              <a:rPr b="1" lang="en" sz="2400">
                <a:solidFill>
                  <a:srgbClr val="000000"/>
                </a:solidFill>
                <a:latin typeface="Trebuchet MS"/>
                <a:ea typeface="Trebuchet MS"/>
                <a:cs typeface="Trebuchet MS"/>
                <a:sym typeface="Trebuchet MS"/>
              </a:rPr>
              <a:t>, ] }&lt;/xmlTag&gt;</a:t>
            </a:r>
            <a:r>
              <a:rPr lang="en" sz="2400">
                <a:solidFill>
                  <a:srgbClr val="000000"/>
                </a:solidFill>
                <a:latin typeface="Trebuchet MS"/>
                <a:ea typeface="Trebuchet MS"/>
                <a:cs typeface="Trebuchet MS"/>
                <a:sym typeface="Trebuchet MS"/>
              </a:rPr>
              <a:t> )</a:t>
            </a:r>
            <a:endParaRPr sz="2400">
              <a:latin typeface="Trebuchet MS"/>
              <a:ea typeface="Trebuchet MS"/>
              <a:cs typeface="Trebuchet MS"/>
              <a:sym typeface="Trebuchet MS"/>
            </a:endParaRPr>
          </a:p>
        </p:txBody>
      </p:sp>
      <p:sp>
        <p:nvSpPr>
          <p:cNvPr id="78" name="Google Shape;78;p14"/>
          <p:cNvSpPr txBox="1"/>
          <p:nvPr>
            <p:ph idx="1" type="body"/>
          </p:nvPr>
        </p:nvSpPr>
        <p:spPr>
          <a:xfrm>
            <a:off x="251575" y="1523490"/>
            <a:ext cx="4580100" cy="1861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solidFill>
                  <a:srgbClr val="000000"/>
                </a:solidFill>
                <a:latin typeface="Trebuchet MS"/>
                <a:ea typeface="Trebuchet MS"/>
                <a:cs typeface="Trebuchet MS"/>
                <a:sym typeface="Trebuchet MS"/>
              </a:rPr>
              <a:t>Dunno... I am ISTP, so I wrote </a:t>
            </a:r>
            <a:r>
              <a:rPr lang="en" sz="2400">
                <a:latin typeface="Trebuchet MS"/>
                <a:ea typeface="Trebuchet MS"/>
                <a:cs typeface="Trebuchet MS"/>
                <a:sym typeface="Trebuchet MS"/>
              </a:rPr>
              <a:t>a Transform as a FreeMarker template and marinated in it.</a:t>
            </a:r>
            <a:endParaRPr sz="2400">
              <a:latin typeface="Trebuchet MS"/>
              <a:ea typeface="Trebuchet MS"/>
              <a:cs typeface="Trebuchet MS"/>
              <a:sym typeface="Trebuchet MS"/>
            </a:endParaRPr>
          </a:p>
        </p:txBody>
      </p:sp>
      <p:sp>
        <p:nvSpPr>
          <p:cNvPr id="79" name="Google Shape;79;p14"/>
          <p:cNvSpPr txBox="1"/>
          <p:nvPr/>
        </p:nvSpPr>
        <p:spPr>
          <a:xfrm>
            <a:off x="457200" y="5465100"/>
            <a:ext cx="8249100" cy="9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Trebuchet MS"/>
                <a:ea typeface="Trebuchet MS"/>
                <a:cs typeface="Trebuchet MS"/>
                <a:sym typeface="Trebuchet MS"/>
              </a:rPr>
              <a:t>Template approach sucks, because all those concerns are mashed up in a single "step".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
                                        <p:tgtEl>
                                          <p:spTgt spid="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0" st="0"/>
                                            </p:txEl>
                                          </p:spTgt>
                                        </p:tgtEl>
                                        <p:attrNameLst>
                                          <p:attrName>style.visibility</p:attrName>
                                        </p:attrNameLst>
                                      </p:cBhvr>
                                      <p:to>
                                        <p:strVal val="visible"/>
                                      </p:to>
                                    </p:set>
                                    <p:animEffect filter="fade" transition="in">
                                      <p:cBhvr>
                                        <p:cTn dur="1000"/>
                                        <p:tgtEl>
                                          <p:spTgt spid="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1" st="1"/>
                                            </p:txEl>
                                          </p:spTgt>
                                        </p:tgtEl>
                                        <p:attrNameLst>
                                          <p:attrName>style.visibility</p:attrName>
                                        </p:attrNameLst>
                                      </p:cBhvr>
                                      <p:to>
                                        <p:strVal val="visible"/>
                                      </p:to>
                                    </p:set>
                                    <p:animEffect filter="fade" transition="in">
                                      <p:cBhvr>
                                        <p:cTn dur="1000"/>
                                        <p:tgtEl>
                                          <p:spTgt spid="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2" st="2"/>
                                            </p:txEl>
                                          </p:spTgt>
                                        </p:tgtEl>
                                        <p:attrNameLst>
                                          <p:attrName>style.visibility</p:attrName>
                                        </p:attrNameLst>
                                      </p:cBhvr>
                                      <p:to>
                                        <p:strVal val="visible"/>
                                      </p:to>
                                    </p:set>
                                    <p:animEffect filter="fade" transition="in">
                                      <p:cBhvr>
                                        <p:cTn dur="1000"/>
                                        <p:tgtEl>
                                          <p:spTgt spid="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3" st="3"/>
                                            </p:txEl>
                                          </p:spTgt>
                                        </p:tgtEl>
                                        <p:attrNameLst>
                                          <p:attrName>style.visibility</p:attrName>
                                        </p:attrNameLst>
                                      </p:cBhvr>
                                      <p:to>
                                        <p:strVal val="visible"/>
                                      </p:to>
                                    </p:set>
                                    <p:animEffect filter="fade" transition="in">
                                      <p:cBhvr>
                                        <p:cTn dur="1000"/>
                                        <p:tgtEl>
                                          <p:spTgt spid="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0" st="0"/>
                                            </p:txEl>
                                          </p:spTgt>
                                        </p:tgtEl>
                                        <p:attrNameLst>
                                          <p:attrName>style.visibility</p:attrName>
                                        </p:attrNameLst>
                                      </p:cBhvr>
                                      <p:to>
                                        <p:strVal val="visible"/>
                                      </p:to>
                                    </p:set>
                                    <p:animEffect filter="fade" transition="in">
                                      <p:cBhvr>
                                        <p:cTn dur="1"/>
                                        <p:tgtEl>
                                          <p:spTgt spid="79">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ph type="title"/>
          </p:nvPr>
        </p:nvSpPr>
        <p:spPr>
          <a:xfrm>
            <a:off x="0" y="127800"/>
            <a:ext cx="8284500" cy="60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rgbClr val="003D4C"/>
                </a:solidFill>
                <a:latin typeface="Trebuchet MS"/>
                <a:ea typeface="Trebuchet MS"/>
                <a:cs typeface="Trebuchet MS"/>
                <a:sym typeface="Trebuchet MS"/>
              </a:rPr>
              <a:t>Transform Separable Concerns 1: </a:t>
            </a:r>
            <a:endParaRPr>
              <a:latin typeface="Trebuchet MS"/>
              <a:ea typeface="Trebuchet MS"/>
              <a:cs typeface="Trebuchet MS"/>
              <a:sym typeface="Trebuchet MS"/>
            </a:endParaRPr>
          </a:p>
        </p:txBody>
      </p:sp>
      <p:sp>
        <p:nvSpPr>
          <p:cNvPr id="85" name="Google Shape;85;p15"/>
          <p:cNvSpPr txBox="1"/>
          <p:nvPr>
            <p:ph idx="1" type="body"/>
          </p:nvPr>
        </p:nvSpPr>
        <p:spPr>
          <a:xfrm>
            <a:off x="178300" y="737700"/>
            <a:ext cx="7631700" cy="65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solidFill>
                  <a:srgbClr val="000000"/>
                </a:solidFill>
                <a:latin typeface="Trebuchet MS"/>
                <a:ea typeface="Trebuchet MS"/>
                <a:cs typeface="Trebuchet MS"/>
                <a:sym typeface="Trebuchet MS"/>
              </a:rPr>
              <a:t>For each Input value, where does it go in the Output? </a:t>
            </a:r>
            <a:endParaRPr sz="2400">
              <a:solidFill>
                <a:srgbClr val="000000"/>
              </a:solidFill>
              <a:latin typeface="Trebuchet MS"/>
              <a:ea typeface="Trebuchet MS"/>
              <a:cs typeface="Trebuchet MS"/>
              <a:sym typeface="Trebuchet MS"/>
            </a:endParaRPr>
          </a:p>
          <a:p>
            <a:pPr indent="0" lvl="0" marL="0" rtl="0" algn="l">
              <a:spcBef>
                <a:spcPts val="0"/>
              </a:spcBef>
              <a:spcAft>
                <a:spcPts val="0"/>
              </a:spcAft>
              <a:buNone/>
            </a:pPr>
            <a:r>
              <a:t/>
            </a:r>
            <a:endParaRPr/>
          </a:p>
        </p:txBody>
      </p:sp>
      <p:sp>
        <p:nvSpPr>
          <p:cNvPr id="86" name="Google Shape;86;p15"/>
          <p:cNvSpPr txBox="1"/>
          <p:nvPr>
            <p:ph idx="1" type="body"/>
          </p:nvPr>
        </p:nvSpPr>
        <p:spPr>
          <a:xfrm>
            <a:off x="0" y="1504325"/>
            <a:ext cx="4304100" cy="39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INPUT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"rating": {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"quality":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"value": </a:t>
            </a:r>
            <a:r>
              <a:rPr b="1" lang="en" sz="2400">
                <a:solidFill>
                  <a:srgbClr val="0000FF"/>
                </a:solidFill>
                <a:latin typeface="Courier New"/>
                <a:ea typeface="Courier New"/>
                <a:cs typeface="Courier New"/>
                <a:sym typeface="Courier New"/>
              </a:rPr>
              <a:t>3</a:t>
            </a: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"primary":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"value": </a:t>
            </a:r>
            <a:r>
              <a:rPr b="1" lang="en" sz="2400">
                <a:solidFill>
                  <a:srgbClr val="0000FF"/>
                </a:solidFill>
                <a:latin typeface="Courier New"/>
                <a:ea typeface="Courier New"/>
                <a:cs typeface="Courier New"/>
                <a:sym typeface="Courier New"/>
              </a:rPr>
              <a:t>4</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87" name="Google Shape;87;p15"/>
          <p:cNvSpPr txBox="1"/>
          <p:nvPr>
            <p:ph idx="1" type="body"/>
          </p:nvPr>
        </p:nvSpPr>
        <p:spPr>
          <a:xfrm>
            <a:off x="4483025" y="1513900"/>
            <a:ext cx="4630800" cy="351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OUTPUT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"Rating":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"SecondaryRatings":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"quality":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"Value":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a:p>
        </p:txBody>
      </p:sp>
      <p:grpSp>
        <p:nvGrpSpPr>
          <p:cNvPr id="88" name="Google Shape;88;p15"/>
          <p:cNvGrpSpPr/>
          <p:nvPr/>
        </p:nvGrpSpPr>
        <p:grpSpPr>
          <a:xfrm>
            <a:off x="2715164" y="2198862"/>
            <a:ext cx="4121723" cy="2152201"/>
            <a:chOff x="1974600" y="618150"/>
            <a:chExt cx="4494300" cy="1805386"/>
          </a:xfrm>
        </p:grpSpPr>
        <p:sp>
          <p:nvSpPr>
            <p:cNvPr id="89" name="Google Shape;89;p15"/>
            <p:cNvSpPr/>
            <p:nvPr/>
          </p:nvSpPr>
          <p:spPr>
            <a:xfrm>
              <a:off x="1974600" y="2118736"/>
              <a:ext cx="411600" cy="304800"/>
            </a:xfrm>
            <a:prstGeom prst="rect">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0" name="Google Shape;90;p15"/>
            <p:cNvCxnSpPr/>
            <p:nvPr/>
          </p:nvCxnSpPr>
          <p:spPr>
            <a:xfrm flipH="1" rot="10800000">
              <a:off x="2399279" y="894316"/>
              <a:ext cx="3819900" cy="1373400"/>
            </a:xfrm>
            <a:prstGeom prst="straightConnector1">
              <a:avLst/>
            </a:prstGeom>
            <a:noFill/>
            <a:ln cap="flat" cmpd="sng" w="38100">
              <a:solidFill>
                <a:srgbClr val="00FF00"/>
              </a:solidFill>
              <a:prstDash val="solid"/>
              <a:round/>
              <a:headEnd len="med" w="med" type="none"/>
              <a:tailEnd len="med" w="med" type="triangle"/>
            </a:ln>
          </p:spPr>
        </p:cxnSp>
        <p:sp>
          <p:nvSpPr>
            <p:cNvPr id="91" name="Google Shape;91;p15"/>
            <p:cNvSpPr txBox="1"/>
            <p:nvPr/>
          </p:nvSpPr>
          <p:spPr>
            <a:xfrm>
              <a:off x="6105600" y="618150"/>
              <a:ext cx="363300" cy="51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FF"/>
                  </a:solidFill>
                  <a:latin typeface="Courier New"/>
                  <a:ea typeface="Courier New"/>
                  <a:cs typeface="Courier New"/>
                  <a:sym typeface="Courier New"/>
                </a:rPr>
                <a:t>4</a:t>
              </a:r>
              <a:endParaRPr b="1" sz="2400">
                <a:solidFill>
                  <a:srgbClr val="0000FF"/>
                </a:solidFill>
                <a:latin typeface="Courier New"/>
                <a:ea typeface="Courier New"/>
                <a:cs typeface="Courier New"/>
                <a:sym typeface="Courier New"/>
              </a:endParaRPr>
            </a:p>
          </p:txBody>
        </p:sp>
      </p:grpSp>
      <p:sp>
        <p:nvSpPr>
          <p:cNvPr id="92" name="Google Shape;92;p15"/>
          <p:cNvSpPr txBox="1"/>
          <p:nvPr/>
        </p:nvSpPr>
        <p:spPr>
          <a:xfrm>
            <a:off x="258450" y="5630500"/>
            <a:ext cx="8627100" cy="9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FF"/>
                </a:solidFill>
                <a:latin typeface="Courier New"/>
                <a:ea typeface="Courier New"/>
                <a:cs typeface="Courier New"/>
                <a:sym typeface="Courier New"/>
              </a:rPr>
              <a:t>3</a:t>
            </a:r>
            <a:r>
              <a:rPr b="1" lang="en" sz="2400">
                <a:latin typeface="Courier New"/>
                <a:ea typeface="Courier New"/>
                <a:cs typeface="Courier New"/>
                <a:sym typeface="Courier New"/>
              </a:rPr>
              <a:t> -&gt; "Rating.SecondaryRatings.quality.Value"</a:t>
            </a:r>
            <a:endParaRPr b="1" sz="2400">
              <a:latin typeface="Courier New"/>
              <a:ea typeface="Courier New"/>
              <a:cs typeface="Courier New"/>
              <a:sym typeface="Courier New"/>
            </a:endParaRPr>
          </a:p>
          <a:p>
            <a:pPr indent="0" lvl="0" marL="0" rtl="0" algn="l">
              <a:spcBef>
                <a:spcPts val="0"/>
              </a:spcBef>
              <a:spcAft>
                <a:spcPts val="0"/>
              </a:spcAft>
              <a:buNone/>
            </a:pPr>
            <a:r>
              <a:rPr b="1" lang="en" sz="2400">
                <a:solidFill>
                  <a:srgbClr val="0000FF"/>
                </a:solidFill>
                <a:latin typeface="Courier New"/>
                <a:ea typeface="Courier New"/>
                <a:cs typeface="Courier New"/>
                <a:sym typeface="Courier New"/>
              </a:rPr>
              <a:t>5</a:t>
            </a:r>
            <a:r>
              <a:rPr b="1" lang="en" sz="2400">
                <a:latin typeface="Courier New"/>
                <a:ea typeface="Courier New"/>
                <a:cs typeface="Courier New"/>
                <a:sym typeface="Courier New"/>
              </a:rPr>
              <a:t> -&gt; "Rating.SecondaryRatings.quality.Range"</a:t>
            </a:r>
            <a:endParaRPr b="1">
              <a:latin typeface="Courier New"/>
              <a:ea typeface="Courier New"/>
              <a:cs typeface="Courier New"/>
              <a:sym typeface="Courier New"/>
            </a:endParaRPr>
          </a:p>
        </p:txBody>
      </p:sp>
      <p:grpSp>
        <p:nvGrpSpPr>
          <p:cNvPr id="93" name="Google Shape;93;p15"/>
          <p:cNvGrpSpPr/>
          <p:nvPr/>
        </p:nvGrpSpPr>
        <p:grpSpPr>
          <a:xfrm>
            <a:off x="2715171" y="3002002"/>
            <a:ext cx="4845335" cy="536801"/>
            <a:chOff x="2342800" y="1653559"/>
            <a:chExt cx="5178300" cy="2396432"/>
          </a:xfrm>
        </p:grpSpPr>
        <p:sp>
          <p:nvSpPr>
            <p:cNvPr id="94" name="Google Shape;94;p15"/>
            <p:cNvSpPr/>
            <p:nvPr/>
          </p:nvSpPr>
          <p:spPr>
            <a:xfrm>
              <a:off x="2342800" y="1653559"/>
              <a:ext cx="369000" cy="1317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 name="Google Shape;95;p15"/>
            <p:cNvCxnSpPr/>
            <p:nvPr/>
          </p:nvCxnSpPr>
          <p:spPr>
            <a:xfrm>
              <a:off x="2711811" y="2107792"/>
              <a:ext cx="4531800" cy="1942200"/>
            </a:xfrm>
            <a:prstGeom prst="straightConnector1">
              <a:avLst/>
            </a:prstGeom>
            <a:noFill/>
            <a:ln cap="flat" cmpd="sng" w="38100">
              <a:solidFill>
                <a:srgbClr val="FF0000"/>
              </a:solidFill>
              <a:prstDash val="solid"/>
              <a:round/>
              <a:headEnd len="med" w="med" type="none"/>
              <a:tailEnd len="med" w="med" type="triangle"/>
            </a:ln>
          </p:spPr>
        </p:cxnSp>
        <p:sp>
          <p:nvSpPr>
            <p:cNvPr id="96" name="Google Shape;96;p15"/>
            <p:cNvSpPr txBox="1"/>
            <p:nvPr/>
          </p:nvSpPr>
          <p:spPr>
            <a:xfrm>
              <a:off x="7171600" y="2838651"/>
              <a:ext cx="349500" cy="7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FF"/>
                  </a:solidFill>
                  <a:latin typeface="Courier New"/>
                  <a:ea typeface="Courier New"/>
                  <a:cs typeface="Courier New"/>
                  <a:sym typeface="Courier New"/>
                </a:rPr>
                <a:t>3</a:t>
              </a:r>
              <a:endParaRPr b="1" sz="2400">
                <a:solidFill>
                  <a:srgbClr val="0000FF"/>
                </a:solidFill>
                <a:latin typeface="Courier New"/>
                <a:ea typeface="Courier New"/>
                <a:cs typeface="Courier New"/>
                <a:sym typeface="Courier New"/>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
                                        <p:tgtEl>
                                          <p:spTgt spid="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0" y="127800"/>
            <a:ext cx="8284500" cy="60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rgbClr val="003D4C"/>
                </a:solidFill>
                <a:latin typeface="Trebuchet MS"/>
                <a:ea typeface="Trebuchet MS"/>
                <a:cs typeface="Trebuchet MS"/>
                <a:sym typeface="Trebuchet MS"/>
              </a:rPr>
              <a:t>Transform Separable Concerns 2: </a:t>
            </a:r>
            <a:endParaRPr>
              <a:latin typeface="Trebuchet MS"/>
              <a:ea typeface="Trebuchet MS"/>
              <a:cs typeface="Trebuchet MS"/>
              <a:sym typeface="Trebuchet MS"/>
            </a:endParaRPr>
          </a:p>
        </p:txBody>
      </p:sp>
      <p:sp>
        <p:nvSpPr>
          <p:cNvPr id="102" name="Google Shape;102;p16"/>
          <p:cNvSpPr txBox="1"/>
          <p:nvPr>
            <p:ph idx="1" type="body"/>
          </p:nvPr>
        </p:nvSpPr>
        <p:spPr>
          <a:xfrm>
            <a:off x="178300" y="629425"/>
            <a:ext cx="7631700" cy="65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solidFill>
                  <a:srgbClr val="000000"/>
                </a:solidFill>
                <a:latin typeface="Trebuchet MS"/>
                <a:ea typeface="Trebuchet MS"/>
                <a:cs typeface="Trebuchet MS"/>
                <a:sym typeface="Trebuchet MS"/>
              </a:rPr>
              <a:t>Maintain Output “format”. </a:t>
            </a:r>
            <a:endParaRPr sz="2400">
              <a:solidFill>
                <a:srgbClr val="000000"/>
              </a:solidFill>
              <a:latin typeface="Trebuchet MS"/>
              <a:ea typeface="Trebuchet MS"/>
              <a:cs typeface="Trebuchet MS"/>
              <a:sym typeface="Trebuchet MS"/>
            </a:endParaRPr>
          </a:p>
          <a:p>
            <a:pPr indent="0" lvl="0" marL="0" rtl="0" algn="l">
              <a:spcBef>
                <a:spcPts val="0"/>
              </a:spcBef>
              <a:spcAft>
                <a:spcPts val="0"/>
              </a:spcAft>
              <a:buNone/>
            </a:pPr>
            <a:r>
              <a:t/>
            </a:r>
            <a:endParaRPr/>
          </a:p>
        </p:txBody>
      </p:sp>
      <p:sp>
        <p:nvSpPr>
          <p:cNvPr id="103" name="Google Shape;103;p16"/>
          <p:cNvSpPr txBox="1"/>
          <p:nvPr>
            <p:ph idx="1" type="body"/>
          </p:nvPr>
        </p:nvSpPr>
        <p:spPr>
          <a:xfrm>
            <a:off x="0" y="1164600"/>
            <a:ext cx="4630800" cy="301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Input : Half DevApi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"Rating": </a:t>
            </a:r>
            <a:r>
              <a:rPr b="1" lang="en" sz="2400">
                <a:solidFill>
                  <a:srgbClr val="0000FF"/>
                </a:solidFill>
                <a:latin typeface="Courier New"/>
                <a:ea typeface="Courier New"/>
                <a:cs typeface="Courier New"/>
                <a:sym typeface="Courier New"/>
              </a:rPr>
              <a:t>4</a:t>
            </a: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"SecondaryRatings":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"quality":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"Value": </a:t>
            </a:r>
            <a:r>
              <a:rPr b="1" lang="en" sz="2400">
                <a:solidFill>
                  <a:srgbClr val="0000FF"/>
                </a:solidFill>
                <a:latin typeface="Courier New"/>
                <a:ea typeface="Courier New"/>
                <a:cs typeface="Courier New"/>
                <a:sym typeface="Courier New"/>
              </a:rPr>
              <a:t>3</a:t>
            </a: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104" name="Google Shape;104;p16"/>
          <p:cNvSpPr txBox="1"/>
          <p:nvPr>
            <p:ph idx="1" type="body"/>
          </p:nvPr>
        </p:nvSpPr>
        <p:spPr>
          <a:xfrm>
            <a:off x="4630800" y="802149"/>
            <a:ext cx="4630800" cy="372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New Output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"Rating": </a:t>
            </a:r>
            <a:r>
              <a:rPr b="1" lang="en" sz="2400">
                <a:solidFill>
                  <a:srgbClr val="0000FF"/>
                </a:solidFill>
                <a:latin typeface="Courier New"/>
                <a:ea typeface="Courier New"/>
                <a:cs typeface="Courier New"/>
                <a:sym typeface="Courier New"/>
              </a:rPr>
              <a:t>4</a:t>
            </a: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a:t>
            </a:r>
            <a:r>
              <a:rPr b="1" lang="en" sz="2400">
                <a:solidFill>
                  <a:srgbClr val="FF0000"/>
                </a:solidFill>
                <a:latin typeface="Courier New"/>
                <a:ea typeface="Courier New"/>
                <a:cs typeface="Courier New"/>
                <a:sym typeface="Courier New"/>
              </a:rPr>
              <a:t>"RatingRange": 5,</a:t>
            </a:r>
            <a:endParaRPr b="1" sz="2400">
              <a:solidFill>
                <a:srgbClr val="FF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"SecondaryRatings":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"quality":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"Value": </a:t>
            </a:r>
            <a:r>
              <a:rPr b="1" lang="en" sz="2400">
                <a:solidFill>
                  <a:srgbClr val="0000FF"/>
                </a:solidFill>
                <a:latin typeface="Courier New"/>
                <a:ea typeface="Courier New"/>
                <a:cs typeface="Courier New"/>
                <a:sym typeface="Courier New"/>
              </a:rPr>
              <a:t>3</a:t>
            </a: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FF0000"/>
                </a:solidFill>
                <a:latin typeface="Courier New"/>
                <a:ea typeface="Courier New"/>
                <a:cs typeface="Courier New"/>
                <a:sym typeface="Courier New"/>
              </a:rPr>
              <a:t>      "Range": 5</a:t>
            </a:r>
            <a:endParaRPr b="1" sz="2400">
              <a:solidFill>
                <a:srgbClr val="FF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 }</a:t>
            </a:r>
            <a:endParaRPr/>
          </a:p>
        </p:txBody>
      </p:sp>
      <p:sp>
        <p:nvSpPr>
          <p:cNvPr id="105" name="Google Shape;105;p16"/>
          <p:cNvSpPr txBox="1"/>
          <p:nvPr>
            <p:ph idx="1" type="body"/>
          </p:nvPr>
        </p:nvSpPr>
        <p:spPr>
          <a:xfrm>
            <a:off x="50550" y="4513629"/>
            <a:ext cx="9042900" cy="230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Would be nice...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a:t>
            </a:r>
            <a:r>
              <a:rPr b="1" lang="en" sz="2400">
                <a:solidFill>
                  <a:srgbClr val="FF0000"/>
                </a:solidFill>
                <a:latin typeface="Courier New"/>
                <a:ea typeface="Courier New"/>
                <a:cs typeface="Courier New"/>
                <a:sym typeface="Courier New"/>
              </a:rPr>
              <a:t>RatingRange</a:t>
            </a:r>
            <a:r>
              <a:rPr b="1" lang="en" sz="2400">
                <a:solidFill>
                  <a:srgbClr val="000000"/>
                </a:solidFill>
                <a:latin typeface="Courier New"/>
                <a:ea typeface="Courier New"/>
                <a:cs typeface="Courier New"/>
                <a:sym typeface="Courier New"/>
              </a:rPr>
              <a:t>": 5,</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000000"/>
                </a:solidFill>
                <a:latin typeface="Courier New"/>
                <a:ea typeface="Courier New"/>
                <a:cs typeface="Courier New"/>
                <a:sym typeface="Courier New"/>
              </a:rPr>
              <a:t>  "SecondaryRatings" : {</a:t>
            </a:r>
            <a:endParaRPr b="1" sz="2400">
              <a:solidFill>
                <a:srgbClr val="000000"/>
              </a:solidFill>
              <a:latin typeface="Courier New"/>
              <a:ea typeface="Courier New"/>
              <a:cs typeface="Courier New"/>
              <a:sym typeface="Courier New"/>
            </a:endParaRPr>
          </a:p>
          <a:p>
            <a:pPr indent="457200" lvl="0" marL="0" rtl="0" algn="l">
              <a:spcBef>
                <a:spcPts val="0"/>
              </a:spcBef>
              <a:spcAft>
                <a:spcPts val="0"/>
              </a:spcAft>
              <a:buNone/>
            </a:pPr>
            <a:r>
              <a:rPr b="1" lang="en" sz="2400">
                <a:solidFill>
                  <a:srgbClr val="000000"/>
                </a:solidFill>
                <a:latin typeface="Courier New"/>
                <a:ea typeface="Courier New"/>
                <a:cs typeface="Courier New"/>
                <a:sym typeface="Courier New"/>
              </a:rPr>
              <a:t>  "*" : {</a:t>
            </a:r>
            <a:endParaRPr b="1" sz="2400">
              <a:solidFill>
                <a:srgbClr val="000000"/>
              </a:solidFill>
              <a:latin typeface="Courier New"/>
              <a:ea typeface="Courier New"/>
              <a:cs typeface="Courier New"/>
              <a:sym typeface="Courier New"/>
            </a:endParaRPr>
          </a:p>
          <a:p>
            <a:pPr indent="457200" lvl="0" marL="0" rtl="0" algn="l">
              <a:spcBef>
                <a:spcPts val="0"/>
              </a:spcBef>
              <a:spcAft>
                <a:spcPts val="0"/>
              </a:spcAft>
              <a:buNone/>
            </a:pPr>
            <a:r>
              <a:rPr b="1" lang="en" sz="2400">
                <a:solidFill>
                  <a:srgbClr val="000000"/>
                </a:solidFill>
                <a:latin typeface="Courier New"/>
                <a:ea typeface="Courier New"/>
                <a:cs typeface="Courier New"/>
                <a:sym typeface="Courier New"/>
              </a:rPr>
              <a:t>    "</a:t>
            </a:r>
            <a:r>
              <a:rPr b="1" lang="en" sz="2400">
                <a:solidFill>
                  <a:srgbClr val="FF0000"/>
                </a:solidFill>
                <a:latin typeface="Courier New"/>
                <a:ea typeface="Courier New"/>
                <a:cs typeface="Courier New"/>
                <a:sym typeface="Courier New"/>
              </a:rPr>
              <a:t>Range</a:t>
            </a:r>
            <a:r>
              <a:rPr b="1" lang="en" sz="2400">
                <a:solidFill>
                  <a:srgbClr val="000000"/>
                </a:solidFill>
                <a:latin typeface="Courier New"/>
                <a:ea typeface="Courier New"/>
                <a:cs typeface="Courier New"/>
                <a:sym typeface="Courier New"/>
              </a:rPr>
              <a:t>" : 5, </a:t>
            </a:r>
            <a:endParaRPr b="1" sz="2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