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61" r:id="rId7"/>
    <p:sldId id="259" r:id="rId8"/>
    <p:sldId id="263" r:id="rId9"/>
    <p:sldId id="265" r:id="rId10"/>
    <p:sldId id="267" r:id="rId11"/>
    <p:sldId id="271" r:id="rId12"/>
    <p:sldId id="269" r:id="rId13"/>
    <p:sldId id="273" r:id="rId14"/>
    <p:sldId id="275" r:id="rId15"/>
    <p:sldId id="277" r:id="rId16"/>
    <p:sldId id="278" r:id="rId17"/>
    <p:sldId id="279" r:id="rId18"/>
    <p:sldId id="280" r:id="rId19"/>
    <p:sldId id="281"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28"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72" d="100"/>
          <a:sy n="72" d="100"/>
        </p:scale>
        <p:origin x="660" y="66"/>
      </p:cViewPr>
      <p:guideLst>
        <p:guide orient="horz" pos="1128"/>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Διαφάνεια τίτλου">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54CF515-421B-4EB5-9187-A75533FD0095}"/>
              </a:ext>
            </a:extLst>
          </p:cNvPr>
          <p:cNvSpPr>
            <a:spLocks noGrp="1"/>
          </p:cNvSpPr>
          <p:nvPr>
            <p:ph type="ctrTitle"/>
          </p:nvPr>
        </p:nvSpPr>
        <p:spPr>
          <a:xfrm>
            <a:off x="1524000" y="1122363"/>
            <a:ext cx="9144000" cy="2387600"/>
          </a:xfrm>
        </p:spPr>
        <p:txBody>
          <a:bodyPr anchor="b"/>
          <a:lstStyle>
            <a:lvl1pPr algn="ctr">
              <a:defRPr sz="6000"/>
            </a:lvl1pPr>
          </a:lstStyle>
          <a:p>
            <a:r>
              <a:rPr lang="el-GR"/>
              <a:t>Κάντε κλικ για να επεξεργαστείτε τον τίτλο υποδείγματος</a:t>
            </a:r>
            <a:endParaRPr lang="en-US"/>
          </a:p>
        </p:txBody>
      </p:sp>
      <p:sp>
        <p:nvSpPr>
          <p:cNvPr id="3" name="Υπότιτλος 2">
            <a:extLst>
              <a:ext uri="{FF2B5EF4-FFF2-40B4-BE49-F238E27FC236}">
                <a16:creationId xmlns:a16="http://schemas.microsoft.com/office/drawing/2014/main" id="{27C80EBE-F7B5-4226-87F7-62EB9B7605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a:t>Κάντε κλικ για να επεξεργαστείτε τον υπότιτλο του υποδείγματος</a:t>
            </a:r>
            <a:endParaRPr lang="en-US"/>
          </a:p>
        </p:txBody>
      </p:sp>
      <p:sp>
        <p:nvSpPr>
          <p:cNvPr id="4" name="Θέση ημερομηνίας 3">
            <a:extLst>
              <a:ext uri="{FF2B5EF4-FFF2-40B4-BE49-F238E27FC236}">
                <a16:creationId xmlns:a16="http://schemas.microsoft.com/office/drawing/2014/main" id="{9FBE270B-D89C-467D-8C60-106A314014CE}"/>
              </a:ext>
            </a:extLst>
          </p:cNvPr>
          <p:cNvSpPr>
            <a:spLocks noGrp="1"/>
          </p:cNvSpPr>
          <p:nvPr>
            <p:ph type="dt" sz="half" idx="10"/>
          </p:nvPr>
        </p:nvSpPr>
        <p:spPr/>
        <p:txBody>
          <a:bodyPr/>
          <a:lstStyle/>
          <a:p>
            <a:fld id="{6C655BBF-AA7E-4115-855B-B17E8951CB52}" type="datetimeFigureOut">
              <a:rPr lang="en-US" smtClean="0"/>
              <a:t>10/25/2020</a:t>
            </a:fld>
            <a:endParaRPr lang="en-US"/>
          </a:p>
        </p:txBody>
      </p:sp>
      <p:sp>
        <p:nvSpPr>
          <p:cNvPr id="5" name="Θέση υποσέλιδου 4">
            <a:extLst>
              <a:ext uri="{FF2B5EF4-FFF2-40B4-BE49-F238E27FC236}">
                <a16:creationId xmlns:a16="http://schemas.microsoft.com/office/drawing/2014/main" id="{9107B8EB-32F2-46FC-BF24-14C4B317C837}"/>
              </a:ext>
            </a:extLst>
          </p:cNvPr>
          <p:cNvSpPr>
            <a:spLocks noGrp="1"/>
          </p:cNvSpPr>
          <p:nvPr>
            <p:ph type="ftr" sz="quarter" idx="11"/>
          </p:nvPr>
        </p:nvSpPr>
        <p:spPr/>
        <p:txBody>
          <a:bodyPr/>
          <a:lstStyle/>
          <a:p>
            <a:endParaRPr lang="en-US"/>
          </a:p>
        </p:txBody>
      </p:sp>
      <p:sp>
        <p:nvSpPr>
          <p:cNvPr id="6" name="Θέση αριθμού διαφάνειας 5">
            <a:extLst>
              <a:ext uri="{FF2B5EF4-FFF2-40B4-BE49-F238E27FC236}">
                <a16:creationId xmlns:a16="http://schemas.microsoft.com/office/drawing/2014/main" id="{51B2F99C-1479-4107-8C3E-06AB040DEE8A}"/>
              </a:ext>
            </a:extLst>
          </p:cNvPr>
          <p:cNvSpPr>
            <a:spLocks noGrp="1"/>
          </p:cNvSpPr>
          <p:nvPr>
            <p:ph type="sldNum" sz="quarter" idx="12"/>
          </p:nvPr>
        </p:nvSpPr>
        <p:spPr/>
        <p:txBody>
          <a:bodyPr/>
          <a:lstStyle/>
          <a:p>
            <a:fld id="{F4B66B58-1012-421B-9770-2B96E7845440}" type="slidenum">
              <a:rPr lang="en-US" smtClean="0"/>
              <a:t>‹#›</a:t>
            </a:fld>
            <a:endParaRPr lang="en-US"/>
          </a:p>
        </p:txBody>
      </p:sp>
    </p:spTree>
    <p:extLst>
      <p:ext uri="{BB962C8B-B14F-4D97-AF65-F5344CB8AC3E}">
        <p14:creationId xmlns:p14="http://schemas.microsoft.com/office/powerpoint/2010/main" val="301094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Τίτλος και Κατακόρυφο κείμενο">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080EBD2-2DA4-410D-9809-BEDFB18ABEF0}"/>
              </a:ext>
            </a:extLst>
          </p:cNvPr>
          <p:cNvSpPr>
            <a:spLocks noGrp="1"/>
          </p:cNvSpPr>
          <p:nvPr>
            <p:ph type="title"/>
          </p:nvPr>
        </p:nvSpPr>
        <p:spPr/>
        <p:txBody>
          <a:bodyPr/>
          <a:lstStyle/>
          <a:p>
            <a:r>
              <a:rPr lang="el-GR"/>
              <a:t>Κάντε κλικ για να επεξεργαστείτε τον τίτλο υποδείγματος</a:t>
            </a:r>
            <a:endParaRPr lang="en-US"/>
          </a:p>
        </p:txBody>
      </p:sp>
      <p:sp>
        <p:nvSpPr>
          <p:cNvPr id="3" name="Θέση κατακόρυφου κειμένου 2">
            <a:extLst>
              <a:ext uri="{FF2B5EF4-FFF2-40B4-BE49-F238E27FC236}">
                <a16:creationId xmlns:a16="http://schemas.microsoft.com/office/drawing/2014/main" id="{78D3DC4D-0991-4F8E-A6F6-5C16EB48D175}"/>
              </a:ext>
            </a:extLst>
          </p:cNvPr>
          <p:cNvSpPr>
            <a:spLocks noGrp="1"/>
          </p:cNvSpPr>
          <p:nvPr>
            <p:ph type="body" orient="vert" idx="1"/>
          </p:nvPr>
        </p:nvSpPr>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a:p>
        </p:txBody>
      </p:sp>
      <p:sp>
        <p:nvSpPr>
          <p:cNvPr id="4" name="Θέση ημερομηνίας 3">
            <a:extLst>
              <a:ext uri="{FF2B5EF4-FFF2-40B4-BE49-F238E27FC236}">
                <a16:creationId xmlns:a16="http://schemas.microsoft.com/office/drawing/2014/main" id="{A7319863-1CD2-4577-B6F2-2D9F090761CF}"/>
              </a:ext>
            </a:extLst>
          </p:cNvPr>
          <p:cNvSpPr>
            <a:spLocks noGrp="1"/>
          </p:cNvSpPr>
          <p:nvPr>
            <p:ph type="dt" sz="half" idx="10"/>
          </p:nvPr>
        </p:nvSpPr>
        <p:spPr/>
        <p:txBody>
          <a:bodyPr/>
          <a:lstStyle/>
          <a:p>
            <a:fld id="{6C655BBF-AA7E-4115-855B-B17E8951CB52}" type="datetimeFigureOut">
              <a:rPr lang="en-US" smtClean="0"/>
              <a:t>10/25/2020</a:t>
            </a:fld>
            <a:endParaRPr lang="en-US"/>
          </a:p>
        </p:txBody>
      </p:sp>
      <p:sp>
        <p:nvSpPr>
          <p:cNvPr id="5" name="Θέση υποσέλιδου 4">
            <a:extLst>
              <a:ext uri="{FF2B5EF4-FFF2-40B4-BE49-F238E27FC236}">
                <a16:creationId xmlns:a16="http://schemas.microsoft.com/office/drawing/2014/main" id="{D6963CD7-EE60-442D-BF1F-9A05CBCB94F9}"/>
              </a:ext>
            </a:extLst>
          </p:cNvPr>
          <p:cNvSpPr>
            <a:spLocks noGrp="1"/>
          </p:cNvSpPr>
          <p:nvPr>
            <p:ph type="ftr" sz="quarter" idx="11"/>
          </p:nvPr>
        </p:nvSpPr>
        <p:spPr/>
        <p:txBody>
          <a:bodyPr/>
          <a:lstStyle/>
          <a:p>
            <a:endParaRPr lang="en-US"/>
          </a:p>
        </p:txBody>
      </p:sp>
      <p:sp>
        <p:nvSpPr>
          <p:cNvPr id="6" name="Θέση αριθμού διαφάνειας 5">
            <a:extLst>
              <a:ext uri="{FF2B5EF4-FFF2-40B4-BE49-F238E27FC236}">
                <a16:creationId xmlns:a16="http://schemas.microsoft.com/office/drawing/2014/main" id="{53061218-318D-4584-8583-F6BA9D96AC66}"/>
              </a:ext>
            </a:extLst>
          </p:cNvPr>
          <p:cNvSpPr>
            <a:spLocks noGrp="1"/>
          </p:cNvSpPr>
          <p:nvPr>
            <p:ph type="sldNum" sz="quarter" idx="12"/>
          </p:nvPr>
        </p:nvSpPr>
        <p:spPr/>
        <p:txBody>
          <a:bodyPr/>
          <a:lstStyle/>
          <a:p>
            <a:fld id="{F4B66B58-1012-421B-9770-2B96E7845440}" type="slidenum">
              <a:rPr lang="en-US" smtClean="0"/>
              <a:t>‹#›</a:t>
            </a:fld>
            <a:endParaRPr lang="en-US"/>
          </a:p>
        </p:txBody>
      </p:sp>
    </p:spTree>
    <p:extLst>
      <p:ext uri="{BB962C8B-B14F-4D97-AF65-F5344CB8AC3E}">
        <p14:creationId xmlns:p14="http://schemas.microsoft.com/office/powerpoint/2010/main" val="3773117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Κατακόρυφος τίτλος και Κείμενο">
    <p:spTree>
      <p:nvGrpSpPr>
        <p:cNvPr id="1" name=""/>
        <p:cNvGrpSpPr/>
        <p:nvPr/>
      </p:nvGrpSpPr>
      <p:grpSpPr>
        <a:xfrm>
          <a:off x="0" y="0"/>
          <a:ext cx="0" cy="0"/>
          <a:chOff x="0" y="0"/>
          <a:chExt cx="0" cy="0"/>
        </a:xfrm>
      </p:grpSpPr>
      <p:sp>
        <p:nvSpPr>
          <p:cNvPr id="2" name="Κατακόρυφος τίτλος 1">
            <a:extLst>
              <a:ext uri="{FF2B5EF4-FFF2-40B4-BE49-F238E27FC236}">
                <a16:creationId xmlns:a16="http://schemas.microsoft.com/office/drawing/2014/main" id="{EED7101B-177C-46EA-AE4F-44849E7FE079}"/>
              </a:ext>
            </a:extLst>
          </p:cNvPr>
          <p:cNvSpPr>
            <a:spLocks noGrp="1"/>
          </p:cNvSpPr>
          <p:nvPr>
            <p:ph type="title" orient="vert"/>
          </p:nvPr>
        </p:nvSpPr>
        <p:spPr>
          <a:xfrm>
            <a:off x="8724900" y="365125"/>
            <a:ext cx="2628900" cy="5811838"/>
          </a:xfrm>
        </p:spPr>
        <p:txBody>
          <a:bodyPr vert="eaVert"/>
          <a:lstStyle/>
          <a:p>
            <a:r>
              <a:rPr lang="el-GR"/>
              <a:t>Κάντε κλικ για να επεξεργαστείτε τον τίτλο υποδείγματος</a:t>
            </a:r>
            <a:endParaRPr lang="en-US"/>
          </a:p>
        </p:txBody>
      </p:sp>
      <p:sp>
        <p:nvSpPr>
          <p:cNvPr id="3" name="Θέση κατακόρυφου κειμένου 2">
            <a:extLst>
              <a:ext uri="{FF2B5EF4-FFF2-40B4-BE49-F238E27FC236}">
                <a16:creationId xmlns:a16="http://schemas.microsoft.com/office/drawing/2014/main" id="{99860528-0551-4868-B08E-8DF6B7062C5A}"/>
              </a:ext>
            </a:extLst>
          </p:cNvPr>
          <p:cNvSpPr>
            <a:spLocks noGrp="1"/>
          </p:cNvSpPr>
          <p:nvPr>
            <p:ph type="body" orient="vert" idx="1"/>
          </p:nvPr>
        </p:nvSpPr>
        <p:spPr>
          <a:xfrm>
            <a:off x="838200" y="365125"/>
            <a:ext cx="7734300" cy="5811838"/>
          </a:xfrm>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a:p>
        </p:txBody>
      </p:sp>
      <p:sp>
        <p:nvSpPr>
          <p:cNvPr id="4" name="Θέση ημερομηνίας 3">
            <a:extLst>
              <a:ext uri="{FF2B5EF4-FFF2-40B4-BE49-F238E27FC236}">
                <a16:creationId xmlns:a16="http://schemas.microsoft.com/office/drawing/2014/main" id="{15AB2594-AFA3-488F-AF54-EB460588731C}"/>
              </a:ext>
            </a:extLst>
          </p:cNvPr>
          <p:cNvSpPr>
            <a:spLocks noGrp="1"/>
          </p:cNvSpPr>
          <p:nvPr>
            <p:ph type="dt" sz="half" idx="10"/>
          </p:nvPr>
        </p:nvSpPr>
        <p:spPr/>
        <p:txBody>
          <a:bodyPr/>
          <a:lstStyle/>
          <a:p>
            <a:fld id="{6C655BBF-AA7E-4115-855B-B17E8951CB52}" type="datetimeFigureOut">
              <a:rPr lang="en-US" smtClean="0"/>
              <a:t>10/25/2020</a:t>
            </a:fld>
            <a:endParaRPr lang="en-US"/>
          </a:p>
        </p:txBody>
      </p:sp>
      <p:sp>
        <p:nvSpPr>
          <p:cNvPr id="5" name="Θέση υποσέλιδου 4">
            <a:extLst>
              <a:ext uri="{FF2B5EF4-FFF2-40B4-BE49-F238E27FC236}">
                <a16:creationId xmlns:a16="http://schemas.microsoft.com/office/drawing/2014/main" id="{5385A154-E25C-4B54-9C10-1F56A575C75F}"/>
              </a:ext>
            </a:extLst>
          </p:cNvPr>
          <p:cNvSpPr>
            <a:spLocks noGrp="1"/>
          </p:cNvSpPr>
          <p:nvPr>
            <p:ph type="ftr" sz="quarter" idx="11"/>
          </p:nvPr>
        </p:nvSpPr>
        <p:spPr/>
        <p:txBody>
          <a:bodyPr/>
          <a:lstStyle/>
          <a:p>
            <a:endParaRPr lang="en-US"/>
          </a:p>
        </p:txBody>
      </p:sp>
      <p:sp>
        <p:nvSpPr>
          <p:cNvPr id="6" name="Θέση αριθμού διαφάνειας 5">
            <a:extLst>
              <a:ext uri="{FF2B5EF4-FFF2-40B4-BE49-F238E27FC236}">
                <a16:creationId xmlns:a16="http://schemas.microsoft.com/office/drawing/2014/main" id="{E8E3E55D-1A2D-4E7B-9BD2-1384C6C9AF57}"/>
              </a:ext>
            </a:extLst>
          </p:cNvPr>
          <p:cNvSpPr>
            <a:spLocks noGrp="1"/>
          </p:cNvSpPr>
          <p:nvPr>
            <p:ph type="sldNum" sz="quarter" idx="12"/>
          </p:nvPr>
        </p:nvSpPr>
        <p:spPr/>
        <p:txBody>
          <a:bodyPr/>
          <a:lstStyle/>
          <a:p>
            <a:fld id="{F4B66B58-1012-421B-9770-2B96E7845440}" type="slidenum">
              <a:rPr lang="en-US" smtClean="0"/>
              <a:t>‹#›</a:t>
            </a:fld>
            <a:endParaRPr lang="en-US"/>
          </a:p>
        </p:txBody>
      </p:sp>
    </p:spTree>
    <p:extLst>
      <p:ext uri="{BB962C8B-B14F-4D97-AF65-F5344CB8AC3E}">
        <p14:creationId xmlns:p14="http://schemas.microsoft.com/office/powerpoint/2010/main" val="3101703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Τίτλος και περιεχόμενο">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AA9069D-3138-4CFA-9EA1-97E5E8A4C113}"/>
              </a:ext>
            </a:extLst>
          </p:cNvPr>
          <p:cNvSpPr>
            <a:spLocks noGrp="1"/>
          </p:cNvSpPr>
          <p:nvPr>
            <p:ph type="title"/>
          </p:nvPr>
        </p:nvSpPr>
        <p:spPr/>
        <p:txBody>
          <a:bodyPr/>
          <a:lstStyle/>
          <a:p>
            <a:r>
              <a:rPr lang="el-GR"/>
              <a:t>Κάντε κλικ για να επεξεργαστείτε τον τίτλο υποδείγματος</a:t>
            </a:r>
            <a:endParaRPr lang="en-US"/>
          </a:p>
        </p:txBody>
      </p:sp>
      <p:sp>
        <p:nvSpPr>
          <p:cNvPr id="3" name="Θέση περιεχομένου 2">
            <a:extLst>
              <a:ext uri="{FF2B5EF4-FFF2-40B4-BE49-F238E27FC236}">
                <a16:creationId xmlns:a16="http://schemas.microsoft.com/office/drawing/2014/main" id="{1F55BF89-6763-4902-83E1-E24E19F1820F}"/>
              </a:ext>
            </a:extLst>
          </p:cNvPr>
          <p:cNvSpPr>
            <a:spLocks noGrp="1"/>
          </p:cNvSpPr>
          <p:nvPr>
            <p:ph idx="1"/>
          </p:nvPr>
        </p:nvSpPr>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a:p>
        </p:txBody>
      </p:sp>
      <p:sp>
        <p:nvSpPr>
          <p:cNvPr id="4" name="Θέση ημερομηνίας 3">
            <a:extLst>
              <a:ext uri="{FF2B5EF4-FFF2-40B4-BE49-F238E27FC236}">
                <a16:creationId xmlns:a16="http://schemas.microsoft.com/office/drawing/2014/main" id="{AC8D2D69-CC61-47C1-A712-7D75BFA6F552}"/>
              </a:ext>
            </a:extLst>
          </p:cNvPr>
          <p:cNvSpPr>
            <a:spLocks noGrp="1"/>
          </p:cNvSpPr>
          <p:nvPr>
            <p:ph type="dt" sz="half" idx="10"/>
          </p:nvPr>
        </p:nvSpPr>
        <p:spPr/>
        <p:txBody>
          <a:bodyPr/>
          <a:lstStyle/>
          <a:p>
            <a:fld id="{6C655BBF-AA7E-4115-855B-B17E8951CB52}" type="datetimeFigureOut">
              <a:rPr lang="en-US" smtClean="0"/>
              <a:t>10/25/2020</a:t>
            </a:fld>
            <a:endParaRPr lang="en-US"/>
          </a:p>
        </p:txBody>
      </p:sp>
      <p:sp>
        <p:nvSpPr>
          <p:cNvPr id="5" name="Θέση υποσέλιδου 4">
            <a:extLst>
              <a:ext uri="{FF2B5EF4-FFF2-40B4-BE49-F238E27FC236}">
                <a16:creationId xmlns:a16="http://schemas.microsoft.com/office/drawing/2014/main" id="{A665B132-238A-49A8-A8FC-D536C110103A}"/>
              </a:ext>
            </a:extLst>
          </p:cNvPr>
          <p:cNvSpPr>
            <a:spLocks noGrp="1"/>
          </p:cNvSpPr>
          <p:nvPr>
            <p:ph type="ftr" sz="quarter" idx="11"/>
          </p:nvPr>
        </p:nvSpPr>
        <p:spPr/>
        <p:txBody>
          <a:bodyPr/>
          <a:lstStyle/>
          <a:p>
            <a:endParaRPr lang="en-US"/>
          </a:p>
        </p:txBody>
      </p:sp>
      <p:sp>
        <p:nvSpPr>
          <p:cNvPr id="6" name="Θέση αριθμού διαφάνειας 5">
            <a:extLst>
              <a:ext uri="{FF2B5EF4-FFF2-40B4-BE49-F238E27FC236}">
                <a16:creationId xmlns:a16="http://schemas.microsoft.com/office/drawing/2014/main" id="{D76F6907-F987-4F99-88F8-EE76AEC3DA68}"/>
              </a:ext>
            </a:extLst>
          </p:cNvPr>
          <p:cNvSpPr>
            <a:spLocks noGrp="1"/>
          </p:cNvSpPr>
          <p:nvPr>
            <p:ph type="sldNum" sz="quarter" idx="12"/>
          </p:nvPr>
        </p:nvSpPr>
        <p:spPr/>
        <p:txBody>
          <a:bodyPr/>
          <a:lstStyle/>
          <a:p>
            <a:fld id="{F4B66B58-1012-421B-9770-2B96E7845440}" type="slidenum">
              <a:rPr lang="en-US" smtClean="0"/>
              <a:t>‹#›</a:t>
            </a:fld>
            <a:endParaRPr lang="en-US"/>
          </a:p>
        </p:txBody>
      </p:sp>
    </p:spTree>
    <p:extLst>
      <p:ext uri="{BB962C8B-B14F-4D97-AF65-F5344CB8AC3E}">
        <p14:creationId xmlns:p14="http://schemas.microsoft.com/office/powerpoint/2010/main" val="3512360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Κεφαλίδα ενότητα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7DB3B04-F44D-44C3-8E0A-DD895C51D839}"/>
              </a:ext>
            </a:extLst>
          </p:cNvPr>
          <p:cNvSpPr>
            <a:spLocks noGrp="1"/>
          </p:cNvSpPr>
          <p:nvPr>
            <p:ph type="title"/>
          </p:nvPr>
        </p:nvSpPr>
        <p:spPr>
          <a:xfrm>
            <a:off x="831850" y="1709738"/>
            <a:ext cx="10515600" cy="2852737"/>
          </a:xfrm>
        </p:spPr>
        <p:txBody>
          <a:bodyPr anchor="b"/>
          <a:lstStyle>
            <a:lvl1pPr>
              <a:defRPr sz="6000"/>
            </a:lvl1pPr>
          </a:lstStyle>
          <a:p>
            <a:r>
              <a:rPr lang="el-GR"/>
              <a:t>Κάντε κλικ για να επεξεργαστείτε τον τίτλο υποδείγματος</a:t>
            </a:r>
            <a:endParaRPr lang="en-US"/>
          </a:p>
        </p:txBody>
      </p:sp>
      <p:sp>
        <p:nvSpPr>
          <p:cNvPr id="3" name="Θέση κειμένου 2">
            <a:extLst>
              <a:ext uri="{FF2B5EF4-FFF2-40B4-BE49-F238E27FC236}">
                <a16:creationId xmlns:a16="http://schemas.microsoft.com/office/drawing/2014/main" id="{5FCD64CD-2734-4370-BC66-4446CD26F0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l-GR"/>
              <a:t>Στυλ κειμένου υποδείγματος</a:t>
            </a:r>
          </a:p>
        </p:txBody>
      </p:sp>
      <p:sp>
        <p:nvSpPr>
          <p:cNvPr id="4" name="Θέση ημερομηνίας 3">
            <a:extLst>
              <a:ext uri="{FF2B5EF4-FFF2-40B4-BE49-F238E27FC236}">
                <a16:creationId xmlns:a16="http://schemas.microsoft.com/office/drawing/2014/main" id="{7920EB2D-01C7-4825-8C5F-05B27AAB1ADF}"/>
              </a:ext>
            </a:extLst>
          </p:cNvPr>
          <p:cNvSpPr>
            <a:spLocks noGrp="1"/>
          </p:cNvSpPr>
          <p:nvPr>
            <p:ph type="dt" sz="half" idx="10"/>
          </p:nvPr>
        </p:nvSpPr>
        <p:spPr/>
        <p:txBody>
          <a:bodyPr/>
          <a:lstStyle/>
          <a:p>
            <a:fld id="{6C655BBF-AA7E-4115-855B-B17E8951CB52}" type="datetimeFigureOut">
              <a:rPr lang="en-US" smtClean="0"/>
              <a:t>10/25/2020</a:t>
            </a:fld>
            <a:endParaRPr lang="en-US"/>
          </a:p>
        </p:txBody>
      </p:sp>
      <p:sp>
        <p:nvSpPr>
          <p:cNvPr id="5" name="Θέση υποσέλιδου 4">
            <a:extLst>
              <a:ext uri="{FF2B5EF4-FFF2-40B4-BE49-F238E27FC236}">
                <a16:creationId xmlns:a16="http://schemas.microsoft.com/office/drawing/2014/main" id="{EB9F93C8-E569-476B-AD18-DA7AB17DC3A5}"/>
              </a:ext>
            </a:extLst>
          </p:cNvPr>
          <p:cNvSpPr>
            <a:spLocks noGrp="1"/>
          </p:cNvSpPr>
          <p:nvPr>
            <p:ph type="ftr" sz="quarter" idx="11"/>
          </p:nvPr>
        </p:nvSpPr>
        <p:spPr/>
        <p:txBody>
          <a:bodyPr/>
          <a:lstStyle/>
          <a:p>
            <a:endParaRPr lang="en-US"/>
          </a:p>
        </p:txBody>
      </p:sp>
      <p:sp>
        <p:nvSpPr>
          <p:cNvPr id="6" name="Θέση αριθμού διαφάνειας 5">
            <a:extLst>
              <a:ext uri="{FF2B5EF4-FFF2-40B4-BE49-F238E27FC236}">
                <a16:creationId xmlns:a16="http://schemas.microsoft.com/office/drawing/2014/main" id="{59E982AB-94F9-4631-98E2-DB4D7522C414}"/>
              </a:ext>
            </a:extLst>
          </p:cNvPr>
          <p:cNvSpPr>
            <a:spLocks noGrp="1"/>
          </p:cNvSpPr>
          <p:nvPr>
            <p:ph type="sldNum" sz="quarter" idx="12"/>
          </p:nvPr>
        </p:nvSpPr>
        <p:spPr/>
        <p:txBody>
          <a:bodyPr/>
          <a:lstStyle/>
          <a:p>
            <a:fld id="{F4B66B58-1012-421B-9770-2B96E7845440}" type="slidenum">
              <a:rPr lang="en-US" smtClean="0"/>
              <a:t>‹#›</a:t>
            </a:fld>
            <a:endParaRPr lang="en-US"/>
          </a:p>
        </p:txBody>
      </p:sp>
    </p:spTree>
    <p:extLst>
      <p:ext uri="{BB962C8B-B14F-4D97-AF65-F5344CB8AC3E}">
        <p14:creationId xmlns:p14="http://schemas.microsoft.com/office/powerpoint/2010/main" val="3973346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Δύο περιεχόμεν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451ECE3-DE29-4FAA-9631-92408812CA35}"/>
              </a:ext>
            </a:extLst>
          </p:cNvPr>
          <p:cNvSpPr>
            <a:spLocks noGrp="1"/>
          </p:cNvSpPr>
          <p:nvPr>
            <p:ph type="title"/>
          </p:nvPr>
        </p:nvSpPr>
        <p:spPr/>
        <p:txBody>
          <a:bodyPr/>
          <a:lstStyle/>
          <a:p>
            <a:r>
              <a:rPr lang="el-GR"/>
              <a:t>Κάντε κλικ για να επεξεργαστείτε τον τίτλο υποδείγματος</a:t>
            </a:r>
            <a:endParaRPr lang="en-US"/>
          </a:p>
        </p:txBody>
      </p:sp>
      <p:sp>
        <p:nvSpPr>
          <p:cNvPr id="3" name="Θέση περιεχομένου 2">
            <a:extLst>
              <a:ext uri="{FF2B5EF4-FFF2-40B4-BE49-F238E27FC236}">
                <a16:creationId xmlns:a16="http://schemas.microsoft.com/office/drawing/2014/main" id="{D45AF1A3-DAA4-4FF7-B5BB-7B918A84E3DF}"/>
              </a:ext>
            </a:extLst>
          </p:cNvPr>
          <p:cNvSpPr>
            <a:spLocks noGrp="1"/>
          </p:cNvSpPr>
          <p:nvPr>
            <p:ph sz="half" idx="1"/>
          </p:nvPr>
        </p:nvSpPr>
        <p:spPr>
          <a:xfrm>
            <a:off x="838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a:p>
        </p:txBody>
      </p:sp>
      <p:sp>
        <p:nvSpPr>
          <p:cNvPr id="4" name="Θέση περιεχομένου 3">
            <a:extLst>
              <a:ext uri="{FF2B5EF4-FFF2-40B4-BE49-F238E27FC236}">
                <a16:creationId xmlns:a16="http://schemas.microsoft.com/office/drawing/2014/main" id="{326061DD-35F6-4C0B-99F0-D82B5B7B05D6}"/>
              </a:ext>
            </a:extLst>
          </p:cNvPr>
          <p:cNvSpPr>
            <a:spLocks noGrp="1"/>
          </p:cNvSpPr>
          <p:nvPr>
            <p:ph sz="half" idx="2"/>
          </p:nvPr>
        </p:nvSpPr>
        <p:spPr>
          <a:xfrm>
            <a:off x="6172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a:p>
        </p:txBody>
      </p:sp>
      <p:sp>
        <p:nvSpPr>
          <p:cNvPr id="5" name="Θέση ημερομηνίας 4">
            <a:extLst>
              <a:ext uri="{FF2B5EF4-FFF2-40B4-BE49-F238E27FC236}">
                <a16:creationId xmlns:a16="http://schemas.microsoft.com/office/drawing/2014/main" id="{42C11057-FCB3-485F-99F9-7E85DE471772}"/>
              </a:ext>
            </a:extLst>
          </p:cNvPr>
          <p:cNvSpPr>
            <a:spLocks noGrp="1"/>
          </p:cNvSpPr>
          <p:nvPr>
            <p:ph type="dt" sz="half" idx="10"/>
          </p:nvPr>
        </p:nvSpPr>
        <p:spPr/>
        <p:txBody>
          <a:bodyPr/>
          <a:lstStyle/>
          <a:p>
            <a:fld id="{6C655BBF-AA7E-4115-855B-B17E8951CB52}" type="datetimeFigureOut">
              <a:rPr lang="en-US" smtClean="0"/>
              <a:t>10/25/2020</a:t>
            </a:fld>
            <a:endParaRPr lang="en-US"/>
          </a:p>
        </p:txBody>
      </p:sp>
      <p:sp>
        <p:nvSpPr>
          <p:cNvPr id="6" name="Θέση υποσέλιδου 5">
            <a:extLst>
              <a:ext uri="{FF2B5EF4-FFF2-40B4-BE49-F238E27FC236}">
                <a16:creationId xmlns:a16="http://schemas.microsoft.com/office/drawing/2014/main" id="{1310B1D5-3729-4D66-A6FD-24330FE64117}"/>
              </a:ext>
            </a:extLst>
          </p:cNvPr>
          <p:cNvSpPr>
            <a:spLocks noGrp="1"/>
          </p:cNvSpPr>
          <p:nvPr>
            <p:ph type="ftr" sz="quarter" idx="11"/>
          </p:nvPr>
        </p:nvSpPr>
        <p:spPr/>
        <p:txBody>
          <a:bodyPr/>
          <a:lstStyle/>
          <a:p>
            <a:endParaRPr lang="en-US"/>
          </a:p>
        </p:txBody>
      </p:sp>
      <p:sp>
        <p:nvSpPr>
          <p:cNvPr id="7" name="Θέση αριθμού διαφάνειας 6">
            <a:extLst>
              <a:ext uri="{FF2B5EF4-FFF2-40B4-BE49-F238E27FC236}">
                <a16:creationId xmlns:a16="http://schemas.microsoft.com/office/drawing/2014/main" id="{2C375DE0-1162-41C0-93E5-0A1B6C530A56}"/>
              </a:ext>
            </a:extLst>
          </p:cNvPr>
          <p:cNvSpPr>
            <a:spLocks noGrp="1"/>
          </p:cNvSpPr>
          <p:nvPr>
            <p:ph type="sldNum" sz="quarter" idx="12"/>
          </p:nvPr>
        </p:nvSpPr>
        <p:spPr/>
        <p:txBody>
          <a:bodyPr/>
          <a:lstStyle/>
          <a:p>
            <a:fld id="{F4B66B58-1012-421B-9770-2B96E7845440}" type="slidenum">
              <a:rPr lang="en-US" smtClean="0"/>
              <a:t>‹#›</a:t>
            </a:fld>
            <a:endParaRPr lang="en-US"/>
          </a:p>
        </p:txBody>
      </p:sp>
    </p:spTree>
    <p:extLst>
      <p:ext uri="{BB962C8B-B14F-4D97-AF65-F5344CB8AC3E}">
        <p14:creationId xmlns:p14="http://schemas.microsoft.com/office/powerpoint/2010/main" val="1300111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Σύγκριση">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DC634C0-98BE-4905-A269-688DE429174F}"/>
              </a:ext>
            </a:extLst>
          </p:cNvPr>
          <p:cNvSpPr>
            <a:spLocks noGrp="1"/>
          </p:cNvSpPr>
          <p:nvPr>
            <p:ph type="title"/>
          </p:nvPr>
        </p:nvSpPr>
        <p:spPr>
          <a:xfrm>
            <a:off x="839788" y="365125"/>
            <a:ext cx="10515600" cy="1325563"/>
          </a:xfrm>
        </p:spPr>
        <p:txBody>
          <a:bodyPr/>
          <a:lstStyle/>
          <a:p>
            <a:r>
              <a:rPr lang="el-GR"/>
              <a:t>Κάντε κλικ για να επεξεργαστείτε τον τίτλο υποδείγματος</a:t>
            </a:r>
            <a:endParaRPr lang="en-US"/>
          </a:p>
        </p:txBody>
      </p:sp>
      <p:sp>
        <p:nvSpPr>
          <p:cNvPr id="3" name="Θέση κειμένου 2">
            <a:extLst>
              <a:ext uri="{FF2B5EF4-FFF2-40B4-BE49-F238E27FC236}">
                <a16:creationId xmlns:a16="http://schemas.microsoft.com/office/drawing/2014/main" id="{676AB469-B552-41BC-9732-3E85DEBD7E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4" name="Θέση περιεχομένου 3">
            <a:extLst>
              <a:ext uri="{FF2B5EF4-FFF2-40B4-BE49-F238E27FC236}">
                <a16:creationId xmlns:a16="http://schemas.microsoft.com/office/drawing/2014/main" id="{BD748A58-7919-4E8E-AD64-D3E57DB17838}"/>
              </a:ext>
            </a:extLst>
          </p:cNvPr>
          <p:cNvSpPr>
            <a:spLocks noGrp="1"/>
          </p:cNvSpPr>
          <p:nvPr>
            <p:ph sz="half" idx="2"/>
          </p:nvPr>
        </p:nvSpPr>
        <p:spPr>
          <a:xfrm>
            <a:off x="839788" y="2505075"/>
            <a:ext cx="5157787" cy="368458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a:p>
        </p:txBody>
      </p:sp>
      <p:sp>
        <p:nvSpPr>
          <p:cNvPr id="5" name="Θέση κειμένου 4">
            <a:extLst>
              <a:ext uri="{FF2B5EF4-FFF2-40B4-BE49-F238E27FC236}">
                <a16:creationId xmlns:a16="http://schemas.microsoft.com/office/drawing/2014/main" id="{498D1057-FD3D-4A70-9EE7-D78A5B778C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Θέση περιεχομένου 5">
            <a:extLst>
              <a:ext uri="{FF2B5EF4-FFF2-40B4-BE49-F238E27FC236}">
                <a16:creationId xmlns:a16="http://schemas.microsoft.com/office/drawing/2014/main" id="{592F0B5F-457D-4065-BD51-E647A3159097}"/>
              </a:ext>
            </a:extLst>
          </p:cNvPr>
          <p:cNvSpPr>
            <a:spLocks noGrp="1"/>
          </p:cNvSpPr>
          <p:nvPr>
            <p:ph sz="quarter" idx="4"/>
          </p:nvPr>
        </p:nvSpPr>
        <p:spPr>
          <a:xfrm>
            <a:off x="6172200" y="2505075"/>
            <a:ext cx="5183188" cy="368458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a:p>
        </p:txBody>
      </p:sp>
      <p:sp>
        <p:nvSpPr>
          <p:cNvPr id="7" name="Θέση ημερομηνίας 6">
            <a:extLst>
              <a:ext uri="{FF2B5EF4-FFF2-40B4-BE49-F238E27FC236}">
                <a16:creationId xmlns:a16="http://schemas.microsoft.com/office/drawing/2014/main" id="{139F39C9-5F52-4F34-930C-09F95CB15052}"/>
              </a:ext>
            </a:extLst>
          </p:cNvPr>
          <p:cNvSpPr>
            <a:spLocks noGrp="1"/>
          </p:cNvSpPr>
          <p:nvPr>
            <p:ph type="dt" sz="half" idx="10"/>
          </p:nvPr>
        </p:nvSpPr>
        <p:spPr/>
        <p:txBody>
          <a:bodyPr/>
          <a:lstStyle/>
          <a:p>
            <a:fld id="{6C655BBF-AA7E-4115-855B-B17E8951CB52}" type="datetimeFigureOut">
              <a:rPr lang="en-US" smtClean="0"/>
              <a:t>10/25/2020</a:t>
            </a:fld>
            <a:endParaRPr lang="en-US"/>
          </a:p>
        </p:txBody>
      </p:sp>
      <p:sp>
        <p:nvSpPr>
          <p:cNvPr id="8" name="Θέση υποσέλιδου 7">
            <a:extLst>
              <a:ext uri="{FF2B5EF4-FFF2-40B4-BE49-F238E27FC236}">
                <a16:creationId xmlns:a16="http://schemas.microsoft.com/office/drawing/2014/main" id="{89C414E4-9E23-43CA-B5AC-FE05C7C93EFC}"/>
              </a:ext>
            </a:extLst>
          </p:cNvPr>
          <p:cNvSpPr>
            <a:spLocks noGrp="1"/>
          </p:cNvSpPr>
          <p:nvPr>
            <p:ph type="ftr" sz="quarter" idx="11"/>
          </p:nvPr>
        </p:nvSpPr>
        <p:spPr/>
        <p:txBody>
          <a:bodyPr/>
          <a:lstStyle/>
          <a:p>
            <a:endParaRPr lang="en-US"/>
          </a:p>
        </p:txBody>
      </p:sp>
      <p:sp>
        <p:nvSpPr>
          <p:cNvPr id="9" name="Θέση αριθμού διαφάνειας 8">
            <a:extLst>
              <a:ext uri="{FF2B5EF4-FFF2-40B4-BE49-F238E27FC236}">
                <a16:creationId xmlns:a16="http://schemas.microsoft.com/office/drawing/2014/main" id="{73D247D2-77B1-4928-801A-BAD709763B7E}"/>
              </a:ext>
            </a:extLst>
          </p:cNvPr>
          <p:cNvSpPr>
            <a:spLocks noGrp="1"/>
          </p:cNvSpPr>
          <p:nvPr>
            <p:ph type="sldNum" sz="quarter" idx="12"/>
          </p:nvPr>
        </p:nvSpPr>
        <p:spPr/>
        <p:txBody>
          <a:bodyPr/>
          <a:lstStyle/>
          <a:p>
            <a:fld id="{F4B66B58-1012-421B-9770-2B96E7845440}" type="slidenum">
              <a:rPr lang="en-US" smtClean="0"/>
              <a:t>‹#›</a:t>
            </a:fld>
            <a:endParaRPr lang="en-US"/>
          </a:p>
        </p:txBody>
      </p:sp>
    </p:spTree>
    <p:extLst>
      <p:ext uri="{BB962C8B-B14F-4D97-AF65-F5344CB8AC3E}">
        <p14:creationId xmlns:p14="http://schemas.microsoft.com/office/powerpoint/2010/main" val="4211553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Μόνο τίτλο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F7871CF-FAA8-4CE4-AA8F-AD6CD3A2DE36}"/>
              </a:ext>
            </a:extLst>
          </p:cNvPr>
          <p:cNvSpPr>
            <a:spLocks noGrp="1"/>
          </p:cNvSpPr>
          <p:nvPr>
            <p:ph type="title"/>
          </p:nvPr>
        </p:nvSpPr>
        <p:spPr/>
        <p:txBody>
          <a:bodyPr/>
          <a:lstStyle/>
          <a:p>
            <a:r>
              <a:rPr lang="el-GR"/>
              <a:t>Κάντε κλικ για να επεξεργαστείτε τον τίτλο υποδείγματος</a:t>
            </a:r>
            <a:endParaRPr lang="en-US"/>
          </a:p>
        </p:txBody>
      </p:sp>
      <p:sp>
        <p:nvSpPr>
          <p:cNvPr id="3" name="Θέση ημερομηνίας 2">
            <a:extLst>
              <a:ext uri="{FF2B5EF4-FFF2-40B4-BE49-F238E27FC236}">
                <a16:creationId xmlns:a16="http://schemas.microsoft.com/office/drawing/2014/main" id="{34570460-20D4-462D-9B4F-DB6353270EFF}"/>
              </a:ext>
            </a:extLst>
          </p:cNvPr>
          <p:cNvSpPr>
            <a:spLocks noGrp="1"/>
          </p:cNvSpPr>
          <p:nvPr>
            <p:ph type="dt" sz="half" idx="10"/>
          </p:nvPr>
        </p:nvSpPr>
        <p:spPr/>
        <p:txBody>
          <a:bodyPr/>
          <a:lstStyle/>
          <a:p>
            <a:fld id="{6C655BBF-AA7E-4115-855B-B17E8951CB52}" type="datetimeFigureOut">
              <a:rPr lang="en-US" smtClean="0"/>
              <a:t>10/25/2020</a:t>
            </a:fld>
            <a:endParaRPr lang="en-US"/>
          </a:p>
        </p:txBody>
      </p:sp>
      <p:sp>
        <p:nvSpPr>
          <p:cNvPr id="4" name="Θέση υποσέλιδου 3">
            <a:extLst>
              <a:ext uri="{FF2B5EF4-FFF2-40B4-BE49-F238E27FC236}">
                <a16:creationId xmlns:a16="http://schemas.microsoft.com/office/drawing/2014/main" id="{5C155EFA-FEBB-4476-8995-155AD3CB4A6C}"/>
              </a:ext>
            </a:extLst>
          </p:cNvPr>
          <p:cNvSpPr>
            <a:spLocks noGrp="1"/>
          </p:cNvSpPr>
          <p:nvPr>
            <p:ph type="ftr" sz="quarter" idx="11"/>
          </p:nvPr>
        </p:nvSpPr>
        <p:spPr/>
        <p:txBody>
          <a:bodyPr/>
          <a:lstStyle/>
          <a:p>
            <a:endParaRPr lang="en-US"/>
          </a:p>
        </p:txBody>
      </p:sp>
      <p:sp>
        <p:nvSpPr>
          <p:cNvPr id="5" name="Θέση αριθμού διαφάνειας 4">
            <a:extLst>
              <a:ext uri="{FF2B5EF4-FFF2-40B4-BE49-F238E27FC236}">
                <a16:creationId xmlns:a16="http://schemas.microsoft.com/office/drawing/2014/main" id="{4CA48855-7A89-48C8-909D-9119100B1E9F}"/>
              </a:ext>
            </a:extLst>
          </p:cNvPr>
          <p:cNvSpPr>
            <a:spLocks noGrp="1"/>
          </p:cNvSpPr>
          <p:nvPr>
            <p:ph type="sldNum" sz="quarter" idx="12"/>
          </p:nvPr>
        </p:nvSpPr>
        <p:spPr/>
        <p:txBody>
          <a:bodyPr/>
          <a:lstStyle/>
          <a:p>
            <a:fld id="{F4B66B58-1012-421B-9770-2B96E7845440}" type="slidenum">
              <a:rPr lang="en-US" smtClean="0"/>
              <a:t>‹#›</a:t>
            </a:fld>
            <a:endParaRPr lang="en-US"/>
          </a:p>
        </p:txBody>
      </p:sp>
    </p:spTree>
    <p:extLst>
      <p:ext uri="{BB962C8B-B14F-4D97-AF65-F5344CB8AC3E}">
        <p14:creationId xmlns:p14="http://schemas.microsoft.com/office/powerpoint/2010/main" val="3623864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Κενό">
    <p:spTree>
      <p:nvGrpSpPr>
        <p:cNvPr id="1" name=""/>
        <p:cNvGrpSpPr/>
        <p:nvPr/>
      </p:nvGrpSpPr>
      <p:grpSpPr>
        <a:xfrm>
          <a:off x="0" y="0"/>
          <a:ext cx="0" cy="0"/>
          <a:chOff x="0" y="0"/>
          <a:chExt cx="0" cy="0"/>
        </a:xfrm>
      </p:grpSpPr>
      <p:sp>
        <p:nvSpPr>
          <p:cNvPr id="2" name="Θέση ημερομηνίας 1">
            <a:extLst>
              <a:ext uri="{FF2B5EF4-FFF2-40B4-BE49-F238E27FC236}">
                <a16:creationId xmlns:a16="http://schemas.microsoft.com/office/drawing/2014/main" id="{6C89A0E3-2E44-4D21-9893-3450A67F5FF0}"/>
              </a:ext>
            </a:extLst>
          </p:cNvPr>
          <p:cNvSpPr>
            <a:spLocks noGrp="1"/>
          </p:cNvSpPr>
          <p:nvPr>
            <p:ph type="dt" sz="half" idx="10"/>
          </p:nvPr>
        </p:nvSpPr>
        <p:spPr/>
        <p:txBody>
          <a:bodyPr/>
          <a:lstStyle/>
          <a:p>
            <a:fld id="{6C655BBF-AA7E-4115-855B-B17E8951CB52}" type="datetimeFigureOut">
              <a:rPr lang="en-US" smtClean="0"/>
              <a:t>10/25/2020</a:t>
            </a:fld>
            <a:endParaRPr lang="en-US"/>
          </a:p>
        </p:txBody>
      </p:sp>
      <p:sp>
        <p:nvSpPr>
          <p:cNvPr id="3" name="Θέση υποσέλιδου 2">
            <a:extLst>
              <a:ext uri="{FF2B5EF4-FFF2-40B4-BE49-F238E27FC236}">
                <a16:creationId xmlns:a16="http://schemas.microsoft.com/office/drawing/2014/main" id="{F50EDA95-A4FF-468B-8BF1-06C2ACDEE4B8}"/>
              </a:ext>
            </a:extLst>
          </p:cNvPr>
          <p:cNvSpPr>
            <a:spLocks noGrp="1"/>
          </p:cNvSpPr>
          <p:nvPr>
            <p:ph type="ftr" sz="quarter" idx="11"/>
          </p:nvPr>
        </p:nvSpPr>
        <p:spPr/>
        <p:txBody>
          <a:bodyPr/>
          <a:lstStyle/>
          <a:p>
            <a:endParaRPr lang="en-US"/>
          </a:p>
        </p:txBody>
      </p:sp>
      <p:sp>
        <p:nvSpPr>
          <p:cNvPr id="4" name="Θέση αριθμού διαφάνειας 3">
            <a:extLst>
              <a:ext uri="{FF2B5EF4-FFF2-40B4-BE49-F238E27FC236}">
                <a16:creationId xmlns:a16="http://schemas.microsoft.com/office/drawing/2014/main" id="{BD84B638-E55C-4624-88E0-27586F6D4D4F}"/>
              </a:ext>
            </a:extLst>
          </p:cNvPr>
          <p:cNvSpPr>
            <a:spLocks noGrp="1"/>
          </p:cNvSpPr>
          <p:nvPr>
            <p:ph type="sldNum" sz="quarter" idx="12"/>
          </p:nvPr>
        </p:nvSpPr>
        <p:spPr/>
        <p:txBody>
          <a:bodyPr/>
          <a:lstStyle/>
          <a:p>
            <a:fld id="{F4B66B58-1012-421B-9770-2B96E7845440}" type="slidenum">
              <a:rPr lang="en-US" smtClean="0"/>
              <a:t>‹#›</a:t>
            </a:fld>
            <a:endParaRPr lang="en-US"/>
          </a:p>
        </p:txBody>
      </p:sp>
    </p:spTree>
    <p:extLst>
      <p:ext uri="{BB962C8B-B14F-4D97-AF65-F5344CB8AC3E}">
        <p14:creationId xmlns:p14="http://schemas.microsoft.com/office/powerpoint/2010/main" val="1245026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Περιεχόμενο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43968933-0C9E-4DB2-B5E6-79649B21EDA9}"/>
              </a:ext>
            </a:extLst>
          </p:cNvPr>
          <p:cNvSpPr>
            <a:spLocks noGrp="1"/>
          </p:cNvSpPr>
          <p:nvPr>
            <p:ph type="title"/>
          </p:nvPr>
        </p:nvSpPr>
        <p:spPr>
          <a:xfrm>
            <a:off x="839788" y="457200"/>
            <a:ext cx="3932237" cy="1600200"/>
          </a:xfrm>
        </p:spPr>
        <p:txBody>
          <a:bodyPr anchor="b"/>
          <a:lstStyle>
            <a:lvl1pPr>
              <a:defRPr sz="3200"/>
            </a:lvl1pPr>
          </a:lstStyle>
          <a:p>
            <a:r>
              <a:rPr lang="el-GR"/>
              <a:t>Κάντε κλικ για να επεξεργαστείτε τον τίτλο υποδείγματος</a:t>
            </a:r>
            <a:endParaRPr lang="en-US"/>
          </a:p>
        </p:txBody>
      </p:sp>
      <p:sp>
        <p:nvSpPr>
          <p:cNvPr id="3" name="Θέση περιεχομένου 2">
            <a:extLst>
              <a:ext uri="{FF2B5EF4-FFF2-40B4-BE49-F238E27FC236}">
                <a16:creationId xmlns:a16="http://schemas.microsoft.com/office/drawing/2014/main" id="{FE010688-0D54-4BC6-8448-15286C2790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a:p>
        </p:txBody>
      </p:sp>
      <p:sp>
        <p:nvSpPr>
          <p:cNvPr id="4" name="Θέση κειμένου 3">
            <a:extLst>
              <a:ext uri="{FF2B5EF4-FFF2-40B4-BE49-F238E27FC236}">
                <a16:creationId xmlns:a16="http://schemas.microsoft.com/office/drawing/2014/main" id="{558E584F-617F-4E4A-B70F-35C4EB8B55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811E0DFD-C13E-44A8-801A-2356985BEF03}"/>
              </a:ext>
            </a:extLst>
          </p:cNvPr>
          <p:cNvSpPr>
            <a:spLocks noGrp="1"/>
          </p:cNvSpPr>
          <p:nvPr>
            <p:ph type="dt" sz="half" idx="10"/>
          </p:nvPr>
        </p:nvSpPr>
        <p:spPr/>
        <p:txBody>
          <a:bodyPr/>
          <a:lstStyle/>
          <a:p>
            <a:fld id="{6C655BBF-AA7E-4115-855B-B17E8951CB52}" type="datetimeFigureOut">
              <a:rPr lang="en-US" smtClean="0"/>
              <a:t>10/25/2020</a:t>
            </a:fld>
            <a:endParaRPr lang="en-US"/>
          </a:p>
        </p:txBody>
      </p:sp>
      <p:sp>
        <p:nvSpPr>
          <p:cNvPr id="6" name="Θέση υποσέλιδου 5">
            <a:extLst>
              <a:ext uri="{FF2B5EF4-FFF2-40B4-BE49-F238E27FC236}">
                <a16:creationId xmlns:a16="http://schemas.microsoft.com/office/drawing/2014/main" id="{1A74DDD0-D4B4-4DF5-AECC-C555BFAB5285}"/>
              </a:ext>
            </a:extLst>
          </p:cNvPr>
          <p:cNvSpPr>
            <a:spLocks noGrp="1"/>
          </p:cNvSpPr>
          <p:nvPr>
            <p:ph type="ftr" sz="quarter" idx="11"/>
          </p:nvPr>
        </p:nvSpPr>
        <p:spPr/>
        <p:txBody>
          <a:bodyPr/>
          <a:lstStyle/>
          <a:p>
            <a:endParaRPr lang="en-US"/>
          </a:p>
        </p:txBody>
      </p:sp>
      <p:sp>
        <p:nvSpPr>
          <p:cNvPr id="7" name="Θέση αριθμού διαφάνειας 6">
            <a:extLst>
              <a:ext uri="{FF2B5EF4-FFF2-40B4-BE49-F238E27FC236}">
                <a16:creationId xmlns:a16="http://schemas.microsoft.com/office/drawing/2014/main" id="{4C8F7D45-77AE-4561-9CED-C7C6CDAB99D5}"/>
              </a:ext>
            </a:extLst>
          </p:cNvPr>
          <p:cNvSpPr>
            <a:spLocks noGrp="1"/>
          </p:cNvSpPr>
          <p:nvPr>
            <p:ph type="sldNum" sz="quarter" idx="12"/>
          </p:nvPr>
        </p:nvSpPr>
        <p:spPr/>
        <p:txBody>
          <a:bodyPr/>
          <a:lstStyle/>
          <a:p>
            <a:fld id="{F4B66B58-1012-421B-9770-2B96E7845440}" type="slidenum">
              <a:rPr lang="en-US" smtClean="0"/>
              <a:t>‹#›</a:t>
            </a:fld>
            <a:endParaRPr lang="en-US"/>
          </a:p>
        </p:txBody>
      </p:sp>
    </p:spTree>
    <p:extLst>
      <p:ext uri="{BB962C8B-B14F-4D97-AF65-F5344CB8AC3E}">
        <p14:creationId xmlns:p14="http://schemas.microsoft.com/office/powerpoint/2010/main" val="798714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Εικόνα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3DC0E3D-A22A-445F-81FE-273D6C63ABA9}"/>
              </a:ext>
            </a:extLst>
          </p:cNvPr>
          <p:cNvSpPr>
            <a:spLocks noGrp="1"/>
          </p:cNvSpPr>
          <p:nvPr>
            <p:ph type="title"/>
          </p:nvPr>
        </p:nvSpPr>
        <p:spPr>
          <a:xfrm>
            <a:off x="839788" y="457200"/>
            <a:ext cx="3932237" cy="1600200"/>
          </a:xfrm>
        </p:spPr>
        <p:txBody>
          <a:bodyPr anchor="b"/>
          <a:lstStyle>
            <a:lvl1pPr>
              <a:defRPr sz="3200"/>
            </a:lvl1pPr>
          </a:lstStyle>
          <a:p>
            <a:r>
              <a:rPr lang="el-GR"/>
              <a:t>Κάντε κλικ για να επεξεργαστείτε τον τίτλο υποδείγματος</a:t>
            </a:r>
            <a:endParaRPr lang="en-US"/>
          </a:p>
        </p:txBody>
      </p:sp>
      <p:sp>
        <p:nvSpPr>
          <p:cNvPr id="3" name="Θέση εικόνας 2">
            <a:extLst>
              <a:ext uri="{FF2B5EF4-FFF2-40B4-BE49-F238E27FC236}">
                <a16:creationId xmlns:a16="http://schemas.microsoft.com/office/drawing/2014/main" id="{ED7F9AA2-1253-45C9-A808-CD8459F250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Θέση κειμένου 3">
            <a:extLst>
              <a:ext uri="{FF2B5EF4-FFF2-40B4-BE49-F238E27FC236}">
                <a16:creationId xmlns:a16="http://schemas.microsoft.com/office/drawing/2014/main" id="{337A49DA-23DB-4E82-B44E-E21E87B067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B501542D-ABE2-4C33-B833-43C53345FCF2}"/>
              </a:ext>
            </a:extLst>
          </p:cNvPr>
          <p:cNvSpPr>
            <a:spLocks noGrp="1"/>
          </p:cNvSpPr>
          <p:nvPr>
            <p:ph type="dt" sz="half" idx="10"/>
          </p:nvPr>
        </p:nvSpPr>
        <p:spPr/>
        <p:txBody>
          <a:bodyPr/>
          <a:lstStyle/>
          <a:p>
            <a:fld id="{6C655BBF-AA7E-4115-855B-B17E8951CB52}" type="datetimeFigureOut">
              <a:rPr lang="en-US" smtClean="0"/>
              <a:t>10/25/2020</a:t>
            </a:fld>
            <a:endParaRPr lang="en-US"/>
          </a:p>
        </p:txBody>
      </p:sp>
      <p:sp>
        <p:nvSpPr>
          <p:cNvPr id="6" name="Θέση υποσέλιδου 5">
            <a:extLst>
              <a:ext uri="{FF2B5EF4-FFF2-40B4-BE49-F238E27FC236}">
                <a16:creationId xmlns:a16="http://schemas.microsoft.com/office/drawing/2014/main" id="{AC964CC1-6FAD-464B-B538-098F49E4B93D}"/>
              </a:ext>
            </a:extLst>
          </p:cNvPr>
          <p:cNvSpPr>
            <a:spLocks noGrp="1"/>
          </p:cNvSpPr>
          <p:nvPr>
            <p:ph type="ftr" sz="quarter" idx="11"/>
          </p:nvPr>
        </p:nvSpPr>
        <p:spPr/>
        <p:txBody>
          <a:bodyPr/>
          <a:lstStyle/>
          <a:p>
            <a:endParaRPr lang="en-US"/>
          </a:p>
        </p:txBody>
      </p:sp>
      <p:sp>
        <p:nvSpPr>
          <p:cNvPr id="7" name="Θέση αριθμού διαφάνειας 6">
            <a:extLst>
              <a:ext uri="{FF2B5EF4-FFF2-40B4-BE49-F238E27FC236}">
                <a16:creationId xmlns:a16="http://schemas.microsoft.com/office/drawing/2014/main" id="{76814565-8B5D-44E6-8CBE-EF9DEE5E4A61}"/>
              </a:ext>
            </a:extLst>
          </p:cNvPr>
          <p:cNvSpPr>
            <a:spLocks noGrp="1"/>
          </p:cNvSpPr>
          <p:nvPr>
            <p:ph type="sldNum" sz="quarter" idx="12"/>
          </p:nvPr>
        </p:nvSpPr>
        <p:spPr/>
        <p:txBody>
          <a:bodyPr/>
          <a:lstStyle/>
          <a:p>
            <a:fld id="{F4B66B58-1012-421B-9770-2B96E7845440}" type="slidenum">
              <a:rPr lang="en-US" smtClean="0"/>
              <a:t>‹#›</a:t>
            </a:fld>
            <a:endParaRPr lang="en-US"/>
          </a:p>
        </p:txBody>
      </p:sp>
    </p:spTree>
    <p:extLst>
      <p:ext uri="{BB962C8B-B14F-4D97-AF65-F5344CB8AC3E}">
        <p14:creationId xmlns:p14="http://schemas.microsoft.com/office/powerpoint/2010/main" val="2133783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chemeClr val="accent1">
                <a:lumMod val="40000"/>
                <a:lumOff val="60000"/>
              </a:schemeClr>
            </a:gs>
            <a:gs pos="25000">
              <a:schemeClr val="tx1">
                <a:lumMod val="65000"/>
                <a:lumOff val="35000"/>
              </a:schemeClr>
            </a:gs>
            <a:gs pos="26000">
              <a:schemeClr val="bg2"/>
            </a:gs>
          </a:gsLst>
          <a:lin ang="5400000" scaled="1"/>
          <a:tileRect/>
        </a:gradFill>
        <a:effectLst/>
      </p:bgPr>
    </p:bg>
    <p:spTree>
      <p:nvGrpSpPr>
        <p:cNvPr id="1" name=""/>
        <p:cNvGrpSpPr/>
        <p:nvPr/>
      </p:nvGrpSpPr>
      <p:grpSpPr>
        <a:xfrm>
          <a:off x="0" y="0"/>
          <a:ext cx="0" cy="0"/>
          <a:chOff x="0" y="0"/>
          <a:chExt cx="0" cy="0"/>
        </a:xfrm>
      </p:grpSpPr>
      <p:sp>
        <p:nvSpPr>
          <p:cNvPr id="2" name="Θέση τίτλου 1">
            <a:extLst>
              <a:ext uri="{FF2B5EF4-FFF2-40B4-BE49-F238E27FC236}">
                <a16:creationId xmlns:a16="http://schemas.microsoft.com/office/drawing/2014/main" id="{503F8714-843B-45FD-BA53-7975012FF4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l-GR"/>
              <a:t>Κάντε κλικ για να επεξεργαστείτε τον τίτλο υποδείγματος</a:t>
            </a:r>
            <a:endParaRPr lang="en-US"/>
          </a:p>
        </p:txBody>
      </p:sp>
      <p:sp>
        <p:nvSpPr>
          <p:cNvPr id="3" name="Θέση κειμένου 2">
            <a:extLst>
              <a:ext uri="{FF2B5EF4-FFF2-40B4-BE49-F238E27FC236}">
                <a16:creationId xmlns:a16="http://schemas.microsoft.com/office/drawing/2014/main" id="{80333A4C-BF75-40F4-B92C-BD74D1C725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a:p>
        </p:txBody>
      </p:sp>
      <p:sp>
        <p:nvSpPr>
          <p:cNvPr id="4" name="Θέση ημερομηνίας 3">
            <a:extLst>
              <a:ext uri="{FF2B5EF4-FFF2-40B4-BE49-F238E27FC236}">
                <a16:creationId xmlns:a16="http://schemas.microsoft.com/office/drawing/2014/main" id="{F44C655F-B5C4-4C62-839E-AF0188EE06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655BBF-AA7E-4115-855B-B17E8951CB52}" type="datetimeFigureOut">
              <a:rPr lang="en-US" smtClean="0"/>
              <a:t>10/25/2020</a:t>
            </a:fld>
            <a:endParaRPr lang="en-US"/>
          </a:p>
        </p:txBody>
      </p:sp>
      <p:sp>
        <p:nvSpPr>
          <p:cNvPr id="5" name="Θέση υποσέλιδου 4">
            <a:extLst>
              <a:ext uri="{FF2B5EF4-FFF2-40B4-BE49-F238E27FC236}">
                <a16:creationId xmlns:a16="http://schemas.microsoft.com/office/drawing/2014/main" id="{AB56B726-B077-4974-A187-C7A2CDB621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Θέση αριθμού διαφάνειας 5">
            <a:extLst>
              <a:ext uri="{FF2B5EF4-FFF2-40B4-BE49-F238E27FC236}">
                <a16:creationId xmlns:a16="http://schemas.microsoft.com/office/drawing/2014/main" id="{37150AA0-DF0C-4100-9BD0-83264FCC70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B66B58-1012-421B-9770-2B96E7845440}" type="slidenum">
              <a:rPr lang="en-US" smtClean="0"/>
              <a:t>‹#›</a:t>
            </a:fld>
            <a:endParaRPr lang="en-US"/>
          </a:p>
        </p:txBody>
      </p:sp>
    </p:spTree>
    <p:extLst>
      <p:ext uri="{BB962C8B-B14F-4D97-AF65-F5344CB8AC3E}">
        <p14:creationId xmlns:p14="http://schemas.microsoft.com/office/powerpoint/2010/main" val="35929577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a:gsLst>
            <a:gs pos="100000">
              <a:schemeClr val="accent1">
                <a:lumMod val="40000"/>
                <a:lumOff val="60000"/>
              </a:schemeClr>
            </a:gs>
            <a:gs pos="25000">
              <a:schemeClr val="tx1">
                <a:lumMod val="65000"/>
                <a:lumOff val="35000"/>
              </a:schemeClr>
            </a:gs>
            <a:gs pos="26000">
              <a:schemeClr val="bg2"/>
            </a:gs>
          </a:gsLst>
          <a:lin ang="5400000" scaled="1"/>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Εικόνα 4" descr="Εικόνα που περιέχει άτομο, εσωτερικό, καθιστός, φορητός υπολογιστής&#10;&#10;Περιγραφή που δημιουργήθηκε αυτόματα">
            <a:extLst>
              <a:ext uri="{FF2B5EF4-FFF2-40B4-BE49-F238E27FC236}">
                <a16:creationId xmlns:a16="http://schemas.microsoft.com/office/drawing/2014/main" id="{DBA5A554-6842-4D49-BD59-CB3CD61B8FB5}"/>
              </a:ext>
            </a:extLst>
          </p:cNvPr>
          <p:cNvPicPr>
            <a:picLocks noChangeAspect="1"/>
          </p:cNvPicPr>
          <p:nvPr/>
        </p:nvPicPr>
        <p:blipFill rotWithShape="1">
          <a:blip r:embed="rId2">
            <a:extLst>
              <a:ext uri="{28A0092B-C50C-407E-A947-70E740481C1C}">
                <a14:useLocalDpi xmlns:a14="http://schemas.microsoft.com/office/drawing/2010/main" val="0"/>
              </a:ext>
            </a:extLst>
          </a:blip>
          <a:srcRect l="285" t="3804" r="46518" b="-1"/>
          <a:stretch/>
        </p:blipFill>
        <p:spPr>
          <a:xfrm>
            <a:off x="3523488" y="10"/>
            <a:ext cx="8668512" cy="6857990"/>
          </a:xfrm>
          <a:prstGeom prst="rect">
            <a:avLst/>
          </a:prstGeom>
        </p:spPr>
      </p:pic>
      <p:sp>
        <p:nvSpPr>
          <p:cNvPr id="12" name="Rectangle 1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Τίτλος 1">
            <a:extLst>
              <a:ext uri="{FF2B5EF4-FFF2-40B4-BE49-F238E27FC236}">
                <a16:creationId xmlns:a16="http://schemas.microsoft.com/office/drawing/2014/main" id="{6DA801EC-24D6-44BB-9244-14E957297D2B}"/>
              </a:ext>
            </a:extLst>
          </p:cNvPr>
          <p:cNvSpPr>
            <a:spLocks noGrp="1"/>
          </p:cNvSpPr>
          <p:nvPr>
            <p:ph type="ctrTitle"/>
          </p:nvPr>
        </p:nvSpPr>
        <p:spPr>
          <a:xfrm>
            <a:off x="477981" y="1122363"/>
            <a:ext cx="4023360" cy="2390531"/>
          </a:xfrm>
        </p:spPr>
        <p:txBody>
          <a:bodyPr anchor="b">
            <a:normAutofit fontScale="90000"/>
          </a:bodyPr>
          <a:lstStyle/>
          <a:p>
            <a:r>
              <a:rPr lang="el-GR" sz="2400" b="1" dirty="0"/>
              <a:t>ΚΑΤΑΓΡΑΦΗ ΚΑΙ ΑΝΑΛΥΣΗ ΠΙΘΑΝΩΝ ΜΟΡΦΩΝ  ΚΑΚΟΠΟΙΗΣΗΣ/ΠΑΡΕΝΟΧΛΗΣΗΣ ΕΝΟΣ ΠΑΙΔΙΟΥ ΜΕ ΗΛΕΚΤΡΟΝΙΚΑ ΜΕΣΑ ΚΑΙ ΙΔΙΩΣ ΜΕΣΩ ΔΙΑΔΙΚΤΥΟΥ</a:t>
            </a:r>
            <a:br>
              <a:rPr lang="el-GR" sz="2400" b="1" dirty="0"/>
            </a:br>
            <a:r>
              <a:rPr lang="el-GR" sz="2400" b="1" dirty="0"/>
              <a:t>&amp;</a:t>
            </a:r>
            <a:br>
              <a:rPr lang="el-GR" sz="2400" b="1" dirty="0"/>
            </a:br>
            <a:r>
              <a:rPr lang="el-GR" sz="2400" b="1" dirty="0"/>
              <a:t>ΝΟΜΟΘΕΤΙΚΟ ΠΛΑΙΣΙΟ</a:t>
            </a:r>
            <a:br>
              <a:rPr lang="en-US" dirty="0"/>
            </a:br>
            <a:endParaRPr lang="en-US" sz="1300" dirty="0"/>
          </a:p>
        </p:txBody>
      </p:sp>
      <p:sp>
        <p:nvSpPr>
          <p:cNvPr id="3" name="Υπότιτλος 2">
            <a:extLst>
              <a:ext uri="{FF2B5EF4-FFF2-40B4-BE49-F238E27FC236}">
                <a16:creationId xmlns:a16="http://schemas.microsoft.com/office/drawing/2014/main" id="{CE5B0BF8-1EB0-4B38-AAC3-7D667984488A}"/>
              </a:ext>
            </a:extLst>
          </p:cNvPr>
          <p:cNvSpPr>
            <a:spLocks noGrp="1"/>
          </p:cNvSpPr>
          <p:nvPr>
            <p:ph type="subTitle" idx="1"/>
          </p:nvPr>
        </p:nvSpPr>
        <p:spPr>
          <a:xfrm>
            <a:off x="477980" y="4872922"/>
            <a:ext cx="3828977" cy="528929"/>
          </a:xfrm>
        </p:spPr>
        <p:txBody>
          <a:bodyPr>
            <a:normAutofit/>
          </a:bodyPr>
          <a:lstStyle/>
          <a:p>
            <a:pPr algn="l"/>
            <a:r>
              <a:rPr lang="el-GR" dirty="0"/>
              <a:t>ΝΤΟΓΚΑ ΜΑΡΙΝΑ (3160119) </a:t>
            </a:r>
            <a:endParaRPr lang="en-US" sz="2000" dirty="0"/>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3329236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Θέση περιεχομένου 5">
            <a:extLst>
              <a:ext uri="{FF2B5EF4-FFF2-40B4-BE49-F238E27FC236}">
                <a16:creationId xmlns:a16="http://schemas.microsoft.com/office/drawing/2014/main" id="{BC582467-7667-47BE-9CAC-1131CE7F3FC9}"/>
              </a:ext>
            </a:extLst>
          </p:cNvPr>
          <p:cNvSpPr>
            <a:spLocks noGrp="1"/>
          </p:cNvSpPr>
          <p:nvPr>
            <p:ph idx="1"/>
          </p:nvPr>
        </p:nvSpPr>
        <p:spPr>
          <a:xfrm>
            <a:off x="838200" y="2203450"/>
            <a:ext cx="10772775" cy="4381500"/>
          </a:xfrm>
        </p:spPr>
        <p:txBody>
          <a:bodyPr>
            <a:normAutofit/>
          </a:bodyPr>
          <a:lstStyle/>
          <a:p>
            <a:pPr algn="just"/>
            <a:r>
              <a:rPr lang="el-GR" sz="2000" dirty="0">
                <a:latin typeface="Book Antiqua" panose="02040602050305030304" pitchFamily="18" charset="0"/>
              </a:rPr>
              <a:t>Σεξουαλική εκμετάλλευση είναι όταν ένα παιδί ή ένας νεαρός, δωροδοκείται από τον θύτη του με υλικά ή άυλα αγαθά όπως δώρα, ναρκωτικά, χρήματα, ασφάλεια και στοργή, σε αντάλλαγμα με την εκτέλεση σεξουαλικών δραστηριοτήτων.</a:t>
            </a:r>
          </a:p>
          <a:p>
            <a:pPr algn="just"/>
            <a:endParaRPr lang="el-GR" sz="2000" dirty="0">
              <a:latin typeface="Book Antiqua" panose="02040602050305030304" pitchFamily="18" charset="0"/>
            </a:endParaRPr>
          </a:p>
          <a:p>
            <a:pPr algn="just"/>
            <a:r>
              <a:rPr lang="el-GR" sz="2000" dirty="0">
                <a:latin typeface="Book Antiqua" panose="02040602050305030304" pitchFamily="18" charset="0"/>
              </a:rPr>
              <a:t>Οι θύτες χρησιμοποιούν συνήθως την βία ή τον εκφοβισμό ως «όπλα» απέναντι σε ανήλικα άτομα έχοντας ως στόχο να τα εξαναγκάσουν  να προβούν σε ενέργειες που δεν επιθυμούν καθώς πιστεύουν ότι αυτή είναι η μοναδική λύση για να μην πάθουν κακό.</a:t>
            </a:r>
          </a:p>
          <a:p>
            <a:pPr algn="just"/>
            <a:endParaRPr lang="el-GR" sz="2000" dirty="0">
              <a:latin typeface="Book Antiqua" panose="02040602050305030304" pitchFamily="18" charset="0"/>
            </a:endParaRPr>
          </a:p>
          <a:p>
            <a:pPr marL="0" indent="0" algn="just">
              <a:buNone/>
            </a:pPr>
            <a:r>
              <a:rPr lang="el-GR" sz="2000" dirty="0">
                <a:latin typeface="Book Antiqua" panose="02040602050305030304" pitchFamily="18" charset="0"/>
              </a:rPr>
              <a:t>Τέτοιες ενέργειες είναι :</a:t>
            </a:r>
          </a:p>
          <a:p>
            <a:pPr marL="457200" indent="-457200" algn="just">
              <a:buFont typeface="+mj-lt"/>
              <a:buAutoNum type="arabicPeriod"/>
            </a:pPr>
            <a:r>
              <a:rPr lang="el-GR" sz="2000" dirty="0">
                <a:latin typeface="Book Antiqua" panose="02040602050305030304" pitchFamily="18" charset="0"/>
              </a:rPr>
              <a:t>Αποστολή και δημοσίευση άσεμνων σεξουαλικών εικόνων</a:t>
            </a:r>
          </a:p>
          <a:p>
            <a:pPr marL="457200" indent="-457200" algn="just">
              <a:buFont typeface="+mj-lt"/>
              <a:buAutoNum type="arabicPeriod"/>
            </a:pPr>
            <a:r>
              <a:rPr lang="el-GR" sz="2000" dirty="0">
                <a:latin typeface="Book Antiqua" panose="02040602050305030304" pitchFamily="18" charset="0"/>
              </a:rPr>
              <a:t>Βιντεοσκόπηση ή μετάδοση σεξουαλικών δραστηριοτήτων</a:t>
            </a:r>
          </a:p>
          <a:p>
            <a:pPr marL="457200" indent="-457200" algn="just">
              <a:buFont typeface="+mj-lt"/>
              <a:buAutoNum type="arabicPeriod"/>
            </a:pPr>
            <a:r>
              <a:rPr lang="el-GR" sz="2000" dirty="0">
                <a:latin typeface="Book Antiqua" panose="02040602050305030304" pitchFamily="18" charset="0"/>
              </a:rPr>
              <a:t>Πραγματοποίηση σεξουαλικών συνομιλιών</a:t>
            </a:r>
          </a:p>
          <a:p>
            <a:pPr algn="just"/>
            <a:endParaRPr lang="el-GR" sz="2000" dirty="0">
              <a:latin typeface="Book Antiqua" panose="02040602050305030304" pitchFamily="18" charset="0"/>
            </a:endParaRPr>
          </a:p>
          <a:p>
            <a:pPr marL="457200" indent="-457200" algn="just">
              <a:buFont typeface="+mj-lt"/>
              <a:buAutoNum type="arabicPeriod"/>
            </a:pPr>
            <a:endParaRPr lang="el-GR" sz="2000" dirty="0">
              <a:latin typeface="Book Antiqua" panose="02040602050305030304" pitchFamily="18" charset="0"/>
            </a:endParaRPr>
          </a:p>
        </p:txBody>
      </p:sp>
      <p:sp>
        <p:nvSpPr>
          <p:cNvPr id="7" name="Τίτλος 1">
            <a:extLst>
              <a:ext uri="{FF2B5EF4-FFF2-40B4-BE49-F238E27FC236}">
                <a16:creationId xmlns:a16="http://schemas.microsoft.com/office/drawing/2014/main" id="{D6D283AD-CFF0-4496-834B-35F4A6CBFC47}"/>
              </a:ext>
            </a:extLst>
          </p:cNvPr>
          <p:cNvSpPr txBox="1">
            <a:spLocks/>
          </p:cNvSpPr>
          <p:nvPr/>
        </p:nvSpPr>
        <p:spPr>
          <a:xfrm>
            <a:off x="838200" y="914400"/>
            <a:ext cx="9791700" cy="7762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l-GR" sz="2800" dirty="0">
                <a:solidFill>
                  <a:schemeClr val="bg1"/>
                </a:solidFill>
                <a:latin typeface="Book Antiqua" panose="02040602050305030304" pitchFamily="18" charset="0"/>
              </a:rPr>
              <a:t>Σεξουαλική εκμετάλλευση</a:t>
            </a:r>
            <a:endParaRPr lang="el-GR" sz="2800" dirty="0">
              <a:latin typeface="Book Antiqua" panose="02040602050305030304" pitchFamily="18" charset="0"/>
            </a:endParaRPr>
          </a:p>
        </p:txBody>
      </p:sp>
    </p:spTree>
    <p:extLst>
      <p:ext uri="{BB962C8B-B14F-4D97-AF65-F5344CB8AC3E}">
        <p14:creationId xmlns:p14="http://schemas.microsoft.com/office/powerpoint/2010/main" val="1921160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Θέση περιεχομένου 5">
            <a:extLst>
              <a:ext uri="{FF2B5EF4-FFF2-40B4-BE49-F238E27FC236}">
                <a16:creationId xmlns:a16="http://schemas.microsoft.com/office/drawing/2014/main" id="{BC582467-7667-47BE-9CAC-1131CE7F3FC9}"/>
              </a:ext>
            </a:extLst>
          </p:cNvPr>
          <p:cNvSpPr>
            <a:spLocks noGrp="1"/>
          </p:cNvSpPr>
          <p:nvPr>
            <p:ph idx="1"/>
          </p:nvPr>
        </p:nvSpPr>
        <p:spPr>
          <a:xfrm>
            <a:off x="838200" y="2207683"/>
            <a:ext cx="10515600" cy="4819650"/>
          </a:xfrm>
        </p:spPr>
        <p:txBody>
          <a:bodyPr>
            <a:normAutofit lnSpcReduction="10000"/>
          </a:bodyPr>
          <a:lstStyle/>
          <a:p>
            <a:pPr algn="just"/>
            <a:r>
              <a:rPr lang="el-GR" sz="2000" dirty="0">
                <a:latin typeface="Book Antiqua" panose="02040602050305030304" pitchFamily="18" charset="0"/>
              </a:rPr>
              <a:t>Η παιδική πορνογραφία (σύμφωνα με το Πρόσθετο Πρωτόκολλο στη Σύμβαση του ΟΗΕ για τα δικαιώματα του παιδιού) ορίζεται η οποιαδήποτε αναπαράσταση, με οποιοδήποτε μέσο, παιδιού εμπλεκομένου σε πραγματικές ή εικονικές γενετήσιες δραστηριότητες ή κάθε απεικόνιση των γενετήσιων οργάνων παιδιού για πρωτεύοντος σεξουαλικούς σκοπούς.</a:t>
            </a:r>
          </a:p>
          <a:p>
            <a:pPr algn="just"/>
            <a:endParaRPr lang="el-GR" sz="2000" dirty="0">
              <a:latin typeface="Book Antiqua" panose="02040602050305030304" pitchFamily="18" charset="0"/>
            </a:endParaRPr>
          </a:p>
          <a:p>
            <a:pPr marL="0" indent="0" algn="just">
              <a:buNone/>
            </a:pPr>
            <a:r>
              <a:rPr lang="el-GR" sz="2000" dirty="0">
                <a:latin typeface="Book Antiqua" panose="02040602050305030304" pitchFamily="18" charset="0"/>
              </a:rPr>
              <a:t>Ο συνηθέστερος τρόπος τέλεσης της παιδικής πορνογραφίας είναι μέσω του διαδικτύου.</a:t>
            </a:r>
          </a:p>
          <a:p>
            <a:pPr algn="just"/>
            <a:endParaRPr lang="el-GR" sz="2000" dirty="0">
              <a:latin typeface="Book Antiqua" panose="02040602050305030304" pitchFamily="18" charset="0"/>
            </a:endParaRPr>
          </a:p>
          <a:p>
            <a:pPr algn="just"/>
            <a:r>
              <a:rPr lang="el-GR" sz="2000" dirty="0">
                <a:latin typeface="Book Antiqua" panose="02040602050305030304" pitchFamily="18" charset="0"/>
              </a:rPr>
              <a:t>Η παιδική πορνογραφία έχει τις εξής 3 μορφές:</a:t>
            </a:r>
          </a:p>
          <a:p>
            <a:pPr marL="457200" indent="-457200" algn="just">
              <a:buFont typeface="+mj-lt"/>
              <a:buAutoNum type="arabicPeriod"/>
            </a:pPr>
            <a:r>
              <a:rPr lang="el-GR" sz="2000" dirty="0">
                <a:latin typeface="Book Antiqua" panose="02040602050305030304" pitchFamily="18" charset="0"/>
              </a:rPr>
              <a:t>Ένας ανήλικος που συμμετέχει σε σεξουαλική δραστηριότητα.</a:t>
            </a:r>
          </a:p>
          <a:p>
            <a:pPr marL="457200" indent="-457200" algn="just">
              <a:buFont typeface="+mj-lt"/>
              <a:buAutoNum type="arabicPeriod"/>
            </a:pPr>
            <a:r>
              <a:rPr lang="el-GR" sz="2000" dirty="0">
                <a:latin typeface="Book Antiqua" panose="02040602050305030304" pitchFamily="18" charset="0"/>
              </a:rPr>
              <a:t>Ένα άτομο που συμμετέχει σε σεξουαλική δραστηριότητα προσποιούμενο ότι είναι ανήλικο.</a:t>
            </a:r>
          </a:p>
          <a:p>
            <a:pPr marL="457200" indent="-457200" algn="just">
              <a:buFont typeface="+mj-lt"/>
              <a:buAutoNum type="arabicPeriod"/>
            </a:pPr>
            <a:r>
              <a:rPr lang="el-GR" sz="2000" dirty="0">
                <a:latin typeface="Book Antiqua" panose="02040602050305030304" pitchFamily="18" charset="0"/>
              </a:rPr>
              <a:t>Ρεαλιστικές εικόνες που αναπαριστούν ένα ανήλικο να συμμετέχει σε σεξουαλικές δραστηριότητες.</a:t>
            </a:r>
          </a:p>
        </p:txBody>
      </p:sp>
      <p:sp>
        <p:nvSpPr>
          <p:cNvPr id="4" name="Τίτλος 1">
            <a:extLst>
              <a:ext uri="{FF2B5EF4-FFF2-40B4-BE49-F238E27FC236}">
                <a16:creationId xmlns:a16="http://schemas.microsoft.com/office/drawing/2014/main" id="{242AD159-DC7E-461E-BBEC-BEFC1568FC45}"/>
              </a:ext>
            </a:extLst>
          </p:cNvPr>
          <p:cNvSpPr txBox="1">
            <a:spLocks/>
          </p:cNvSpPr>
          <p:nvPr/>
        </p:nvSpPr>
        <p:spPr>
          <a:xfrm>
            <a:off x="838200" y="914400"/>
            <a:ext cx="9791700" cy="7762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l-GR" sz="2800" dirty="0">
                <a:solidFill>
                  <a:schemeClr val="bg1"/>
                </a:solidFill>
                <a:latin typeface="Book Antiqua" panose="02040602050305030304" pitchFamily="18" charset="0"/>
              </a:rPr>
              <a:t>Παιδική πορνογραφία</a:t>
            </a:r>
            <a:endParaRPr lang="el-GR" sz="2800" dirty="0">
              <a:latin typeface="Book Antiqua" panose="02040602050305030304" pitchFamily="18" charset="0"/>
            </a:endParaRPr>
          </a:p>
        </p:txBody>
      </p:sp>
    </p:spTree>
    <p:extLst>
      <p:ext uri="{BB962C8B-B14F-4D97-AF65-F5344CB8AC3E}">
        <p14:creationId xmlns:p14="http://schemas.microsoft.com/office/powerpoint/2010/main" val="868093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Θέση περιεχομένου 2">
            <a:extLst>
              <a:ext uri="{FF2B5EF4-FFF2-40B4-BE49-F238E27FC236}">
                <a16:creationId xmlns:a16="http://schemas.microsoft.com/office/drawing/2014/main" id="{2DB1BBA5-B5C3-432E-A2F1-B2E912C12367}"/>
              </a:ext>
            </a:extLst>
          </p:cNvPr>
          <p:cNvSpPr>
            <a:spLocks noGrp="1"/>
          </p:cNvSpPr>
          <p:nvPr>
            <p:ph idx="1"/>
          </p:nvPr>
        </p:nvSpPr>
        <p:spPr>
          <a:xfrm>
            <a:off x="838199" y="2198158"/>
            <a:ext cx="10515600" cy="4351338"/>
          </a:xfrm>
        </p:spPr>
        <p:txBody>
          <a:bodyPr>
            <a:noAutofit/>
          </a:bodyPr>
          <a:lstStyle/>
          <a:p>
            <a:pPr marL="0" indent="0" algn="just">
              <a:buNone/>
            </a:pPr>
            <a:r>
              <a:rPr lang="el-GR" sz="2000" dirty="0">
                <a:latin typeface="Book Antiqua" panose="02040602050305030304" pitchFamily="18" charset="0"/>
              </a:rPr>
              <a:t>Η Σύμβαση για το έγκλημα στον κυβερνοχώρο (Σύμβαση της Βουδαπέστης) είναι η πρώτη διεθνής συνθήκη με την οποία επιδιώκεται η αντιμετώπιση του ηλεκτρονικού εγκλήματος μέσω της:</a:t>
            </a:r>
          </a:p>
          <a:p>
            <a:pPr lvl="0" algn="just"/>
            <a:r>
              <a:rPr lang="el-GR" sz="2000" dirty="0">
                <a:latin typeface="Book Antiqua" panose="02040602050305030304" pitchFamily="18" charset="0"/>
              </a:rPr>
              <a:t>Δημιουργίας ενός αποτελεσματικού καθεστώτος διεθνούς συνεργασίας</a:t>
            </a:r>
          </a:p>
          <a:p>
            <a:pPr lvl="0" algn="just"/>
            <a:r>
              <a:rPr lang="el-GR" sz="2000" dirty="0">
                <a:latin typeface="Book Antiqua" panose="02040602050305030304" pitchFamily="18" charset="0"/>
              </a:rPr>
              <a:t>Βελτίωσης των τεχνικών ερευνών και</a:t>
            </a:r>
          </a:p>
          <a:p>
            <a:pPr algn="just"/>
            <a:r>
              <a:rPr lang="el-GR" sz="2000" dirty="0">
                <a:latin typeface="Book Antiqua" panose="02040602050305030304" pitchFamily="18" charset="0"/>
              </a:rPr>
              <a:t>Εναρμόνισης των εθνικών νομοθεσιών</a:t>
            </a:r>
          </a:p>
          <a:p>
            <a:pPr marL="0" indent="0" algn="just">
              <a:buNone/>
            </a:pPr>
            <a:r>
              <a:rPr lang="el-GR" sz="2000" dirty="0">
                <a:latin typeface="Book Antiqua" panose="02040602050305030304" pitchFamily="18" charset="0"/>
              </a:rPr>
              <a:t>Έτσι θέσπισε τη προστασία των φυσικών προσώπων έναντι της επεξεργασίας δεδομένων προσωπικού χαρακτήρα και για την ελεύθερη κυκλοφορία των δεδομένων αυτών μαζί με την προστασία της ιδιωτικής ζωής στον τομέα των ηλεκτρονικών επικοινωνιών.</a:t>
            </a:r>
          </a:p>
          <a:p>
            <a:pPr marL="0" indent="0" algn="just">
              <a:buNone/>
            </a:pPr>
            <a:r>
              <a:rPr lang="el-GR" sz="2000" dirty="0"/>
              <a:t>Με αποτέλεσμα να καλυφθεί μεγάλο κομμάτι της διαδικτυακής κακοποίησης/παρενόχλησης ανηλίκων σε διάφορες διαστάσεις όπως η παιδική πορνογραφία και πορνεία, και όλες οι μορφές γενετήσιας εκμετάλλευσης  και κακοποίησης των παιδιών καθώς και η ποινικοποίηση πράξεων ρατσιστικής και </a:t>
            </a:r>
            <a:r>
              <a:rPr lang="el-GR" sz="2000" dirty="0" err="1"/>
              <a:t>ξενοφοβικής</a:t>
            </a:r>
            <a:r>
              <a:rPr lang="el-GR" sz="2000" dirty="0"/>
              <a:t> φύσης</a:t>
            </a:r>
            <a:endParaRPr lang="el-GR" sz="2000" dirty="0">
              <a:latin typeface="Book Antiqua" panose="02040602050305030304" pitchFamily="18" charset="0"/>
            </a:endParaRPr>
          </a:p>
        </p:txBody>
      </p:sp>
      <p:sp>
        <p:nvSpPr>
          <p:cNvPr id="4" name="Τίτλος 1">
            <a:extLst>
              <a:ext uri="{FF2B5EF4-FFF2-40B4-BE49-F238E27FC236}">
                <a16:creationId xmlns:a16="http://schemas.microsoft.com/office/drawing/2014/main" id="{9EA50980-A7B1-4149-A8CC-75844A5940AE}"/>
              </a:ext>
            </a:extLst>
          </p:cNvPr>
          <p:cNvSpPr txBox="1">
            <a:spLocks/>
          </p:cNvSpPr>
          <p:nvPr/>
        </p:nvSpPr>
        <p:spPr>
          <a:xfrm>
            <a:off x="838199" y="914400"/>
            <a:ext cx="10044289" cy="776288"/>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l-GR" sz="2800" dirty="0">
                <a:solidFill>
                  <a:schemeClr val="bg1"/>
                </a:solidFill>
                <a:latin typeface="Book Antiqua" panose="02040602050305030304" pitchFamily="18" charset="0"/>
              </a:rPr>
              <a:t>Νομοθετικό πλαίσιο και διαδικτυακή κακοποίηση/παρενόχληση</a:t>
            </a:r>
            <a:r>
              <a:rPr lang="el-GR" sz="2800" baseline="30000" dirty="0">
                <a:solidFill>
                  <a:schemeClr val="bg1"/>
                </a:solidFill>
                <a:latin typeface="Book Antiqua" panose="02040602050305030304" pitchFamily="18" charset="0"/>
              </a:rPr>
              <a:t>1</a:t>
            </a:r>
            <a:endParaRPr lang="el-GR" sz="2800" baseline="30000" dirty="0"/>
          </a:p>
        </p:txBody>
      </p:sp>
    </p:spTree>
    <p:extLst>
      <p:ext uri="{BB962C8B-B14F-4D97-AF65-F5344CB8AC3E}">
        <p14:creationId xmlns:p14="http://schemas.microsoft.com/office/powerpoint/2010/main" val="3469458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Θέση περιεχομένου 2">
            <a:extLst>
              <a:ext uri="{FF2B5EF4-FFF2-40B4-BE49-F238E27FC236}">
                <a16:creationId xmlns:a16="http://schemas.microsoft.com/office/drawing/2014/main" id="{3152197B-0B0A-4DDE-B46B-B8A3CD7AE81F}"/>
              </a:ext>
            </a:extLst>
          </p:cNvPr>
          <p:cNvSpPr>
            <a:spLocks noGrp="1"/>
          </p:cNvSpPr>
          <p:nvPr>
            <p:ph idx="1"/>
          </p:nvPr>
        </p:nvSpPr>
        <p:spPr>
          <a:xfrm>
            <a:off x="838200" y="2209447"/>
            <a:ext cx="10515600" cy="4351338"/>
          </a:xfrm>
        </p:spPr>
        <p:txBody>
          <a:bodyPr>
            <a:normAutofit fontScale="77500" lnSpcReduction="20000"/>
          </a:bodyPr>
          <a:lstStyle/>
          <a:p>
            <a:pPr marL="0" indent="0">
              <a:buNone/>
            </a:pPr>
            <a:r>
              <a:rPr lang="el-GR" dirty="0"/>
              <a:t>Στην ελληνική νομοθεσία οι νόμοι που αντιστοιχούν στις εξής περιπτώσεις:</a:t>
            </a:r>
          </a:p>
          <a:p>
            <a:r>
              <a:rPr lang="el-GR" dirty="0"/>
              <a:t>Χλευασμός</a:t>
            </a:r>
          </a:p>
          <a:p>
            <a:r>
              <a:rPr lang="el-GR" dirty="0"/>
              <a:t>Εξύβριση</a:t>
            </a:r>
          </a:p>
          <a:p>
            <a:r>
              <a:rPr lang="el-GR" dirty="0"/>
              <a:t>Δυσφήμηση</a:t>
            </a:r>
          </a:p>
          <a:p>
            <a:r>
              <a:rPr lang="el-GR" dirty="0"/>
              <a:t>Συκοφαντική δυσφήμιση </a:t>
            </a:r>
          </a:p>
          <a:p>
            <a:r>
              <a:rPr lang="el-GR" dirty="0"/>
              <a:t>Απειλή</a:t>
            </a:r>
          </a:p>
          <a:p>
            <a:r>
              <a:rPr lang="el-GR" dirty="0"/>
              <a:t>Παραβίαση προσωπικών δεδομένων ή παραποίηση </a:t>
            </a:r>
          </a:p>
          <a:p>
            <a:r>
              <a:rPr lang="el-GR" dirty="0"/>
              <a:t>Προσβολής γενετήσιας αξιοπρέπεια</a:t>
            </a:r>
          </a:p>
          <a:p>
            <a:r>
              <a:rPr lang="el-GR" dirty="0"/>
              <a:t>Αποπλάνησης παιδιού</a:t>
            </a:r>
          </a:p>
          <a:p>
            <a:r>
              <a:rPr lang="el-GR" dirty="0"/>
              <a:t>Έκθεσης</a:t>
            </a:r>
          </a:p>
          <a:p>
            <a:r>
              <a:rPr lang="el-GR" dirty="0"/>
              <a:t>Ψευδές όνομα ή ψευδείς ιδιότητες</a:t>
            </a:r>
          </a:p>
          <a:p>
            <a:r>
              <a:rPr lang="el-GR" dirty="0"/>
              <a:t>Υφαρπαγή ψευδούς βεβαίωσης </a:t>
            </a:r>
          </a:p>
        </p:txBody>
      </p:sp>
      <p:sp>
        <p:nvSpPr>
          <p:cNvPr id="5" name="Τίτλος 1">
            <a:extLst>
              <a:ext uri="{FF2B5EF4-FFF2-40B4-BE49-F238E27FC236}">
                <a16:creationId xmlns:a16="http://schemas.microsoft.com/office/drawing/2014/main" id="{95AEE428-2F0E-4B2C-B8D5-5CF47CC862EB}"/>
              </a:ext>
            </a:extLst>
          </p:cNvPr>
          <p:cNvSpPr txBox="1">
            <a:spLocks/>
          </p:cNvSpPr>
          <p:nvPr/>
        </p:nvSpPr>
        <p:spPr>
          <a:xfrm>
            <a:off x="838200" y="914400"/>
            <a:ext cx="10078156" cy="776288"/>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l-GR" sz="2800" dirty="0">
                <a:solidFill>
                  <a:schemeClr val="bg1"/>
                </a:solidFill>
                <a:latin typeface="Book Antiqua" panose="02040602050305030304" pitchFamily="18" charset="0"/>
              </a:rPr>
              <a:t>Νομοθετικό πλαίσιο και διαδικτυακή κακοποίηση/παρενόχληση</a:t>
            </a:r>
            <a:r>
              <a:rPr lang="el-GR" sz="2800" baseline="30000" dirty="0">
                <a:solidFill>
                  <a:schemeClr val="bg1"/>
                </a:solidFill>
                <a:latin typeface="Book Antiqua" panose="02040602050305030304" pitchFamily="18" charset="0"/>
              </a:rPr>
              <a:t>2</a:t>
            </a:r>
            <a:endParaRPr lang="el-GR" sz="2800" baseline="30000" dirty="0"/>
          </a:p>
        </p:txBody>
      </p:sp>
    </p:spTree>
    <p:extLst>
      <p:ext uri="{BB962C8B-B14F-4D97-AF65-F5344CB8AC3E}">
        <p14:creationId xmlns:p14="http://schemas.microsoft.com/office/powerpoint/2010/main" val="2629217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Τίτλος 1">
            <a:extLst>
              <a:ext uri="{FF2B5EF4-FFF2-40B4-BE49-F238E27FC236}">
                <a16:creationId xmlns:a16="http://schemas.microsoft.com/office/drawing/2014/main" id="{95AEE428-2F0E-4B2C-B8D5-5CF47CC862EB}"/>
              </a:ext>
            </a:extLst>
          </p:cNvPr>
          <p:cNvSpPr txBox="1">
            <a:spLocks/>
          </p:cNvSpPr>
          <p:nvPr/>
        </p:nvSpPr>
        <p:spPr>
          <a:xfrm>
            <a:off x="838199" y="914400"/>
            <a:ext cx="10202333" cy="776288"/>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l-GR" sz="2800" dirty="0">
                <a:solidFill>
                  <a:schemeClr val="bg1"/>
                </a:solidFill>
                <a:latin typeface="Book Antiqua" panose="02040602050305030304" pitchFamily="18" charset="0"/>
              </a:rPr>
              <a:t>Νομοθετικό πλαίσιο και διαδικτυακή κακοποίηση/παρενόχληση</a:t>
            </a:r>
            <a:r>
              <a:rPr lang="el-GR" sz="2800" baseline="30000" dirty="0">
                <a:solidFill>
                  <a:schemeClr val="bg1"/>
                </a:solidFill>
                <a:latin typeface="Book Antiqua" panose="02040602050305030304" pitchFamily="18" charset="0"/>
              </a:rPr>
              <a:t>3</a:t>
            </a:r>
            <a:endParaRPr lang="el-GR" sz="2800" baseline="30000" dirty="0"/>
          </a:p>
        </p:txBody>
      </p:sp>
      <p:sp>
        <p:nvSpPr>
          <p:cNvPr id="4" name="Θέση περιεχομένου 3">
            <a:extLst>
              <a:ext uri="{FF2B5EF4-FFF2-40B4-BE49-F238E27FC236}">
                <a16:creationId xmlns:a16="http://schemas.microsoft.com/office/drawing/2014/main" id="{7D00AAA0-CFFF-4709-BC85-CEA0D764D4E1}"/>
              </a:ext>
            </a:extLst>
          </p:cNvPr>
          <p:cNvSpPr>
            <a:spLocks noGrp="1"/>
          </p:cNvSpPr>
          <p:nvPr>
            <p:ph idx="1"/>
          </p:nvPr>
        </p:nvSpPr>
        <p:spPr>
          <a:xfrm>
            <a:off x="838199" y="2175580"/>
            <a:ext cx="10515600" cy="4518731"/>
          </a:xfrm>
        </p:spPr>
        <p:txBody>
          <a:bodyPr>
            <a:normAutofit fontScale="85000" lnSpcReduction="20000"/>
          </a:bodyPr>
          <a:lstStyle/>
          <a:p>
            <a:r>
              <a:rPr lang="el-GR" dirty="0"/>
              <a:t>Πρόκλησης σωματικής ή ψυχολογικής κάκωσης ή βλάβης</a:t>
            </a:r>
          </a:p>
          <a:p>
            <a:r>
              <a:rPr lang="el-GR" dirty="0"/>
              <a:t>Πλαστογραφίας</a:t>
            </a:r>
          </a:p>
          <a:p>
            <a:r>
              <a:rPr lang="el-GR" dirty="0"/>
              <a:t>Ενήλικας κάνει προτάσεις/εξιστορεί/απεικονίζει/παρουσιάζει γενετήσιες πράξεις με/σε ανήλικο</a:t>
            </a:r>
          </a:p>
          <a:p>
            <a:r>
              <a:rPr lang="el-GR" dirty="0"/>
              <a:t>Καταγραφής ήχου ή βίντεο</a:t>
            </a:r>
          </a:p>
          <a:p>
            <a:r>
              <a:rPr lang="el-GR" dirty="0"/>
              <a:t>Πρόκληση ψυχικών βασανιστηρίων έντονου πόνου ή δοκιμασίας</a:t>
            </a:r>
          </a:p>
          <a:p>
            <a:r>
              <a:rPr lang="el-GR" dirty="0"/>
              <a:t>Εξώθησης ή </a:t>
            </a:r>
            <a:r>
              <a:rPr lang="el-GR" dirty="0" err="1"/>
              <a:t>παράσυρσης</a:t>
            </a:r>
            <a:r>
              <a:rPr lang="el-GR" dirty="0"/>
              <a:t> για συμμετοχή σε πορνογραφικές παραστάσεις</a:t>
            </a:r>
          </a:p>
          <a:p>
            <a:r>
              <a:rPr lang="el-GR" dirty="0"/>
              <a:t>Προσέλκυση παιδιών για γενετήσιους λόγους</a:t>
            </a:r>
          </a:p>
          <a:p>
            <a:r>
              <a:rPr lang="el-GR" dirty="0"/>
              <a:t>Εξαναγκασμός σε πορνεία</a:t>
            </a:r>
          </a:p>
          <a:p>
            <a:r>
              <a:rPr lang="el-GR" dirty="0"/>
              <a:t>Πορνογραφία ανηλίκων  </a:t>
            </a:r>
          </a:p>
          <a:p>
            <a:pPr marL="0" indent="0">
              <a:buNone/>
            </a:pPr>
            <a:r>
              <a:rPr lang="el-GR" dirty="0"/>
              <a:t>Περιλαμβάνουν όλες τις πιθανές μορφές που μπορεί να έχει η διαδικτυακή κακοποίηση/παρενόχληση και αποτελούν αδίκημα και διώκονται ποινικά</a:t>
            </a:r>
          </a:p>
          <a:p>
            <a:endParaRPr lang="el-GR" dirty="0"/>
          </a:p>
        </p:txBody>
      </p:sp>
    </p:spTree>
    <p:extLst>
      <p:ext uri="{BB962C8B-B14F-4D97-AF65-F5344CB8AC3E}">
        <p14:creationId xmlns:p14="http://schemas.microsoft.com/office/powerpoint/2010/main" val="1263175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a:extLst>
              <a:ext uri="{FF2B5EF4-FFF2-40B4-BE49-F238E27FC236}">
                <a16:creationId xmlns:a16="http://schemas.microsoft.com/office/drawing/2014/main" id="{2372AF41-52FC-4F03-9CFA-613254DA783F}"/>
              </a:ext>
            </a:extLst>
          </p:cNvPr>
          <p:cNvSpPr>
            <a:spLocks noGrp="1"/>
          </p:cNvSpPr>
          <p:nvPr>
            <p:ph idx="1"/>
          </p:nvPr>
        </p:nvSpPr>
        <p:spPr>
          <a:xfrm>
            <a:off x="838200" y="2143677"/>
            <a:ext cx="10515600" cy="4351338"/>
          </a:xfrm>
        </p:spPr>
        <p:txBody>
          <a:bodyPr>
            <a:normAutofit fontScale="92500" lnSpcReduction="10000"/>
          </a:bodyPr>
          <a:lstStyle/>
          <a:p>
            <a:pPr marL="0" indent="0">
              <a:buNone/>
            </a:pPr>
            <a:r>
              <a:rPr lang="el-GR" dirty="0"/>
              <a:t>Η Δίωξης Ηλεκτρονικού Εγκλήματος ανέπτυξε τη δράση του Κέντρου Διαχείρισης Διαδικτυακού Κινδύνου “</a:t>
            </a:r>
            <a:r>
              <a:rPr lang="el-GR" dirty="0" err="1"/>
              <a:t>Cyber</a:t>
            </a:r>
            <a:r>
              <a:rPr lang="el-GR" dirty="0"/>
              <a:t> </a:t>
            </a:r>
            <a:r>
              <a:rPr lang="el-GR" dirty="0" err="1"/>
              <a:t>Alert</a:t>
            </a:r>
            <a:r>
              <a:rPr lang="el-GR" dirty="0"/>
              <a:t>”, που λειτουργεί σε 24ωρη βάση, όπου εξειδικευμένοι αστυνομικοί διαχειρίζονται καταγγελίες των πολιτών που λαμβάνουν μέσω: </a:t>
            </a:r>
          </a:p>
          <a:p>
            <a:pPr marL="0" indent="0">
              <a:buNone/>
            </a:pPr>
            <a:r>
              <a:rPr lang="el-GR" dirty="0"/>
              <a:t>• του τηλεφωνικού αριθμού 11188, </a:t>
            </a:r>
          </a:p>
          <a:p>
            <a:pPr marL="0" indent="0">
              <a:buNone/>
            </a:pPr>
            <a:r>
              <a:rPr lang="el-GR" dirty="0"/>
              <a:t>• μηνυμάτων ηλεκτρονικού ταχυδρομείου στο ccu@cybercrimeunit.gov.gr των ψηφιακών εφαρμογών για φορητές συσκευές “</a:t>
            </a:r>
            <a:r>
              <a:rPr lang="el-GR" dirty="0" err="1"/>
              <a:t>Cyberkid</a:t>
            </a:r>
            <a:r>
              <a:rPr lang="el-GR" dirty="0"/>
              <a:t>” και “</a:t>
            </a:r>
            <a:r>
              <a:rPr lang="el-GR" dirty="0" err="1"/>
              <a:t>Feel</a:t>
            </a:r>
            <a:r>
              <a:rPr lang="el-GR" dirty="0"/>
              <a:t> </a:t>
            </a:r>
            <a:r>
              <a:rPr lang="el-GR" dirty="0" err="1"/>
              <a:t>Safe</a:t>
            </a:r>
            <a:r>
              <a:rPr lang="el-GR" dirty="0"/>
              <a:t>" και </a:t>
            </a:r>
          </a:p>
          <a:p>
            <a:pPr marL="0" indent="0">
              <a:buNone/>
            </a:pPr>
            <a:r>
              <a:rPr lang="el-GR" dirty="0"/>
              <a:t>• της διαδικτυακής πύλης, http://portal.astynomia.gr, της Ελληνικής Αστυνομίας, όπου πολίτες, επιχειρήσεις και φορείς υποβάλουν καταγγελίες - αιτήσεις Ηλεκτρονικού Εγκλήματος</a:t>
            </a:r>
          </a:p>
        </p:txBody>
      </p:sp>
      <p:sp>
        <p:nvSpPr>
          <p:cNvPr id="6" name="Τίτλος 1">
            <a:extLst>
              <a:ext uri="{FF2B5EF4-FFF2-40B4-BE49-F238E27FC236}">
                <a16:creationId xmlns:a16="http://schemas.microsoft.com/office/drawing/2014/main" id="{C52298F4-FF8D-4337-ABCB-C269CFDFC460}"/>
              </a:ext>
            </a:extLst>
          </p:cNvPr>
          <p:cNvSpPr txBox="1">
            <a:spLocks/>
          </p:cNvSpPr>
          <p:nvPr/>
        </p:nvSpPr>
        <p:spPr>
          <a:xfrm>
            <a:off x="838199" y="914400"/>
            <a:ext cx="10202333" cy="7762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l-GR" sz="2800" dirty="0">
                <a:solidFill>
                  <a:schemeClr val="bg1"/>
                </a:solidFill>
                <a:latin typeface="Book Antiqua" panose="02040602050305030304" pitchFamily="18" charset="0"/>
              </a:rPr>
              <a:t>Ρόλος της Ελληνικής Αστυνομίας</a:t>
            </a:r>
            <a:endParaRPr lang="el-GR" sz="2800" dirty="0"/>
          </a:p>
        </p:txBody>
      </p:sp>
    </p:spTree>
    <p:extLst>
      <p:ext uri="{BB962C8B-B14F-4D97-AF65-F5344CB8AC3E}">
        <p14:creationId xmlns:p14="http://schemas.microsoft.com/office/powerpoint/2010/main" val="8438894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Τίτλος 1">
            <a:extLst>
              <a:ext uri="{FF2B5EF4-FFF2-40B4-BE49-F238E27FC236}">
                <a16:creationId xmlns:a16="http://schemas.microsoft.com/office/drawing/2014/main" id="{8600C011-E6CF-4B9C-8AC8-D173ECF05F37}"/>
              </a:ext>
            </a:extLst>
          </p:cNvPr>
          <p:cNvSpPr txBox="1">
            <a:spLocks/>
          </p:cNvSpPr>
          <p:nvPr/>
        </p:nvSpPr>
        <p:spPr>
          <a:xfrm>
            <a:off x="838199" y="914400"/>
            <a:ext cx="10202333" cy="7762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l-GR" sz="2800" dirty="0">
                <a:solidFill>
                  <a:schemeClr val="bg1"/>
                </a:solidFill>
                <a:latin typeface="Book Antiqua" panose="02040602050305030304" pitchFamily="18" charset="0"/>
              </a:rPr>
              <a:t>Στατιστικά</a:t>
            </a:r>
            <a:endParaRPr lang="el-GR" sz="2800" dirty="0"/>
          </a:p>
        </p:txBody>
      </p:sp>
      <p:pic>
        <p:nvPicPr>
          <p:cNvPr id="7" name="Θέση περιεχομένου 6" descr="Εικόνα που περιέχει στιγμιότυπο οθόνης&#10;&#10;Περιγραφή που δημιουργήθηκε αυτόματα">
            <a:extLst>
              <a:ext uri="{FF2B5EF4-FFF2-40B4-BE49-F238E27FC236}">
                <a16:creationId xmlns:a16="http://schemas.microsoft.com/office/drawing/2014/main" id="{F46C2821-B619-48FB-99D2-9EDC3EEF55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55687" y="2466464"/>
            <a:ext cx="5045622" cy="4218890"/>
          </a:xfrm>
        </p:spPr>
      </p:pic>
      <p:pic>
        <p:nvPicPr>
          <p:cNvPr id="9" name="Εικόνα 8" descr="Εικόνα που περιέχει ομπρέλα&#10;&#10;Περιγραφή που δημιουργήθηκε αυτόματα">
            <a:extLst>
              <a:ext uri="{FF2B5EF4-FFF2-40B4-BE49-F238E27FC236}">
                <a16:creationId xmlns:a16="http://schemas.microsoft.com/office/drawing/2014/main" id="{1E74168A-3A89-4B22-AF8C-633FFE31BE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691" y="2860883"/>
            <a:ext cx="5271963" cy="3243102"/>
          </a:xfrm>
          <a:prstGeom prst="rect">
            <a:avLst/>
          </a:prstGeom>
        </p:spPr>
      </p:pic>
      <p:sp>
        <p:nvSpPr>
          <p:cNvPr id="10" name="TextBox 9">
            <a:extLst>
              <a:ext uri="{FF2B5EF4-FFF2-40B4-BE49-F238E27FC236}">
                <a16:creationId xmlns:a16="http://schemas.microsoft.com/office/drawing/2014/main" id="{6EC9F242-5A02-464A-8FF5-C482B3CB0DC7}"/>
              </a:ext>
            </a:extLst>
          </p:cNvPr>
          <p:cNvSpPr txBox="1"/>
          <p:nvPr/>
        </p:nvSpPr>
        <p:spPr>
          <a:xfrm>
            <a:off x="513982" y="2052011"/>
            <a:ext cx="5425383" cy="646331"/>
          </a:xfrm>
          <a:prstGeom prst="rect">
            <a:avLst/>
          </a:prstGeom>
          <a:noFill/>
        </p:spPr>
        <p:txBody>
          <a:bodyPr wrap="square" rtlCol="0">
            <a:spAutoFit/>
          </a:bodyPr>
          <a:lstStyle/>
          <a:p>
            <a:pPr algn="just"/>
            <a:r>
              <a:rPr lang="el-GR" dirty="0"/>
              <a:t>Η </a:t>
            </a:r>
            <a:r>
              <a:rPr lang="en-US" dirty="0" err="1"/>
              <a:t>SafeLine</a:t>
            </a:r>
            <a:r>
              <a:rPr lang="en-US" dirty="0"/>
              <a:t> </a:t>
            </a:r>
            <a:r>
              <a:rPr lang="el-GR" dirty="0"/>
              <a:t>έλαβε 4591 καταγγελίες για παράνομο περιεχόμενο ή παράνομη δραστηριότητα στο διαδίκτυο</a:t>
            </a:r>
          </a:p>
        </p:txBody>
      </p:sp>
      <p:sp>
        <p:nvSpPr>
          <p:cNvPr id="11" name="TextBox 10">
            <a:extLst>
              <a:ext uri="{FF2B5EF4-FFF2-40B4-BE49-F238E27FC236}">
                <a16:creationId xmlns:a16="http://schemas.microsoft.com/office/drawing/2014/main" id="{BAEEF23A-E1C3-4F70-BB88-799B94257183}"/>
              </a:ext>
            </a:extLst>
          </p:cNvPr>
          <p:cNvSpPr txBox="1"/>
          <p:nvPr/>
        </p:nvSpPr>
        <p:spPr>
          <a:xfrm>
            <a:off x="6252637" y="1820133"/>
            <a:ext cx="5585343" cy="646331"/>
          </a:xfrm>
          <a:prstGeom prst="rect">
            <a:avLst/>
          </a:prstGeom>
          <a:noFill/>
        </p:spPr>
        <p:txBody>
          <a:bodyPr wrap="square" rtlCol="0">
            <a:spAutoFit/>
          </a:bodyPr>
          <a:lstStyle/>
          <a:p>
            <a:r>
              <a:rPr lang="el-GR" dirty="0"/>
              <a:t>Η γραμμή βοήθειας </a:t>
            </a:r>
            <a:r>
              <a:rPr lang="en-US" dirty="0"/>
              <a:t>INSAFE </a:t>
            </a:r>
            <a:r>
              <a:rPr lang="el-GR" dirty="0"/>
              <a:t>έλαβε 10.169 κλήσεις που αφορούσαν θέματα σχετικά με τη χρήση του διαδικτύου</a:t>
            </a:r>
          </a:p>
        </p:txBody>
      </p:sp>
    </p:spTree>
    <p:extLst>
      <p:ext uri="{BB962C8B-B14F-4D97-AF65-F5344CB8AC3E}">
        <p14:creationId xmlns:p14="http://schemas.microsoft.com/office/powerpoint/2010/main" val="13484275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Εικόνα 4" descr="Εικόνα που περιέχει άτομο, κτίριο, καθιστός, νεαρός&#10;&#10;Περιγραφή που δημιουργήθηκε αυτόματα">
            <a:extLst>
              <a:ext uri="{FF2B5EF4-FFF2-40B4-BE49-F238E27FC236}">
                <a16:creationId xmlns:a16="http://schemas.microsoft.com/office/drawing/2014/main" id="{8D102180-BD8D-479F-9A39-1D76CD4B4CF0}"/>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l="19111" r="-1" b="-1"/>
          <a:stretch/>
        </p:blipFill>
        <p:spPr>
          <a:xfrm>
            <a:off x="0" y="-1"/>
            <a:ext cx="12191980" cy="6857999"/>
          </a:xfrm>
          <a:prstGeom prst="rect">
            <a:avLst/>
          </a:prstGeom>
        </p:spPr>
      </p:pic>
      <p:sp>
        <p:nvSpPr>
          <p:cNvPr id="2" name="Τίτλος 1">
            <a:extLst>
              <a:ext uri="{FF2B5EF4-FFF2-40B4-BE49-F238E27FC236}">
                <a16:creationId xmlns:a16="http://schemas.microsoft.com/office/drawing/2014/main" id="{E01BA847-9F5D-4614-B410-84EBD98CDB70}"/>
              </a:ext>
            </a:extLst>
          </p:cNvPr>
          <p:cNvSpPr>
            <a:spLocks noGrp="1"/>
          </p:cNvSpPr>
          <p:nvPr>
            <p:ph type="ctrTitle"/>
          </p:nvPr>
        </p:nvSpPr>
        <p:spPr>
          <a:xfrm>
            <a:off x="250521" y="1579043"/>
            <a:ext cx="4960306" cy="1463676"/>
          </a:xfrm>
        </p:spPr>
        <p:txBody>
          <a:bodyPr>
            <a:normAutofit fontScale="90000"/>
          </a:bodyPr>
          <a:lstStyle/>
          <a:p>
            <a:r>
              <a:rPr lang="el-GR" sz="2200" dirty="0">
                <a:solidFill>
                  <a:srgbClr val="FFFFFF"/>
                </a:solidFill>
                <a:latin typeface="Book Antiqua" panose="02040602050305030304" pitchFamily="18" charset="0"/>
              </a:rPr>
              <a:t>Τα θύματα της διαδικτυακής κακοποίησης/ παρενόχλησης συνεχώς αυξάνονται παραμένοντας μια ανοιχτή πληγή για την κοινωνία</a:t>
            </a:r>
            <a:r>
              <a:rPr lang="en-US" sz="2200" dirty="0">
                <a:solidFill>
                  <a:srgbClr val="FFFFFF"/>
                </a:solidFill>
                <a:latin typeface="Book Antiqua" panose="02040602050305030304" pitchFamily="18" charset="0"/>
              </a:rPr>
              <a:t>.</a:t>
            </a:r>
            <a:r>
              <a:rPr lang="el-GR" sz="2200" dirty="0">
                <a:solidFill>
                  <a:srgbClr val="FFFFFF"/>
                </a:solidFill>
                <a:latin typeface="Book Antiqua" panose="02040602050305030304" pitchFamily="18" charset="0"/>
              </a:rPr>
              <a:t> </a:t>
            </a:r>
            <a:br>
              <a:rPr lang="el-GR" sz="2200" dirty="0">
                <a:solidFill>
                  <a:srgbClr val="FFFFFF"/>
                </a:solidFill>
                <a:latin typeface="Book Antiqua" panose="02040602050305030304" pitchFamily="18" charset="0"/>
              </a:rPr>
            </a:br>
            <a:br>
              <a:rPr lang="el-GR" sz="2000" dirty="0">
                <a:solidFill>
                  <a:srgbClr val="FFFFFF"/>
                </a:solidFill>
                <a:latin typeface="Book Antiqua" panose="02040602050305030304" pitchFamily="18" charset="0"/>
              </a:rPr>
            </a:br>
            <a:endParaRPr lang="en-US" sz="2000" dirty="0">
              <a:solidFill>
                <a:srgbClr val="FFFFFF"/>
              </a:solidFill>
              <a:latin typeface="Book Antiqua" panose="02040602050305030304" pitchFamily="18" charset="0"/>
            </a:endParaRPr>
          </a:p>
        </p:txBody>
      </p:sp>
      <p:sp>
        <p:nvSpPr>
          <p:cNvPr id="3" name="Υπότιτλος 2">
            <a:extLst>
              <a:ext uri="{FF2B5EF4-FFF2-40B4-BE49-F238E27FC236}">
                <a16:creationId xmlns:a16="http://schemas.microsoft.com/office/drawing/2014/main" id="{A5B8BC26-6DC8-4309-88D0-53B26B13F158}"/>
              </a:ext>
            </a:extLst>
          </p:cNvPr>
          <p:cNvSpPr>
            <a:spLocks noGrp="1"/>
          </p:cNvSpPr>
          <p:nvPr>
            <p:ph type="subTitle" idx="1"/>
          </p:nvPr>
        </p:nvSpPr>
        <p:spPr>
          <a:xfrm>
            <a:off x="250521" y="3851963"/>
            <a:ext cx="5124450" cy="1098395"/>
          </a:xfrm>
        </p:spPr>
        <p:txBody>
          <a:bodyPr>
            <a:normAutofit lnSpcReduction="10000"/>
          </a:bodyPr>
          <a:lstStyle/>
          <a:p>
            <a:br>
              <a:rPr lang="el-GR" sz="2000" dirty="0">
                <a:solidFill>
                  <a:srgbClr val="FFFFFF"/>
                </a:solidFill>
                <a:latin typeface="Book Antiqua" panose="02040602050305030304" pitchFamily="18" charset="0"/>
              </a:rPr>
            </a:br>
            <a:r>
              <a:rPr lang="el-GR" sz="2000" dirty="0">
                <a:solidFill>
                  <a:srgbClr val="FFFFFF"/>
                </a:solidFill>
                <a:latin typeface="Book Antiqua" panose="02040602050305030304" pitchFamily="18" charset="0"/>
              </a:rPr>
              <a:t>Πότε η κυβέρνηση θα λάβει αυστηρότερα μέτρα για την εξάλειψη του φαινομένου και την τιμωρία των θυτών;</a:t>
            </a:r>
            <a:endParaRPr lang="en-US" sz="2000" dirty="0">
              <a:solidFill>
                <a:srgbClr val="FFFFFF"/>
              </a:solidFill>
            </a:endParaRPr>
          </a:p>
        </p:txBody>
      </p:sp>
    </p:spTree>
    <p:extLst>
      <p:ext uri="{BB962C8B-B14F-4D97-AF65-F5344CB8AC3E}">
        <p14:creationId xmlns:p14="http://schemas.microsoft.com/office/powerpoint/2010/main" val="4118839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2A35E4F-9AF3-43F7-BFB8-00EB916CB075}"/>
              </a:ext>
            </a:extLst>
          </p:cNvPr>
          <p:cNvSpPr>
            <a:spLocks noGrp="1"/>
          </p:cNvSpPr>
          <p:nvPr>
            <p:ph type="title"/>
          </p:nvPr>
        </p:nvSpPr>
        <p:spPr>
          <a:xfrm>
            <a:off x="838200" y="914400"/>
            <a:ext cx="9791700" cy="776288"/>
          </a:xfrm>
        </p:spPr>
        <p:txBody>
          <a:bodyPr>
            <a:normAutofit/>
          </a:bodyPr>
          <a:lstStyle/>
          <a:p>
            <a:r>
              <a:rPr lang="el-GR" sz="2800" dirty="0">
                <a:solidFill>
                  <a:schemeClr val="bg1"/>
                </a:solidFill>
                <a:latin typeface="Book Antiqua" panose="02040602050305030304" pitchFamily="18" charset="0"/>
              </a:rPr>
              <a:t>Ορισμός κακοποίησης/εκμετάλλευσης στο διαδίκτυο</a:t>
            </a:r>
            <a:endParaRPr lang="en-US" sz="2800" dirty="0">
              <a:solidFill>
                <a:schemeClr val="bg1"/>
              </a:solidFill>
              <a:latin typeface="Book Antiqua" panose="02040602050305030304" pitchFamily="18" charset="0"/>
            </a:endParaRPr>
          </a:p>
        </p:txBody>
      </p:sp>
      <p:sp>
        <p:nvSpPr>
          <p:cNvPr id="6" name="Θέση περιεχομένου 5">
            <a:extLst>
              <a:ext uri="{FF2B5EF4-FFF2-40B4-BE49-F238E27FC236}">
                <a16:creationId xmlns:a16="http://schemas.microsoft.com/office/drawing/2014/main" id="{BC582467-7667-47BE-9CAC-1131CE7F3FC9}"/>
              </a:ext>
            </a:extLst>
          </p:cNvPr>
          <p:cNvSpPr>
            <a:spLocks noGrp="1"/>
          </p:cNvSpPr>
          <p:nvPr>
            <p:ph idx="1"/>
          </p:nvPr>
        </p:nvSpPr>
        <p:spPr>
          <a:xfrm>
            <a:off x="838200" y="2207330"/>
            <a:ext cx="10515600" cy="3476625"/>
          </a:xfrm>
        </p:spPr>
        <p:txBody>
          <a:bodyPr>
            <a:normAutofit/>
          </a:bodyPr>
          <a:lstStyle/>
          <a:p>
            <a:pPr algn="just"/>
            <a:r>
              <a:rPr lang="el-GR" sz="2000" dirty="0">
                <a:latin typeface="Book Antiqua" panose="02040602050305030304" pitchFamily="18" charset="0"/>
              </a:rPr>
              <a:t>Διαδικτυακή κακοποίηση/εκμετάλλευση είναι κάθε είδος κακοποίησης/ παρενόχλησης που συμβαίνει στο Διαδίκτυο.</a:t>
            </a:r>
            <a:endParaRPr lang="en-US" sz="2000" dirty="0">
              <a:latin typeface="Book Antiqua" panose="02040602050305030304" pitchFamily="18" charset="0"/>
            </a:endParaRPr>
          </a:p>
          <a:p>
            <a:pPr algn="just"/>
            <a:endParaRPr lang="el-GR" sz="2000" dirty="0">
              <a:latin typeface="Book Antiqua" panose="02040602050305030304" pitchFamily="18" charset="0"/>
            </a:endParaRPr>
          </a:p>
          <a:p>
            <a:pPr algn="just"/>
            <a:r>
              <a:rPr lang="el-GR" sz="2000" dirty="0">
                <a:latin typeface="Book Antiqua" panose="02040602050305030304" pitchFamily="18" charset="0"/>
              </a:rPr>
              <a:t>Τα μέσα που χρησιμοποιούνται είναι οποιαδήποτε συσκευή είναι συνδεδεμένη στον ιστό, όπως υπολογιστές, </a:t>
            </a:r>
            <a:r>
              <a:rPr lang="el-GR" sz="2000" dirty="0" err="1">
                <a:latin typeface="Book Antiqua" panose="02040602050305030304" pitchFamily="18" charset="0"/>
              </a:rPr>
              <a:t>tablet</a:t>
            </a:r>
            <a:r>
              <a:rPr lang="el-GR" sz="2000" dirty="0">
                <a:latin typeface="Book Antiqua" panose="02040602050305030304" pitchFamily="18" charset="0"/>
              </a:rPr>
              <a:t> και κινητά τηλέφωνα.</a:t>
            </a:r>
            <a:endParaRPr lang="en-US" sz="2000" dirty="0">
              <a:latin typeface="Book Antiqua" panose="02040602050305030304" pitchFamily="18" charset="0"/>
            </a:endParaRPr>
          </a:p>
          <a:p>
            <a:pPr algn="just"/>
            <a:endParaRPr lang="el-GR" sz="2000" dirty="0">
              <a:latin typeface="Book Antiqua" panose="02040602050305030304" pitchFamily="18" charset="0"/>
            </a:endParaRPr>
          </a:p>
          <a:p>
            <a:pPr algn="just"/>
            <a:r>
              <a:rPr lang="el-GR" sz="2000" dirty="0">
                <a:latin typeface="Book Antiqua" panose="02040602050305030304" pitchFamily="18" charset="0"/>
              </a:rPr>
              <a:t>Το φαινόμενο αυτό μπορεί να εκδηλωθεί οπουδήποτε στο διαδίκτυο όπως για παράδειγμα στα μέσα κοινωνικής δικτύωσης, σε εφαρμογές ανταλλαγής μηνυμάτων, μηνύματα ηλεκτρονικού ταχυδρομείου, διαδικτυακές συνομιλίες, διαδικτυακά τυχερά παιχνίδια και </a:t>
            </a:r>
            <a:r>
              <a:rPr lang="el-GR" sz="2000" dirty="0" err="1">
                <a:latin typeface="Book Antiqua" panose="02040602050305030304" pitchFamily="18" charset="0"/>
              </a:rPr>
              <a:t>ιστότοποι</a:t>
            </a:r>
            <a:r>
              <a:rPr lang="el-GR" sz="2000" dirty="0">
                <a:latin typeface="Book Antiqua" panose="02040602050305030304" pitchFamily="18" charset="0"/>
              </a:rPr>
              <a:t> ζωντανής ροής</a:t>
            </a:r>
            <a:r>
              <a:rPr lang="el-GR" dirty="0"/>
              <a:t>.</a:t>
            </a:r>
            <a:endParaRPr lang="en-US" dirty="0"/>
          </a:p>
        </p:txBody>
      </p:sp>
    </p:spTree>
    <p:extLst>
      <p:ext uri="{BB962C8B-B14F-4D97-AF65-F5344CB8AC3E}">
        <p14:creationId xmlns:p14="http://schemas.microsoft.com/office/powerpoint/2010/main" val="319089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Θέση περιεχομένου 5">
            <a:extLst>
              <a:ext uri="{FF2B5EF4-FFF2-40B4-BE49-F238E27FC236}">
                <a16:creationId xmlns:a16="http://schemas.microsoft.com/office/drawing/2014/main" id="{BC582467-7667-47BE-9CAC-1131CE7F3FC9}"/>
              </a:ext>
            </a:extLst>
          </p:cNvPr>
          <p:cNvSpPr>
            <a:spLocks noGrp="1"/>
          </p:cNvSpPr>
          <p:nvPr>
            <p:ph idx="1"/>
          </p:nvPr>
        </p:nvSpPr>
        <p:spPr>
          <a:xfrm>
            <a:off x="939800" y="2195688"/>
            <a:ext cx="10515600" cy="4206875"/>
          </a:xfrm>
        </p:spPr>
        <p:txBody>
          <a:bodyPr>
            <a:normAutofit/>
          </a:bodyPr>
          <a:lstStyle/>
          <a:p>
            <a:pPr algn="just"/>
            <a:r>
              <a:rPr lang="el-GR" sz="2000" dirty="0">
                <a:latin typeface="Book Antiqua" panose="02040602050305030304" pitchFamily="18" charset="0"/>
              </a:rPr>
              <a:t>Οι συνέπειες μπορεί να  έχουν τόσο βραχυπρόθεσμες όσο και μακροπρόθεσμες συνέπειες, τόσο σε σωματικό, όσο και σε ψυχολογικό επίπεδο.</a:t>
            </a:r>
            <a:endParaRPr lang="en-US" sz="2000" dirty="0">
              <a:latin typeface="Book Antiqua" panose="02040602050305030304" pitchFamily="18" charset="0"/>
            </a:endParaRPr>
          </a:p>
          <a:p>
            <a:pPr algn="just"/>
            <a:endParaRPr lang="el-GR" sz="2000" dirty="0">
              <a:latin typeface="Book Antiqua" panose="02040602050305030304" pitchFamily="18" charset="0"/>
            </a:endParaRPr>
          </a:p>
          <a:p>
            <a:pPr algn="just"/>
            <a:r>
              <a:rPr lang="el-GR" sz="2000" dirty="0">
                <a:latin typeface="Book Antiqua" panose="02040602050305030304" pitchFamily="18" charset="0"/>
              </a:rPr>
              <a:t>Οι ψυχολογικές, συναισθηματικές, βιολογικές και κοινωνικές επιπτώσεις περιλαμβάνουν κατάθλιψη, </a:t>
            </a:r>
            <a:r>
              <a:rPr lang="el-GR" sz="2000" dirty="0" err="1">
                <a:latin typeface="Book Antiqua" panose="02040602050305030304" pitchFamily="18" charset="0"/>
              </a:rPr>
              <a:t>μετα</a:t>
            </a:r>
            <a:r>
              <a:rPr lang="el-GR" sz="2000" dirty="0">
                <a:latin typeface="Book Antiqua" panose="02040602050305030304" pitchFamily="18" charset="0"/>
              </a:rPr>
              <a:t>-τραυματικό στρες, άγχος, διαταραχές διατροφής, χαμηλή αυτοεκτίμηση, κατάχρηση ουσιών, διάσπαση προσοχής </a:t>
            </a:r>
            <a:r>
              <a:rPr lang="el-GR" sz="2000" dirty="0" err="1">
                <a:latin typeface="Book Antiqua" panose="02040602050305030304" pitchFamily="18" charset="0"/>
              </a:rPr>
              <a:t>κ.α</a:t>
            </a:r>
            <a:endParaRPr lang="en-US" sz="2000" dirty="0">
              <a:latin typeface="Book Antiqua" panose="02040602050305030304" pitchFamily="18" charset="0"/>
            </a:endParaRPr>
          </a:p>
          <a:p>
            <a:pPr algn="just"/>
            <a:endParaRPr lang="el-GR" sz="2000" dirty="0">
              <a:latin typeface="Book Antiqua" panose="02040602050305030304" pitchFamily="18" charset="0"/>
            </a:endParaRPr>
          </a:p>
          <a:p>
            <a:pPr algn="just"/>
            <a:r>
              <a:rPr lang="el-GR" sz="2000" dirty="0">
                <a:latin typeface="Book Antiqua" panose="02040602050305030304" pitchFamily="18" charset="0"/>
              </a:rPr>
              <a:t>Είναι πιθανό ακόμα τα παιδιά να διαφύγουν σε ακραίες πράξεις όπως την αυτοκτονία ή τον </a:t>
            </a:r>
            <a:r>
              <a:rPr lang="el-GR" sz="2000" dirty="0" err="1">
                <a:latin typeface="Book Antiqua" panose="02040602050305030304" pitchFamily="18" charset="0"/>
              </a:rPr>
              <a:t>αυτοτραματισμό</a:t>
            </a:r>
            <a:r>
              <a:rPr lang="el-GR" sz="2000" dirty="0">
                <a:latin typeface="Book Antiqua" panose="02040602050305030304" pitchFamily="18" charset="0"/>
              </a:rPr>
              <a:t> πιστεύοντας ότι είναι η μόνη λύση στο πρόβλημα.</a:t>
            </a:r>
          </a:p>
        </p:txBody>
      </p:sp>
      <p:sp>
        <p:nvSpPr>
          <p:cNvPr id="7" name="Τίτλος 1">
            <a:extLst>
              <a:ext uri="{FF2B5EF4-FFF2-40B4-BE49-F238E27FC236}">
                <a16:creationId xmlns:a16="http://schemas.microsoft.com/office/drawing/2014/main" id="{C1FCC29D-A71F-4228-A5EC-CF58D9164779}"/>
              </a:ext>
            </a:extLst>
          </p:cNvPr>
          <p:cNvSpPr txBox="1">
            <a:spLocks/>
          </p:cNvSpPr>
          <p:nvPr/>
        </p:nvSpPr>
        <p:spPr>
          <a:xfrm>
            <a:off x="838200" y="914400"/>
            <a:ext cx="9791700" cy="776288"/>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l-GR" sz="2800" dirty="0">
                <a:solidFill>
                  <a:schemeClr val="bg1"/>
                </a:solidFill>
                <a:latin typeface="Book Antiqua" panose="02040602050305030304" pitchFamily="18" charset="0"/>
              </a:rPr>
              <a:t>Συνέπειες διαδικτυακής κακοποίησης/εκμετάλλευσης στο θύμα</a:t>
            </a:r>
            <a:endParaRPr lang="en-US" sz="2800" dirty="0">
              <a:latin typeface="Book Antiqua" panose="02040602050305030304" pitchFamily="18" charset="0"/>
            </a:endParaRPr>
          </a:p>
        </p:txBody>
      </p:sp>
    </p:spTree>
    <p:extLst>
      <p:ext uri="{BB962C8B-B14F-4D97-AF65-F5344CB8AC3E}">
        <p14:creationId xmlns:p14="http://schemas.microsoft.com/office/powerpoint/2010/main" val="4281210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Θέση περιεχομένου 5">
            <a:extLst>
              <a:ext uri="{FF2B5EF4-FFF2-40B4-BE49-F238E27FC236}">
                <a16:creationId xmlns:a16="http://schemas.microsoft.com/office/drawing/2014/main" id="{BC582467-7667-47BE-9CAC-1131CE7F3FC9}"/>
              </a:ext>
            </a:extLst>
          </p:cNvPr>
          <p:cNvSpPr>
            <a:spLocks noGrp="1"/>
          </p:cNvSpPr>
          <p:nvPr>
            <p:ph idx="1"/>
          </p:nvPr>
        </p:nvSpPr>
        <p:spPr>
          <a:xfrm>
            <a:off x="838200" y="2200981"/>
            <a:ext cx="10515600" cy="3614738"/>
          </a:xfrm>
        </p:spPr>
        <p:txBody>
          <a:bodyPr>
            <a:normAutofit/>
          </a:bodyPr>
          <a:lstStyle/>
          <a:p>
            <a:pPr marL="514350" indent="-514350">
              <a:buFont typeface="+mj-lt"/>
              <a:buAutoNum type="arabicPeriod"/>
            </a:pPr>
            <a:r>
              <a:rPr lang="el-GR" sz="2000" dirty="0">
                <a:latin typeface="Book Antiqua" panose="02040602050305030304" pitchFamily="18" charset="0"/>
              </a:rPr>
              <a:t>Εκφοβισμός στον κυβερνοχώρο(</a:t>
            </a:r>
            <a:r>
              <a:rPr lang="en-US" sz="2000" dirty="0">
                <a:latin typeface="Book Antiqua" panose="02040602050305030304" pitchFamily="18" charset="0"/>
              </a:rPr>
              <a:t>cyberbullying)</a:t>
            </a:r>
          </a:p>
          <a:p>
            <a:pPr marL="514350" indent="-514350">
              <a:buFont typeface="+mj-lt"/>
              <a:buAutoNum type="arabicPeriod"/>
            </a:pPr>
            <a:r>
              <a:rPr lang="el-GR" sz="2000" dirty="0">
                <a:latin typeface="Book Antiqua" panose="02040602050305030304" pitchFamily="18" charset="0"/>
              </a:rPr>
              <a:t>Συναισθηματική κακοποίηση</a:t>
            </a:r>
          </a:p>
          <a:p>
            <a:pPr marL="514350" indent="-514350">
              <a:buFont typeface="+mj-lt"/>
              <a:buAutoNum type="arabicPeriod"/>
            </a:pPr>
            <a:r>
              <a:rPr lang="el-GR" sz="2000" dirty="0">
                <a:latin typeface="Book Antiqua" panose="02040602050305030304" pitchFamily="18" charset="0"/>
              </a:rPr>
              <a:t>Αποπλάνηση ή ψηφιακές καραμέλες</a:t>
            </a:r>
          </a:p>
          <a:p>
            <a:pPr marL="514350" indent="-514350">
              <a:buFont typeface="+mj-lt"/>
              <a:buAutoNum type="arabicPeriod"/>
            </a:pPr>
            <a:r>
              <a:rPr lang="en-US" sz="2000" dirty="0">
                <a:latin typeface="Book Antiqua" panose="02040602050305030304" pitchFamily="18" charset="0"/>
              </a:rPr>
              <a:t>Sexting</a:t>
            </a:r>
          </a:p>
          <a:p>
            <a:pPr marL="514350" indent="-514350">
              <a:buFont typeface="+mj-lt"/>
              <a:buAutoNum type="arabicPeriod"/>
            </a:pPr>
            <a:r>
              <a:rPr lang="el-GR" sz="2000" dirty="0">
                <a:latin typeface="Book Antiqua" panose="02040602050305030304" pitchFamily="18" charset="0"/>
              </a:rPr>
              <a:t>Σεξουαλική Κακοποίηση</a:t>
            </a:r>
          </a:p>
          <a:p>
            <a:pPr marL="514350" indent="-514350">
              <a:buFont typeface="+mj-lt"/>
              <a:buAutoNum type="arabicPeriod"/>
            </a:pPr>
            <a:r>
              <a:rPr lang="el-GR" sz="2000" dirty="0">
                <a:latin typeface="Book Antiqua" panose="02040602050305030304" pitchFamily="18" charset="0"/>
              </a:rPr>
              <a:t>Σεξουαλική εκμετάλλευση</a:t>
            </a:r>
          </a:p>
          <a:p>
            <a:pPr marL="514350" indent="-514350">
              <a:buFont typeface="+mj-lt"/>
              <a:buAutoNum type="arabicPeriod"/>
            </a:pPr>
            <a:r>
              <a:rPr lang="el-GR" sz="2000" dirty="0">
                <a:latin typeface="Book Antiqua" panose="02040602050305030304" pitchFamily="18" charset="0"/>
              </a:rPr>
              <a:t>Παιδική πορνογραφία</a:t>
            </a:r>
          </a:p>
        </p:txBody>
      </p:sp>
      <p:sp>
        <p:nvSpPr>
          <p:cNvPr id="4" name="Τίτλος 1">
            <a:extLst>
              <a:ext uri="{FF2B5EF4-FFF2-40B4-BE49-F238E27FC236}">
                <a16:creationId xmlns:a16="http://schemas.microsoft.com/office/drawing/2014/main" id="{35EFA26B-EDE1-465A-BB5D-8BB77950669B}"/>
              </a:ext>
            </a:extLst>
          </p:cNvPr>
          <p:cNvSpPr txBox="1">
            <a:spLocks/>
          </p:cNvSpPr>
          <p:nvPr/>
        </p:nvSpPr>
        <p:spPr>
          <a:xfrm>
            <a:off x="838200" y="914400"/>
            <a:ext cx="9791700" cy="7762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l-GR" sz="2800" dirty="0">
                <a:solidFill>
                  <a:schemeClr val="bg1"/>
                </a:solidFill>
                <a:latin typeface="Book Antiqua" panose="02040602050305030304" pitchFamily="18" charset="0"/>
              </a:rPr>
              <a:t>Κατηγορίες διαδικτυακής κακοποίησης/εκμετάλλευσης</a:t>
            </a:r>
            <a:endParaRPr lang="en-US" sz="2800" dirty="0">
              <a:latin typeface="Book Antiqua" panose="02040602050305030304" pitchFamily="18" charset="0"/>
            </a:endParaRPr>
          </a:p>
        </p:txBody>
      </p:sp>
    </p:spTree>
    <p:extLst>
      <p:ext uri="{BB962C8B-B14F-4D97-AF65-F5344CB8AC3E}">
        <p14:creationId xmlns:p14="http://schemas.microsoft.com/office/powerpoint/2010/main" val="1002939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Θέση περιεχομένου 5">
            <a:extLst>
              <a:ext uri="{FF2B5EF4-FFF2-40B4-BE49-F238E27FC236}">
                <a16:creationId xmlns:a16="http://schemas.microsoft.com/office/drawing/2014/main" id="{BC582467-7667-47BE-9CAC-1131CE7F3FC9}"/>
              </a:ext>
            </a:extLst>
          </p:cNvPr>
          <p:cNvSpPr>
            <a:spLocks noGrp="1"/>
          </p:cNvSpPr>
          <p:nvPr>
            <p:ph idx="1"/>
          </p:nvPr>
        </p:nvSpPr>
        <p:spPr>
          <a:xfrm>
            <a:off x="838200" y="2193430"/>
            <a:ext cx="10515600" cy="4389755"/>
          </a:xfrm>
        </p:spPr>
        <p:txBody>
          <a:bodyPr>
            <a:normAutofit/>
          </a:bodyPr>
          <a:lstStyle/>
          <a:p>
            <a:pPr algn="just"/>
            <a:r>
              <a:rPr lang="el-GR" sz="2000" dirty="0">
                <a:latin typeface="Book Antiqua" panose="02040602050305030304" pitchFamily="18" charset="0"/>
              </a:rPr>
              <a:t>Ο Διαδικτυακός εκφοβισμός ή </a:t>
            </a:r>
            <a:r>
              <a:rPr lang="el-GR" sz="2000" dirty="0" err="1">
                <a:latin typeface="Book Antiqua" panose="02040602050305030304" pitchFamily="18" charset="0"/>
              </a:rPr>
              <a:t>Κυβερνοεκφοβισμός</a:t>
            </a:r>
            <a:r>
              <a:rPr lang="el-GR" sz="2000" dirty="0">
                <a:latin typeface="Book Antiqua" panose="02040602050305030304" pitchFamily="18" charset="0"/>
              </a:rPr>
              <a:t> αποτελεί εξέλιξη του παραδοσιακού εκφοβισμού σε τεχνολογικό επίπεδο</a:t>
            </a:r>
            <a:r>
              <a:rPr lang="en-US" sz="2000" dirty="0">
                <a:latin typeface="Book Antiqua" panose="02040602050305030304" pitchFamily="18" charset="0"/>
              </a:rPr>
              <a:t>.</a:t>
            </a:r>
          </a:p>
          <a:p>
            <a:pPr algn="just"/>
            <a:endParaRPr lang="en-US" sz="2000" dirty="0">
              <a:latin typeface="Book Antiqua" panose="02040602050305030304" pitchFamily="18" charset="0"/>
            </a:endParaRPr>
          </a:p>
          <a:p>
            <a:pPr algn="just"/>
            <a:r>
              <a:rPr lang="en-US" sz="2000" dirty="0">
                <a:latin typeface="Book Antiqua" panose="02040602050305030304" pitchFamily="18" charset="0"/>
              </a:rPr>
              <a:t>A</a:t>
            </a:r>
            <a:r>
              <a:rPr lang="el-GR" sz="2000" dirty="0">
                <a:latin typeface="Book Antiqua" panose="02040602050305030304" pitchFamily="18" charset="0"/>
              </a:rPr>
              <a:t>φορά οποιαδήποτε πράξη εκφοβισμού, ψυχολογικής κακοποίησης, επιθετικότητας, απειλής, ταπείνωσης, παρενόχλησης, τρομοκρατικής ή αυταρχικής συμπεριφοράς παιδιών, προ εφήβων και εφήβων που πραγματοποιείται μέσω του Διαδικτύου, κινητών τηλεφώνων είτε άλλων ψηφιακών τεχνολογιών</a:t>
            </a:r>
            <a:r>
              <a:rPr lang="en-US" sz="2000" dirty="0">
                <a:latin typeface="Book Antiqua" panose="02040602050305030304" pitchFamily="18" charset="0"/>
              </a:rPr>
              <a:t> </a:t>
            </a:r>
            <a:r>
              <a:rPr lang="el-GR" sz="2000" dirty="0">
                <a:latin typeface="Book Antiqua" panose="02040602050305030304" pitchFamily="18" charset="0"/>
              </a:rPr>
              <a:t>από τρίτα άτομα.</a:t>
            </a:r>
            <a:endParaRPr lang="en-US" sz="2000" dirty="0">
              <a:latin typeface="Book Antiqua" panose="02040602050305030304" pitchFamily="18" charset="0"/>
            </a:endParaRPr>
          </a:p>
          <a:p>
            <a:pPr algn="just"/>
            <a:endParaRPr lang="el-GR" sz="2000" dirty="0">
              <a:latin typeface="Book Antiqua" panose="02040602050305030304" pitchFamily="18" charset="0"/>
            </a:endParaRPr>
          </a:p>
          <a:p>
            <a:pPr algn="just"/>
            <a:r>
              <a:rPr lang="el-GR" sz="2000" dirty="0">
                <a:latin typeface="Book Antiqua" panose="02040602050305030304" pitchFamily="18" charset="0"/>
              </a:rPr>
              <a:t>Υπάρχουν 3 μεγάλες κατηγορίες του διαδικτυακού εκφοβισμού</a:t>
            </a:r>
          </a:p>
          <a:p>
            <a:pPr marL="514350" indent="-514350" algn="just">
              <a:buFont typeface="+mj-lt"/>
              <a:buAutoNum type="arabicPeriod"/>
            </a:pPr>
            <a:r>
              <a:rPr lang="el-GR" sz="2000" dirty="0">
                <a:latin typeface="Book Antiqua" panose="02040602050305030304" pitchFamily="18" charset="0"/>
              </a:rPr>
              <a:t>Δυσφήμιση</a:t>
            </a:r>
          </a:p>
          <a:p>
            <a:pPr marL="514350" indent="-514350" algn="just">
              <a:buFont typeface="+mj-lt"/>
              <a:buAutoNum type="arabicPeriod"/>
            </a:pPr>
            <a:r>
              <a:rPr lang="el-GR" sz="2000" dirty="0">
                <a:latin typeface="Book Antiqua" panose="02040602050305030304" pitchFamily="18" charset="0"/>
              </a:rPr>
              <a:t>Παρενόχληση</a:t>
            </a:r>
          </a:p>
          <a:p>
            <a:pPr marL="514350" indent="-514350" algn="just">
              <a:buFont typeface="+mj-lt"/>
              <a:buAutoNum type="arabicPeriod"/>
            </a:pPr>
            <a:r>
              <a:rPr lang="el-GR" sz="2000" dirty="0">
                <a:latin typeface="Book Antiqua" panose="02040602050305030304" pitchFamily="18" charset="0"/>
              </a:rPr>
              <a:t>Εξαπάτηση</a:t>
            </a:r>
          </a:p>
        </p:txBody>
      </p:sp>
      <p:sp>
        <p:nvSpPr>
          <p:cNvPr id="4" name="Τίτλος 1">
            <a:extLst>
              <a:ext uri="{FF2B5EF4-FFF2-40B4-BE49-F238E27FC236}">
                <a16:creationId xmlns:a16="http://schemas.microsoft.com/office/drawing/2014/main" id="{2F27B90C-054A-4C43-84E6-634B6BE49DE2}"/>
              </a:ext>
            </a:extLst>
          </p:cNvPr>
          <p:cNvSpPr txBox="1">
            <a:spLocks/>
          </p:cNvSpPr>
          <p:nvPr/>
        </p:nvSpPr>
        <p:spPr>
          <a:xfrm>
            <a:off x="838200" y="914400"/>
            <a:ext cx="9791700" cy="7762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l-GR" sz="2800" dirty="0">
                <a:solidFill>
                  <a:schemeClr val="bg1"/>
                </a:solidFill>
                <a:latin typeface="Book Antiqua" panose="02040602050305030304" pitchFamily="18" charset="0"/>
              </a:rPr>
              <a:t>Εκφοβισμός στον κυβερνοχώρο </a:t>
            </a:r>
            <a:r>
              <a:rPr lang="en-US" sz="2800" dirty="0">
                <a:solidFill>
                  <a:schemeClr val="bg1"/>
                </a:solidFill>
                <a:latin typeface="Book Antiqua" panose="02040602050305030304" pitchFamily="18" charset="0"/>
              </a:rPr>
              <a:t>(cyberbullying</a:t>
            </a:r>
            <a:r>
              <a:rPr lang="en-US" sz="2800" dirty="0">
                <a:solidFill>
                  <a:schemeClr val="bg1"/>
                </a:solidFill>
              </a:rPr>
              <a:t>)</a:t>
            </a:r>
            <a:endParaRPr lang="en-US" sz="2800" dirty="0">
              <a:latin typeface="Book Antiqua" panose="02040602050305030304" pitchFamily="18" charset="0"/>
            </a:endParaRPr>
          </a:p>
        </p:txBody>
      </p:sp>
    </p:spTree>
    <p:extLst>
      <p:ext uri="{BB962C8B-B14F-4D97-AF65-F5344CB8AC3E}">
        <p14:creationId xmlns:p14="http://schemas.microsoft.com/office/powerpoint/2010/main" val="3377538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Θέση περιεχομένου 5">
            <a:extLst>
              <a:ext uri="{FF2B5EF4-FFF2-40B4-BE49-F238E27FC236}">
                <a16:creationId xmlns:a16="http://schemas.microsoft.com/office/drawing/2014/main" id="{BC582467-7667-47BE-9CAC-1131CE7F3FC9}"/>
              </a:ext>
            </a:extLst>
          </p:cNvPr>
          <p:cNvSpPr>
            <a:spLocks noGrp="1"/>
          </p:cNvSpPr>
          <p:nvPr>
            <p:ph idx="1"/>
          </p:nvPr>
        </p:nvSpPr>
        <p:spPr>
          <a:xfrm>
            <a:off x="838200" y="2201170"/>
            <a:ext cx="10515600" cy="4099969"/>
          </a:xfrm>
        </p:spPr>
        <p:txBody>
          <a:bodyPr>
            <a:normAutofit/>
          </a:bodyPr>
          <a:lstStyle/>
          <a:p>
            <a:pPr algn="just"/>
            <a:r>
              <a:rPr lang="el-GR" sz="2000" dirty="0">
                <a:latin typeface="Book Antiqua" panose="02040602050305030304" pitchFamily="18" charset="0"/>
              </a:rPr>
              <a:t>Συναισθηματική κακοποίηση είναι κάθε είδος κακοποίησης που συνεπάγεται με τη συνεχή συναισθηματική κακομεταχείριση ενός παιδιού.</a:t>
            </a:r>
            <a:endParaRPr lang="en-US" sz="2000" dirty="0">
              <a:latin typeface="Book Antiqua" panose="02040602050305030304" pitchFamily="18" charset="0"/>
            </a:endParaRPr>
          </a:p>
          <a:p>
            <a:pPr algn="just"/>
            <a:endParaRPr lang="el-GR" sz="2000" dirty="0">
              <a:latin typeface="Book Antiqua" panose="02040602050305030304" pitchFamily="18" charset="0"/>
            </a:endParaRPr>
          </a:p>
          <a:p>
            <a:pPr algn="just"/>
            <a:r>
              <a:rPr lang="el-GR" sz="2000" dirty="0">
                <a:latin typeface="Book Antiqua" panose="02040602050305030304" pitchFamily="18" charset="0"/>
              </a:rPr>
              <a:t>Με τον όρο συναισθηματική κακομεταχείριση εννοούμε την σκόπιμη προσπάθεια κάποιου να τρομάξει, να ταπεινώσει, να απομονώσει ή να αγνοήσει ένα παιδί.</a:t>
            </a:r>
            <a:endParaRPr lang="en-US" sz="2000" dirty="0">
              <a:latin typeface="Book Antiqua" panose="02040602050305030304" pitchFamily="18" charset="0"/>
            </a:endParaRPr>
          </a:p>
          <a:p>
            <a:pPr algn="just"/>
            <a:endParaRPr lang="el-GR" sz="2000" dirty="0">
              <a:latin typeface="Book Antiqua" panose="02040602050305030304" pitchFamily="18" charset="0"/>
            </a:endParaRPr>
          </a:p>
          <a:p>
            <a:pPr algn="just"/>
            <a:r>
              <a:rPr lang="el-GR" sz="2000" dirty="0">
                <a:latin typeface="Book Antiqua" panose="02040602050305030304" pitchFamily="18" charset="0"/>
              </a:rPr>
              <a:t>Οι ποικίλες μορφές που μπορεί να πάρει η συναισθηματική κακοποίηση είναι οι απειλές, φωνές, ταπεινωτική κριτική, σκόπιμη αγνόηση, η απουσία, ο χειρισμός, η έκθεση του παιδιού σε ενοχλητικά γεγονότα/καταστάσεις κ.α.</a:t>
            </a:r>
          </a:p>
          <a:p>
            <a:pPr algn="just"/>
            <a:endParaRPr lang="en-US" dirty="0"/>
          </a:p>
        </p:txBody>
      </p:sp>
      <p:sp>
        <p:nvSpPr>
          <p:cNvPr id="4" name="Τίτλος 1">
            <a:extLst>
              <a:ext uri="{FF2B5EF4-FFF2-40B4-BE49-F238E27FC236}">
                <a16:creationId xmlns:a16="http://schemas.microsoft.com/office/drawing/2014/main" id="{95A44875-737F-4913-8583-EE630684654C}"/>
              </a:ext>
            </a:extLst>
          </p:cNvPr>
          <p:cNvSpPr txBox="1">
            <a:spLocks/>
          </p:cNvSpPr>
          <p:nvPr/>
        </p:nvSpPr>
        <p:spPr>
          <a:xfrm>
            <a:off x="838200" y="914400"/>
            <a:ext cx="9791700" cy="7762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l-GR" sz="2800" dirty="0">
                <a:solidFill>
                  <a:schemeClr val="bg1"/>
                </a:solidFill>
                <a:latin typeface="Book Antiqua" panose="02040602050305030304" pitchFamily="18" charset="0"/>
              </a:rPr>
              <a:t>Συναισθηματική κακοποίηση</a:t>
            </a:r>
            <a:endParaRPr lang="el-GR" sz="2800" dirty="0">
              <a:latin typeface="Book Antiqua" panose="02040602050305030304" pitchFamily="18" charset="0"/>
            </a:endParaRPr>
          </a:p>
        </p:txBody>
      </p:sp>
    </p:spTree>
    <p:extLst>
      <p:ext uri="{BB962C8B-B14F-4D97-AF65-F5344CB8AC3E}">
        <p14:creationId xmlns:p14="http://schemas.microsoft.com/office/powerpoint/2010/main" val="396913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Θέση περιεχομένου 5">
            <a:extLst>
              <a:ext uri="{FF2B5EF4-FFF2-40B4-BE49-F238E27FC236}">
                <a16:creationId xmlns:a16="http://schemas.microsoft.com/office/drawing/2014/main" id="{BC582467-7667-47BE-9CAC-1131CE7F3FC9}"/>
              </a:ext>
            </a:extLst>
          </p:cNvPr>
          <p:cNvSpPr>
            <a:spLocks noGrp="1"/>
          </p:cNvSpPr>
          <p:nvPr>
            <p:ph idx="1"/>
          </p:nvPr>
        </p:nvSpPr>
        <p:spPr>
          <a:xfrm>
            <a:off x="838200" y="2197100"/>
            <a:ext cx="10515600" cy="4286250"/>
          </a:xfrm>
        </p:spPr>
        <p:txBody>
          <a:bodyPr>
            <a:normAutofit/>
          </a:bodyPr>
          <a:lstStyle/>
          <a:p>
            <a:pPr algn="just"/>
            <a:r>
              <a:rPr lang="el-GR" sz="2000" dirty="0">
                <a:latin typeface="Book Antiqua" panose="02040602050305030304" pitchFamily="18" charset="0"/>
              </a:rPr>
              <a:t>Αποπλάνηση είναι όταν κάποιος χτίζει μια σχέση εμπιστοσύνης ή μια συναισθηματική σχέση με ένα παιδί ή νεαρό άτομο, ώστε να μπορεί να το χειραγωγεί, να το εκμεταλλεύεται και να το κακοποιεί.</a:t>
            </a:r>
            <a:endParaRPr lang="en-US" sz="2000" dirty="0">
              <a:latin typeface="Book Antiqua" panose="02040602050305030304" pitchFamily="18" charset="0"/>
            </a:endParaRPr>
          </a:p>
          <a:p>
            <a:pPr algn="just"/>
            <a:endParaRPr lang="el-GR" sz="2000" dirty="0">
              <a:latin typeface="Book Antiqua" panose="02040602050305030304" pitchFamily="18" charset="0"/>
            </a:endParaRPr>
          </a:p>
          <a:p>
            <a:pPr algn="just"/>
            <a:r>
              <a:rPr lang="el-GR" sz="2000" dirty="0">
                <a:latin typeface="Book Antiqua" panose="02040602050305030304" pitchFamily="18" charset="0"/>
              </a:rPr>
              <a:t>Η σχέση που μπορεί να έχει ένας </a:t>
            </a:r>
            <a:r>
              <a:rPr lang="el-GR" sz="2000" dirty="0" err="1">
                <a:latin typeface="Book Antiqua" panose="02040602050305030304" pitchFamily="18" charset="0"/>
              </a:rPr>
              <a:t>αποπλανητής</a:t>
            </a:r>
            <a:r>
              <a:rPr lang="el-GR" sz="2000" dirty="0">
                <a:latin typeface="Book Antiqua" panose="02040602050305030304" pitchFamily="18" charset="0"/>
              </a:rPr>
              <a:t> με το θύμα του μπορεί να έχει διαφορετικές μορφές όπως: μία ρομαντική σχέση, σχέση εξουσίας, επίμονη σχέση ή σχέση κυριαρχίας.</a:t>
            </a:r>
            <a:endParaRPr lang="en-US" sz="2000" dirty="0">
              <a:latin typeface="Book Antiqua" panose="02040602050305030304" pitchFamily="18" charset="0"/>
            </a:endParaRPr>
          </a:p>
          <a:p>
            <a:pPr algn="just"/>
            <a:endParaRPr lang="el-GR" sz="2000" dirty="0">
              <a:latin typeface="Book Antiqua" panose="02040602050305030304" pitchFamily="18" charset="0"/>
            </a:endParaRPr>
          </a:p>
          <a:p>
            <a:pPr algn="just"/>
            <a:r>
              <a:rPr lang="el-GR" sz="2000" dirty="0">
                <a:latin typeface="Book Antiqua" panose="02040602050305030304" pitchFamily="18" charset="0"/>
              </a:rPr>
              <a:t>Οι τρόποι που μπορεί να προσεγγίσει ο θύτης το θύμα του είναι δίνοντας του απαραίτητη προσοχή ή συμβουλές, δείχνοντάς του πλήρη κατανόηση ή ακόμα να προσποιηθεί ότι είναι νεότερης ηλικίας με σκοπό να κερδίσει την εμπιστοσύνη του παιδιού.</a:t>
            </a:r>
            <a:r>
              <a:rPr lang="el-GR" dirty="0"/>
              <a:t>  </a:t>
            </a:r>
          </a:p>
        </p:txBody>
      </p:sp>
      <p:sp>
        <p:nvSpPr>
          <p:cNvPr id="4" name="Τίτλος 1">
            <a:extLst>
              <a:ext uri="{FF2B5EF4-FFF2-40B4-BE49-F238E27FC236}">
                <a16:creationId xmlns:a16="http://schemas.microsoft.com/office/drawing/2014/main" id="{55B768AB-3B2F-4B02-AC70-09C1597E0A92}"/>
              </a:ext>
            </a:extLst>
          </p:cNvPr>
          <p:cNvSpPr txBox="1">
            <a:spLocks/>
          </p:cNvSpPr>
          <p:nvPr/>
        </p:nvSpPr>
        <p:spPr>
          <a:xfrm>
            <a:off x="838200" y="914400"/>
            <a:ext cx="9791700" cy="7762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l-GR" sz="2800" dirty="0">
                <a:solidFill>
                  <a:schemeClr val="bg1"/>
                </a:solidFill>
                <a:latin typeface="Book Antiqua" panose="02040602050305030304" pitchFamily="18" charset="0"/>
              </a:rPr>
              <a:t>Αποπλάνηση και ψηφιακές καραμέλες</a:t>
            </a:r>
            <a:endParaRPr lang="en-US" sz="2800" dirty="0"/>
          </a:p>
        </p:txBody>
      </p:sp>
    </p:spTree>
    <p:extLst>
      <p:ext uri="{BB962C8B-B14F-4D97-AF65-F5344CB8AC3E}">
        <p14:creationId xmlns:p14="http://schemas.microsoft.com/office/powerpoint/2010/main" val="53421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Θέση περιεχομένου 5">
            <a:extLst>
              <a:ext uri="{FF2B5EF4-FFF2-40B4-BE49-F238E27FC236}">
                <a16:creationId xmlns:a16="http://schemas.microsoft.com/office/drawing/2014/main" id="{BC582467-7667-47BE-9CAC-1131CE7F3FC9}"/>
              </a:ext>
            </a:extLst>
          </p:cNvPr>
          <p:cNvSpPr>
            <a:spLocks noGrp="1"/>
          </p:cNvSpPr>
          <p:nvPr>
            <p:ph idx="1"/>
          </p:nvPr>
        </p:nvSpPr>
        <p:spPr>
          <a:xfrm>
            <a:off x="838200" y="2197100"/>
            <a:ext cx="10515600" cy="4286250"/>
          </a:xfrm>
        </p:spPr>
        <p:txBody>
          <a:bodyPr>
            <a:normAutofit/>
          </a:bodyPr>
          <a:lstStyle/>
          <a:p>
            <a:pPr algn="just"/>
            <a:r>
              <a:rPr lang="el-GR" sz="2000" dirty="0" err="1">
                <a:latin typeface="Book Antiqua" panose="02040602050305030304" pitchFamily="18" charset="0"/>
              </a:rPr>
              <a:t>Sexting</a:t>
            </a:r>
            <a:r>
              <a:rPr lang="el-GR" sz="2000" dirty="0">
                <a:latin typeface="Book Antiqua" panose="02040602050305030304" pitchFamily="18" charset="0"/>
              </a:rPr>
              <a:t> ονομάζεται η ανταλλαγή σεξουαλικών μηνυμάτων/γυμνών φωτογραφιών/ βίντεο μέσω διαδικτύου ή/και κινητών τηλεφώνων και αποτελεί μια διαδεδομένη πρακτική, τόσο μεταξύ των εφήβων, όσο και μεταξύ των ενηλίκων.</a:t>
            </a:r>
            <a:endParaRPr lang="en-US" sz="2000" dirty="0">
              <a:latin typeface="Book Antiqua" panose="02040602050305030304" pitchFamily="18" charset="0"/>
            </a:endParaRPr>
          </a:p>
          <a:p>
            <a:pPr algn="just"/>
            <a:endParaRPr lang="el-GR" sz="2000" dirty="0">
              <a:latin typeface="Book Antiqua" panose="02040602050305030304" pitchFamily="18" charset="0"/>
            </a:endParaRPr>
          </a:p>
          <a:p>
            <a:pPr algn="just"/>
            <a:r>
              <a:rPr lang="el-GR" sz="2000" dirty="0">
                <a:latin typeface="Book Antiqua" panose="02040602050305030304" pitchFamily="18" charset="0"/>
              </a:rPr>
              <a:t>Το </a:t>
            </a:r>
            <a:r>
              <a:rPr lang="el-GR" sz="2000" dirty="0" err="1">
                <a:latin typeface="Book Antiqua" panose="02040602050305030304" pitchFamily="18" charset="0"/>
              </a:rPr>
              <a:t>sexting</a:t>
            </a:r>
            <a:r>
              <a:rPr lang="el-GR" sz="2000" dirty="0">
                <a:latin typeface="Book Antiqua" panose="02040602050305030304" pitchFamily="18" charset="0"/>
              </a:rPr>
              <a:t> παλαιότερα </a:t>
            </a:r>
            <a:r>
              <a:rPr lang="el-GR" sz="2000" dirty="0">
                <a:latin typeface="Book Antiqua" panose="02040602050305030304" pitchFamily="18" charset="0"/>
                <a:sym typeface="Wingdings" panose="05000000000000000000" pitchFamily="2" charset="2"/>
              </a:rPr>
              <a:t> μέσω κινητών (</a:t>
            </a:r>
            <a:r>
              <a:rPr lang="el-GR" sz="2000" dirty="0" err="1">
                <a:latin typeface="Book Antiqua" panose="02040602050305030304" pitchFamily="18" charset="0"/>
              </a:rPr>
              <a:t>sms</a:t>
            </a:r>
            <a:r>
              <a:rPr lang="el-GR" sz="2000" dirty="0">
                <a:latin typeface="Book Antiqua" panose="02040602050305030304" pitchFamily="18" charset="0"/>
              </a:rPr>
              <a:t> και </a:t>
            </a:r>
            <a:r>
              <a:rPr lang="el-GR" sz="2000" dirty="0" err="1">
                <a:latin typeface="Book Antiqua" panose="02040602050305030304" pitchFamily="18" charset="0"/>
              </a:rPr>
              <a:t>mms</a:t>
            </a:r>
            <a:r>
              <a:rPr lang="el-GR" sz="2000" dirty="0">
                <a:latin typeface="Book Antiqua" panose="02040602050305030304" pitchFamily="18" charset="0"/>
              </a:rPr>
              <a:t>)</a:t>
            </a:r>
          </a:p>
          <a:p>
            <a:pPr marL="0" indent="0" algn="just">
              <a:buNone/>
            </a:pPr>
            <a:r>
              <a:rPr lang="el-GR" sz="2000" dirty="0">
                <a:latin typeface="Book Antiqua" panose="02040602050305030304" pitchFamily="18" charset="0"/>
                <a:sym typeface="Wingdings" panose="05000000000000000000" pitchFamily="2" charset="2"/>
              </a:rPr>
              <a:t>	                    τώρα </a:t>
            </a:r>
            <a:r>
              <a:rPr lang="el-GR" sz="2000" dirty="0">
                <a:latin typeface="Book Antiqua" panose="02040602050305030304" pitchFamily="18" charset="0"/>
              </a:rPr>
              <a:t> μέσω διαδικτύου σε κάθε σύγχρονη συσκευή (κινητά τηλέφωνα, 			      </a:t>
            </a:r>
            <a:r>
              <a:rPr lang="el-GR" sz="2000" dirty="0" err="1">
                <a:latin typeface="Book Antiqua" panose="02040602050305030304" pitchFamily="18" charset="0"/>
              </a:rPr>
              <a:t>tablet</a:t>
            </a:r>
            <a:r>
              <a:rPr lang="el-GR" sz="2000" dirty="0">
                <a:latin typeface="Book Antiqua" panose="02040602050305030304" pitchFamily="18" charset="0"/>
              </a:rPr>
              <a:t> κ.τ.λ.) με e-</a:t>
            </a:r>
            <a:r>
              <a:rPr lang="el-GR" sz="2000" dirty="0" err="1">
                <a:latin typeface="Book Antiqua" panose="02040602050305030304" pitchFamily="18" charset="0"/>
              </a:rPr>
              <a:t>mail</a:t>
            </a:r>
            <a:r>
              <a:rPr lang="el-GR" sz="2000" dirty="0">
                <a:latin typeface="Book Antiqua" panose="02040602050305030304" pitchFamily="18" charset="0"/>
              </a:rPr>
              <a:t> και μέσω </a:t>
            </a:r>
            <a:r>
              <a:rPr lang="el-GR" sz="2000" dirty="0" err="1">
                <a:latin typeface="Book Antiqua" panose="02040602050305030304" pitchFamily="18" charset="0"/>
              </a:rPr>
              <a:t>ιστοτόπων</a:t>
            </a:r>
            <a:r>
              <a:rPr lang="el-GR" sz="2000" dirty="0">
                <a:latin typeface="Book Antiqua" panose="02040602050305030304" pitchFamily="18" charset="0"/>
              </a:rPr>
              <a:t> κοινωνικής 				      δικτύωσης.</a:t>
            </a:r>
            <a:endParaRPr lang="en-US" sz="2000" dirty="0">
              <a:latin typeface="Book Antiqua" panose="02040602050305030304" pitchFamily="18" charset="0"/>
            </a:endParaRPr>
          </a:p>
          <a:p>
            <a:pPr algn="just"/>
            <a:endParaRPr lang="el-GR" sz="2000" dirty="0">
              <a:latin typeface="Book Antiqua" panose="02040602050305030304" pitchFamily="18" charset="0"/>
            </a:endParaRPr>
          </a:p>
          <a:p>
            <a:pPr algn="just"/>
            <a:r>
              <a:rPr lang="el-GR" sz="2000" dirty="0">
                <a:latin typeface="Book Antiqua" panose="02040602050305030304" pitchFamily="18" charset="0"/>
              </a:rPr>
              <a:t>Η βασική διάκριση ανάμεσα στη διακίνηση  πορνογραφικού υλικού και των </a:t>
            </a:r>
            <a:r>
              <a:rPr lang="el-GR" sz="2000" dirty="0" err="1">
                <a:latin typeface="Book Antiqua" panose="02040602050305030304" pitchFamily="18" charset="0"/>
              </a:rPr>
              <a:t>sexts</a:t>
            </a:r>
            <a:r>
              <a:rPr lang="el-GR" sz="2000" dirty="0">
                <a:latin typeface="Book Antiqua" panose="02040602050305030304" pitchFamily="18" charset="0"/>
              </a:rPr>
              <a:t> είναι ότι σε πρώτο επίπεδο διακίνησης παράγονται και διαδίδονται με τη βούληση του </a:t>
            </a:r>
            <a:r>
              <a:rPr lang="el-GR" sz="2000" dirty="0" err="1">
                <a:latin typeface="Book Antiqua" panose="02040602050305030304" pitchFamily="18" charset="0"/>
              </a:rPr>
              <a:t>απεικονιζόμενου</a:t>
            </a:r>
            <a:r>
              <a:rPr lang="el-GR" sz="2000" dirty="0">
                <a:latin typeface="Book Antiqua" panose="02040602050305030304" pitchFamily="18" charset="0"/>
              </a:rPr>
              <a:t> προσώπου σε αντίθεση με το πορνογραφικό υλικό.</a:t>
            </a:r>
            <a:endParaRPr lang="en-US" sz="2000" dirty="0">
              <a:latin typeface="Book Antiqua" panose="02040602050305030304" pitchFamily="18" charset="0"/>
            </a:endParaRPr>
          </a:p>
        </p:txBody>
      </p:sp>
      <p:sp>
        <p:nvSpPr>
          <p:cNvPr id="7" name="Τίτλος 1">
            <a:extLst>
              <a:ext uri="{FF2B5EF4-FFF2-40B4-BE49-F238E27FC236}">
                <a16:creationId xmlns:a16="http://schemas.microsoft.com/office/drawing/2014/main" id="{3511ABD6-19D0-4E42-BC2F-624DE30D5E64}"/>
              </a:ext>
            </a:extLst>
          </p:cNvPr>
          <p:cNvSpPr txBox="1">
            <a:spLocks/>
          </p:cNvSpPr>
          <p:nvPr/>
        </p:nvSpPr>
        <p:spPr>
          <a:xfrm>
            <a:off x="838200" y="914400"/>
            <a:ext cx="9791700" cy="7762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l-GR" sz="2800" dirty="0" err="1">
                <a:solidFill>
                  <a:schemeClr val="bg1"/>
                </a:solidFill>
                <a:latin typeface="Book Antiqua" panose="02040602050305030304" pitchFamily="18" charset="0"/>
              </a:rPr>
              <a:t>Sexting</a:t>
            </a:r>
            <a:endParaRPr lang="en-US" sz="2800" dirty="0">
              <a:solidFill>
                <a:schemeClr val="bg1"/>
              </a:solidFill>
              <a:latin typeface="Book Antiqua" panose="02040602050305030304" pitchFamily="18" charset="0"/>
            </a:endParaRPr>
          </a:p>
        </p:txBody>
      </p:sp>
    </p:spTree>
    <p:extLst>
      <p:ext uri="{BB962C8B-B14F-4D97-AF65-F5344CB8AC3E}">
        <p14:creationId xmlns:p14="http://schemas.microsoft.com/office/powerpoint/2010/main" val="2913662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Θέση περιεχομένου 5">
            <a:extLst>
              <a:ext uri="{FF2B5EF4-FFF2-40B4-BE49-F238E27FC236}">
                <a16:creationId xmlns:a16="http://schemas.microsoft.com/office/drawing/2014/main" id="{BC582467-7667-47BE-9CAC-1131CE7F3FC9}"/>
              </a:ext>
            </a:extLst>
          </p:cNvPr>
          <p:cNvSpPr>
            <a:spLocks noGrp="1"/>
          </p:cNvSpPr>
          <p:nvPr>
            <p:ph idx="1"/>
          </p:nvPr>
        </p:nvSpPr>
        <p:spPr>
          <a:xfrm>
            <a:off x="838200" y="2192161"/>
            <a:ext cx="10515600" cy="4381500"/>
          </a:xfrm>
        </p:spPr>
        <p:txBody>
          <a:bodyPr>
            <a:normAutofit/>
          </a:bodyPr>
          <a:lstStyle/>
          <a:p>
            <a:pPr algn="just"/>
            <a:r>
              <a:rPr lang="el-GR" sz="2000" dirty="0">
                <a:latin typeface="Book Antiqua" panose="02040602050305030304" pitchFamily="18" charset="0"/>
              </a:rPr>
              <a:t>Σεξουαλική κακοποίηση είναι όταν ένας ενήλικας ή μεγαλύτερος έφηβος αναγκάζει ή εξαπατά ένα παιδί να συμμετάσχει σε σεξουαλική δραστηριότητα για την οποία υπάρχει έλλειψη της συνειδητής κατανόησης της έννοιας και του περιεχομένου της πράξης από την πλευρά του παιδιού και έλλειψη της συναίνεσής του</a:t>
            </a:r>
          </a:p>
          <a:p>
            <a:pPr algn="just"/>
            <a:endParaRPr lang="el-GR" sz="2000" dirty="0">
              <a:latin typeface="Book Antiqua" panose="02040602050305030304" pitchFamily="18" charset="0"/>
            </a:endParaRPr>
          </a:p>
          <a:p>
            <a:pPr algn="just"/>
            <a:r>
              <a:rPr lang="el-GR" sz="2000" dirty="0">
                <a:latin typeface="Book Antiqua" panose="02040602050305030304" pitchFamily="18" charset="0"/>
              </a:rPr>
              <a:t>Υπάρχουν 2 τύποι σεξουαλικής κακοποίησης η με επαφή και η χωρίς επαφή:</a:t>
            </a:r>
          </a:p>
          <a:p>
            <a:pPr marL="457200" indent="-457200" algn="just">
              <a:buFont typeface="+mj-lt"/>
              <a:buAutoNum type="arabicPeriod"/>
            </a:pPr>
            <a:r>
              <a:rPr lang="el-GR" sz="2000" dirty="0">
                <a:latin typeface="Book Antiqua" panose="02040602050305030304" pitchFamily="18" charset="0"/>
              </a:rPr>
              <a:t>Η με επαφή είναι όταν ο δράστης έχει φυσική επαφή με ένα παιδί η οποία περιλαμβάνει: την σεξουαλική επαφή οποιουδήποτε μέρους του σώματος του παιδιού, είτε είναι ντυμένο είτε όχι, το άγγιγμα , το φιλί , το στοματικό σεξ κ.α.</a:t>
            </a:r>
          </a:p>
          <a:p>
            <a:pPr marL="457200" indent="-457200" algn="just">
              <a:buFont typeface="+mj-lt"/>
              <a:buAutoNum type="arabicPeriod"/>
            </a:pPr>
            <a:r>
              <a:rPr lang="el-GR" sz="2000" dirty="0">
                <a:latin typeface="Book Antiqua" panose="02040602050305030304" pitchFamily="18" charset="0"/>
              </a:rPr>
              <a:t>Η χωρίς επαφή είναι η κακοποίηση ενός παιδιού χωρίς την ύπαρξη αγγίγματος, η οποία περιλαμβάνει: προβολή πορνογραφίας, έκθεση ενός παιδιού σε σεξουαλική πράξη, αναγκασμός του παιδιού να παρακολουθήσει εικόνες ή βίντεο κακοποίησης άλλων παιδιών κ.α.</a:t>
            </a:r>
          </a:p>
          <a:p>
            <a:pPr marL="457200" indent="-457200" algn="just">
              <a:buFont typeface="+mj-lt"/>
              <a:buAutoNum type="arabicPeriod"/>
            </a:pPr>
            <a:endParaRPr lang="el-GR" sz="2000" dirty="0">
              <a:latin typeface="Book Antiqua" panose="02040602050305030304" pitchFamily="18" charset="0"/>
            </a:endParaRPr>
          </a:p>
        </p:txBody>
      </p:sp>
      <p:sp>
        <p:nvSpPr>
          <p:cNvPr id="4" name="Τίτλος 1">
            <a:extLst>
              <a:ext uri="{FF2B5EF4-FFF2-40B4-BE49-F238E27FC236}">
                <a16:creationId xmlns:a16="http://schemas.microsoft.com/office/drawing/2014/main" id="{65E3990B-3F5C-4E2A-9BF0-FDD776E06007}"/>
              </a:ext>
            </a:extLst>
          </p:cNvPr>
          <p:cNvSpPr txBox="1">
            <a:spLocks/>
          </p:cNvSpPr>
          <p:nvPr/>
        </p:nvSpPr>
        <p:spPr>
          <a:xfrm>
            <a:off x="838200" y="914400"/>
            <a:ext cx="9791700" cy="7762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l-GR" sz="2800" dirty="0">
                <a:solidFill>
                  <a:schemeClr val="bg1"/>
                </a:solidFill>
                <a:latin typeface="Book Antiqua" panose="02040602050305030304" pitchFamily="18" charset="0"/>
              </a:rPr>
              <a:t>Σεξουαλική κακοποίηση</a:t>
            </a:r>
            <a:endParaRPr lang="en-US" sz="2800" dirty="0">
              <a:latin typeface="Book Antiqua" panose="02040602050305030304" pitchFamily="18" charset="0"/>
            </a:endParaRPr>
          </a:p>
        </p:txBody>
      </p:sp>
    </p:spTree>
    <p:extLst>
      <p:ext uri="{BB962C8B-B14F-4D97-AF65-F5344CB8AC3E}">
        <p14:creationId xmlns:p14="http://schemas.microsoft.com/office/powerpoint/2010/main" val="1766540752"/>
      </p:ext>
    </p:extLst>
  </p:cSld>
  <p:clrMapOvr>
    <a:masterClrMapping/>
  </p:clrMapOvr>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A33A629ACECA34CA334983D809531A7" ma:contentTypeVersion="2" ma:contentTypeDescription="Create a new document." ma:contentTypeScope="" ma:versionID="e09b7924be9d2a6b7c91b52c70778ab7">
  <xsd:schema xmlns:xsd="http://www.w3.org/2001/XMLSchema" xmlns:xs="http://www.w3.org/2001/XMLSchema" xmlns:p="http://schemas.microsoft.com/office/2006/metadata/properties" xmlns:ns3="0d0240c8-c851-4ff2-8577-b21f68f0ae65" targetNamespace="http://schemas.microsoft.com/office/2006/metadata/properties" ma:root="true" ma:fieldsID="aba70b7fd59c39f57af46419c358a160" ns3:_="">
    <xsd:import namespace="0d0240c8-c851-4ff2-8577-b21f68f0ae65"/>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d0240c8-c851-4ff2-8577-b21f68f0ae6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8564632-01C9-4846-8E40-C44141E78A11}">
  <ds:schemaRefs>
    <ds:schemaRef ds:uri="http://schemas.microsoft.com/sharepoint/v3/contenttype/forms"/>
  </ds:schemaRefs>
</ds:datastoreItem>
</file>

<file path=customXml/itemProps2.xml><?xml version="1.0" encoding="utf-8"?>
<ds:datastoreItem xmlns:ds="http://schemas.openxmlformats.org/officeDocument/2006/customXml" ds:itemID="{AAAD0006-D00F-472C-8423-D2D8118044EB}">
  <ds:schemaRefs>
    <ds:schemaRef ds:uri="http://purl.org/dc/dcmitype/"/>
    <ds:schemaRef ds:uri="http://schemas.microsoft.com/office/infopath/2007/PartnerControls"/>
    <ds:schemaRef ds:uri="http://purl.org/dc/elements/1.1/"/>
    <ds:schemaRef ds:uri="http://schemas.microsoft.com/office/2006/documentManagement/types"/>
    <ds:schemaRef ds:uri="http://purl.org/dc/terms/"/>
    <ds:schemaRef ds:uri="http://schemas.openxmlformats.org/package/2006/metadata/core-properties"/>
    <ds:schemaRef ds:uri="0d0240c8-c851-4ff2-8577-b21f68f0ae65"/>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0E7383E4-2E4B-49D1-A4D3-F77F7DC5F0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d0240c8-c851-4ff2-8577-b21f68f0ae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235</TotalTime>
  <Words>1367</Words>
  <Application>Microsoft Office PowerPoint</Application>
  <PresentationFormat>Ευρεία οθόνη</PresentationFormat>
  <Paragraphs>115</Paragraphs>
  <Slides>17</Slides>
  <Notes>0</Notes>
  <HiddenSlides>0</HiddenSlides>
  <MMClips>0</MMClips>
  <ScaleCrop>false</ScaleCrop>
  <HeadingPairs>
    <vt:vector size="6" baseType="variant">
      <vt:variant>
        <vt:lpstr>Γραμματοσειρές που χρησιμοποιούνται</vt:lpstr>
      </vt:variant>
      <vt:variant>
        <vt:i4>4</vt:i4>
      </vt:variant>
      <vt:variant>
        <vt:lpstr>Θέμα</vt:lpstr>
      </vt:variant>
      <vt:variant>
        <vt:i4>1</vt:i4>
      </vt:variant>
      <vt:variant>
        <vt:lpstr>Τίτλοι διαφανειών</vt:lpstr>
      </vt:variant>
      <vt:variant>
        <vt:i4>17</vt:i4>
      </vt:variant>
    </vt:vector>
  </HeadingPairs>
  <TitlesOfParts>
    <vt:vector size="22" baseType="lpstr">
      <vt:lpstr>Arial</vt:lpstr>
      <vt:lpstr>Book Antiqua</vt:lpstr>
      <vt:lpstr>Calibri</vt:lpstr>
      <vt:lpstr>Calibri Light</vt:lpstr>
      <vt:lpstr>Θέμα του Office</vt:lpstr>
      <vt:lpstr>ΚΑΤΑΓΡΑΦΗ ΚΑΙ ΑΝΑΛΥΣΗ ΠΙΘΑΝΩΝ ΜΟΡΦΩΝ  ΚΑΚΟΠΟΙΗΣΗΣ/ΠΑΡΕΝΟΧΛΗΣΗΣ ΕΝΟΣ ΠΑΙΔΙΟΥ ΜΕ ΗΛΕΚΤΡΟΝΙΚΑ ΜΕΣΑ ΚΑΙ ΙΔΙΩΣ ΜΕΣΩ ΔΙΑΔΙΚΤΥΟΥ &amp; ΝΟΜΟΘΕΤΙΚΟ ΠΛΑΙΣΙΟ </vt:lpstr>
      <vt:lpstr>Ορισμός κακοποίησης/εκμετάλλευσης στο διαδίκτυο</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Τα θύματα της διαδικτυακής κακοποίησης/ παρενόχλησης συνεχώς αυξάνονται παραμένοντας μια ανοιχτή πληγή για την κοινωνία.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ΜΟΡΦΕΣ ΚΑΚΟΠΟΙΗΣΗΣ/ΠΑΡΕΝΟΧΛΗΣΗΣ ΕΝΟΣ ΠΑΙΔΙΟΥ ΜΕ ΗΛΕΚΤΡΟΝΙΚΑ ΜΕΣΑ ΚΑΙ ΙΔΙΩΣ ΜΕΣΩ ΔΙΑΔΙΚΤΥΟΥ &amp; ΝΟΜΟΘΕΤΙΚΟ ΠΛΑΙΣΙΟ </dc:title>
  <dc:creator>VASILEIA AIKATERINI BIZTOUNA</dc:creator>
  <cp:lastModifiedBy>MARINA NTOGKA</cp:lastModifiedBy>
  <cp:revision>18</cp:revision>
  <dcterms:created xsi:type="dcterms:W3CDTF">2020-04-24T18:46:15Z</dcterms:created>
  <dcterms:modified xsi:type="dcterms:W3CDTF">2020-10-25T14:23:56Z</dcterms:modified>
</cp:coreProperties>
</file>