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- Ορθογώνιο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- Ορθογώνιο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- Ορθογώνιο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AA8E-3AF1-4541-A376-13CC03AAEADE}" type="datetimeFigureOut">
              <a:rPr lang="el-GR" smtClean="0"/>
              <a:pPr/>
              <a:t>17/6/2019</a:t>
            </a:fld>
            <a:endParaRPr lang="el-GR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Ευθεία γραμμή σύνδεσης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- Ορθογώνιο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- Έλλειψη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- Έλλειψη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67D46E9-1246-4469-B768-8087C29A5A6A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AA8E-3AF1-4541-A376-13CC03AAEADE}" type="datetimeFigureOut">
              <a:rPr lang="el-GR" smtClean="0"/>
              <a:pPr/>
              <a:t>17/6/2019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46E9-1246-4469-B768-8087C29A5A6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- Ορθογώνιο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- Ορθογώνιο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- Ορθογώνιο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- Ορθογώνιο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- Ευθεία γραμμή σύνδεσης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- Έλλειψη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- Έλλειψη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67D46E9-1246-4469-B768-8087C29A5A6A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AA8E-3AF1-4541-A376-13CC03AAEADE}" type="datetimeFigureOut">
              <a:rPr lang="el-GR" smtClean="0"/>
              <a:pPr/>
              <a:t>17/6/2019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AA8E-3AF1-4541-A376-13CC03AAEADE}" type="datetimeFigureOut">
              <a:rPr lang="el-GR" smtClean="0"/>
              <a:pPr/>
              <a:t>17/6/2019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67D46E9-1246-4469-B768-8087C29A5A6A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7 - Θέση περιεχομένου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- Ορθογώνιο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- Ορθογώνιο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- Ορθογώνιο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13" name="12 - Ορθογώνιο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- Ορθογώνιο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AA8E-3AF1-4541-A376-13CC03AAEADE}" type="datetimeFigureOut">
              <a:rPr lang="el-GR" smtClean="0"/>
              <a:pPr/>
              <a:t>17/6/2019</a:t>
            </a:fld>
            <a:endParaRPr lang="el-GR"/>
          </a:p>
        </p:txBody>
      </p:sp>
      <p:sp>
        <p:nvSpPr>
          <p:cNvPr id="8" name="7 - Ευθεία γραμμή σύνδεσης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- Έλλειψη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Έλλειψη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67D46E9-1246-4469-B768-8087C29A5A6A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41AA8E-3AF1-4541-A376-13CC03AAEADE}" type="datetimeFigureOut">
              <a:rPr lang="el-GR" smtClean="0"/>
              <a:pPr/>
              <a:t>17/6/2019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46E9-1246-4469-B768-8087C29A5A6A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7 - Ευθεία γραμμή σύνδεσης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- Θέση περιεχομένου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12" name="11 - Θέση περιεχομένου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- Ευθεία γραμμή σύνδεσης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- Ορθογώνιο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- Ορθογώνιο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- Ορθογώνιο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- Ορθογώνιο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AA8E-3AF1-4541-A376-13CC03AAEADE}" type="datetimeFigureOut">
              <a:rPr lang="el-GR" smtClean="0"/>
              <a:pPr/>
              <a:t>17/6/2019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l-GR"/>
          </a:p>
        </p:txBody>
      </p:sp>
      <p:sp>
        <p:nvSpPr>
          <p:cNvPr id="15" name="14 - Ευθεία γραμμή σύνδεσης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- Θέση περιεχομένου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26" name="2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25" name="24 - Έλλειψη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- Έλλειψη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67D46E9-1246-4469-B768-8087C29A5A6A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3" name="22 - Τίτλος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AA8E-3AF1-4541-A376-13CC03AAEADE}" type="datetimeFigureOut">
              <a:rPr lang="el-GR" smtClean="0"/>
              <a:pPr/>
              <a:t>17/6/2019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67D46E9-1246-4469-B768-8087C29A5A6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- Ορθογώνιο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- Ορθογώνιο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- Ορθογώνιο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- Ορθογώνιο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AA8E-3AF1-4541-A376-13CC03AAEADE}" type="datetimeFigureOut">
              <a:rPr lang="el-GR" smtClean="0"/>
              <a:pPr/>
              <a:t>17/6/2019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7D46E9-1246-4469-B768-8087C29A5A6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- Ορθογώνιο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- Ορθογώνιο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- Ορθογώνιο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8" name="7 - Ορθογώνιο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- Ευθεία γραμμή σύνδεσης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- Θέση περιεχομένου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10" name="9 - Έλλειψη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Έλλειψη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67D46E9-1246-4469-B768-8087C29A5A6A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1" name="20 - Ορθογώνιο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AA8E-3AF1-4541-A376-13CC03AAEADE}" type="datetimeFigureOut">
              <a:rPr lang="el-GR" smtClean="0"/>
              <a:pPr/>
              <a:t>17/6/2019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- Ευθεία γραμμή σύνδεσης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- Ορθογώνιο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- Ορθογώνιο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- Ορθογώνιο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- Ορθογώνιο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- Ορθογώνιο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- Έλλειψη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- Έλλειψη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67D46E9-1246-4469-B768-8087C29A5A6A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22" name="21 - Ορθογώνιο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41AA8E-3AF1-4541-A376-13CC03AAEADE}" type="datetimeFigureOut">
              <a:rPr lang="el-GR" smtClean="0"/>
              <a:pPr/>
              <a:t>17/6/2019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- Ορθογώνιο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- Ορθογώνιο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- Ορθογώνιο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41AA8E-3AF1-4541-A376-13CC03AAEADE}" type="datetimeFigureOut">
              <a:rPr lang="el-GR" smtClean="0"/>
              <a:pPr/>
              <a:t>17/6/2019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8" name="7 - Ορθογώνιο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- Ευθεία γραμμή σύνδεσης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- Έλλειψη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- Έλλειψη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67D46E9-1246-4469-B768-8087C29A5A6A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571472" y="2714620"/>
            <a:ext cx="8072494" cy="3643338"/>
          </a:xfrm>
        </p:spPr>
        <p:txBody>
          <a:bodyPr>
            <a:normAutofit/>
          </a:bodyPr>
          <a:lstStyle/>
          <a:p>
            <a:r>
              <a:rPr lang="el-GR" sz="2000" dirty="0" smtClean="0">
                <a:solidFill>
                  <a:schemeClr val="tx2">
                    <a:lumMod val="75000"/>
                  </a:schemeClr>
                </a:solidFill>
              </a:rPr>
              <a:t>ΕΠΙΧΕΙΡΗΣΙΑΚΗ ΣΤΡΑΤΗΓΙΚΗ ΚΑΙ ΠΟΛΙΤΙΚΗ</a:t>
            </a:r>
          </a:p>
          <a:p>
            <a:r>
              <a:rPr lang="el-GR" dirty="0" smtClean="0"/>
              <a:t> </a:t>
            </a:r>
          </a:p>
          <a:p>
            <a:r>
              <a:rPr lang="el-GR" dirty="0" smtClean="0"/>
              <a:t> </a:t>
            </a:r>
          </a:p>
          <a:p>
            <a:r>
              <a:rPr lang="el-GR" dirty="0" smtClean="0"/>
              <a:t>ΚΑΘΗΓΗΤΗΣ: ΒΑΣΙΛΗΣ Μ. ΠΑΠΑΔΑΚΗΣ</a:t>
            </a:r>
          </a:p>
          <a:p>
            <a:r>
              <a:rPr lang="el-GR" dirty="0" smtClean="0"/>
              <a:t> </a:t>
            </a:r>
          </a:p>
          <a:p>
            <a:r>
              <a:rPr lang="el-GR" dirty="0" smtClean="0"/>
              <a:t>ΦΟΙΤΗΤΡΙΕΣ:</a:t>
            </a:r>
          </a:p>
          <a:p>
            <a:r>
              <a:rPr lang="el-GR" dirty="0" smtClean="0"/>
              <a:t>ΖΑΒΟΥ ΡΕΒΕΚΑ (2140066)</a:t>
            </a:r>
          </a:p>
          <a:p>
            <a:r>
              <a:rPr lang="el-GR" u="sng" dirty="0" smtClean="0"/>
              <a:t>ΤΜΗΜΑ</a:t>
            </a:r>
            <a:r>
              <a:rPr lang="el-GR" dirty="0" smtClean="0"/>
              <a:t>:ΟΔΕ </a:t>
            </a:r>
          </a:p>
          <a:p>
            <a:r>
              <a:rPr lang="el-GR" dirty="0" smtClean="0"/>
              <a:t> </a:t>
            </a:r>
          </a:p>
          <a:p>
            <a:r>
              <a:rPr lang="el-GR" dirty="0" smtClean="0"/>
              <a:t>ΝΤΟΓΚΑ ΜΑΡΙΝΑ (3160119)</a:t>
            </a:r>
          </a:p>
          <a:p>
            <a:r>
              <a:rPr lang="el-GR" u="sng" dirty="0" smtClean="0"/>
              <a:t>ΤΜΗΜΑ:</a:t>
            </a:r>
            <a:r>
              <a:rPr lang="el-GR" dirty="0" smtClean="0"/>
              <a:t>ΠΛΗΡΟΦΟΡΙΚΗ </a:t>
            </a:r>
          </a:p>
          <a:p>
            <a:endParaRPr lang="el-GR" dirty="0"/>
          </a:p>
        </p:txBody>
      </p:sp>
      <p:pic>
        <p:nvPicPr>
          <p:cNvPr id="5" name="Picture 1" descr="2_AUEB-white-HR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28" y="500042"/>
            <a:ext cx="6226107" cy="1376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b="1" u="sng" dirty="0" smtClean="0"/>
              <a:t>ΕΞΩΤΕΡΙΚΟ ΠΕΡΙΒΑΛΛΟΝ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85000" lnSpcReduction="10000"/>
          </a:bodyPr>
          <a:lstStyle/>
          <a:p>
            <a:pPr lvl="0">
              <a:buNone/>
            </a:pPr>
            <a:r>
              <a:rPr lang="el-GR" sz="2400" b="1" dirty="0" smtClean="0"/>
              <a:t>1.Ο</a:t>
            </a:r>
            <a:r>
              <a:rPr lang="en-US" sz="2400" b="1" dirty="0" smtClean="0"/>
              <a:t>PPORTUNITIES-EY</a:t>
            </a:r>
            <a:r>
              <a:rPr lang="el-GR" sz="2400" b="1" dirty="0" smtClean="0"/>
              <a:t>ΚΑΙΡΕΙΕΣ</a:t>
            </a:r>
            <a:endParaRPr lang="el-GR" sz="2400" dirty="0" smtClean="0"/>
          </a:p>
          <a:p>
            <a:r>
              <a:rPr lang="el-GR" sz="2400" dirty="0" smtClean="0"/>
              <a:t>οι πώλησης σε ξένες χώρες, τη στιγμή που ελληνική αγορά παραμένει στάσιμη</a:t>
            </a:r>
          </a:p>
          <a:p>
            <a:r>
              <a:rPr lang="el-GR" sz="2400" dirty="0" smtClean="0"/>
              <a:t>είσοδος σε τμήματα της ελληνικής αγοράς (νέα σήματα πιο φθηνή), με σκοπό την προσέλκυση νέου </a:t>
            </a:r>
            <a:r>
              <a:rPr lang="en-US" sz="2400" dirty="0" smtClean="0"/>
              <a:t>target group</a:t>
            </a:r>
            <a:r>
              <a:rPr lang="el-GR" sz="2400" dirty="0" smtClean="0"/>
              <a:t>.</a:t>
            </a:r>
          </a:p>
          <a:p>
            <a:r>
              <a:rPr lang="el-GR" sz="2400" dirty="0" smtClean="0"/>
              <a:t>είσοδος σε ολοένα και περισσότερες αγορές στον κόσμο, με απώτερο σκοπό την διεθνή </a:t>
            </a:r>
            <a:r>
              <a:rPr lang="el-GR" sz="2400" dirty="0" err="1" smtClean="0"/>
              <a:t>αναγνωρισημότητα</a:t>
            </a:r>
            <a:r>
              <a:rPr lang="el-GR" sz="2400" dirty="0" smtClean="0"/>
              <a:t> των σημάτων της.</a:t>
            </a:r>
          </a:p>
          <a:p>
            <a:r>
              <a:rPr lang="el-GR" sz="2400" dirty="0" smtClean="0"/>
              <a:t>υιοθέτηση νέων τεχνολογιών με σκοπό το ποιοτικό αποτέλεσμα στα προϊόντα της.</a:t>
            </a:r>
          </a:p>
          <a:p>
            <a:pPr>
              <a:buNone/>
            </a:pPr>
            <a:r>
              <a:rPr lang="el-GR" sz="2400" b="1" dirty="0" smtClean="0"/>
              <a:t>2. </a:t>
            </a:r>
            <a:r>
              <a:rPr lang="en-US" sz="2400" b="1" dirty="0" smtClean="0"/>
              <a:t>THREATS</a:t>
            </a:r>
            <a:r>
              <a:rPr lang="el-GR" sz="2400" b="1" dirty="0" smtClean="0"/>
              <a:t>-</a:t>
            </a:r>
            <a:r>
              <a:rPr lang="en-US" sz="2400" b="1" dirty="0" smtClean="0"/>
              <a:t>A</a:t>
            </a:r>
            <a:r>
              <a:rPr lang="el-GR" sz="2400" b="1" dirty="0" smtClean="0"/>
              <a:t>ΠΕΙΛΕΣ</a:t>
            </a:r>
          </a:p>
          <a:p>
            <a:r>
              <a:rPr lang="el-GR" sz="2400" dirty="0" smtClean="0"/>
              <a:t>απαγορεύσεις , αντικαπνιστικές κυβερνητικές αποφάσεις.</a:t>
            </a:r>
          </a:p>
          <a:p>
            <a:r>
              <a:rPr lang="el-GR" sz="2400" dirty="0" smtClean="0"/>
              <a:t>συμπεριφορά ανταγωνιστών στο μέλλον</a:t>
            </a:r>
          </a:p>
          <a:p>
            <a:r>
              <a:rPr lang="el-GR" sz="2400" dirty="0" smtClean="0"/>
              <a:t>οικονομική ευκαιρεί των ανταγωνιστών της</a:t>
            </a:r>
          </a:p>
          <a:p>
            <a:r>
              <a:rPr lang="el-GR" sz="2400" dirty="0" smtClean="0"/>
              <a:t>είσοδος νέων καινοτόμων προϊόντων, με σκοπό την αντικατάσταση του τσιγάρου.</a:t>
            </a:r>
          </a:p>
          <a:p>
            <a:pPr>
              <a:buNone/>
            </a:pPr>
            <a:endParaRPr lang="el-GR" sz="2400" dirty="0" smtClean="0"/>
          </a:p>
          <a:p>
            <a:pPr>
              <a:buNone/>
            </a:pPr>
            <a:endParaRPr lang="el-GR" dirty="0"/>
          </a:p>
        </p:txBody>
      </p:sp>
      <p:pic>
        <p:nvPicPr>
          <p:cNvPr id="4" name="Picture 3" descr="Karelia_Tobacco_Company_(logo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9454" y="214290"/>
            <a:ext cx="2033486" cy="778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b="1" u="sng" dirty="0" smtClean="0"/>
              <a:t>ΣΤΡΑΤΗΓΙΚΗ(1)</a:t>
            </a:r>
            <a:endParaRPr lang="el-GR" b="1" u="sng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l-GR" sz="2400" b="1" dirty="0" smtClean="0"/>
              <a:t>1.Εταιρική στρατηγική (</a:t>
            </a:r>
            <a:r>
              <a:rPr lang="el-GR" sz="2400" b="1" dirty="0" err="1" smtClean="0"/>
              <a:t>corporate</a:t>
            </a:r>
            <a:r>
              <a:rPr lang="el-GR" sz="2400" b="1" dirty="0" smtClean="0"/>
              <a:t> </a:t>
            </a:r>
            <a:r>
              <a:rPr lang="el-GR" sz="2400" b="1" dirty="0" err="1" smtClean="0"/>
              <a:t>strategy</a:t>
            </a:r>
            <a:r>
              <a:rPr lang="el-GR" sz="2400" b="1" dirty="0" smtClean="0"/>
              <a:t>):</a:t>
            </a:r>
            <a:endParaRPr lang="el-GR" sz="2400" dirty="0" smtClean="0"/>
          </a:p>
          <a:p>
            <a:r>
              <a:rPr lang="el-GR" sz="2400" dirty="0" smtClean="0"/>
              <a:t>στρατηγική Ανάπτυξης Αγοράς και Προϊόντων:</a:t>
            </a:r>
          </a:p>
          <a:p>
            <a:pPr>
              <a:buNone/>
            </a:pPr>
            <a:r>
              <a:rPr lang="el-GR" sz="2400" dirty="0" smtClean="0"/>
              <a:t>-επέκταση στην αγορά της Βόρειας Αμερικής</a:t>
            </a:r>
          </a:p>
          <a:p>
            <a:pPr>
              <a:buNone/>
            </a:pPr>
            <a:r>
              <a:rPr lang="el-GR" sz="2400" dirty="0" smtClean="0"/>
              <a:t>-διεύρυνση εμφάνισης στη διεθνή αγορά</a:t>
            </a:r>
          </a:p>
          <a:p>
            <a:pPr>
              <a:buNone/>
            </a:pPr>
            <a:r>
              <a:rPr lang="el-GR" sz="2400" dirty="0" smtClean="0"/>
              <a:t>-συνεχής ανάπτυξη νέων πρωτοπορών προϊόντων -&gt; προσέλκυση και άλλων τμημάτων της αγοράς</a:t>
            </a:r>
          </a:p>
          <a:p>
            <a:pPr>
              <a:buNone/>
            </a:pPr>
            <a:r>
              <a:rPr lang="el-GR" sz="2400" dirty="0" smtClean="0"/>
              <a:t>-2019: στρατηγική συμφωνία με </a:t>
            </a:r>
            <a:r>
              <a:rPr lang="el-GR" sz="2400" dirty="0" err="1" smtClean="0"/>
              <a:t>Villiger</a:t>
            </a:r>
            <a:endParaRPr lang="el-GR" sz="2400" dirty="0" smtClean="0"/>
          </a:p>
          <a:p>
            <a:pPr lvl="0">
              <a:buNone/>
            </a:pPr>
            <a:r>
              <a:rPr lang="el-GR" sz="2400" b="1" dirty="0" smtClean="0"/>
              <a:t>2.Στρατηγική επίτευξης ανταγωνιστικού πλεονεκτήματος (</a:t>
            </a:r>
            <a:r>
              <a:rPr lang="el-GR" sz="2400" b="1" dirty="0" err="1" smtClean="0"/>
              <a:t>competitive</a:t>
            </a:r>
            <a:r>
              <a:rPr lang="el-GR" sz="2400" b="1" dirty="0" smtClean="0"/>
              <a:t> </a:t>
            </a:r>
            <a:r>
              <a:rPr lang="el-GR" sz="2400" b="1" dirty="0" err="1" smtClean="0"/>
              <a:t>strategy</a:t>
            </a:r>
            <a:r>
              <a:rPr lang="el-GR" sz="2400" b="1" dirty="0" smtClean="0"/>
              <a:t>):</a:t>
            </a:r>
          </a:p>
          <a:p>
            <a:r>
              <a:rPr lang="el-GR" sz="2400" dirty="0" smtClean="0"/>
              <a:t>ανταγωνιστικό πλεονέκτημα του κόστους και της διαφοροποίησης</a:t>
            </a:r>
          </a:p>
          <a:p>
            <a:r>
              <a:rPr lang="el-GR" sz="2400" dirty="0" smtClean="0"/>
              <a:t>μια από τις χαμηλότερες τιμές στην αγορά</a:t>
            </a:r>
          </a:p>
          <a:p>
            <a:r>
              <a:rPr lang="el-GR" sz="2400" dirty="0" smtClean="0"/>
              <a:t>αύξηση στα κέρδη και στο προσωπικό </a:t>
            </a:r>
            <a:endParaRPr lang="el-GR" sz="2400" b="1" dirty="0" smtClean="0"/>
          </a:p>
          <a:p>
            <a:pPr lvl="0">
              <a:buNone/>
            </a:pPr>
            <a:endParaRPr lang="el-GR" sz="2400" dirty="0" smtClean="0"/>
          </a:p>
          <a:p>
            <a:pPr>
              <a:buNone/>
            </a:pPr>
            <a:endParaRPr lang="el-GR" sz="2400" dirty="0" smtClean="0"/>
          </a:p>
        </p:txBody>
      </p:sp>
      <p:pic>
        <p:nvPicPr>
          <p:cNvPr id="4" name="Picture 3" descr="Karelia_Tobacco_Company_(logo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9454" y="214290"/>
            <a:ext cx="2033486" cy="778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b="1" u="sng" dirty="0" smtClean="0"/>
              <a:t>ΣΤΡΑΤΗΓΙΚΗ(2)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l-GR" sz="2400" b="1" dirty="0" smtClean="0"/>
              <a:t>3.Άλλα χαρακτηριστικά της στρατηγικής διάσωσης/αναστροφής </a:t>
            </a:r>
          </a:p>
          <a:p>
            <a:r>
              <a:rPr lang="el-GR" sz="2400" u="sng" dirty="0" smtClean="0"/>
              <a:t>ανθρώπινο δυναμικό: γ</a:t>
            </a:r>
            <a:r>
              <a:rPr lang="el-GR" sz="2400" dirty="0" smtClean="0"/>
              <a:t>ενναίοι μισθοί και πολλά μπόνους, (κλήμα ευχάριστο)</a:t>
            </a:r>
          </a:p>
          <a:p>
            <a:r>
              <a:rPr lang="el-GR" sz="2400" u="sng" dirty="0" smtClean="0"/>
              <a:t>Προϊόν: </a:t>
            </a:r>
            <a:r>
              <a:rPr lang="el-GR" sz="2400" dirty="0" smtClean="0"/>
              <a:t>προσεκτικά βήματα στη στρατηγική για αποφυγή πιθανών προβλημάτων</a:t>
            </a:r>
          </a:p>
          <a:p>
            <a:r>
              <a:rPr lang="el-GR" sz="2400" u="sng" dirty="0" smtClean="0"/>
              <a:t>Πελάτες</a:t>
            </a:r>
            <a:r>
              <a:rPr lang="el-GR" sz="2400" u="sng" dirty="0" smtClean="0"/>
              <a:t>: </a:t>
            </a:r>
            <a:r>
              <a:rPr lang="el-GR" sz="2400" dirty="0" smtClean="0"/>
              <a:t>ευχαριστημένοι</a:t>
            </a:r>
          </a:p>
          <a:p>
            <a:r>
              <a:rPr lang="el-GR" sz="2400" u="sng" dirty="0" smtClean="0"/>
              <a:t>κανάλια </a:t>
            </a:r>
            <a:r>
              <a:rPr lang="el-GR" sz="2400" u="sng" dirty="0" smtClean="0"/>
              <a:t>διανομής: </a:t>
            </a:r>
            <a:r>
              <a:rPr lang="el-GR" sz="2400" dirty="0" smtClean="0"/>
              <a:t>συνέπεια, υπευθυνότητα</a:t>
            </a:r>
          </a:p>
          <a:p>
            <a:r>
              <a:rPr lang="el-GR" sz="2400" u="sng" dirty="0" smtClean="0"/>
              <a:t>Περικοπή κόστους: </a:t>
            </a:r>
            <a:r>
              <a:rPr lang="el-GR" sz="2400" dirty="0" smtClean="0"/>
              <a:t>δεν έχει υπάρξει η ανάγκη για να φτάσει σε αυτή τη λύση ως εταιρεία.</a:t>
            </a:r>
          </a:p>
          <a:p>
            <a:pPr>
              <a:buNone/>
            </a:pPr>
            <a:endParaRPr lang="el-GR" sz="2400" dirty="0"/>
          </a:p>
        </p:txBody>
      </p:sp>
      <p:pic>
        <p:nvPicPr>
          <p:cNvPr id="4" name="Picture 3" descr="Karelia_Tobacco_Company_(logo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9454" y="214290"/>
            <a:ext cx="2033486" cy="778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301752" y="3286124"/>
            <a:ext cx="8503920" cy="2812924"/>
          </a:xfrm>
        </p:spPr>
        <p:txBody>
          <a:bodyPr/>
          <a:lstStyle/>
          <a:p>
            <a:pPr algn="ctr">
              <a:buNone/>
            </a:pPr>
            <a:r>
              <a:rPr lang="el-GR" dirty="0" smtClean="0">
                <a:solidFill>
                  <a:schemeClr val="tx2">
                    <a:lumMod val="75000"/>
                  </a:schemeClr>
                </a:solidFill>
              </a:rPr>
              <a:t>ΕΥΧΑΡΙΣΤΟΥΜΕ ΠΟΛΥ</a:t>
            </a:r>
            <a:endParaRPr lang="el-G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 descr="Karelia_Tobacco_Company_(logo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9454" y="214290"/>
            <a:ext cx="2033486" cy="778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l-GR" dirty="0" smtClean="0"/>
              <a:t>ΕΙΣΑΓΩΓΗ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Ίδρυση:1888 (130 χρόνια εμπειρίας)</a:t>
            </a:r>
          </a:p>
          <a:p>
            <a:r>
              <a:rPr lang="el-GR" sz="2400" dirty="0" smtClean="0"/>
              <a:t>αμιγώς ελληνική επιχείρηση και δραστηριοποιείται στον τομέα της καπνοβιομηχανίας.</a:t>
            </a:r>
          </a:p>
          <a:p>
            <a:r>
              <a:rPr lang="el-GR" sz="2400" dirty="0" smtClean="0"/>
              <a:t>πρώτος εξαγωγέας τσιγάρων της Ελλάδας</a:t>
            </a:r>
          </a:p>
          <a:p>
            <a:r>
              <a:rPr lang="el-GR" sz="2400" dirty="0" smtClean="0"/>
              <a:t>η μεγαλύτερη καπνοβιομηχανία και τα προϊόντα της διατίθενται σε περισσότερες από 65 χώρες στον κόσμο κατέχοντας το 0,32% της παγκόσμιας κατανάλωσης.</a:t>
            </a:r>
          </a:p>
          <a:p>
            <a:r>
              <a:rPr lang="el-GR" sz="2400" dirty="0" smtClean="0"/>
              <a:t>Σκοπός: προϊόντα καπνού εξαιρετικής ποιότητας</a:t>
            </a:r>
          </a:p>
          <a:p>
            <a:r>
              <a:rPr lang="el-GR" sz="2400" dirty="0" smtClean="0"/>
              <a:t>διαθέτει άρτιες βιομηχανικές εγκαταστάσεις, οι οποίες προϋποθέτεις την κατασκευή τσιγάρων άριστης ποιότητας.</a:t>
            </a:r>
            <a:endParaRPr lang="el-GR" sz="2400" dirty="0"/>
          </a:p>
        </p:txBody>
      </p:sp>
      <p:pic>
        <p:nvPicPr>
          <p:cNvPr id="4" name="Picture 3" descr="Karelia_Tobacco_Company_(logo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9454" y="214290"/>
            <a:ext cx="2033486" cy="778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>
            <a:normAutofit fontScale="90000"/>
          </a:bodyPr>
          <a:lstStyle/>
          <a:p>
            <a:pPr algn="l"/>
            <a:r>
              <a:rPr lang="el-GR" b="1" u="sng" dirty="0" smtClean="0"/>
              <a:t>ΑΝΑΛΥΣΗ ΕΥΡΥΤΕΡΟΥ-ΜΑΚΡΟ ΠΕΡΙΒΑΛΛΟΝΤΟΣ (1)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l-GR" sz="2400" dirty="0" smtClean="0"/>
              <a:t>α)</a:t>
            </a:r>
            <a:r>
              <a:rPr lang="el-GR" sz="2400" u="sng" dirty="0" smtClean="0"/>
              <a:t>πολίτικο-νομικόο περιβάλλον (</a:t>
            </a:r>
            <a:r>
              <a:rPr lang="en-US" sz="2400" u="sng" dirty="0" smtClean="0"/>
              <a:t>political</a:t>
            </a:r>
            <a:r>
              <a:rPr lang="el-GR" sz="2400" u="sng" dirty="0" smtClean="0"/>
              <a:t>-</a:t>
            </a:r>
            <a:r>
              <a:rPr lang="en-US" sz="2400" u="sng" dirty="0" smtClean="0"/>
              <a:t>legal</a:t>
            </a:r>
            <a:r>
              <a:rPr lang="el-GR" sz="2400" u="sng" dirty="0" smtClean="0"/>
              <a:t>)</a:t>
            </a:r>
            <a:endParaRPr lang="el-GR" sz="2400" dirty="0" smtClean="0"/>
          </a:p>
          <a:p>
            <a:r>
              <a:rPr lang="el-GR" sz="2400" dirty="0" smtClean="0"/>
              <a:t>φορολόγηση των τσιγάρων</a:t>
            </a:r>
          </a:p>
          <a:p>
            <a:r>
              <a:rPr lang="el-GR" sz="2400" dirty="0" smtClean="0"/>
              <a:t>αντικαπνιστικές νομοθεσίες</a:t>
            </a:r>
          </a:p>
          <a:p>
            <a:r>
              <a:rPr lang="el-GR" sz="2400" dirty="0" smtClean="0"/>
              <a:t>απαγόρευση διαφημίσεων</a:t>
            </a:r>
          </a:p>
          <a:p>
            <a:endParaRPr lang="el-GR" sz="2400" dirty="0" smtClean="0"/>
          </a:p>
          <a:p>
            <a:pPr>
              <a:buNone/>
            </a:pPr>
            <a:r>
              <a:rPr lang="el-GR" sz="2400" dirty="0" smtClean="0"/>
              <a:t>β)</a:t>
            </a:r>
            <a:r>
              <a:rPr lang="el-GR" sz="2400" u="sng" dirty="0" smtClean="0"/>
              <a:t>οικονομικό περιβάλλον(</a:t>
            </a:r>
            <a:r>
              <a:rPr lang="en-US" sz="2400" u="sng" dirty="0" smtClean="0"/>
              <a:t>economic</a:t>
            </a:r>
            <a:r>
              <a:rPr lang="el-GR" sz="2400" u="sng" dirty="0" smtClean="0"/>
              <a:t>)</a:t>
            </a:r>
          </a:p>
          <a:p>
            <a:r>
              <a:rPr lang="el-GR" sz="2400" dirty="0" smtClean="0"/>
              <a:t>Τιμές</a:t>
            </a:r>
          </a:p>
          <a:p>
            <a:r>
              <a:rPr lang="el-GR" sz="2400" dirty="0" smtClean="0"/>
              <a:t>πωλήσεις τσιγάρων</a:t>
            </a:r>
          </a:p>
          <a:p>
            <a:r>
              <a:rPr lang="el-GR" sz="2400" dirty="0" smtClean="0"/>
              <a:t>διαθέσιμο εισόδημα</a:t>
            </a:r>
          </a:p>
          <a:p>
            <a:r>
              <a:rPr lang="el-GR" sz="2400" dirty="0" smtClean="0"/>
              <a:t>οικονομική κατάσταση Ελλάδας</a:t>
            </a:r>
          </a:p>
          <a:p>
            <a:r>
              <a:rPr lang="el-GR" sz="2400" dirty="0" smtClean="0"/>
              <a:t>λαθραία τσιγάρα</a:t>
            </a:r>
            <a:endParaRPr lang="el-GR" sz="2400" u="sng" dirty="0" smtClean="0"/>
          </a:p>
          <a:p>
            <a:pPr>
              <a:buNone/>
            </a:pPr>
            <a:endParaRPr lang="el-GR" sz="2400" dirty="0" smtClean="0"/>
          </a:p>
          <a:p>
            <a:endParaRPr lang="el-GR" sz="2400" dirty="0"/>
          </a:p>
        </p:txBody>
      </p:sp>
      <p:pic>
        <p:nvPicPr>
          <p:cNvPr id="4" name="Picture 3" descr="Karelia_Tobacco_Company_(logo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9454" y="214290"/>
            <a:ext cx="2033486" cy="778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>
            <a:normAutofit fontScale="90000"/>
          </a:bodyPr>
          <a:lstStyle/>
          <a:p>
            <a:pPr algn="l"/>
            <a:r>
              <a:rPr lang="el-GR" b="1" u="sng" dirty="0" smtClean="0"/>
              <a:t>ΑΝΑΛΥΣΗ ΕΥΡΥΤΕΡΟΥ-ΜΑΚΡΟ ΠΕΡΙΒΑΛΛΟΝΤΟΣ (2)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l-GR" sz="2400" u="sng" dirty="0" smtClean="0"/>
              <a:t>γ)κοινωνικό-πολιτιστικόο περιβάλλον(</a:t>
            </a:r>
            <a:r>
              <a:rPr lang="en-US" sz="2400" u="sng" dirty="0" smtClean="0"/>
              <a:t>social</a:t>
            </a:r>
            <a:r>
              <a:rPr lang="el-GR" sz="2400" u="sng" dirty="0" smtClean="0"/>
              <a:t>)</a:t>
            </a:r>
          </a:p>
          <a:p>
            <a:r>
              <a:rPr lang="el-GR" sz="2400" dirty="0" smtClean="0"/>
              <a:t>κουλτούρα και  ιδιοσυγκρασία Έλληνα</a:t>
            </a:r>
          </a:p>
          <a:p>
            <a:r>
              <a:rPr lang="el-GR" sz="2400" dirty="0" smtClean="0"/>
              <a:t>Υπολειτουργία αντικαπνιστικών οργανώσεων λόγω της μη αντικαπνιστικής κουλτούρας του ελληνικού λάου</a:t>
            </a:r>
          </a:p>
          <a:p>
            <a:r>
              <a:rPr lang="el-GR" sz="2400" dirty="0" smtClean="0"/>
              <a:t>στριφτό τσιγάρο και ο χύμα καπνός -&gt; λαθρεμπόριο τη μείωση φορολογικών εσόδων του κράτους.</a:t>
            </a:r>
          </a:p>
          <a:p>
            <a:pPr>
              <a:buNone/>
            </a:pPr>
            <a:endParaRPr lang="el-GR" sz="2400" dirty="0" smtClean="0"/>
          </a:p>
          <a:p>
            <a:pPr>
              <a:buNone/>
            </a:pPr>
            <a:r>
              <a:rPr lang="el-GR" sz="2400" dirty="0" smtClean="0"/>
              <a:t>δ)</a:t>
            </a:r>
            <a:r>
              <a:rPr lang="el-GR" sz="2400" u="sng" dirty="0" smtClean="0"/>
              <a:t>τεχνολογικό περιβάλλον(</a:t>
            </a:r>
            <a:r>
              <a:rPr lang="en-US" sz="2400" u="sng" dirty="0" smtClean="0"/>
              <a:t>technological</a:t>
            </a:r>
            <a:r>
              <a:rPr lang="el-GR" sz="2400" u="sng" dirty="0" smtClean="0"/>
              <a:t>)</a:t>
            </a:r>
          </a:p>
          <a:p>
            <a:r>
              <a:rPr lang="el-GR" sz="2400" dirty="0" smtClean="0"/>
              <a:t>άρτιες βιομηχανικές εγκαταστάσεις και μια υπερσύγχρονη μονάδα παράγωγης</a:t>
            </a:r>
          </a:p>
          <a:p>
            <a:endParaRPr lang="el-GR" sz="2400" dirty="0" smtClean="0"/>
          </a:p>
          <a:p>
            <a:endParaRPr lang="el-GR" sz="2400" dirty="0"/>
          </a:p>
        </p:txBody>
      </p:sp>
      <p:pic>
        <p:nvPicPr>
          <p:cNvPr id="4" name="Picture 3" descr="Karelia_Tobacco_Company_(logo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9454" y="214290"/>
            <a:ext cx="2033486" cy="778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>
            <a:normAutofit fontScale="90000"/>
          </a:bodyPr>
          <a:lstStyle/>
          <a:p>
            <a:pPr algn="l"/>
            <a:r>
              <a:rPr lang="el-GR" b="1" u="sng" dirty="0" smtClean="0"/>
              <a:t>ΑΝΑΛΥΣΗ ΕΥΡΥΤΕΡΟΥ-ΜΑΚΡΟ ΠΕΡΙΒΑΛΛΟΝΤΟΣ (3)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l-GR" u="sng" dirty="0" smtClean="0"/>
              <a:t>ε)</a:t>
            </a:r>
            <a:r>
              <a:rPr lang="el-GR" sz="2400" u="sng" dirty="0" smtClean="0"/>
              <a:t>δημογραφικό περιβάλλον(</a:t>
            </a:r>
            <a:r>
              <a:rPr lang="en-US" sz="2400" u="sng" dirty="0" smtClean="0"/>
              <a:t>demographical</a:t>
            </a:r>
            <a:r>
              <a:rPr lang="el-GR" sz="2400" u="sng" dirty="0" smtClean="0"/>
              <a:t>)</a:t>
            </a:r>
          </a:p>
          <a:p>
            <a:r>
              <a:rPr lang="el-GR" sz="2400" dirty="0" smtClean="0"/>
              <a:t>παγκόσμια πληθυσμιακή έκρηξη, η επιβράδυνση του ρυθμού γεννήσεων στον οικονομικά ανεπτυγμένο κόσμο, η μετακίνηση από τις μαζικές αγορές -&gt; ΚΑΡΕΛΙΑ: αύξηση πληθυσμού-&gt; αύξηση της ζήτησης</a:t>
            </a:r>
          </a:p>
          <a:p>
            <a:r>
              <a:rPr lang="el-GR" sz="2400" dirty="0" smtClean="0"/>
              <a:t>κατανάλωση τσιγάρων από ολοένα και μικρότερες ηλικίες  -&gt; καινούρια </a:t>
            </a:r>
            <a:r>
              <a:rPr lang="en-US" sz="2400" dirty="0" smtClean="0"/>
              <a:t>target groups</a:t>
            </a:r>
            <a:r>
              <a:rPr lang="el-GR" sz="2400" dirty="0" smtClean="0"/>
              <a:t>: δημιουργία νέων καινοτόμων προϊόντων που θα αποφέρουν τεραστία κέρδη. </a:t>
            </a:r>
          </a:p>
          <a:p>
            <a:pPr>
              <a:buNone/>
            </a:pPr>
            <a:r>
              <a:rPr lang="el-GR" sz="2400" u="sng" dirty="0" smtClean="0"/>
              <a:t>στ)παγκόσμιο περιβάλλον(</a:t>
            </a:r>
            <a:r>
              <a:rPr lang="en-US" sz="2400" u="sng" dirty="0" smtClean="0"/>
              <a:t>global</a:t>
            </a:r>
            <a:r>
              <a:rPr lang="el-GR" sz="2400" u="sng" dirty="0" smtClean="0"/>
              <a:t>)</a:t>
            </a:r>
          </a:p>
          <a:p>
            <a:r>
              <a:rPr lang="el-GR" sz="2400" dirty="0" smtClean="0"/>
              <a:t>προϊόντα σε περισσότερες από 65 χώρες (0,32% της παγκόσμιας κατανάλωσης)</a:t>
            </a:r>
          </a:p>
          <a:p>
            <a:r>
              <a:rPr lang="el-GR" sz="2400" dirty="0" smtClean="0"/>
              <a:t>σήματα που κατέχουν ηγετική θέση σε εσωτερικές αγορές και στο κανάλι των καταστημάτων αφορολογήτων ειδών.</a:t>
            </a:r>
          </a:p>
          <a:p>
            <a:endParaRPr lang="el-GR" sz="2400" dirty="0" smtClean="0"/>
          </a:p>
          <a:p>
            <a:endParaRPr lang="el-GR" sz="2400" dirty="0"/>
          </a:p>
        </p:txBody>
      </p:sp>
      <p:pic>
        <p:nvPicPr>
          <p:cNvPr id="4" name="Picture 3" descr="Karelia_Tobacco_Company_(logo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9454" y="214290"/>
            <a:ext cx="2033486" cy="778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>
            <a:normAutofit fontScale="90000"/>
          </a:bodyPr>
          <a:lstStyle/>
          <a:p>
            <a:pPr algn="l"/>
            <a:r>
              <a:rPr lang="el-GR" b="1" u="sng" dirty="0" smtClean="0"/>
              <a:t>ΚΛΑΔΙΚΟ ΠΕΡΙΒΑΛΛΟΝ ΚΑΙ ΑΝΤΑΓΩΝΙΣΜΟΣ (1)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l-GR" sz="2400" dirty="0" smtClean="0"/>
              <a:t>Α)</a:t>
            </a:r>
            <a:r>
              <a:rPr lang="el-GR" sz="2400" u="sng" dirty="0" smtClean="0"/>
              <a:t> Κίνδυνος Εισόδου Νέων Ανταγωνιστών</a:t>
            </a:r>
            <a:endParaRPr lang="el-GR" sz="2400" dirty="0" smtClean="0"/>
          </a:p>
          <a:p>
            <a:pPr lvl="0"/>
            <a:r>
              <a:rPr lang="el-GR" sz="2400" dirty="0" smtClean="0"/>
              <a:t>Οικονομίες Κλίμακας: </a:t>
            </a:r>
          </a:p>
          <a:p>
            <a:pPr lvl="0"/>
            <a:r>
              <a:rPr lang="el-GR" sz="2400" dirty="0" smtClean="0"/>
              <a:t>Διαφοροποίηση Προϊόντων </a:t>
            </a:r>
          </a:p>
          <a:p>
            <a:pPr lvl="0"/>
            <a:r>
              <a:rPr lang="el-GR" sz="2400" dirty="0" smtClean="0"/>
              <a:t>Απαιτήσεις σε κεφάλαια </a:t>
            </a:r>
          </a:p>
          <a:p>
            <a:pPr lvl="0"/>
            <a:r>
              <a:rPr lang="el-GR" sz="2400" dirty="0" smtClean="0"/>
              <a:t>Μειονεκτήματα κόστους ανεξάρτητα από το μέγεθος (φθηνές Π.Υ., Πατέντες) </a:t>
            </a:r>
          </a:p>
          <a:p>
            <a:pPr lvl="0"/>
            <a:r>
              <a:rPr lang="el-GR" sz="2400" dirty="0" smtClean="0"/>
              <a:t>Κόστη αλλαγής (</a:t>
            </a:r>
            <a:r>
              <a:rPr lang="el-GR" sz="2400" dirty="0" err="1" smtClean="0"/>
              <a:t>Switching</a:t>
            </a:r>
            <a:r>
              <a:rPr lang="el-GR" sz="2400" dirty="0" smtClean="0"/>
              <a:t> </a:t>
            </a:r>
            <a:r>
              <a:rPr lang="el-GR" sz="2400" dirty="0" err="1" smtClean="0"/>
              <a:t>Costs</a:t>
            </a:r>
            <a:r>
              <a:rPr lang="el-GR" sz="2400" dirty="0" smtClean="0"/>
              <a:t>) </a:t>
            </a:r>
          </a:p>
          <a:p>
            <a:pPr lvl="0"/>
            <a:r>
              <a:rPr lang="el-GR" sz="2400" dirty="0" smtClean="0"/>
              <a:t>Πρόσβαση σε κανάλια διανομής </a:t>
            </a:r>
          </a:p>
          <a:p>
            <a:pPr lvl="0"/>
            <a:r>
              <a:rPr lang="el-GR" sz="2400" dirty="0" smtClean="0"/>
              <a:t>Νομικοί και θεσμικοί φραγμοί </a:t>
            </a:r>
          </a:p>
          <a:p>
            <a:pPr lvl="0"/>
            <a:r>
              <a:rPr lang="el-GR" sz="2400" dirty="0" smtClean="0"/>
              <a:t>Πιστότητα πελατών (</a:t>
            </a:r>
            <a:r>
              <a:rPr lang="el-GR" sz="2400" dirty="0" err="1" smtClean="0"/>
              <a:t>brand</a:t>
            </a:r>
            <a:r>
              <a:rPr lang="el-GR" sz="2400" dirty="0" smtClean="0"/>
              <a:t> </a:t>
            </a:r>
            <a:r>
              <a:rPr lang="el-GR" sz="2400" dirty="0" err="1" smtClean="0"/>
              <a:t>loyalty</a:t>
            </a:r>
            <a:r>
              <a:rPr lang="el-GR" sz="2400" dirty="0" smtClean="0"/>
              <a:t>)</a:t>
            </a:r>
          </a:p>
          <a:p>
            <a:endParaRPr lang="el-GR" dirty="0" smtClean="0"/>
          </a:p>
        </p:txBody>
      </p:sp>
      <p:pic>
        <p:nvPicPr>
          <p:cNvPr id="4" name="Picture 3" descr="Karelia_Tobacco_Company_(logo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9454" y="214290"/>
            <a:ext cx="2033486" cy="778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384"/>
          </a:xfrm>
        </p:spPr>
        <p:txBody>
          <a:bodyPr>
            <a:normAutofit fontScale="90000"/>
          </a:bodyPr>
          <a:lstStyle/>
          <a:p>
            <a:pPr algn="l"/>
            <a:r>
              <a:rPr lang="el-GR" b="1" u="sng" dirty="0" smtClean="0"/>
              <a:t>ΚΛΑΔΙΚΟ ΠΕΡΙΒΑΛΛΟΝ ΚΑΙ ΑΝΤΑΓΩΝΙΣΜΟΣ (2)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l-GR" sz="2400" dirty="0" smtClean="0"/>
              <a:t>Β)</a:t>
            </a:r>
            <a:r>
              <a:rPr lang="el-GR" sz="2400" u="sng" dirty="0" smtClean="0"/>
              <a:t> Ανταγωνισμός Μεταξύ Υφισταμένων Μονάδων</a:t>
            </a:r>
          </a:p>
          <a:p>
            <a:r>
              <a:rPr lang="el-GR" sz="2400" dirty="0" smtClean="0"/>
              <a:t>Ο αριθμός των ανταγωνιστών αυξάνεται και οι ανταγωνιστές γίνονται ισοδύναμοι σε μέγεθος και ικανότητες</a:t>
            </a:r>
          </a:p>
          <a:p>
            <a:r>
              <a:rPr lang="el-GR" sz="2400" dirty="0" smtClean="0"/>
              <a:t>Ο οξύς ανταγωνισμός μεταξύ των επιχειρήσεων, η αυξητική τάση στην κατανάλωση ορισμένων προϊόντα και η μεταστροφή της ζήτησης σε νέα προϊόντα -&gt;νέες επενδύσεις ή για εκσυγχρονισμό των ήδη υφιστάμενων μονάδων τους (ΚΑΡΕΛΙΑ: στρατηγική </a:t>
            </a:r>
            <a:r>
              <a:rPr lang="en-US" sz="2400" dirty="0" smtClean="0"/>
              <a:t>Leader)</a:t>
            </a:r>
            <a:endParaRPr lang="el-GR" sz="2400" dirty="0" smtClean="0"/>
          </a:p>
          <a:p>
            <a:r>
              <a:rPr lang="el-GR" sz="2400" dirty="0" smtClean="0"/>
              <a:t>επενδύσεις και διαφημιστική υποστήριξη -&gt; επώνυμα σήματα (διαφοροποιημένα χαρακτηριστικά)</a:t>
            </a:r>
          </a:p>
          <a:p>
            <a:r>
              <a:rPr lang="el-GR" sz="2400" dirty="0" smtClean="0"/>
              <a:t>σημαντικά εμπόδια εξόδου από τον κλάδο.</a:t>
            </a:r>
          </a:p>
          <a:p>
            <a:endParaRPr lang="el-GR" sz="2400" dirty="0" smtClean="0"/>
          </a:p>
          <a:p>
            <a:pPr>
              <a:buNone/>
            </a:pPr>
            <a:endParaRPr lang="el-GR" dirty="0"/>
          </a:p>
        </p:txBody>
      </p:sp>
      <p:pic>
        <p:nvPicPr>
          <p:cNvPr id="4" name="Picture 3" descr="Karelia_Tobacco_Company_(logo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9454" y="214290"/>
            <a:ext cx="2033486" cy="778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>
            <a:normAutofit fontScale="90000"/>
          </a:bodyPr>
          <a:lstStyle/>
          <a:p>
            <a:pPr algn="l"/>
            <a:r>
              <a:rPr lang="el-GR" b="1" u="sng" dirty="0" smtClean="0"/>
              <a:t>ΚΛΑΔΙΚΟ ΠΕΡΙΒΑΛΛΟΝ ΚΑΙ ΑΝΤΑΓΩΝΙΣΜΟΣ (3)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483091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l-GR" sz="2400" dirty="0" smtClean="0"/>
              <a:t>Γ)</a:t>
            </a:r>
            <a:r>
              <a:rPr lang="el-GR" sz="2400" u="sng" dirty="0" smtClean="0"/>
              <a:t> Διαπραγματευτική Δύναμη των Αγοραστών</a:t>
            </a:r>
            <a:endParaRPr lang="el-GR" sz="2400" dirty="0" smtClean="0"/>
          </a:p>
          <a:p>
            <a:r>
              <a:rPr lang="el-GR" sz="2400" dirty="0" smtClean="0"/>
              <a:t>Καπνιστές: ακολουθούν συγκεκριμένα σήματα -&gt; αν δεν τα βρουν σε ένα κατάστημα θα πάνε σε άλλο</a:t>
            </a:r>
          </a:p>
          <a:p>
            <a:r>
              <a:rPr lang="el-GR" sz="2400" dirty="0" smtClean="0"/>
              <a:t>εξάρτηση από τους αγοραστές για μεγάλο ποσοστό των πωλήσεών</a:t>
            </a:r>
          </a:p>
          <a:p>
            <a:r>
              <a:rPr lang="el-GR" sz="2400" dirty="0" smtClean="0"/>
              <a:t>Αγοραστές: οι ίδιοι εύκολα να παράγουν για λογαριασμό τους</a:t>
            </a:r>
          </a:p>
          <a:p>
            <a:pPr>
              <a:buNone/>
            </a:pPr>
            <a:r>
              <a:rPr lang="el-GR" sz="2400" dirty="0" smtClean="0"/>
              <a:t>Δ) </a:t>
            </a:r>
            <a:r>
              <a:rPr lang="el-GR" sz="2400" u="sng" dirty="0" smtClean="0"/>
              <a:t>Διαπραγματευτική Δύναμη των Προμηθευτών</a:t>
            </a:r>
            <a:endParaRPr lang="el-GR" sz="2400" dirty="0" smtClean="0"/>
          </a:p>
          <a:p>
            <a:r>
              <a:rPr lang="el-GR" sz="2400" dirty="0" smtClean="0"/>
              <a:t>Λίγοι προμηθευτές τους μηχανολογικού εξοπλισμού </a:t>
            </a:r>
          </a:p>
          <a:p>
            <a:r>
              <a:rPr lang="el-GR" sz="2400" dirty="0" smtClean="0"/>
              <a:t> προμηθευτές πρώτης ύλης (ελληνικές επιχειρήσεις και εισαγωγές)</a:t>
            </a:r>
          </a:p>
          <a:p>
            <a:r>
              <a:rPr lang="el-GR" sz="2400" dirty="0" smtClean="0"/>
              <a:t>μεγάλη όταν τα προϊόντα των προμηθευτών είναι διαφοροποιημένα σε τέτοιο βαθμό που είναι δαπανηρό για την επιχείρηση να αλλάξει προμηθευτές  </a:t>
            </a:r>
          </a:p>
          <a:p>
            <a:pPr>
              <a:buNone/>
            </a:pPr>
            <a:r>
              <a:rPr lang="el-GR" sz="2400" dirty="0" smtClean="0"/>
              <a:t>Ε)</a:t>
            </a:r>
            <a:r>
              <a:rPr lang="el-GR" sz="2400" u="sng" dirty="0" smtClean="0"/>
              <a:t> Απειλές από Υποκατάστατα Προϊόντα</a:t>
            </a:r>
          </a:p>
          <a:p>
            <a:r>
              <a:rPr lang="el-GR" sz="2400" dirty="0" smtClean="0"/>
              <a:t>δεν υπάρχει</a:t>
            </a:r>
          </a:p>
          <a:p>
            <a:pPr>
              <a:buNone/>
            </a:pPr>
            <a:endParaRPr lang="el-GR" sz="2400" dirty="0"/>
          </a:p>
        </p:txBody>
      </p:sp>
      <p:pic>
        <p:nvPicPr>
          <p:cNvPr id="4" name="Picture 3" descr="Karelia_Tobacco_Company_(logo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9454" y="214290"/>
            <a:ext cx="2033486" cy="778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l-GR" b="1" u="sng" dirty="0" smtClean="0"/>
              <a:t>ΕΣΩΤΕΡΙΚΟ ΠΕΡΙΒΑΛΛΟΝ </a:t>
            </a:r>
            <a:endParaRPr lang="el-GR" u="sng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l-GR" b="1" dirty="0" smtClean="0"/>
              <a:t>1.</a:t>
            </a:r>
            <a:r>
              <a:rPr lang="en-US" sz="2400" b="1" dirty="0" smtClean="0"/>
              <a:t>STRENGTHS</a:t>
            </a:r>
            <a:r>
              <a:rPr lang="el-GR" sz="2400" b="1" dirty="0" smtClean="0"/>
              <a:t>- ΔΥΝΑΜΕΙΣ</a:t>
            </a:r>
          </a:p>
          <a:p>
            <a:r>
              <a:rPr lang="el-GR" sz="2400" dirty="0" smtClean="0"/>
              <a:t>ισχυρή θέση στην ελληνική αγορά και διεθνή παρουσία</a:t>
            </a:r>
          </a:p>
          <a:p>
            <a:r>
              <a:rPr lang="el-GR" sz="2400" dirty="0" smtClean="0"/>
              <a:t>πλεονεκτήματα κόστους από οικονομίες κλίμακας λόγω των τεράστιων παραγόμενων ποσοτήτων και σύγχρονης τεχνολογίας (μείωση του κόστους παράγωγης)</a:t>
            </a:r>
          </a:p>
          <a:p>
            <a:r>
              <a:rPr lang="el-GR" sz="2400" dirty="0" smtClean="0"/>
              <a:t>ιδιοκτήτες κτιριακές εγκαταστάσεις και χρησιμοποίηση παραγωγικών εγκαταστάσεων υψηλής τεχνολογίας</a:t>
            </a:r>
          </a:p>
          <a:p>
            <a:r>
              <a:rPr lang="el-GR" sz="2400" dirty="0" smtClean="0"/>
              <a:t>ικανότητα δημιουργίας νέων καινοτόμων σημάτων(πχ </a:t>
            </a:r>
            <a:r>
              <a:rPr lang="en-US" sz="2400" dirty="0" smtClean="0"/>
              <a:t>leader</a:t>
            </a:r>
            <a:r>
              <a:rPr lang="el-GR" sz="2400" dirty="0" smtClean="0"/>
              <a:t>)</a:t>
            </a:r>
          </a:p>
          <a:p>
            <a:r>
              <a:rPr lang="el-GR" sz="2400" dirty="0" smtClean="0"/>
              <a:t>ισχυρή διαφημιστική καμπανιά του τμήματος μάρκετινγκ πίσω από κάθε προϊόν της</a:t>
            </a:r>
          </a:p>
          <a:p>
            <a:pPr>
              <a:buNone/>
            </a:pPr>
            <a:r>
              <a:rPr lang="el-GR" sz="2400" b="1" dirty="0" smtClean="0"/>
              <a:t>2. </a:t>
            </a:r>
            <a:r>
              <a:rPr lang="en-US" sz="2400" b="1" dirty="0" smtClean="0"/>
              <a:t>WEAKNESSES</a:t>
            </a:r>
            <a:r>
              <a:rPr lang="el-GR" sz="2400" b="1" dirty="0" smtClean="0"/>
              <a:t>-</a:t>
            </a:r>
            <a:r>
              <a:rPr lang="en-US" sz="2400" b="1" dirty="0" smtClean="0"/>
              <a:t>A</a:t>
            </a:r>
            <a:r>
              <a:rPr lang="el-GR" sz="2400" b="1" dirty="0" smtClean="0"/>
              <a:t>ΔΥΝΑΜΙΕΣ</a:t>
            </a:r>
            <a:r>
              <a:rPr lang="el-GR" sz="2400" dirty="0" smtClean="0"/>
              <a:t> </a:t>
            </a:r>
          </a:p>
          <a:p>
            <a:pPr>
              <a:buNone/>
            </a:pPr>
            <a:endParaRPr lang="el-GR" sz="2400" dirty="0" smtClean="0"/>
          </a:p>
          <a:p>
            <a:pPr>
              <a:buNone/>
            </a:pPr>
            <a:endParaRPr lang="el-GR" sz="2400" dirty="0" smtClean="0"/>
          </a:p>
          <a:p>
            <a:pPr>
              <a:buNone/>
            </a:pPr>
            <a:endParaRPr lang="el-GR" dirty="0"/>
          </a:p>
        </p:txBody>
      </p:sp>
      <p:pic>
        <p:nvPicPr>
          <p:cNvPr id="4" name="Picture 3" descr="Karelia_Tobacco_Company_(logo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9454" y="214290"/>
            <a:ext cx="2033486" cy="778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Δημοτικός">
  <a:themeElements>
    <a:clrScheme name="Δημοτικός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Δημοτικός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Δημοτικός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</TotalTime>
  <Words>705</Words>
  <Application>Microsoft Office PowerPoint</Application>
  <PresentationFormat>Προβολή στην οθόνη (4:3)</PresentationFormat>
  <Paragraphs>111</Paragraphs>
  <Slides>13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4" baseType="lpstr">
      <vt:lpstr>Δημοτικός</vt:lpstr>
      <vt:lpstr>Διαφάνεια 1</vt:lpstr>
      <vt:lpstr>ΕΙΣΑΓΩΓΗ</vt:lpstr>
      <vt:lpstr>ΑΝΑΛΥΣΗ ΕΥΡΥΤΕΡΟΥ-ΜΑΚΡΟ ΠΕΡΙΒΑΛΛΟΝΤΟΣ (1)</vt:lpstr>
      <vt:lpstr>ΑΝΑΛΥΣΗ ΕΥΡΥΤΕΡΟΥ-ΜΑΚΡΟ ΠΕΡΙΒΑΛΛΟΝΤΟΣ (2)</vt:lpstr>
      <vt:lpstr>ΑΝΑΛΥΣΗ ΕΥΡΥΤΕΡΟΥ-ΜΑΚΡΟ ΠΕΡΙΒΑΛΛΟΝΤΟΣ (3)</vt:lpstr>
      <vt:lpstr>ΚΛΑΔΙΚΟ ΠΕΡΙΒΑΛΛΟΝ ΚΑΙ ΑΝΤΑΓΩΝΙΣΜΟΣ (1)</vt:lpstr>
      <vt:lpstr>ΚΛΑΔΙΚΟ ΠΕΡΙΒΑΛΛΟΝ ΚΑΙ ΑΝΤΑΓΩΝΙΣΜΟΣ (2)</vt:lpstr>
      <vt:lpstr>ΚΛΑΔΙΚΟ ΠΕΡΙΒΑΛΛΟΝ ΚΑΙ ΑΝΤΑΓΩΝΙΣΜΟΣ (3)</vt:lpstr>
      <vt:lpstr>ΕΣΩΤΕΡΙΚΟ ΠΕΡΙΒΑΛΛΟΝ </vt:lpstr>
      <vt:lpstr>ΕΞΩΤΕΡΙΚΟ ΠΕΡΙΒΑΛΛΟΝ</vt:lpstr>
      <vt:lpstr>ΣΤΡΑΤΗΓΙΚΗ(1)</vt:lpstr>
      <vt:lpstr>ΣΤΡΑΤΗΓΙΚΗ(2)</vt:lpstr>
      <vt:lpstr>Διαφάνεια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thinkpad</dc:creator>
  <cp:lastModifiedBy>Marina</cp:lastModifiedBy>
  <cp:revision>10</cp:revision>
  <dcterms:created xsi:type="dcterms:W3CDTF">2019-06-17T18:57:07Z</dcterms:created>
  <dcterms:modified xsi:type="dcterms:W3CDTF">2019-06-17T20:30:02Z</dcterms:modified>
</cp:coreProperties>
</file>