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7" r:id="rId3"/>
    <p:sldId id="264" r:id="rId4"/>
    <p:sldId id="258" r:id="rId5"/>
    <p:sldId id="268" r:id="rId6"/>
    <p:sldId id="269" r:id="rId7"/>
    <p:sldId id="270" r:id="rId8"/>
    <p:sldId id="271" r:id="rId9"/>
    <p:sldId id="272" r:id="rId10"/>
    <p:sldId id="263" r:id="rId11"/>
    <p:sldId id="273" r:id="rId12"/>
    <p:sldId id="274" r:id="rId13"/>
    <p:sldId id="275" r:id="rId14"/>
    <p:sldId id="276" r:id="rId15"/>
    <p:sldId id="262" r:id="rId16"/>
    <p:sldId id="267" r:id="rId17"/>
    <p:sldId id="277" r:id="rId18"/>
    <p:sldId id="278" r:id="rId19"/>
    <p:sldId id="279" r:id="rId20"/>
    <p:sldId id="280" r:id="rId21"/>
    <p:sldId id="265" r:id="rId22"/>
    <p:sldId id="260" r:id="rId23"/>
    <p:sldId id="25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6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8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19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6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3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0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9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3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airbnb-prices-in-european-citi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AE8C-82F9-8C19-D5D1-C56045CDF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 err="1"/>
              <a:t>AIRBNb</a:t>
            </a:r>
            <a:r>
              <a:rPr lang="en-US" dirty="0"/>
              <a:t> PRICE IN EURO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50999-2563-C9D3-933F-906789F01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Triandono Sutanto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science 17 | dibimbing.id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43D35-170A-D816-73C7-CDC658F3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34" y="5623984"/>
            <a:ext cx="1625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2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6A5D9-0F63-7582-9D09-37118DDC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555821"/>
            <a:ext cx="7583562" cy="3497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36704-F651-7E64-2771-BDA41A550042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Weekday vs Weekends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3FE3-B557-DC84-564E-C8E54E05A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9EC14-57FC-680A-B5EC-57697FCB224E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241300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3FE3-B557-DC84-564E-C8E54E05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9EC14-57FC-680A-B5EC-57697FCB224E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17AB1-3087-5675-73A2-FC9F2628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53754"/>
            <a:ext cx="6680199" cy="47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3FE3-B557-DC84-564E-C8E54E05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9EC14-57FC-680A-B5EC-57697FCB224E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0C587-0F5B-9BC3-D5C0-D9755C297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33" y="2010273"/>
            <a:ext cx="6448425" cy="47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6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3FE3-B557-DC84-564E-C8E54E05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9EC14-57FC-680A-B5EC-57697FCB224E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6C5A1-357A-A883-B812-DA2638EF9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67" y="1853754"/>
            <a:ext cx="6154737" cy="47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5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3FE3-B557-DC84-564E-C8E54E05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9EC14-57FC-680A-B5EC-57697FCB224E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1C2E5-BB09-43A4-CA1B-D19C0DB7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1904909"/>
            <a:ext cx="6036733" cy="43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9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2A3E-BA25-291D-DB80-C6A41F2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284B7-1AAA-78EA-6BD5-BB21DCC1CB6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D4A61B-FE5C-50E3-959B-D4AD741B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8D306-C16B-EDA8-1943-7E6D45A10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21" y="1601258"/>
            <a:ext cx="92583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2A3E-BA25-291D-DB80-C6A41F2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284B7-1AAA-78EA-6BD5-BB21DCC1CB6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D4A61B-FE5C-50E3-959B-D4AD741B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41FC8-1C3F-6947-66E0-6025F329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0" y="1579033"/>
            <a:ext cx="88487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2A3E-BA25-291D-DB80-C6A41F2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284B7-1AAA-78EA-6BD5-BB21DCC1CB6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D4A61B-FE5C-50E3-959B-D4AD741B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93E64-C9BF-9948-BE28-3851506F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1896087"/>
            <a:ext cx="8208433" cy="45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4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2A3E-BA25-291D-DB80-C6A41F2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284B7-1AAA-78EA-6BD5-BB21DCC1CB6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D4A61B-FE5C-50E3-959B-D4AD741B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07958-BC96-FF6A-79B6-0B33903A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53437"/>
            <a:ext cx="7526337" cy="46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2A3E-BA25-291D-DB80-C6A41F2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284B7-1AAA-78EA-6BD5-BB21DCC1CB6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410B22-424A-5336-5FE4-223A250D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1982258"/>
            <a:ext cx="6879621" cy="4218493"/>
          </a:xfrm>
        </p:spPr>
      </p:pic>
    </p:spTree>
    <p:extLst>
      <p:ext uri="{BB962C8B-B14F-4D97-AF65-F5344CB8AC3E}">
        <p14:creationId xmlns:p14="http://schemas.microsoft.com/office/powerpoint/2010/main" val="131452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BFAD-50C6-FA28-E77C-D439E297C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98133"/>
            <a:ext cx="9784080" cy="4206240"/>
          </a:xfrm>
        </p:spPr>
        <p:txBody>
          <a:bodyPr/>
          <a:lstStyle/>
          <a:p>
            <a:r>
              <a:rPr lang="en-US" dirty="0"/>
              <a:t>Dataset has contains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98AAB-E45E-A178-0F6D-D37335A88991}"/>
              </a:ext>
            </a:extLst>
          </p:cNvPr>
          <p:cNvSpPr/>
          <p:nvPr/>
        </p:nvSpPr>
        <p:spPr>
          <a:xfrm>
            <a:off x="1346200" y="2396068"/>
            <a:ext cx="1778000" cy="51646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51,756 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DEB41-02C7-91DC-BBA5-F9D2C3FC281B}"/>
              </a:ext>
            </a:extLst>
          </p:cNvPr>
          <p:cNvSpPr/>
          <p:nvPr/>
        </p:nvSpPr>
        <p:spPr>
          <a:xfrm>
            <a:off x="5360729" y="2387165"/>
            <a:ext cx="1778000" cy="516466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21 </a:t>
            </a:r>
            <a:r>
              <a:rPr lang="en-GB" dirty="0" err="1">
                <a:solidFill>
                  <a:schemeClr val="bg1"/>
                </a:solidFill>
              </a:rPr>
              <a:t>coloums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53F4C-7642-6009-24EA-953BABA4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495887"/>
            <a:ext cx="2419350" cy="175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E125AB-D411-DAAD-6C73-590F563D3E87}"/>
              </a:ext>
            </a:extLst>
          </p:cNvPr>
          <p:cNvSpPr/>
          <p:nvPr/>
        </p:nvSpPr>
        <p:spPr>
          <a:xfrm>
            <a:off x="5217448" y="3437043"/>
            <a:ext cx="6415926" cy="2116667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'</a:t>
            </a:r>
            <a:r>
              <a:rPr lang="en-GB" dirty="0" err="1">
                <a:solidFill>
                  <a:schemeClr val="bg1"/>
                </a:solidFill>
              </a:rPr>
              <a:t>realSum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room_type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room_shared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room_private</a:t>
            </a:r>
            <a:r>
              <a:rPr lang="en-GB" dirty="0">
                <a:solidFill>
                  <a:schemeClr val="bg1"/>
                </a:solidFill>
              </a:rPr>
              <a:t>',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       '</a:t>
            </a:r>
            <a:r>
              <a:rPr lang="en-GB" dirty="0" err="1">
                <a:solidFill>
                  <a:schemeClr val="bg1"/>
                </a:solidFill>
              </a:rPr>
              <a:t>person_capacity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host_is_superhost</a:t>
            </a:r>
            <a:r>
              <a:rPr lang="en-GB" dirty="0">
                <a:solidFill>
                  <a:schemeClr val="bg1"/>
                </a:solidFill>
              </a:rPr>
              <a:t>', 'multi', 'biz',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       '</a:t>
            </a:r>
            <a:r>
              <a:rPr lang="en-GB" dirty="0" err="1">
                <a:solidFill>
                  <a:schemeClr val="bg1"/>
                </a:solidFill>
              </a:rPr>
              <a:t>cleanliness_rating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guest_satisfaction_overall</a:t>
            </a:r>
            <a:r>
              <a:rPr lang="en-GB" dirty="0">
                <a:solidFill>
                  <a:schemeClr val="bg1"/>
                </a:solidFill>
              </a:rPr>
              <a:t>’,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'bedrooms', '</a:t>
            </a:r>
            <a:r>
              <a:rPr lang="en-GB" dirty="0" err="1">
                <a:solidFill>
                  <a:schemeClr val="bg1"/>
                </a:solidFill>
              </a:rPr>
              <a:t>dist</a:t>
            </a:r>
            <a:r>
              <a:rPr lang="en-GB" dirty="0">
                <a:solidFill>
                  <a:schemeClr val="bg1"/>
                </a:solidFill>
              </a:rPr>
              <a:t>',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       '</a:t>
            </a:r>
            <a:r>
              <a:rPr lang="en-GB" dirty="0" err="1">
                <a:solidFill>
                  <a:schemeClr val="bg1"/>
                </a:solidFill>
              </a:rPr>
              <a:t>metro_dist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attr_index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attr_index_norm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rest_index</a:t>
            </a:r>
            <a:r>
              <a:rPr lang="en-GB" dirty="0">
                <a:solidFill>
                  <a:schemeClr val="bg1"/>
                </a:solidFill>
              </a:rPr>
              <a:t>',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       '</a:t>
            </a:r>
            <a:r>
              <a:rPr lang="en-GB" dirty="0" err="1">
                <a:solidFill>
                  <a:schemeClr val="bg1"/>
                </a:solidFill>
              </a:rPr>
              <a:t>rest_index_norm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lng</a:t>
            </a:r>
            <a:r>
              <a:rPr lang="en-GB" dirty="0">
                <a:solidFill>
                  <a:schemeClr val="bg1"/>
                </a:solidFill>
              </a:rPr>
              <a:t>', '</a:t>
            </a:r>
            <a:r>
              <a:rPr lang="en-GB" dirty="0" err="1">
                <a:solidFill>
                  <a:schemeClr val="bg1"/>
                </a:solidFill>
              </a:rPr>
              <a:t>lat</a:t>
            </a:r>
            <a:r>
              <a:rPr lang="en-GB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F0F70-7FFF-62A8-0F29-06357306BD26}"/>
              </a:ext>
            </a:extLst>
          </p:cNvPr>
          <p:cNvSpPr txBox="1"/>
          <p:nvPr/>
        </p:nvSpPr>
        <p:spPr>
          <a:xfrm>
            <a:off x="1202919" y="5831840"/>
            <a:ext cx="1659467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DB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link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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D36BB-057C-47D8-A803-AC229683A044}"/>
              </a:ext>
            </a:extLst>
          </p:cNvPr>
          <p:cNvSpPr txBox="1"/>
          <p:nvPr/>
        </p:nvSpPr>
        <p:spPr>
          <a:xfrm>
            <a:off x="5217448" y="2853267"/>
            <a:ext cx="2300952" cy="37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Its has </a:t>
            </a:r>
            <a:r>
              <a:rPr lang="en-US" dirty="0" err="1"/>
              <a:t>coloums</a:t>
            </a:r>
            <a:r>
              <a:rPr lang="en-US" dirty="0"/>
              <a:t> : 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4DAB2C-D5F1-133B-F40B-A82464407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07CA73B-2040-B453-1A5C-D700773F43A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180382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2A3E-BA25-291D-DB80-C6A41F21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284B7-1AAA-78EA-6BD5-BB21DCC1CB6C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B3B6-00F7-DFC6-C274-C72BBCDA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48A1D-5307-8327-2A24-11DAED729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138362"/>
            <a:ext cx="89535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MULTICOLENARITY CHECK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CEAE4-434E-BE86-00BD-81B909F7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54" y="1853754"/>
            <a:ext cx="8260292" cy="567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F226-2E73-82B2-D439-3D9DDAFE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7CAA9E-012D-25B3-C395-99F2455B275E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307781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12B6249-DB3B-DAA6-B01C-D6AA1B262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24112" y="2831306"/>
          <a:ext cx="7658101" cy="1819275"/>
        </p:xfrm>
        <a:graphic>
          <a:graphicData uri="http://schemas.openxmlformats.org/drawingml/2006/table">
            <a:tbl>
              <a:tblPr/>
              <a:tblGrid>
                <a:gridCol w="608843">
                  <a:extLst>
                    <a:ext uri="{9D8B030D-6E8A-4147-A177-3AD203B41FA5}">
                      <a16:colId xmlns:a16="http://schemas.microsoft.com/office/drawing/2014/main" val="4236026905"/>
                    </a:ext>
                  </a:extLst>
                </a:gridCol>
                <a:gridCol w="1740910">
                  <a:extLst>
                    <a:ext uri="{9D8B030D-6E8A-4147-A177-3AD203B41FA5}">
                      <a16:colId xmlns:a16="http://schemas.microsoft.com/office/drawing/2014/main" val="1853605210"/>
                    </a:ext>
                  </a:extLst>
                </a:gridCol>
                <a:gridCol w="1284278">
                  <a:extLst>
                    <a:ext uri="{9D8B030D-6E8A-4147-A177-3AD203B41FA5}">
                      <a16:colId xmlns:a16="http://schemas.microsoft.com/office/drawing/2014/main" val="1704383455"/>
                    </a:ext>
                  </a:extLst>
                </a:gridCol>
                <a:gridCol w="1284278">
                  <a:extLst>
                    <a:ext uri="{9D8B030D-6E8A-4147-A177-3AD203B41FA5}">
                      <a16:colId xmlns:a16="http://schemas.microsoft.com/office/drawing/2014/main" val="958326214"/>
                    </a:ext>
                  </a:extLst>
                </a:gridCol>
                <a:gridCol w="1369896">
                  <a:extLst>
                    <a:ext uri="{9D8B030D-6E8A-4147-A177-3AD203B41FA5}">
                      <a16:colId xmlns:a16="http://schemas.microsoft.com/office/drawing/2014/main" val="1351282998"/>
                    </a:ext>
                  </a:extLst>
                </a:gridCol>
                <a:gridCol w="1369896">
                  <a:extLst>
                    <a:ext uri="{9D8B030D-6E8A-4147-A177-3AD203B41FA5}">
                      <a16:colId xmlns:a16="http://schemas.microsoft.com/office/drawing/2014/main" val="2086134176"/>
                    </a:ext>
                  </a:extLst>
                </a:gridCol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MODEL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MAPE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5849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TRAIN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6298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LINEAR REGRESION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50.471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50.855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8600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RIDGE REGRESION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50.471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50.855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5234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LASSO REGRESION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50.679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50.928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2374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KNN (REGRESOR)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29.467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36.931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31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DECISION TREE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6.492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17.324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142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0.976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6.38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17.031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44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Book Antiqua" panose="0204060205030503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XGBOOST REGRESION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0.7663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20.389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22.887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271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52F0E4-34B0-B5DA-6CB9-E65667246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1DBB0-4333-6228-E2DA-9C6339E94CF6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428560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DA09-BD95-2ED3-1FB8-B40BA01F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51764-5A9A-139A-6D88-503AB1EE3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16"/>
          <a:stretch/>
        </p:blipFill>
        <p:spPr>
          <a:xfrm>
            <a:off x="1451580" y="367854"/>
            <a:ext cx="9286876" cy="29718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E5299-7D4A-6F59-516D-3C1DB730D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A7536-82A6-14A9-51B0-DE8A5384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409950"/>
            <a:ext cx="9286875" cy="3448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114EFE-0DE9-8DDD-42F2-16FDFC21CF18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291852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DA09-BD95-2ED3-1FB8-B40BA01F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E5299-7D4A-6F59-516D-3C1DB730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0FF0-FF6B-43DC-1C4E-0B492DAF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0219"/>
            <a:ext cx="9603275" cy="116773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farther away from city, the cheaper it will be</a:t>
            </a:r>
          </a:p>
          <a:p>
            <a:r>
              <a:rPr lang="en-GB" dirty="0"/>
              <a:t>cleanliness factor does not effect the price</a:t>
            </a:r>
          </a:p>
          <a:p>
            <a:r>
              <a:rPr lang="en-GB" dirty="0"/>
              <a:t>Biz class Airbnb does not effect the price</a:t>
            </a:r>
          </a:p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C93CCB-8011-CC77-CD4D-C4C042260A5C}"/>
              </a:ext>
            </a:extLst>
          </p:cNvPr>
          <p:cNvSpPr txBox="1">
            <a:spLocks/>
          </p:cNvSpPr>
          <p:nvPr/>
        </p:nvSpPr>
        <p:spPr>
          <a:xfrm>
            <a:off x="1451579" y="3700161"/>
            <a:ext cx="9603275" cy="491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RECOMENDATION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41D6E-6DFC-BA79-C4D6-F602B955F54B}"/>
              </a:ext>
            </a:extLst>
          </p:cNvPr>
          <p:cNvCxnSpPr/>
          <p:nvPr/>
        </p:nvCxnSpPr>
        <p:spPr>
          <a:xfrm>
            <a:off x="1451579" y="4257656"/>
            <a:ext cx="96032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0300A62-4171-4CC8-2BD3-B3F7EDEFA4AB}"/>
              </a:ext>
            </a:extLst>
          </p:cNvPr>
          <p:cNvSpPr txBox="1">
            <a:spLocks/>
          </p:cNvSpPr>
          <p:nvPr/>
        </p:nvSpPr>
        <p:spPr>
          <a:xfrm>
            <a:off x="1451579" y="4420379"/>
            <a:ext cx="9603275" cy="11677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closer to the city the price becomes expensive.</a:t>
            </a:r>
          </a:p>
          <a:p>
            <a:r>
              <a:rPr lang="en-GB" dirty="0"/>
              <a:t>the number of bedroom in the room will affect the price</a:t>
            </a:r>
          </a:p>
          <a:p>
            <a:r>
              <a:rPr lang="en-GB" dirty="0"/>
              <a:t>if you want the price to go up, you have to make a private room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28EB0-4369-AE9C-713D-6C1D7D4BC51A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82932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B1866-0130-EB23-B4E4-7C6961920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7" y="2529417"/>
            <a:ext cx="1790700" cy="1409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2C6C5-13AA-474C-B35A-120F07BD8728}"/>
              </a:ext>
            </a:extLst>
          </p:cNvPr>
          <p:cNvSpPr/>
          <p:nvPr/>
        </p:nvSpPr>
        <p:spPr>
          <a:xfrm>
            <a:off x="4021667" y="2529417"/>
            <a:ext cx="2853266" cy="516466"/>
          </a:xfrm>
          <a:prstGeom prst="rect">
            <a:avLst/>
          </a:prstGeom>
          <a:noFill/>
          <a:ln w="31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Weekend and Weekday dataset merge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42BB3-7DBD-957A-E4EC-38E7B9ED9A86}"/>
              </a:ext>
            </a:extLst>
          </p:cNvPr>
          <p:cNvSpPr/>
          <p:nvPr/>
        </p:nvSpPr>
        <p:spPr>
          <a:xfrm>
            <a:off x="5037667" y="3242735"/>
            <a:ext cx="2853266" cy="516466"/>
          </a:xfrm>
          <a:prstGeom prst="rect">
            <a:avLst/>
          </a:prstGeom>
          <a:noFill/>
          <a:ln w="31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0794B-B56A-E3B4-E119-C91F8FE7634A}"/>
              </a:ext>
            </a:extLst>
          </p:cNvPr>
          <p:cNvSpPr/>
          <p:nvPr/>
        </p:nvSpPr>
        <p:spPr>
          <a:xfrm>
            <a:off x="4021667" y="3956053"/>
            <a:ext cx="2853266" cy="516466"/>
          </a:xfrm>
          <a:prstGeom prst="rect">
            <a:avLst/>
          </a:prstGeom>
          <a:noFill/>
          <a:ln w="31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hot n Freq encoding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7DFB5-2026-3997-A076-D01AC698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25" y="4102136"/>
            <a:ext cx="1920742" cy="1920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9D218-F38E-7553-4599-2AED6B04F0B1}"/>
              </a:ext>
            </a:extLst>
          </p:cNvPr>
          <p:cNvSpPr/>
          <p:nvPr/>
        </p:nvSpPr>
        <p:spPr>
          <a:xfrm>
            <a:off x="4936067" y="4707475"/>
            <a:ext cx="2853266" cy="516466"/>
          </a:xfrm>
          <a:prstGeom prst="rect">
            <a:avLst/>
          </a:prstGeom>
          <a:noFill/>
          <a:ln w="31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E346C-AE3A-9116-4D60-B0D808D3AD72}"/>
              </a:ext>
            </a:extLst>
          </p:cNvPr>
          <p:cNvSpPr/>
          <p:nvPr/>
        </p:nvSpPr>
        <p:spPr>
          <a:xfrm>
            <a:off x="4021667" y="5389045"/>
            <a:ext cx="2853266" cy="516466"/>
          </a:xfrm>
          <a:prstGeom prst="rect">
            <a:avLst/>
          </a:prstGeom>
          <a:noFill/>
          <a:ln w="317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Recomendation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DF6A40-B465-00B1-DE6F-6C72D4A7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06BE90-D9DB-34A1-B6A6-E6BE55E56DBF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</p:spTree>
    <p:extLst>
      <p:ext uri="{BB962C8B-B14F-4D97-AF65-F5344CB8AC3E}">
        <p14:creationId xmlns:p14="http://schemas.microsoft.com/office/powerpoint/2010/main" val="90720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62DC5-95AC-4DF5-0B66-5E7E5F35EFE4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the situation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78A55-26AE-04E2-88A0-DD7D88E9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D5654C-C627-9808-42F4-4489314B608D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ECC89-94C6-1EE6-829D-21304685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1980905"/>
            <a:ext cx="7124700" cy="43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0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62DC5-95AC-4DF5-0B66-5E7E5F35EFE4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the situation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78A55-26AE-04E2-88A0-DD7D88E9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D5654C-C627-9808-42F4-4489314B608D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90502-C726-9E04-E426-09FB49BC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790575"/>
            <a:ext cx="86868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62DC5-95AC-4DF5-0B66-5E7E5F35EFE4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the situation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78A55-26AE-04E2-88A0-DD7D88E9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D5654C-C627-9808-42F4-4489314B608D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48DF2-264A-E6F9-8B66-EF7B95B8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04" y="1978870"/>
            <a:ext cx="7399391" cy="45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8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62DC5-95AC-4DF5-0B66-5E7E5F35EFE4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the situation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78A55-26AE-04E2-88A0-DD7D88E9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D5654C-C627-9808-42F4-4489314B608D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707D0-7EB3-6CA1-5915-56CE1B43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067" y="1961944"/>
            <a:ext cx="7701492" cy="45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62DC5-95AC-4DF5-0B66-5E7E5F35EFE4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the situation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78A55-26AE-04E2-88A0-DD7D88E9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D5654C-C627-9808-42F4-4489314B608D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69546-552C-FE33-F465-DDB5FFBC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39944"/>
            <a:ext cx="7227962" cy="43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2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7E0-6F74-63EA-A927-EAD9EB03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AIRBNB PRICE IN LONDON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62DC5-95AC-4DF5-0B66-5E7E5F35EFE4}"/>
              </a:ext>
            </a:extLst>
          </p:cNvPr>
          <p:cNvSpPr txBox="1"/>
          <p:nvPr/>
        </p:nvSpPr>
        <p:spPr>
          <a:xfrm>
            <a:off x="1888067" y="2040467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 the situation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78A55-26AE-04E2-88A0-DD7D88E9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2700" cy="6872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D5654C-C627-9808-42F4-4489314B608D}"/>
              </a:ext>
            </a:extLst>
          </p:cNvPr>
          <p:cNvSpPr txBox="1"/>
          <p:nvPr/>
        </p:nvSpPr>
        <p:spPr>
          <a:xfrm>
            <a:off x="9626600" y="17470"/>
            <a:ext cx="256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accent6">
                      <a:lumMod val="40000"/>
                      <a:lumOff val="60000"/>
                      <a:alpha val="60000"/>
                    </a:schemeClr>
                  </a:glow>
                </a:effectLst>
              </a:rPr>
              <a:t>Triandono Sutanto | Data Science 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E99F0-194B-25EF-CE2C-2FC6AD77E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96512"/>
            <a:ext cx="80867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48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820</TotalTime>
  <Words>496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Gill Sans MT</vt:lpstr>
      <vt:lpstr>Verdana</vt:lpstr>
      <vt:lpstr>Gallery</vt:lpstr>
      <vt:lpstr>FINAL PROJECT AIRBNb PRICE IN EURO</vt:lpstr>
      <vt:lpstr>Know DATASET</vt:lpstr>
      <vt:lpstr>WORKFLOW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PREDICTIVE AIRBNB PRICE IN LONDON</vt:lpstr>
      <vt:lpstr>MULTICOLENARITY CHECK</vt:lpstr>
      <vt:lpstr>PREDICTIVE AIRBNB PRICE IN LONDON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PRICE IN AIRBNB</dc:title>
  <dc:creator>Triandono Sutanto</dc:creator>
  <cp:lastModifiedBy>Triandono Sutanto</cp:lastModifiedBy>
  <cp:revision>4</cp:revision>
  <dcterms:created xsi:type="dcterms:W3CDTF">2023-03-22T08:02:09Z</dcterms:created>
  <dcterms:modified xsi:type="dcterms:W3CDTF">2023-03-25T02:30:56Z</dcterms:modified>
</cp:coreProperties>
</file>