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804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7FBDF-6ECC-44AD-AE73-370AD7098EC0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555C4-7317-403C-8E88-811FA49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where actions influence not just immediate rewards, but also subsequent situations, or states, and through those future rewards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555C4-7317-403C-8E88-811FA49201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Trajectory is one possible sequence of state, action, rewards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555C4-7317-403C-8E88-811FA49201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is that with experience, agent learns to allocate more probability to actions that maximize expected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555C4-7317-403C-8E88-811FA49201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4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555C4-7317-403C-8E88-811FA49201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of saying this is that optimal policy is greedy with respect to V*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555C4-7317-403C-8E88-811FA49201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4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01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01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8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1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095E-E7FE-4B28-86D7-7F2E0B29335A}" type="datetimeFigureOut">
              <a:rPr lang="en-US" smtClean="0"/>
              <a:t>26-Feb-21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5A074E-B883-42B7-BC1B-331FEF426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3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0D1F-5B98-498C-AB41-0F419A615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346" y="1278281"/>
            <a:ext cx="7063308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Markov Decision Process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Returns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Value Functions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Bellman Equations</a:t>
            </a:r>
          </a:p>
        </p:txBody>
      </p:sp>
    </p:spTree>
    <p:extLst>
      <p:ext uri="{BB962C8B-B14F-4D97-AF65-F5344CB8AC3E}">
        <p14:creationId xmlns:p14="http://schemas.microsoft.com/office/powerpoint/2010/main" val="1385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AD93-9E0C-464A-A494-5ED20C06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39632" cy="1320800"/>
          </a:xfrm>
        </p:spPr>
        <p:txBody>
          <a:bodyPr/>
          <a:lstStyle/>
          <a:p>
            <a:r>
              <a:rPr lang="en-US" dirty="0"/>
              <a:t>Bellman Equation for State Value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297FE5-FD97-44A3-B017-5D3E6FFAE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4548024"/>
            <a:ext cx="2886075" cy="4095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4936F-DDD8-499B-AA45-5489AAD7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633" y="4086226"/>
            <a:ext cx="578167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AC84C5-3C95-4B97-BED3-EAE6DA1F6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98" y="4981247"/>
            <a:ext cx="5667375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F23EEC-47A4-4B92-AAF5-13E1F9AB4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573" y="5572125"/>
            <a:ext cx="5638800" cy="6762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2A0151-6E9C-46E8-8AA7-A96EEB6BD40D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Recursive Relationship</a:t>
            </a:r>
            <a:r>
              <a:rPr lang="en-US" dirty="0"/>
              <a:t> for </a:t>
            </a:r>
            <a:r>
              <a:rPr lang="en-US" b="1" dirty="0"/>
              <a:t>V</a:t>
            </a:r>
            <a:r>
              <a:rPr lang="en-US" b="1" baseline="-25000" dirty="0"/>
              <a:t>π</a:t>
            </a:r>
            <a:r>
              <a:rPr lang="en-US" b="1" dirty="0"/>
              <a:t>(s)</a:t>
            </a:r>
          </a:p>
          <a:p>
            <a:r>
              <a:rPr lang="en-US" dirty="0"/>
              <a:t>Relationship between the value of a state and the values of its successor states.</a:t>
            </a:r>
          </a:p>
          <a:p>
            <a:r>
              <a:rPr lang="en-US" dirty="0"/>
              <a:t>Value of start state depends on discounted value of expected next state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E2B9-183F-4843-91D2-1B39AAE3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44735" cy="1320800"/>
          </a:xfrm>
        </p:spPr>
        <p:txBody>
          <a:bodyPr/>
          <a:lstStyle/>
          <a:p>
            <a:r>
              <a:rPr lang="en-US" dirty="0"/>
              <a:t>Optimal Policy and Optimal 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5351-0E96-43CA-8233-9271CD2D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44736" cy="4608073"/>
          </a:xfrm>
        </p:spPr>
        <p:txBody>
          <a:bodyPr>
            <a:normAutofit/>
          </a:bodyPr>
          <a:lstStyle/>
          <a:p>
            <a:r>
              <a:rPr lang="en-US" dirty="0"/>
              <a:t>A policy (</a:t>
            </a:r>
            <a:r>
              <a:rPr lang="el-GR" dirty="0"/>
              <a:t>π</a:t>
            </a:r>
            <a:r>
              <a:rPr lang="en-US" dirty="0"/>
              <a:t>) is better than another policy (</a:t>
            </a:r>
            <a:r>
              <a:rPr lang="el-GR" dirty="0"/>
              <a:t>π</a:t>
            </a:r>
            <a:r>
              <a:rPr lang="en-US" dirty="0"/>
              <a:t>’) if its expected return is greater or equal to that of </a:t>
            </a:r>
            <a:r>
              <a:rPr lang="el-GR" dirty="0"/>
              <a:t>π</a:t>
            </a:r>
            <a:r>
              <a:rPr lang="en-US" dirty="0"/>
              <a:t>’ for all states</a:t>
            </a:r>
          </a:p>
          <a:p>
            <a:r>
              <a:rPr lang="en-US" dirty="0"/>
              <a:t>In other words, </a:t>
            </a:r>
            <a:r>
              <a:rPr lang="el-GR" b="1" dirty="0"/>
              <a:t>π</a:t>
            </a:r>
            <a:r>
              <a:rPr lang="en-US" b="1" dirty="0"/>
              <a:t> &gt;= </a:t>
            </a:r>
            <a:r>
              <a:rPr lang="el-GR" b="1" dirty="0"/>
              <a:t>π</a:t>
            </a:r>
            <a:r>
              <a:rPr lang="en-US" b="1" dirty="0"/>
              <a:t>’  if V</a:t>
            </a:r>
            <a:r>
              <a:rPr lang="en-US" b="1" baseline="-25000" dirty="0"/>
              <a:t>π</a:t>
            </a:r>
            <a:r>
              <a:rPr lang="en-US" b="1" dirty="0"/>
              <a:t>(s) &gt;= V</a:t>
            </a:r>
            <a:r>
              <a:rPr lang="en-US" b="1" baseline="-25000" dirty="0"/>
              <a:t>π’</a:t>
            </a:r>
            <a:r>
              <a:rPr lang="en-US" b="1" dirty="0"/>
              <a:t>(s)</a:t>
            </a:r>
          </a:p>
          <a:p>
            <a:endParaRPr lang="en-US" b="1" dirty="0"/>
          </a:p>
          <a:p>
            <a:r>
              <a:rPr lang="en-US" dirty="0"/>
              <a:t>There is always one policy that is better than all other policies</a:t>
            </a:r>
          </a:p>
          <a:p>
            <a:r>
              <a:rPr lang="en-US" dirty="0"/>
              <a:t>We call this the optimal policy, denoted by </a:t>
            </a:r>
            <a:r>
              <a:rPr lang="en-US" b="1" dirty="0"/>
              <a:t>π*</a:t>
            </a:r>
            <a:r>
              <a:rPr lang="en-US" dirty="0"/>
              <a:t> </a:t>
            </a:r>
          </a:p>
          <a:p>
            <a:r>
              <a:rPr lang="en-US" dirty="0"/>
              <a:t>The state value function of the optimal policy is </a:t>
            </a:r>
            <a:r>
              <a:rPr lang="en-US" b="1" dirty="0"/>
              <a:t>V*(s)                                 </a:t>
            </a:r>
            <a:r>
              <a:rPr lang="en-US" dirty="0"/>
              <a:t>(optimal state value function)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Similarly, the action value function of the optimal policy</a:t>
            </a:r>
            <a:r>
              <a:rPr lang="en-US" b="1" dirty="0"/>
              <a:t> </a:t>
            </a:r>
            <a:r>
              <a:rPr lang="en-US" dirty="0"/>
              <a:t>is q*(s, a)            (optimal action value function)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1D5AA-38FA-4487-A01D-4E4EB6AB7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642" y="5085694"/>
            <a:ext cx="18764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0B982-93DD-4B4F-9BE2-4B7E0FF24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330" y="6112750"/>
            <a:ext cx="23050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F8A6-113B-4C16-80D7-F9FD4F4B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Optimality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8263-8E93-4E8E-B0BA-16F5A9CB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2970"/>
          </a:xfrm>
        </p:spPr>
        <p:txBody>
          <a:bodyPr>
            <a:normAutofit/>
          </a:bodyPr>
          <a:lstStyle/>
          <a:p>
            <a:r>
              <a:rPr lang="en-US" dirty="0"/>
              <a:t>Bellman Equation for V* can be written without reference to a policy and is called the Bellman Optimality Equation</a:t>
            </a:r>
          </a:p>
          <a:p>
            <a:r>
              <a:rPr lang="en-US" dirty="0"/>
              <a:t>It says that the value of a </a:t>
            </a:r>
            <a:r>
              <a:rPr lang="en-US" dirty="0" smtClean="0"/>
              <a:t>state, under an optimal policy, </a:t>
            </a:r>
            <a:r>
              <a:rPr lang="en-US" dirty="0"/>
              <a:t>must equal the return from the best action in that state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makes a system of equations. If there are n states, you can write n such equations.</a:t>
            </a:r>
          </a:p>
          <a:p>
            <a:r>
              <a:rPr lang="en-US" dirty="0"/>
              <a:t>This system of equations has a unique solution. If you know the dynamics of the environment, then you can solve 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0B237-7EE3-4809-B9A7-D1F9C4CA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743" y="3705077"/>
            <a:ext cx="235267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CBF6D-68B9-4E3D-90CB-DF83B2D3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53" y="4267052"/>
            <a:ext cx="3465787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23EEC-47A4-4B92-AAF5-13E1F9AB47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26"/>
          <a:stretch/>
        </p:blipFill>
        <p:spPr>
          <a:xfrm>
            <a:off x="1791217" y="4107554"/>
            <a:ext cx="2848160" cy="478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A4936F-DDD8-499B-AA45-5489AAD760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87504" b="114"/>
          <a:stretch/>
        </p:blipFill>
        <p:spPr>
          <a:xfrm>
            <a:off x="1068771" y="4059281"/>
            <a:ext cx="628928" cy="38099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966636" y="3705077"/>
            <a:ext cx="9625" cy="131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8955-CF98-4F23-A8A4-499B4D74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Optimal Policy from V*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7D61B-258B-4B86-89AF-E51D2D8D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state </a:t>
            </a:r>
            <a:r>
              <a:rPr lang="en-US" b="1" dirty="0"/>
              <a:t>s</a:t>
            </a:r>
            <a:r>
              <a:rPr lang="en-US" dirty="0"/>
              <a:t> there will be one action </a:t>
            </a:r>
            <a:r>
              <a:rPr lang="en-US" b="1" dirty="0"/>
              <a:t>a</a:t>
            </a:r>
            <a:r>
              <a:rPr lang="en-US" dirty="0"/>
              <a:t> that yields the maximum in the Bellman Optimality Equation</a:t>
            </a:r>
          </a:p>
          <a:p>
            <a:r>
              <a:rPr lang="en-US" dirty="0"/>
              <a:t>If you always pick such an action, you have the optimal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EC4-AD31-4EA1-8BE3-6789E39B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there are 3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15FE-0776-4F95-B754-934C24DDA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Dynamics of the environment are known</a:t>
            </a:r>
          </a:p>
          <a:p>
            <a:r>
              <a:rPr lang="en-US" dirty="0"/>
              <a:t>We have enough computational resources</a:t>
            </a:r>
          </a:p>
          <a:p>
            <a:r>
              <a:rPr lang="en-US" dirty="0"/>
              <a:t>Markov property</a:t>
            </a:r>
          </a:p>
        </p:txBody>
      </p:sp>
    </p:spTree>
    <p:extLst>
      <p:ext uri="{BB962C8B-B14F-4D97-AF65-F5344CB8AC3E}">
        <p14:creationId xmlns:p14="http://schemas.microsoft.com/office/powerpoint/2010/main" val="35590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974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Markov property</a:t>
            </a:r>
          </a:p>
          <a:p>
            <a:r>
              <a:rPr lang="en-US" dirty="0" smtClean="0"/>
              <a:t>Dynamics of the environment 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p(s’, r | s, a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Expected return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Policy is the mapping from state to actions</a:t>
            </a:r>
          </a:p>
          <a:p>
            <a:r>
              <a:rPr lang="en-US" b="1" dirty="0"/>
              <a:t>V</a:t>
            </a:r>
            <a:r>
              <a:rPr lang="en-US" b="1" baseline="-25000" dirty="0"/>
              <a:t>π</a:t>
            </a:r>
            <a:r>
              <a:rPr lang="en-US" b="1" dirty="0"/>
              <a:t>(s</a:t>
            </a:r>
            <a:r>
              <a:rPr lang="en-US" b="1" dirty="0" smtClean="0"/>
              <a:t>) </a:t>
            </a:r>
            <a:r>
              <a:rPr lang="en-US" dirty="0" smtClean="0"/>
              <a:t>– expected return starting in state s and following ∏ thereafter</a:t>
            </a:r>
          </a:p>
          <a:p>
            <a:r>
              <a:rPr lang="en-US" dirty="0" smtClean="0"/>
              <a:t>Bellman Equation gives the recursive relationship between value functions of a state and successive states</a:t>
            </a:r>
          </a:p>
          <a:p>
            <a:r>
              <a:rPr lang="en-US" dirty="0" smtClean="0"/>
              <a:t>Optimal policy is one where </a:t>
            </a:r>
            <a:r>
              <a:rPr lang="en-US" b="1" dirty="0"/>
              <a:t>V</a:t>
            </a:r>
            <a:r>
              <a:rPr lang="en-US" b="1" baseline="-25000" dirty="0"/>
              <a:t>π</a:t>
            </a:r>
            <a:r>
              <a:rPr lang="en-US" b="1" dirty="0"/>
              <a:t>(s) &gt;= V</a:t>
            </a:r>
            <a:r>
              <a:rPr lang="en-US" b="1" baseline="-25000" dirty="0"/>
              <a:t>π’</a:t>
            </a:r>
            <a:r>
              <a:rPr lang="en-US" b="1" dirty="0"/>
              <a:t>(s</a:t>
            </a:r>
            <a:r>
              <a:rPr lang="en-US" b="1" dirty="0" smtClean="0"/>
              <a:t>) </a:t>
            </a:r>
            <a:r>
              <a:rPr lang="en-US" dirty="0" smtClean="0"/>
              <a:t>for all states</a:t>
            </a:r>
            <a:endParaRPr lang="en-US" dirty="0"/>
          </a:p>
          <a:p>
            <a:r>
              <a:rPr lang="en-US" dirty="0" smtClean="0"/>
              <a:t>Bellman Optimality Equation : </a:t>
            </a:r>
            <a:r>
              <a:rPr lang="en-US" dirty="0"/>
              <a:t>value of a state, under an optimal policy, must equal the return from the best action in that </a:t>
            </a:r>
            <a:r>
              <a:rPr lang="en-US" dirty="0" smtClean="0"/>
              <a:t>state</a:t>
            </a:r>
          </a:p>
          <a:p>
            <a:r>
              <a:rPr lang="en-US" dirty="0"/>
              <a:t>Bellman Optimality </a:t>
            </a:r>
            <a:r>
              <a:rPr lang="en-US" dirty="0" smtClean="0"/>
              <a:t>Equation : system of equations, has a unique solution, can be solved. This can then lead to the optimal policy</a:t>
            </a:r>
          </a:p>
          <a:p>
            <a:r>
              <a:rPr lang="en-US" dirty="0" smtClean="0"/>
              <a:t>Limitations that may prevent us from following this approach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C26D-AE08-43C2-9C6F-A32C2FDF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25F3-DFA0-4A7A-9F66-730AD7AE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decision making</a:t>
            </a:r>
          </a:p>
          <a:p>
            <a:r>
              <a:rPr lang="en-US" dirty="0"/>
              <a:t>Immediate reward and delayed reward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Markov Property : </a:t>
            </a:r>
            <a:r>
              <a:rPr lang="en-US" dirty="0"/>
              <a:t>State encoding includes all information of past agent-environment interactions that make a difference for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B62C-90C2-44F8-94B9-1B461ED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Environment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96DE-DC3D-4A86-A520-F7369F01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and environment interact in discrete timesteps</a:t>
            </a:r>
          </a:p>
          <a:p>
            <a:r>
              <a:rPr lang="en-US" dirty="0"/>
              <a:t>At each timestep:</a:t>
            </a:r>
          </a:p>
          <a:p>
            <a:pPr lvl="1"/>
            <a:r>
              <a:rPr lang="en-US" dirty="0"/>
              <a:t>Agent looks at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and takes the action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</a:p>
          <a:p>
            <a:pPr lvl="1"/>
            <a:r>
              <a:rPr lang="en-US" dirty="0"/>
              <a:t>In the next timestep, agent receives the reward R</a:t>
            </a:r>
            <a:r>
              <a:rPr lang="en-US" baseline="-25000" dirty="0"/>
              <a:t>t+1</a:t>
            </a:r>
            <a:r>
              <a:rPr lang="en-US" dirty="0"/>
              <a:t> and environment enters state S</a:t>
            </a:r>
            <a:r>
              <a:rPr lang="en-US" baseline="-25000" dirty="0"/>
              <a:t>t+1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gives rise to a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trajectory</a:t>
            </a: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F0F42-E9CF-41E1-A9BE-F3AA1C31137B}"/>
              </a:ext>
            </a:extLst>
          </p:cNvPr>
          <p:cNvSpPr txBox="1"/>
          <p:nvPr/>
        </p:nvSpPr>
        <p:spPr>
          <a:xfrm>
            <a:off x="2638097" y="4372303"/>
            <a:ext cx="595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, A</a:t>
            </a:r>
            <a:r>
              <a:rPr lang="en-US" baseline="-25000" dirty="0"/>
              <a:t>0</a:t>
            </a:r>
            <a:r>
              <a:rPr lang="en-US" dirty="0"/>
              <a:t> , R</a:t>
            </a:r>
            <a:r>
              <a:rPr lang="en-US" baseline="-25000" dirty="0"/>
              <a:t>1, 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, A</a:t>
            </a:r>
            <a:r>
              <a:rPr lang="en-US" baseline="-25000" dirty="0"/>
              <a:t>1</a:t>
            </a:r>
            <a:r>
              <a:rPr lang="en-US" dirty="0"/>
              <a:t> , R</a:t>
            </a:r>
            <a:r>
              <a:rPr lang="en-US" baseline="-25000" dirty="0"/>
              <a:t>2,  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 , A</a:t>
            </a:r>
            <a:r>
              <a:rPr lang="en-US" baseline="-25000" dirty="0"/>
              <a:t>2</a:t>
            </a:r>
            <a:r>
              <a:rPr lang="en-US" dirty="0"/>
              <a:t> , R</a:t>
            </a:r>
            <a:r>
              <a:rPr lang="en-US" baseline="-25000" dirty="0"/>
              <a:t>3,  </a:t>
            </a:r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 , A</a:t>
            </a:r>
            <a:r>
              <a:rPr lang="en-US" baseline="-25000" dirty="0"/>
              <a:t>3</a:t>
            </a:r>
            <a:r>
              <a:rPr lang="en-US" dirty="0"/>
              <a:t> , R</a:t>
            </a:r>
            <a:r>
              <a:rPr lang="en-US" baseline="-25000" dirty="0"/>
              <a:t>4, </a:t>
            </a:r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EE119D-63BB-47BE-B7B7-3E64E2D1CFFB}"/>
              </a:ext>
            </a:extLst>
          </p:cNvPr>
          <p:cNvSpPr/>
          <p:nvPr/>
        </p:nvSpPr>
        <p:spPr>
          <a:xfrm rot="16200000">
            <a:off x="3311028" y="4247310"/>
            <a:ext cx="230690" cy="1345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9698C18-944C-4971-BD26-935C0FDA5CE1}"/>
              </a:ext>
            </a:extLst>
          </p:cNvPr>
          <p:cNvSpPr/>
          <p:nvPr/>
        </p:nvSpPr>
        <p:spPr>
          <a:xfrm rot="16200000">
            <a:off x="4556503" y="4456650"/>
            <a:ext cx="230690" cy="1345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7B34-D909-480E-8E4E-4EB6222F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of the MDP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DF2B-D34F-4579-8698-5783C64A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of getting a certain reward and entering a certain state, given the previous state and action</a:t>
            </a:r>
          </a:p>
          <a:p>
            <a:r>
              <a:rPr lang="en-US" dirty="0"/>
              <a:t>Probability distributions of S</a:t>
            </a:r>
            <a:r>
              <a:rPr lang="en-US" baseline="-25000" dirty="0"/>
              <a:t>t</a:t>
            </a:r>
            <a:r>
              <a:rPr lang="en-US" dirty="0"/>
              <a:t> and R</a:t>
            </a:r>
            <a:r>
              <a:rPr lang="en-US" baseline="-25000" dirty="0"/>
              <a:t>t</a:t>
            </a:r>
            <a:r>
              <a:rPr lang="en-US" dirty="0"/>
              <a:t> depends only on the previous state and action (because of Markov Property)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AE6DA-6ED3-4675-93FF-288F264FD313}"/>
              </a:ext>
            </a:extLst>
          </p:cNvPr>
          <p:cNvSpPr txBox="1"/>
          <p:nvPr/>
        </p:nvSpPr>
        <p:spPr>
          <a:xfrm>
            <a:off x="3147848" y="3961413"/>
            <a:ext cx="262758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p(s’, r | s, a)   *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7EF34-FE11-4F27-8DDE-ACC2EFE2F324}"/>
              </a:ext>
            </a:extLst>
          </p:cNvPr>
          <p:cNvSpPr txBox="1"/>
          <p:nvPr/>
        </p:nvSpPr>
        <p:spPr>
          <a:xfrm>
            <a:off x="1387365" y="5792165"/>
            <a:ext cx="614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* p(s’, r | s, a)   same as   Prob(S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 s’,  R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r | S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t-1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s , A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t-1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a)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E52B9-BA72-4BF0-9267-D937CEBC212B}"/>
              </a:ext>
            </a:extLst>
          </p:cNvPr>
          <p:cNvSpPr txBox="1"/>
          <p:nvPr/>
        </p:nvSpPr>
        <p:spPr>
          <a:xfrm>
            <a:off x="5980386" y="4035972"/>
            <a:ext cx="358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</a:t>
            </a:r>
            <a:r>
              <a:rPr lang="en-US" dirty="0" err="1"/>
              <a:t>s’,s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en-US" dirty="0"/>
              <a:t>S, 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en-US" dirty="0"/>
              <a:t> R and 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en-US" dirty="0"/>
              <a:t>A(s)</a:t>
            </a:r>
          </a:p>
        </p:txBody>
      </p:sp>
    </p:spTree>
    <p:extLst>
      <p:ext uri="{BB962C8B-B14F-4D97-AF65-F5344CB8AC3E}">
        <p14:creationId xmlns:p14="http://schemas.microsoft.com/office/powerpoint/2010/main" val="37817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5FC-B52D-43CA-BA54-97CEC973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923A-2762-48F3-88A5-4B51EC43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of entering state s’ given the previous state and 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20A860-2C2E-4E75-B7E3-579013BF7188}"/>
                  </a:ext>
                </a:extLst>
              </p:cNvPr>
              <p:cNvSpPr txBox="1"/>
              <p:nvPr/>
            </p:nvSpPr>
            <p:spPr>
              <a:xfrm>
                <a:off x="2667000" y="3418801"/>
                <a:ext cx="4196255" cy="68217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∊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20A860-2C2E-4E75-B7E3-579013BF7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418801"/>
                <a:ext cx="4196255" cy="682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15DB-B1D7-4C7C-978C-202C4BB7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and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0127-DD9A-42CC-9981-A6F75913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Reward</a:t>
            </a:r>
            <a:r>
              <a:rPr lang="en-US" dirty="0"/>
              <a:t> is the individual scalar value the agent receives at every timestep</a:t>
            </a:r>
          </a:p>
          <a:p>
            <a:endParaRPr lang="en-US" dirty="0"/>
          </a:p>
          <a:p>
            <a:r>
              <a:rPr lang="en-US" b="1" dirty="0"/>
              <a:t>Return </a:t>
            </a:r>
            <a:r>
              <a:rPr lang="en-US" dirty="0"/>
              <a:t>is the discounted sum of rewards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RL, our goal is to maximize the expected return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FF064-AEF6-4111-8F9D-C4EA84D3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05" y="3509633"/>
            <a:ext cx="5572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2A97-5F07-4014-B4FC-B9906155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457C-5089-4619-B7AB-39E3A6A4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of state to the possible actions</a:t>
            </a:r>
          </a:p>
          <a:p>
            <a:r>
              <a:rPr lang="en-US" dirty="0"/>
              <a:t>If agent is following policy </a:t>
            </a:r>
            <a:r>
              <a:rPr lang="en-US" b="1" dirty="0"/>
              <a:t>π</a:t>
            </a:r>
            <a:r>
              <a:rPr lang="en-US" dirty="0"/>
              <a:t>, then </a:t>
            </a:r>
            <a:r>
              <a:rPr lang="el-GR" b="1" dirty="0"/>
              <a:t>π</a:t>
            </a:r>
            <a:r>
              <a:rPr lang="en-US" b="1" dirty="0"/>
              <a:t>(</a:t>
            </a:r>
            <a:r>
              <a:rPr lang="en-US" b="1" dirty="0" err="1"/>
              <a:t>a|s</a:t>
            </a:r>
            <a:r>
              <a:rPr lang="en-US" b="1" dirty="0"/>
              <a:t>)</a:t>
            </a:r>
            <a:r>
              <a:rPr lang="en-US" dirty="0"/>
              <a:t> is the probability of picking action a in state s.</a:t>
            </a:r>
          </a:p>
          <a:p>
            <a:r>
              <a:rPr lang="en-US" dirty="0"/>
              <a:t>The goal of many reinforcement learning methods is to specify how the policy changes as the agent gathers more experience </a:t>
            </a:r>
          </a:p>
        </p:txBody>
      </p:sp>
    </p:spTree>
    <p:extLst>
      <p:ext uri="{BB962C8B-B14F-4D97-AF65-F5344CB8AC3E}">
        <p14:creationId xmlns:p14="http://schemas.microsoft.com/office/powerpoint/2010/main" val="36874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FA34-3A5A-470F-A7F3-F7D13BC4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Functions – State 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0E3C-6A2F-46B0-B7E1-2FF48736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value function of state s under policy </a:t>
            </a:r>
            <a:r>
              <a:rPr lang="el-GR" dirty="0"/>
              <a:t>π</a:t>
            </a:r>
            <a:r>
              <a:rPr lang="en-US" dirty="0"/>
              <a:t>, given by </a:t>
            </a:r>
            <a:r>
              <a:rPr lang="en-US" b="1" dirty="0"/>
              <a:t>V</a:t>
            </a:r>
            <a:r>
              <a:rPr lang="en-US" b="1" baseline="-25000" dirty="0"/>
              <a:t>π</a:t>
            </a:r>
            <a:r>
              <a:rPr lang="en-US" b="1" dirty="0"/>
              <a:t>(s) </a:t>
            </a:r>
            <a:r>
              <a:rPr lang="en-US" dirty="0"/>
              <a:t>, is the expected return when starting in s and following </a:t>
            </a:r>
            <a:r>
              <a:rPr lang="el-GR" dirty="0"/>
              <a:t>π</a:t>
            </a:r>
            <a:r>
              <a:rPr lang="en-US" dirty="0"/>
              <a:t> thereafter.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V</a:t>
            </a:r>
            <a:r>
              <a:rPr lang="en-US" b="1" baseline="-25000" dirty="0"/>
              <a:t>π</a:t>
            </a:r>
            <a:r>
              <a:rPr lang="en-US" b="1" dirty="0"/>
              <a:t>(s) </a:t>
            </a:r>
            <a:r>
              <a:rPr lang="en-US" dirty="0"/>
              <a:t>is the </a:t>
            </a:r>
            <a:r>
              <a:rPr lang="en-US" u="sng" dirty="0"/>
              <a:t>state-value function for policy π</a:t>
            </a:r>
            <a:endParaRPr lang="en-US" b="1" u="sng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1FBE2-8B70-4459-9770-DAAE33E8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30" y="2962275"/>
            <a:ext cx="71532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D082-F77B-410A-A571-B0349643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Functions – Action 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30F3-260F-4DE1-AC2C-EECB3B45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we define the action value function q</a:t>
            </a:r>
            <a:r>
              <a:rPr lang="el-GR" baseline="-25000" dirty="0"/>
              <a:t>π</a:t>
            </a:r>
            <a:r>
              <a:rPr lang="en-US" baseline="-25000" dirty="0"/>
              <a:t> </a:t>
            </a:r>
            <a:r>
              <a:rPr lang="en-US" dirty="0"/>
              <a:t>for policy </a:t>
            </a:r>
            <a:r>
              <a:rPr lang="el-GR" dirty="0"/>
              <a:t>π</a:t>
            </a:r>
            <a:r>
              <a:rPr lang="en-US" dirty="0"/>
              <a:t>, denoted </a:t>
            </a:r>
            <a:r>
              <a:rPr lang="en-US" b="1" dirty="0"/>
              <a:t>q</a:t>
            </a:r>
            <a:r>
              <a:rPr lang="el-GR" b="1" baseline="-25000" dirty="0"/>
              <a:t>π</a:t>
            </a:r>
            <a:r>
              <a:rPr lang="en-US" b="1" dirty="0"/>
              <a:t>(a, s)</a:t>
            </a:r>
          </a:p>
          <a:p>
            <a:r>
              <a:rPr lang="en-US" dirty="0"/>
              <a:t>Expected return from taking action </a:t>
            </a:r>
            <a:r>
              <a:rPr lang="en-US" b="1" dirty="0"/>
              <a:t>a</a:t>
            </a:r>
            <a:r>
              <a:rPr lang="en-US" dirty="0"/>
              <a:t> in state </a:t>
            </a:r>
            <a:r>
              <a:rPr lang="en-US" b="1" dirty="0"/>
              <a:t>s</a:t>
            </a:r>
            <a:r>
              <a:rPr lang="en-US" dirty="0"/>
              <a:t> , and thereafter following policy π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q</a:t>
            </a:r>
            <a:r>
              <a:rPr lang="el-GR" b="1" baseline="-25000" dirty="0"/>
              <a:t>π</a:t>
            </a:r>
            <a:r>
              <a:rPr lang="en-US" b="1" dirty="0"/>
              <a:t>(a, s) </a:t>
            </a:r>
            <a:r>
              <a:rPr lang="en-US" dirty="0"/>
              <a:t>is the action-value function of policy </a:t>
            </a:r>
            <a:r>
              <a:rPr lang="el-GR" dirty="0"/>
              <a:t>π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A5EFA-ADC2-4BA3-90AA-002F5047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30" y="3691400"/>
            <a:ext cx="7305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2208</TotalTime>
  <Words>937</Words>
  <Application>Microsoft Office PowerPoint</Application>
  <PresentationFormat>Widescreen</PresentationFormat>
  <Paragraphs>102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CMR10</vt:lpstr>
      <vt:lpstr>Mangal</vt:lpstr>
      <vt:lpstr>Trebuchet MS</vt:lpstr>
      <vt:lpstr>Wingdings 3</vt:lpstr>
      <vt:lpstr>Facet</vt:lpstr>
      <vt:lpstr>Markov Decision Process  Returns Value Functions Bellman Equations</vt:lpstr>
      <vt:lpstr>Markov Decision Processes</vt:lpstr>
      <vt:lpstr>Agent Environment Interface</vt:lpstr>
      <vt:lpstr>Dynamics of the MDP</vt:lpstr>
      <vt:lpstr>State Transition Probabilities</vt:lpstr>
      <vt:lpstr>Reward and Return</vt:lpstr>
      <vt:lpstr>Policy</vt:lpstr>
      <vt:lpstr>Value Functions – State Value Function</vt:lpstr>
      <vt:lpstr>Value Functions – Action Value Function</vt:lpstr>
      <vt:lpstr>Bellman Equation for State Value Function</vt:lpstr>
      <vt:lpstr>Optimal Policy and Optimal Value Function</vt:lpstr>
      <vt:lpstr>Bellman Optimality Equation</vt:lpstr>
      <vt:lpstr>Getting Optimal Policy from V*</vt:lpstr>
      <vt:lpstr>However, there are 3 assumptions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decision processes  Returns Value Functions Bellman Equations</dc:title>
  <dc:creator>Ram Iyer</dc:creator>
  <cp:lastModifiedBy>Ram Iyer</cp:lastModifiedBy>
  <cp:revision>22</cp:revision>
  <dcterms:created xsi:type="dcterms:W3CDTF">2021-02-26T03:54:07Z</dcterms:created>
  <dcterms:modified xsi:type="dcterms:W3CDTF">2021-02-27T21:53:46Z</dcterms:modified>
</cp:coreProperties>
</file>