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47E875-3E65-47E4-B1A2-3800F8F74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Detekcija zaraženih šuma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8C38B9C-8C8E-4776-A195-5C85436D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1" y="3702756"/>
            <a:ext cx="3807384" cy="2352945"/>
          </a:xfrm>
        </p:spPr>
        <p:txBody>
          <a:bodyPr>
            <a:normAutofit/>
          </a:bodyPr>
          <a:lstStyle/>
          <a:p>
            <a:r>
              <a:rPr lang="hr-HR" dirty="0"/>
              <a:t>FERSAT tim 2:</a:t>
            </a:r>
          </a:p>
          <a:p>
            <a:r>
              <a:rPr lang="hr-HR" dirty="0"/>
              <a:t>Marko Vuković,  AGR</a:t>
            </a:r>
          </a:p>
          <a:p>
            <a:r>
              <a:rPr lang="hr-HR" dirty="0"/>
              <a:t>Nikola Tomažin, FER</a:t>
            </a:r>
          </a:p>
          <a:p>
            <a:r>
              <a:rPr lang="hr-HR" dirty="0"/>
              <a:t>Tin </a:t>
            </a:r>
            <a:r>
              <a:rPr lang="hr-HR" dirty="0" err="1"/>
              <a:t>komerički</a:t>
            </a:r>
            <a:r>
              <a:rPr lang="hr-HR" dirty="0"/>
              <a:t>, FER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7267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3FF29F-5F39-48FB-A595-017C6D7C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15042"/>
            <a:ext cx="9603275" cy="934697"/>
          </a:xfrm>
        </p:spPr>
        <p:txBody>
          <a:bodyPr/>
          <a:lstStyle/>
          <a:p>
            <a:r>
              <a:rPr lang="hr-HR" dirty="0"/>
              <a:t>Problem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A6150CE-1AEF-4551-8024-9258F86A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98132"/>
            <a:ext cx="7186394" cy="934697"/>
          </a:xfrm>
        </p:spPr>
        <p:txBody>
          <a:bodyPr>
            <a:normAutofit/>
          </a:bodyPr>
          <a:lstStyle/>
          <a:p>
            <a:r>
              <a:rPr lang="hr-HR" dirty="0"/>
              <a:t>Detekcija i prevencija širenja šuma pod stresom</a:t>
            </a:r>
          </a:p>
          <a:p>
            <a:r>
              <a:rPr lang="hr-HR" dirty="0"/>
              <a:t>Detekcija odumrlih dijelova šume</a:t>
            </a:r>
          </a:p>
        </p:txBody>
      </p:sp>
      <p:sp>
        <p:nvSpPr>
          <p:cNvPr id="4" name="Naslov 1">
            <a:extLst>
              <a:ext uri="{FF2B5EF4-FFF2-40B4-BE49-F238E27FC236}">
                <a16:creationId xmlns:a16="http://schemas.microsoft.com/office/drawing/2014/main" id="{7782EB58-E6E7-4E5C-99C1-688E1462C69E}"/>
              </a:ext>
            </a:extLst>
          </p:cNvPr>
          <p:cNvSpPr txBox="1">
            <a:spLocks/>
          </p:cNvSpPr>
          <p:nvPr/>
        </p:nvSpPr>
        <p:spPr>
          <a:xfrm>
            <a:off x="1294362" y="3181222"/>
            <a:ext cx="9603275" cy="10844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Ideja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83FC9B0-5DD6-4848-A997-EFFC1CF7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1" y="3741037"/>
            <a:ext cx="10131199" cy="333112"/>
          </a:xfrm>
          <a:prstGeom prst="rect">
            <a:avLst/>
          </a:prstGeom>
        </p:spPr>
      </p:pic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F2287BCC-8AC3-4FE6-9A63-5500F9FC8AB9}"/>
              </a:ext>
            </a:extLst>
          </p:cNvPr>
          <p:cNvSpPr txBox="1">
            <a:spLocks/>
          </p:cNvSpPr>
          <p:nvPr/>
        </p:nvSpPr>
        <p:spPr>
          <a:xfrm>
            <a:off x="1294362" y="4074530"/>
            <a:ext cx="7716473" cy="1863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Prati se razine apsorpcije i refleksije zračenja te sadržaja klorofila</a:t>
            </a:r>
          </a:p>
          <a:p>
            <a:r>
              <a:rPr lang="hr-HR" dirty="0"/>
              <a:t>Zaražene biljke imaju višu refleksiju zračenja valnih duljina u vidljivom (400-700nm) i u kratkovalnom infracrvenom spektru (1200-2400nm) te nižu refleksiju zračenja valnih duljina blizu infracrvenog spektra (700-1200nm)</a:t>
            </a:r>
          </a:p>
          <a:p>
            <a:r>
              <a:rPr lang="hr-HR" dirty="0"/>
              <a:t>Zaražene biljke imaju nižu razinu klorofila</a:t>
            </a: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1264A40F-AC54-489F-B66C-2C18A19E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625" y="3429000"/>
            <a:ext cx="1470456" cy="243178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A46EEA62-83BA-44EF-992F-75202D838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30149">
            <a:off x="9159112" y="2244182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FA99C1-8904-4BF6-A152-AD6D4061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hr-HR"/>
              <a:t>Naše rješenje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7689B24-6788-4FF9-8386-A3315D2B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hr-HR" dirty="0"/>
              <a:t>Sentinel:</a:t>
            </a:r>
          </a:p>
          <a:p>
            <a:pPr lvl="1"/>
            <a:r>
              <a:rPr lang="hr-HR" dirty="0"/>
              <a:t>Sentinel 2:  </a:t>
            </a:r>
            <a:r>
              <a:rPr lang="hr-HR" dirty="0" err="1"/>
              <a:t>bandwidth</a:t>
            </a:r>
            <a:r>
              <a:rPr lang="hr-HR" dirty="0"/>
              <a:t> 4, 8, 11 i 12</a:t>
            </a:r>
          </a:p>
          <a:p>
            <a:pPr lvl="1"/>
            <a:r>
              <a:rPr lang="hr-HR" dirty="0"/>
              <a:t>Sentinel 3:  vrijednost klorofila</a:t>
            </a:r>
          </a:p>
          <a:p>
            <a:r>
              <a:rPr lang="hr-HR" dirty="0"/>
              <a:t>In-situ podaci:</a:t>
            </a:r>
          </a:p>
          <a:p>
            <a:pPr lvl="1"/>
            <a:r>
              <a:rPr lang="hr-HR" dirty="0"/>
              <a:t>Područje Gorskog </a:t>
            </a:r>
            <a:r>
              <a:rPr lang="hr-HR" dirty="0" err="1"/>
              <a:t>Kotra</a:t>
            </a:r>
            <a:endParaRPr lang="hr-HR" dirty="0"/>
          </a:p>
          <a:p>
            <a:pPr lvl="1"/>
            <a:r>
              <a:rPr lang="hr-HR" dirty="0"/>
              <a:t>Područje istočne Slavonije</a:t>
            </a:r>
          </a:p>
          <a:p>
            <a:r>
              <a:rPr lang="hr-HR" dirty="0"/>
              <a:t>Članci i publikacije</a:t>
            </a:r>
          </a:p>
          <a:p>
            <a:endParaRPr lang="hr-HR" dirty="0"/>
          </a:p>
          <a:p>
            <a:pPr lvl="1"/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9FAF2E96-E532-406C-A024-A9F65B5D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3124200"/>
            <a:ext cx="2176462" cy="2671762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A75EA2B9-2B2E-4F67-BDB9-57FB0185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756" y="3989096"/>
            <a:ext cx="1314450" cy="1314450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B843E7AB-1257-4876-9C02-FADCDEC09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610502" y="3989096"/>
            <a:ext cx="576957" cy="3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E96A7B-1602-4CFD-A638-5AB6DA8B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Detekcija razina klorofila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6C70B347-5C1A-40BA-934A-E92DB5E8D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92" y="1704180"/>
            <a:ext cx="8381394" cy="3917643"/>
          </a:xfrm>
        </p:spPr>
      </p:pic>
    </p:spTree>
    <p:extLst>
      <p:ext uri="{BB962C8B-B14F-4D97-AF65-F5344CB8AC3E}">
        <p14:creationId xmlns:p14="http://schemas.microsoft.com/office/powerpoint/2010/main" val="212959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C228BC-4870-4549-A402-D903CAF4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Nelinearan model regresije (faktor zdravlja)</a:t>
            </a:r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6D3ED4EF-EE8C-429B-9157-0FAFDD30A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624" y="2016125"/>
            <a:ext cx="3614467" cy="3449638"/>
          </a:xfrm>
        </p:spPr>
      </p:pic>
      <p:cxnSp>
        <p:nvCxnSpPr>
          <p:cNvPr id="8" name="Ravni poveznik sa strelicom 7">
            <a:extLst>
              <a:ext uri="{FF2B5EF4-FFF2-40B4-BE49-F238E27FC236}">
                <a16:creationId xmlns:a16="http://schemas.microsoft.com/office/drawing/2014/main" id="{267F6F21-5DFD-4A6F-96A7-AD79BC324069}"/>
              </a:ext>
            </a:extLst>
          </p:cNvPr>
          <p:cNvCxnSpPr/>
          <p:nvPr/>
        </p:nvCxnSpPr>
        <p:spPr>
          <a:xfrm flipV="1">
            <a:off x="2095500" y="2613660"/>
            <a:ext cx="3825240" cy="723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kstniOkvir 8">
            <a:extLst>
              <a:ext uri="{FF2B5EF4-FFF2-40B4-BE49-F238E27FC236}">
                <a16:creationId xmlns:a16="http://schemas.microsoft.com/office/drawing/2014/main" id="{AB4E7AE0-1567-423B-B430-CDFEAE4630CF}"/>
              </a:ext>
            </a:extLst>
          </p:cNvPr>
          <p:cNvSpPr txBox="1"/>
          <p:nvPr/>
        </p:nvSpPr>
        <p:spPr>
          <a:xfrm>
            <a:off x="6004560" y="2428994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0.71719</a:t>
            </a:r>
          </a:p>
        </p:txBody>
      </p:sp>
      <p:cxnSp>
        <p:nvCxnSpPr>
          <p:cNvPr id="11" name="Ravni poveznik sa strelicom 10">
            <a:extLst>
              <a:ext uri="{FF2B5EF4-FFF2-40B4-BE49-F238E27FC236}">
                <a16:creationId xmlns:a16="http://schemas.microsoft.com/office/drawing/2014/main" id="{391190A5-9610-43B1-AF5E-4719A905904E}"/>
              </a:ext>
            </a:extLst>
          </p:cNvPr>
          <p:cNvCxnSpPr/>
          <p:nvPr/>
        </p:nvCxnSpPr>
        <p:spPr>
          <a:xfrm flipV="1">
            <a:off x="2316480" y="3512820"/>
            <a:ext cx="3718560" cy="99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76B9CC15-58A3-4257-97BE-885D4F6994C8}"/>
              </a:ext>
            </a:extLst>
          </p:cNvPr>
          <p:cNvSpPr txBox="1"/>
          <p:nvPr/>
        </p:nvSpPr>
        <p:spPr>
          <a:xfrm>
            <a:off x="6132636" y="333934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0.582605</a:t>
            </a:r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4FA10E53-D920-4D27-BB60-83164CEF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4" y="1942293"/>
            <a:ext cx="6153947" cy="3597301"/>
          </a:xfrm>
          <a:prstGeom prst="rect">
            <a:avLst/>
          </a:prstGeom>
        </p:spPr>
      </p:pic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E363AA58-2193-4129-B1FA-17D161FAFC58}"/>
              </a:ext>
            </a:extLst>
          </p:cNvPr>
          <p:cNvCxnSpPr/>
          <p:nvPr/>
        </p:nvCxnSpPr>
        <p:spPr>
          <a:xfrm flipV="1">
            <a:off x="2707857" y="2428994"/>
            <a:ext cx="5910363" cy="1000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avni poveznik sa strelicom 19">
            <a:extLst>
              <a:ext uri="{FF2B5EF4-FFF2-40B4-BE49-F238E27FC236}">
                <a16:creationId xmlns:a16="http://schemas.microsoft.com/office/drawing/2014/main" id="{5CF1E208-F9EC-4708-83E8-C5A6C95516D0}"/>
              </a:ext>
            </a:extLst>
          </p:cNvPr>
          <p:cNvCxnSpPr/>
          <p:nvPr/>
        </p:nvCxnSpPr>
        <p:spPr>
          <a:xfrm flipV="1">
            <a:off x="4061460" y="3520441"/>
            <a:ext cx="4503420" cy="419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60BB5114-50EA-4AEA-B03D-2DEF11DB46D4}"/>
              </a:ext>
            </a:extLst>
          </p:cNvPr>
          <p:cNvCxnSpPr/>
          <p:nvPr/>
        </p:nvCxnSpPr>
        <p:spPr>
          <a:xfrm>
            <a:off x="4229100" y="3502832"/>
            <a:ext cx="4030980" cy="1533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E02AA1BB-CAD7-4214-8A38-FE0BB7B60DAC}"/>
              </a:ext>
            </a:extLst>
          </p:cNvPr>
          <p:cNvSpPr txBox="1"/>
          <p:nvPr/>
        </p:nvSpPr>
        <p:spPr>
          <a:xfrm>
            <a:off x="8799551" y="2198132"/>
            <a:ext cx="139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0.239225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4320098A-8A0E-4A36-856E-9F862938EA4F}"/>
              </a:ext>
            </a:extLst>
          </p:cNvPr>
          <p:cNvSpPr txBox="1"/>
          <p:nvPr/>
        </p:nvSpPr>
        <p:spPr>
          <a:xfrm>
            <a:off x="8895575" y="3339346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0.415171</a:t>
            </a:r>
          </a:p>
        </p:txBody>
      </p:sp>
      <p:sp>
        <p:nvSpPr>
          <p:cNvPr id="25" name="TekstniOkvir 24">
            <a:extLst>
              <a:ext uri="{FF2B5EF4-FFF2-40B4-BE49-F238E27FC236}">
                <a16:creationId xmlns:a16="http://schemas.microsoft.com/office/drawing/2014/main" id="{639C4538-013D-441B-B21B-F8E373B6B8D3}"/>
              </a:ext>
            </a:extLst>
          </p:cNvPr>
          <p:cNvSpPr txBox="1"/>
          <p:nvPr/>
        </p:nvSpPr>
        <p:spPr>
          <a:xfrm>
            <a:off x="8427720" y="4852154"/>
            <a:ext cx="120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0.197086</a:t>
            </a:r>
          </a:p>
        </p:txBody>
      </p:sp>
    </p:spTree>
    <p:extLst>
      <p:ext uri="{BB962C8B-B14F-4D97-AF65-F5344CB8AC3E}">
        <p14:creationId xmlns:p14="http://schemas.microsoft.com/office/powerpoint/2010/main" val="3438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688353-C186-4AED-9E26-699D4224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853D9F-84EF-492C-B502-A690022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Zaraze šuma znaju trajati godinama, ali nema dovoljno starih podataka</a:t>
            </a:r>
          </a:p>
          <a:p>
            <a:r>
              <a:rPr lang="hr-HR" dirty="0"/>
              <a:t>Prostorna rezolucija određenih podataka</a:t>
            </a:r>
          </a:p>
          <a:p>
            <a:r>
              <a:rPr lang="hr-HR" dirty="0"/>
              <a:t>Problem klasifikacije sorti unutar šume</a:t>
            </a:r>
          </a:p>
          <a:p>
            <a:endParaRPr lang="hr-HR" dirty="0"/>
          </a:p>
          <a:p>
            <a:pPr lvl="1"/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A29F1A8-45E7-4290-A3DE-27DCFA74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149" y="2581275"/>
            <a:ext cx="2281237" cy="296703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25B73508-5D4E-4647-AD18-03A248E2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48409">
            <a:off x="10801896" y="4850104"/>
            <a:ext cx="13144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2EF749-335D-4F23-8804-0D1FC7F3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EB219487-274F-40FC-B51D-D6492A0AC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502" y="2175923"/>
            <a:ext cx="3195052" cy="3449638"/>
          </a:xfr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94B634B7-3605-4F30-883D-C565BCC1FF2E}"/>
              </a:ext>
            </a:extLst>
          </p:cNvPr>
          <p:cNvSpPr txBox="1"/>
          <p:nvPr/>
        </p:nvSpPr>
        <p:spPr>
          <a:xfrm>
            <a:off x="1451579" y="2175923"/>
            <a:ext cx="5958871" cy="2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Ali zašto </a:t>
            </a:r>
            <a:r>
              <a:rPr lang="hr-HR" sz="2000" dirty="0" err="1"/>
              <a:t>Copernicus</a:t>
            </a:r>
            <a:r>
              <a:rPr lang="hr-HR" sz="20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Ekonomska i ekološka dobit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Primjena u šumarskim službama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r-HR" sz="2000" dirty="0"/>
              <a:t>Moguća nadogradnja – povećanje konkurentnosti hrvatske poljoprivrede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00F11A0-BF81-47D3-902B-00216FBF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6964">
            <a:off x="9494393" y="671911"/>
            <a:ext cx="1314450" cy="1314450"/>
          </a:xfrm>
          <a:prstGeom prst="rect">
            <a:avLst/>
          </a:prstGeom>
        </p:spPr>
      </p:pic>
      <p:cxnSp>
        <p:nvCxnSpPr>
          <p:cNvPr id="10" name="Ravni poveznik 9">
            <a:extLst>
              <a:ext uri="{FF2B5EF4-FFF2-40B4-BE49-F238E27FC236}">
                <a16:creationId xmlns:a16="http://schemas.microsoft.com/office/drawing/2014/main" id="{A6CA38D1-299A-40BB-B1A9-525C8FBFC550}"/>
              </a:ext>
            </a:extLst>
          </p:cNvPr>
          <p:cNvCxnSpPr/>
          <p:nvPr/>
        </p:nvCxnSpPr>
        <p:spPr>
          <a:xfrm>
            <a:off x="9075420" y="655320"/>
            <a:ext cx="2171700" cy="1379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vni poveznik 10">
            <a:extLst>
              <a:ext uri="{FF2B5EF4-FFF2-40B4-BE49-F238E27FC236}">
                <a16:creationId xmlns:a16="http://schemas.microsoft.com/office/drawing/2014/main" id="{39BCCB5A-2503-49F0-A42D-ABDEAE48D976}"/>
              </a:ext>
            </a:extLst>
          </p:cNvPr>
          <p:cNvCxnSpPr>
            <a:cxnSpLocks/>
          </p:cNvCxnSpPr>
          <p:nvPr/>
        </p:nvCxnSpPr>
        <p:spPr>
          <a:xfrm flipV="1">
            <a:off x="9235440" y="731520"/>
            <a:ext cx="1609253" cy="12714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10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TM03457444[[fn=Temeljno]]</Template>
  <TotalTime>233</TotalTime>
  <Words>169</Words>
  <Application>Microsoft Office PowerPoint</Application>
  <PresentationFormat>Široki zaslon</PresentationFormat>
  <Paragraphs>36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Galerija</vt:lpstr>
      <vt:lpstr>Detekcija zaraženih šuma</vt:lpstr>
      <vt:lpstr>Problem</vt:lpstr>
      <vt:lpstr>Naše rješenje</vt:lpstr>
      <vt:lpstr>Detekcija razina klorofila</vt:lpstr>
      <vt:lpstr>Nelinearan model regresije (faktor zdravlja)</vt:lpstr>
      <vt:lpstr>Problemi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zaraženih šuma</dc:title>
  <dc:creator>Nikola Tomažin</dc:creator>
  <cp:lastModifiedBy>Nikola Tomažin</cp:lastModifiedBy>
  <cp:revision>19</cp:revision>
  <dcterms:created xsi:type="dcterms:W3CDTF">2019-10-24T03:58:39Z</dcterms:created>
  <dcterms:modified xsi:type="dcterms:W3CDTF">2019-10-24T10:44:46Z</dcterms:modified>
</cp:coreProperties>
</file>