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74" r:id="rId3"/>
    <p:sldId id="264" r:id="rId4"/>
    <p:sldId id="277" r:id="rId5"/>
    <p:sldId id="266" r:id="rId6"/>
    <p:sldId id="272" r:id="rId7"/>
    <p:sldId id="273" r:id="rId8"/>
    <p:sldId id="275" r:id="rId9"/>
  </p:sldIdLst>
  <p:sldSz cx="9144000" cy="5143500" type="screen16x9"/>
  <p:notesSz cx="6858000" cy="9144000"/>
  <p:photoAlbum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B8CDC6-9C00-7647-BEDE-41935E503342}" v="5" dt="2019-03-26T08:32:00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o Bojanjac" userId="S::dario@fer.hr::6ac1882f-f829-41e2-985f-76239303ca4b" providerId="AD" clId="Web-{B4DA03AB-B909-2F2D-E8C8-D3883B28E248}"/>
    <pc:docChg chg="modSld">
      <pc:chgData name="Dario Bojanjac" userId="S::dario@fer.hr::6ac1882f-f829-41e2-985f-76239303ca4b" providerId="AD" clId="Web-{B4DA03AB-B909-2F2D-E8C8-D3883B28E248}" dt="2019-05-13T11:36:49.334" v="2"/>
      <pc:docMkLst>
        <pc:docMk/>
      </pc:docMkLst>
      <pc:sldChg chg="addSp delSp">
        <pc:chgData name="Dario Bojanjac" userId="S::dario@fer.hr::6ac1882f-f829-41e2-985f-76239303ca4b" providerId="AD" clId="Web-{B4DA03AB-B909-2F2D-E8C8-D3883B28E248}" dt="2019-05-13T11:36:49.334" v="2"/>
        <pc:sldMkLst>
          <pc:docMk/>
          <pc:sldMk cId="0" sldId="256"/>
        </pc:sldMkLst>
        <pc:spChg chg="del">
          <ac:chgData name="Dario Bojanjac" userId="S::dario@fer.hr::6ac1882f-f829-41e2-985f-76239303ca4b" providerId="AD" clId="Web-{B4DA03AB-B909-2F2D-E8C8-D3883B28E248}" dt="2019-05-13T11:36:43.537" v="0"/>
          <ac:spMkLst>
            <pc:docMk/>
            <pc:sldMk cId="0" sldId="256"/>
            <ac:spMk id="6" creationId="{00000000-0000-0000-0000-000000000000}"/>
          </ac:spMkLst>
        </pc:spChg>
        <pc:picChg chg="add del">
          <ac:chgData name="Dario Bojanjac" userId="S::dario@fer.hr::6ac1882f-f829-41e2-985f-76239303ca4b" providerId="AD" clId="Web-{B4DA03AB-B909-2F2D-E8C8-D3883B28E248}" dt="2019-05-13T11:36:49.334" v="2"/>
          <ac:picMkLst>
            <pc:docMk/>
            <pc:sldMk cId="0" sldId="256"/>
            <ac:picMk id="4" creationId="{00000000-0000-0000-0000-000000000000}"/>
          </ac:picMkLst>
        </pc:picChg>
      </pc:sldChg>
    </pc:docChg>
  </pc:docChgLst>
  <pc:docChgLst>
    <pc:chgData name="Dario Bojanjac" userId="6ac1882f-f829-41e2-985f-76239303ca4b" providerId="ADAL" clId="{C6B8CDC6-9C00-7647-BEDE-41935E503342}"/>
    <pc:docChg chg="undo custSel modSld sldOrd">
      <pc:chgData name="Dario Bojanjac" userId="6ac1882f-f829-41e2-985f-76239303ca4b" providerId="ADAL" clId="{C6B8CDC6-9C00-7647-BEDE-41935E503342}" dt="2019-03-26T08:32:23.460" v="13" actId="255"/>
      <pc:docMkLst>
        <pc:docMk/>
      </pc:docMkLst>
      <pc:sldChg chg="modSp">
        <pc:chgData name="Dario Bojanjac" userId="6ac1882f-f829-41e2-985f-76239303ca4b" providerId="ADAL" clId="{C6B8CDC6-9C00-7647-BEDE-41935E503342}" dt="2019-03-26T08:31:32.035" v="5"/>
        <pc:sldMkLst>
          <pc:docMk/>
          <pc:sldMk cId="0" sldId="256"/>
        </pc:sldMkLst>
        <pc:spChg chg="mod">
          <ac:chgData name="Dario Bojanjac" userId="6ac1882f-f829-41e2-985f-76239303ca4b" providerId="ADAL" clId="{C6B8CDC6-9C00-7647-BEDE-41935E503342}" dt="2019-03-26T08:31:32.035" v="5"/>
          <ac:spMkLst>
            <pc:docMk/>
            <pc:sldMk cId="0" sldId="256"/>
            <ac:spMk id="7" creationId="{00000000-0000-0000-0000-000000000000}"/>
          </ac:spMkLst>
        </pc:spChg>
        <pc:picChg chg="mod">
          <ac:chgData name="Dario Bojanjac" userId="6ac1882f-f829-41e2-985f-76239303ca4b" providerId="ADAL" clId="{C6B8CDC6-9C00-7647-BEDE-41935E503342}" dt="2019-03-26T08:31:26.135" v="4" actId="1076"/>
          <ac:picMkLst>
            <pc:docMk/>
            <pc:sldMk cId="0" sldId="256"/>
            <ac:picMk id="4" creationId="{00000000-0000-0000-0000-000000000000}"/>
          </ac:picMkLst>
        </pc:picChg>
      </pc:sldChg>
      <pc:sldChg chg="ord">
        <pc:chgData name="Dario Bojanjac" userId="6ac1882f-f829-41e2-985f-76239303ca4b" providerId="ADAL" clId="{C6B8CDC6-9C00-7647-BEDE-41935E503342}" dt="2019-03-26T08:30:56.253" v="2"/>
        <pc:sldMkLst>
          <pc:docMk/>
          <pc:sldMk cId="0" sldId="259"/>
        </pc:sldMkLst>
      </pc:sldChg>
      <pc:sldChg chg="addSp delSp modSp">
        <pc:chgData name="Dario Bojanjac" userId="6ac1882f-f829-41e2-985f-76239303ca4b" providerId="ADAL" clId="{C6B8CDC6-9C00-7647-BEDE-41935E503342}" dt="2019-03-26T08:32:23.460" v="13" actId="255"/>
        <pc:sldMkLst>
          <pc:docMk/>
          <pc:sldMk cId="0" sldId="260"/>
        </pc:sldMkLst>
        <pc:spChg chg="add mod">
          <ac:chgData name="Dario Bojanjac" userId="6ac1882f-f829-41e2-985f-76239303ca4b" providerId="ADAL" clId="{C6B8CDC6-9C00-7647-BEDE-41935E503342}" dt="2019-03-26T08:32:23.460" v="13" actId="255"/>
          <ac:spMkLst>
            <pc:docMk/>
            <pc:sldMk cId="0" sldId="260"/>
            <ac:spMk id="5" creationId="{B0112E2F-618C-D848-8B2A-B093DCB317F9}"/>
          </ac:spMkLst>
        </pc:spChg>
        <pc:picChg chg="add mod">
          <ac:chgData name="Dario Bojanjac" userId="6ac1882f-f829-41e2-985f-76239303ca4b" providerId="ADAL" clId="{C6B8CDC6-9C00-7647-BEDE-41935E503342}" dt="2019-03-26T08:30:44.408" v="1" actId="931"/>
          <ac:picMkLst>
            <pc:docMk/>
            <pc:sldMk cId="0" sldId="260"/>
            <ac:picMk id="3" creationId="{C3DFDB02-3D91-3A43-BDFF-156551C247CC}"/>
          </ac:picMkLst>
        </pc:picChg>
        <pc:picChg chg="del">
          <ac:chgData name="Dario Bojanjac" userId="6ac1882f-f829-41e2-985f-76239303ca4b" providerId="ADAL" clId="{C6B8CDC6-9C00-7647-BEDE-41935E503342}" dt="2019-03-26T08:30:25.834" v="0" actId="478"/>
          <ac:picMkLst>
            <pc:docMk/>
            <pc:sldMk cId="0" sldId="260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DDC9F-F38A-614F-BCD0-DFDDAB8D3C99}" type="datetimeFigureOut">
              <a:rPr lang="hr-HR" smtClean="0"/>
              <a:t>1.10.2019.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D2ABE-90B8-DB4F-8781-67DE43DE2C7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3871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2ABE-90B8-DB4F-8781-67DE43DE2C79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689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C345-5ECB-41CD-A11C-3CF7F90A938B}" type="datetimeFigureOut">
              <a:rPr lang="hr-HR" smtClean="0"/>
              <a:pPr/>
              <a:t>1.10.2019.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B247-E55F-42D1-8F58-79E1F7552BE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C345-5ECB-41CD-A11C-3CF7F90A938B}" type="datetimeFigureOut">
              <a:rPr lang="hr-HR" smtClean="0"/>
              <a:pPr/>
              <a:t>1.10.2019.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B247-E55F-42D1-8F58-79E1F7552BE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C345-5ECB-41CD-A11C-3CF7F90A938B}" type="datetimeFigureOut">
              <a:rPr lang="hr-HR" smtClean="0"/>
              <a:pPr/>
              <a:t>1.10.2019.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B247-E55F-42D1-8F58-79E1F7552BE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C345-5ECB-41CD-A11C-3CF7F90A938B}" type="datetimeFigureOut">
              <a:rPr lang="hr-HR" smtClean="0"/>
              <a:pPr/>
              <a:t>1.10.2019.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B247-E55F-42D1-8F58-79E1F7552BE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C345-5ECB-41CD-A11C-3CF7F90A938B}" type="datetimeFigureOut">
              <a:rPr lang="hr-HR" smtClean="0"/>
              <a:pPr/>
              <a:t>1.10.2019.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B247-E55F-42D1-8F58-79E1F7552BE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C345-5ECB-41CD-A11C-3CF7F90A938B}" type="datetimeFigureOut">
              <a:rPr lang="hr-HR" smtClean="0"/>
              <a:pPr/>
              <a:t>1.10.2019.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B247-E55F-42D1-8F58-79E1F7552BE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C345-5ECB-41CD-A11C-3CF7F90A938B}" type="datetimeFigureOut">
              <a:rPr lang="hr-HR" smtClean="0"/>
              <a:pPr/>
              <a:t>1.10.2019.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B247-E55F-42D1-8F58-79E1F7552BE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C345-5ECB-41CD-A11C-3CF7F90A938B}" type="datetimeFigureOut">
              <a:rPr lang="hr-HR" smtClean="0"/>
              <a:pPr/>
              <a:t>1.10.2019.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B247-E55F-42D1-8F58-79E1F7552BE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C345-5ECB-41CD-A11C-3CF7F90A938B}" type="datetimeFigureOut">
              <a:rPr lang="hr-HR" smtClean="0"/>
              <a:pPr/>
              <a:t>1.10.2019.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B247-E55F-42D1-8F58-79E1F7552BE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C345-5ECB-41CD-A11C-3CF7F90A938B}" type="datetimeFigureOut">
              <a:rPr lang="hr-HR" smtClean="0"/>
              <a:pPr/>
              <a:t>1.10.2019.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B247-E55F-42D1-8F58-79E1F7552BE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C345-5ECB-41CD-A11C-3CF7F90A938B}" type="datetimeFigureOut">
              <a:rPr lang="hr-HR" smtClean="0"/>
              <a:pPr/>
              <a:t>1.10.2019.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B247-E55F-42D1-8F58-79E1F7552BE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C345-5ECB-41CD-A11C-3CF7F90A938B}" type="datetimeFigureOut">
              <a:rPr lang="hr-HR" smtClean="0"/>
              <a:pPr/>
              <a:t>1.10.2019.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8B247-E55F-42D1-8F58-79E1F7552BE8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 descr="predavanj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412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552" y="483518"/>
            <a:ext cx="5760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4000" b="1" dirty="0" err="1">
                <a:solidFill>
                  <a:schemeClr val="bg1"/>
                </a:solidFill>
                <a:latin typeface="Fersat" pitchFamily="2" charset="0"/>
                <a:cs typeface="Arial" pitchFamily="34" charset="0"/>
              </a:rPr>
              <a:t>Detecting</a:t>
            </a:r>
            <a:r>
              <a:rPr lang="hr-HR" sz="4000" b="1" dirty="0">
                <a:solidFill>
                  <a:schemeClr val="bg1"/>
                </a:solidFill>
                <a:latin typeface="Fersat" pitchFamily="2" charset="0"/>
                <a:cs typeface="Arial" pitchFamily="34" charset="0"/>
              </a:rPr>
              <a:t> </a:t>
            </a:r>
            <a:r>
              <a:rPr lang="hr-HR" sz="4000" b="1" dirty="0" err="1">
                <a:solidFill>
                  <a:schemeClr val="bg1"/>
                </a:solidFill>
                <a:latin typeface="Fersat" pitchFamily="2" charset="0"/>
                <a:cs typeface="Arial" pitchFamily="34" charset="0"/>
              </a:rPr>
              <a:t>infected</a:t>
            </a:r>
            <a:r>
              <a:rPr lang="hr-HR" sz="4000" b="1" dirty="0">
                <a:solidFill>
                  <a:schemeClr val="bg1"/>
                </a:solidFill>
                <a:latin typeface="Fersat" pitchFamily="2" charset="0"/>
                <a:cs typeface="Arial" pitchFamily="34" charset="0"/>
              </a:rPr>
              <a:t> </a:t>
            </a:r>
          </a:p>
          <a:p>
            <a:r>
              <a:rPr lang="hr-HR" sz="4000" b="1" dirty="0" err="1">
                <a:solidFill>
                  <a:schemeClr val="bg1"/>
                </a:solidFill>
                <a:latin typeface="Fersat" pitchFamily="2" charset="0"/>
                <a:cs typeface="Arial" pitchFamily="34" charset="0"/>
              </a:rPr>
              <a:t>forests</a:t>
            </a:r>
            <a:endParaRPr lang="hr-HR" sz="4000" b="1" dirty="0">
              <a:solidFill>
                <a:schemeClr val="bg1"/>
              </a:solidFill>
              <a:latin typeface="Fersat" pitchFamily="2" charset="0"/>
              <a:cs typeface="Arial" pitchFamily="34" charset="0"/>
            </a:endParaRP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8306659D-2A17-4FBF-BF56-4801BC80B374}"/>
              </a:ext>
            </a:extLst>
          </p:cNvPr>
          <p:cNvSpPr txBox="1"/>
          <p:nvPr/>
        </p:nvSpPr>
        <p:spPr>
          <a:xfrm>
            <a:off x="827584" y="2700338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Nikola Tomažin</a:t>
            </a:r>
          </a:p>
          <a:p>
            <a:r>
              <a:rPr lang="fi-FI" dirty="0">
                <a:solidFill>
                  <a:schemeClr val="bg1"/>
                </a:solidFill>
              </a:rPr>
              <a:t>Tin Komerički</a:t>
            </a:r>
          </a:p>
          <a:p>
            <a:r>
              <a:rPr lang="hr-HR" dirty="0">
                <a:solidFill>
                  <a:schemeClr val="bg1"/>
                </a:solidFill>
              </a:rPr>
              <a:t>Marko Vuković</a:t>
            </a:r>
            <a:endParaRPr lang="fi-FI" dirty="0">
              <a:solidFill>
                <a:schemeClr val="bg1"/>
              </a:solidFill>
            </a:endParaRPr>
          </a:p>
          <a:p>
            <a:br>
              <a:rPr lang="fi-FI" dirty="0"/>
            </a:br>
            <a:endParaRPr lang="hr-HR" dirty="0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1C989823-FAA7-4B45-BEA3-6F7ABCCDB8AC}"/>
              </a:ext>
            </a:extLst>
          </p:cNvPr>
          <p:cNvSpPr txBox="1"/>
          <p:nvPr/>
        </p:nvSpPr>
        <p:spPr>
          <a:xfrm>
            <a:off x="2985864" y="4615153"/>
            <a:ext cx="16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02.10.2019.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DFDB02-3D91-3A43-BDFF-156551C24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112E2F-618C-D848-8B2A-B093DCB317F9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Problem</a:t>
            </a:r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id="{9172D0B4-BB1E-4E27-A65B-E5A29B84B8F0}"/>
              </a:ext>
            </a:extLst>
          </p:cNvPr>
          <p:cNvSpPr txBox="1"/>
          <p:nvPr/>
        </p:nvSpPr>
        <p:spPr>
          <a:xfrm>
            <a:off x="251520" y="843558"/>
            <a:ext cx="6696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Forests being infected by various insects and diseases </a:t>
            </a: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One of the main forest pests in Croatia is bark beetle (</a:t>
            </a:r>
            <a:r>
              <a:rPr lang="en-US" dirty="0" err="1"/>
              <a:t>Scolytinae</a:t>
            </a:r>
            <a:r>
              <a:rPr lang="en-US" dirty="0"/>
              <a:t>)</a:t>
            </a:r>
            <a:endParaRPr lang="hr-H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r-HR" dirty="0" err="1"/>
              <a:t>Timely</a:t>
            </a:r>
            <a:r>
              <a:rPr lang="hr-HR" dirty="0"/>
              <a:t> </a:t>
            </a:r>
            <a:r>
              <a:rPr lang="hr-HR" dirty="0" err="1"/>
              <a:t>detection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key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its</a:t>
            </a:r>
            <a:r>
              <a:rPr lang="hr-HR" dirty="0"/>
              <a:t> </a:t>
            </a:r>
            <a:r>
              <a:rPr lang="hr-HR" dirty="0" err="1"/>
              <a:t>prevention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spread</a:t>
            </a:r>
            <a:r>
              <a:rPr lang="hr-HR" dirty="0"/>
              <a:t> </a:t>
            </a:r>
            <a:r>
              <a:rPr lang="hr-HR" dirty="0" err="1"/>
              <a:t>throught</a:t>
            </a:r>
            <a:r>
              <a:rPr lang="hr-HR" dirty="0"/>
              <a:t> </a:t>
            </a:r>
            <a:r>
              <a:rPr lang="hr-HR" dirty="0" err="1"/>
              <a:t>removal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infected</a:t>
            </a:r>
            <a:r>
              <a:rPr lang="hr-HR" dirty="0"/>
              <a:t> </a:t>
            </a:r>
            <a:r>
              <a:rPr lang="hr-HR" dirty="0" err="1"/>
              <a:t>trees</a:t>
            </a: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5829DB0-00D5-49B0-A4A4-78A7B6A82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08" y="978106"/>
            <a:ext cx="2017454" cy="159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D8479508-9380-4929-9F97-C834B9785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052" y="2850314"/>
            <a:ext cx="1957428" cy="1461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27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DFDB02-3D91-3A43-BDFF-156551C24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112E2F-618C-D848-8B2A-B093DCB317F9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Solution</a:t>
            </a:r>
            <a:endParaRPr lang="hr-HR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id="{9172D0B4-BB1E-4E27-A65B-E5A29B84B8F0}"/>
              </a:ext>
            </a:extLst>
          </p:cNvPr>
          <p:cNvSpPr txBox="1"/>
          <p:nvPr/>
        </p:nvSpPr>
        <p:spPr>
          <a:xfrm>
            <a:off x="251520" y="872589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In person measuring forest health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Takes a lot of time and resources</a:t>
            </a:r>
            <a:endParaRPr lang="hr-HR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hr-HR" dirty="0"/>
              <a:t>Drone </a:t>
            </a:r>
            <a:r>
              <a:rPr lang="hr-HR" dirty="0" err="1"/>
              <a:t>usage</a:t>
            </a:r>
            <a:endParaRPr lang="en-US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hr-HR" dirty="0" err="1"/>
              <a:t>Expensive</a:t>
            </a:r>
            <a:r>
              <a:rPr lang="en-US" dirty="0"/>
              <a:t> </a:t>
            </a:r>
            <a:endParaRPr lang="hr-HR" dirty="0"/>
          </a:p>
          <a:p>
            <a:pPr fontAlgn="base"/>
            <a:endParaRPr lang="hr-H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hr-HR" dirty="0" err="1"/>
              <a:t>Using</a:t>
            </a:r>
            <a:r>
              <a:rPr lang="hr-HR" dirty="0"/>
              <a:t> a </a:t>
            </a:r>
            <a:r>
              <a:rPr lang="hr-HR" dirty="0" err="1"/>
              <a:t>satellite</a:t>
            </a:r>
            <a:endParaRPr lang="hr-HR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hr-HR" dirty="0" err="1"/>
              <a:t>The</a:t>
            </a:r>
            <a:r>
              <a:rPr lang="hr-HR" dirty="0"/>
              <a:t> most </a:t>
            </a:r>
            <a:r>
              <a:rPr lang="hr-HR" dirty="0" err="1"/>
              <a:t>expensive</a:t>
            </a:r>
            <a:r>
              <a:rPr lang="hr-HR" dirty="0"/>
              <a:t> </a:t>
            </a:r>
            <a:r>
              <a:rPr lang="hr-HR" dirty="0" err="1"/>
              <a:t>method</a:t>
            </a:r>
            <a:r>
              <a:rPr lang="hr-HR" dirty="0"/>
              <a:t>, but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satellites</a:t>
            </a:r>
            <a:r>
              <a:rPr lang="hr-HR" dirty="0"/>
              <a:t> are </a:t>
            </a:r>
            <a:r>
              <a:rPr lang="hr-HR" dirty="0" err="1"/>
              <a:t>already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orbit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it’s</a:t>
            </a:r>
            <a:r>
              <a:rPr lang="hr-HR" dirty="0"/>
              <a:t> free to use </a:t>
            </a:r>
            <a:r>
              <a:rPr lang="hr-HR" dirty="0" err="1"/>
              <a:t>their</a:t>
            </a:r>
            <a:r>
              <a:rPr lang="hr-HR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822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DFDB02-3D91-3A43-BDFF-156551C24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112E2F-618C-D848-8B2A-B093DCB317F9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Hypothesis</a:t>
            </a:r>
            <a:endParaRPr lang="hr-HR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id="{9172D0B4-BB1E-4E27-A65B-E5A29B84B8F0}"/>
              </a:ext>
            </a:extLst>
          </p:cNvPr>
          <p:cNvSpPr txBox="1"/>
          <p:nvPr/>
        </p:nvSpPr>
        <p:spPr>
          <a:xfrm>
            <a:off x="251520" y="872589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hr-HR" dirty="0" err="1"/>
              <a:t>According</a:t>
            </a:r>
            <a:r>
              <a:rPr lang="hr-HR" dirty="0"/>
              <a:t> to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Wset</a:t>
            </a:r>
            <a:r>
              <a:rPr lang="hr-HR" dirty="0"/>
              <a:t> </a:t>
            </a:r>
            <a:r>
              <a:rPr lang="hr-HR" dirty="0" err="1"/>
              <a:t>et</a:t>
            </a:r>
            <a:r>
              <a:rPr lang="hr-HR" dirty="0"/>
              <a:t> </a:t>
            </a:r>
            <a:r>
              <a:rPr lang="hr-HR" dirty="0" err="1"/>
              <a:t>al</a:t>
            </a:r>
            <a:r>
              <a:rPr lang="hr-HR" dirty="0"/>
              <a:t>. (2003) </a:t>
            </a:r>
            <a:r>
              <a:rPr lang="hr-HR" dirty="0" err="1"/>
              <a:t>plant</a:t>
            </a:r>
            <a:r>
              <a:rPr lang="hr-HR" dirty="0"/>
              <a:t> </a:t>
            </a:r>
            <a:r>
              <a:rPr lang="hr-HR" dirty="0" err="1"/>
              <a:t>infection</a:t>
            </a:r>
            <a:r>
              <a:rPr lang="hr-HR" dirty="0"/>
              <a:t> </a:t>
            </a:r>
            <a:r>
              <a:rPr lang="hr-HR" dirty="0" err="1"/>
              <a:t>based</a:t>
            </a:r>
            <a:r>
              <a:rPr lang="hr-HR" dirty="0"/>
              <a:t> on </a:t>
            </a:r>
            <a:r>
              <a:rPr lang="hr-HR" dirty="0" err="1"/>
              <a:t>spectral</a:t>
            </a:r>
            <a:r>
              <a:rPr lang="hr-HR" dirty="0"/>
              <a:t> </a:t>
            </a:r>
            <a:r>
              <a:rPr lang="hr-HR" dirty="0" err="1"/>
              <a:t>information</a:t>
            </a:r>
            <a:r>
              <a:rPr lang="hr-HR" dirty="0"/>
              <a:t> </a:t>
            </a:r>
            <a:r>
              <a:rPr lang="hr-HR" dirty="0" err="1"/>
              <a:t>relies</a:t>
            </a:r>
            <a:r>
              <a:rPr lang="hr-HR" dirty="0"/>
              <a:t> on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properties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light</a:t>
            </a:r>
            <a:r>
              <a:rPr lang="hr-HR" dirty="0"/>
              <a:t> </a:t>
            </a:r>
            <a:r>
              <a:rPr lang="hr-HR" dirty="0" err="1"/>
              <a:t>emerging</a:t>
            </a:r>
            <a:r>
              <a:rPr lang="hr-HR" dirty="0"/>
              <a:t>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canopy</a:t>
            </a:r>
            <a:r>
              <a:rPr lang="hr-HR" dirty="0"/>
              <a:t> </a:t>
            </a:r>
            <a:r>
              <a:rPr lang="hr-HR" dirty="0" err="1"/>
              <a:t>after</a:t>
            </a:r>
            <a:r>
              <a:rPr lang="hr-HR" dirty="0"/>
              <a:t> </a:t>
            </a:r>
            <a:r>
              <a:rPr lang="hr-HR" dirty="0" err="1"/>
              <a:t>multiple</a:t>
            </a:r>
            <a:r>
              <a:rPr lang="hr-HR" dirty="0"/>
              <a:t> </a:t>
            </a:r>
            <a:r>
              <a:rPr lang="hr-HR" dirty="0" err="1"/>
              <a:t>interactions</a:t>
            </a:r>
            <a:r>
              <a:rPr lang="hr-HR" dirty="0"/>
              <a:t> </a:t>
            </a:r>
            <a:r>
              <a:rPr lang="hr-HR" dirty="0" err="1"/>
              <a:t>i.e</a:t>
            </a:r>
            <a:r>
              <a:rPr lang="hr-HR" dirty="0"/>
              <a:t>. </a:t>
            </a:r>
            <a:r>
              <a:rPr lang="hr-HR" dirty="0" err="1"/>
              <a:t>reflections</a:t>
            </a:r>
            <a:r>
              <a:rPr lang="hr-HR" dirty="0"/>
              <a:t>, </a:t>
            </a:r>
            <a:r>
              <a:rPr lang="hr-HR" dirty="0" err="1"/>
              <a:t>transmissions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absorptions</a:t>
            </a:r>
            <a:endParaRPr lang="hr-HR" dirty="0"/>
          </a:p>
          <a:p>
            <a:pPr marL="285750" indent="-285750" fontAlgn="base"/>
            <a:endParaRPr lang="hr-H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hr-HR" dirty="0" err="1"/>
              <a:t>Measuring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visible</a:t>
            </a:r>
            <a:r>
              <a:rPr lang="hr-HR" dirty="0"/>
              <a:t> (400-700 nm), </a:t>
            </a:r>
            <a:r>
              <a:rPr lang="hr-HR" dirty="0" err="1"/>
              <a:t>near</a:t>
            </a:r>
            <a:r>
              <a:rPr lang="hr-HR" dirty="0"/>
              <a:t> </a:t>
            </a:r>
            <a:r>
              <a:rPr lang="hr-HR" dirty="0" err="1"/>
              <a:t>infrared</a:t>
            </a:r>
            <a:r>
              <a:rPr lang="hr-HR" dirty="0"/>
              <a:t> (700-1200 nm)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shortwave</a:t>
            </a:r>
            <a:r>
              <a:rPr lang="hr-HR" dirty="0"/>
              <a:t> </a:t>
            </a:r>
            <a:r>
              <a:rPr lang="hr-HR" dirty="0" err="1"/>
              <a:t>infrared</a:t>
            </a:r>
            <a:r>
              <a:rPr lang="hr-HR" dirty="0"/>
              <a:t> (1200-2400 nm) </a:t>
            </a:r>
            <a:r>
              <a:rPr lang="hr-HR" dirty="0" err="1"/>
              <a:t>spectrum</a:t>
            </a:r>
            <a:r>
              <a:rPr lang="hr-HR" dirty="0"/>
              <a:t> </a:t>
            </a:r>
            <a:r>
              <a:rPr lang="hr-HR" dirty="0" err="1"/>
              <a:t>infected</a:t>
            </a:r>
            <a:r>
              <a:rPr lang="hr-HR" dirty="0"/>
              <a:t> </a:t>
            </a:r>
            <a:r>
              <a:rPr lang="hr-HR" dirty="0" err="1"/>
              <a:t>parts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forest</a:t>
            </a:r>
            <a:r>
              <a:rPr lang="hr-HR" dirty="0"/>
              <a:t> </a:t>
            </a:r>
            <a:r>
              <a:rPr lang="hr-HR" dirty="0" err="1"/>
              <a:t>can</a:t>
            </a:r>
            <a:r>
              <a:rPr lang="hr-HR" dirty="0"/>
              <a:t> </a:t>
            </a:r>
            <a:r>
              <a:rPr lang="hr-HR" dirty="0" err="1"/>
              <a:t>be</a:t>
            </a:r>
            <a:r>
              <a:rPr lang="hr-HR" dirty="0"/>
              <a:t> </a:t>
            </a:r>
            <a:r>
              <a:rPr lang="hr-HR" dirty="0" err="1"/>
              <a:t>detected</a:t>
            </a:r>
            <a:endParaRPr lang="en-US" dirty="0"/>
          </a:p>
          <a:p>
            <a:pPr fontAlgn="base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1111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DFDB02-3D91-3A43-BDFF-156551C24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112E2F-618C-D848-8B2A-B093DCB317F9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How</a:t>
            </a:r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id="{9172D0B4-BB1E-4E27-A65B-E5A29B84B8F0}"/>
              </a:ext>
            </a:extLst>
          </p:cNvPr>
          <p:cNvSpPr txBox="1"/>
          <p:nvPr/>
        </p:nvSpPr>
        <p:spPr>
          <a:xfrm>
            <a:off x="251520" y="843558"/>
            <a:ext cx="864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hr-HR" dirty="0" err="1"/>
              <a:t>Copernicus</a:t>
            </a:r>
            <a:r>
              <a:rPr lang="hr-HR" dirty="0"/>
              <a:t> </a:t>
            </a:r>
            <a:r>
              <a:rPr lang="en-US" dirty="0"/>
              <a:t>Sentinel 2 data and extracting radiation measurements</a:t>
            </a:r>
            <a:endParaRPr lang="hr-H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Continuously </a:t>
            </a:r>
            <a:r>
              <a:rPr lang="en-US" dirty="0" err="1"/>
              <a:t>analysing</a:t>
            </a:r>
            <a:r>
              <a:rPr lang="en-US" dirty="0"/>
              <a:t> data from the satellites </a:t>
            </a:r>
            <a:r>
              <a:rPr lang="hr-HR" dirty="0" err="1"/>
              <a:t>will</a:t>
            </a:r>
            <a:r>
              <a:rPr lang="hr-HR" dirty="0"/>
              <a:t> </a:t>
            </a:r>
            <a:r>
              <a:rPr lang="hr-HR" dirty="0" err="1"/>
              <a:t>allow</a:t>
            </a:r>
            <a:r>
              <a:rPr lang="hr-HR" dirty="0"/>
              <a:t> </a:t>
            </a:r>
            <a:r>
              <a:rPr lang="hr-HR" dirty="0" err="1"/>
              <a:t>us</a:t>
            </a:r>
            <a:r>
              <a:rPr lang="en-US" dirty="0"/>
              <a:t> finding forests in the early stages of infection</a:t>
            </a:r>
            <a:endParaRPr lang="hr-H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Comparing them to: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hr-HR" dirty="0" err="1"/>
              <a:t>Radiation</a:t>
            </a:r>
            <a:r>
              <a:rPr lang="hr-HR" dirty="0"/>
              <a:t> </a:t>
            </a:r>
            <a:r>
              <a:rPr lang="hr-HR" dirty="0" err="1"/>
              <a:t>levels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healthy</a:t>
            </a:r>
            <a:r>
              <a:rPr lang="hr-HR" dirty="0"/>
              <a:t> </a:t>
            </a:r>
            <a:r>
              <a:rPr lang="hr-HR" dirty="0" err="1"/>
              <a:t>plants</a:t>
            </a:r>
            <a:endParaRPr lang="en-US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Measurements taken some time ago</a:t>
            </a:r>
            <a:endParaRPr lang="hr-HR" dirty="0"/>
          </a:p>
          <a:p>
            <a:pPr lvl="1" fontAlgn="base"/>
            <a:endParaRPr lang="hr-H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dirty="0"/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7991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DFDB02-3D91-3A43-BDFF-156551C24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112E2F-618C-D848-8B2A-B093DCB317F9}"/>
              </a:ext>
            </a:extLst>
          </p:cNvPr>
          <p:cNvSpPr txBox="1">
            <a:spLocks/>
          </p:cNvSpPr>
          <p:nvPr/>
        </p:nvSpPr>
        <p:spPr>
          <a:xfrm>
            <a:off x="251520" y="0"/>
            <a:ext cx="8435280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Region</a:t>
            </a:r>
            <a:r>
              <a:rPr lang="hr-HR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hr-HR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without</a:t>
            </a:r>
            <a:r>
              <a:rPr lang="hr-HR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hr-HR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hr-HR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hr-HR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hr-HR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hr-HR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infrared</a:t>
            </a:r>
            <a:r>
              <a:rPr lang="hr-HR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filter</a:t>
            </a:r>
          </a:p>
        </p:txBody>
      </p:sp>
      <p:pic>
        <p:nvPicPr>
          <p:cNvPr id="2050" name="Picture 2" descr="https://lh5.googleusercontent.com/1jqqmLI87Jq2NJq-3Nd9lt4KoUsL2nERXJTJfbLywK4zryZuaQwba1TncPwVeHnCG301aC3xishYhdg9CRL9CJ3WGq0cJJy6mRmtiTwhUGEgsGKZ8hreKs83J1ocQyEpiKahKUySyfk">
            <a:extLst>
              <a:ext uri="{FF2B5EF4-FFF2-40B4-BE49-F238E27FC236}">
                <a16:creationId xmlns:a16="http://schemas.microsoft.com/office/drawing/2014/main" id="{3823F50E-DC3B-4EEA-A4E5-8BE2F473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9542"/>
            <a:ext cx="9144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niOkvir 1">
            <a:extLst>
              <a:ext uri="{FF2B5EF4-FFF2-40B4-BE49-F238E27FC236}">
                <a16:creationId xmlns:a16="http://schemas.microsoft.com/office/drawing/2014/main" id="{4C666271-14A4-4607-B631-9B4CB2F4EFA4}"/>
              </a:ext>
            </a:extLst>
          </p:cNvPr>
          <p:cNvSpPr txBox="1"/>
          <p:nvPr/>
        </p:nvSpPr>
        <p:spPr>
          <a:xfrm>
            <a:off x="1979712" y="135313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chemeClr val="bg1"/>
                </a:solidFill>
              </a:rPr>
              <a:t>Without</a:t>
            </a:r>
            <a:r>
              <a:rPr lang="hr-HR" dirty="0">
                <a:solidFill>
                  <a:schemeClr val="bg1"/>
                </a:solidFill>
              </a:rPr>
              <a:t> filter</a:t>
            </a: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7CB84852-0D27-4831-9929-5A67D3ED3233}"/>
              </a:ext>
            </a:extLst>
          </p:cNvPr>
          <p:cNvSpPr txBox="1"/>
          <p:nvPr/>
        </p:nvSpPr>
        <p:spPr>
          <a:xfrm>
            <a:off x="6444208" y="1214631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chemeClr val="bg1"/>
                </a:solidFill>
              </a:rPr>
              <a:t>With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infrared</a:t>
            </a:r>
            <a:r>
              <a:rPr lang="hr-HR" dirty="0">
                <a:solidFill>
                  <a:schemeClr val="bg1"/>
                </a:solidFill>
              </a:rPr>
              <a:t> filter</a:t>
            </a: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E364F1AD-FBC6-48D6-B149-1E8F1FF0103F}"/>
              </a:ext>
            </a:extLst>
          </p:cNvPr>
          <p:cNvSpPr txBox="1"/>
          <p:nvPr/>
        </p:nvSpPr>
        <p:spPr>
          <a:xfrm>
            <a:off x="1835696" y="401191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Marjan park </a:t>
            </a:r>
            <a:r>
              <a:rPr lang="hr-HR" dirty="0" err="1">
                <a:solidFill>
                  <a:schemeClr val="bg1"/>
                </a:solidFill>
              </a:rPr>
              <a:t>in</a:t>
            </a:r>
            <a:r>
              <a:rPr lang="hr-HR" dirty="0">
                <a:solidFill>
                  <a:schemeClr val="bg1"/>
                </a:solidFill>
              </a:rPr>
              <a:t> Split</a:t>
            </a:r>
          </a:p>
        </p:txBody>
      </p:sp>
    </p:spTree>
    <p:extLst>
      <p:ext uri="{BB962C8B-B14F-4D97-AF65-F5344CB8AC3E}">
        <p14:creationId xmlns:p14="http://schemas.microsoft.com/office/powerpoint/2010/main" val="401584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DFDB02-3D91-3A43-BDFF-156551C24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112E2F-618C-D848-8B2A-B093DCB317F9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hr-HR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hr-HR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infected</a:t>
            </a:r>
            <a:r>
              <a:rPr lang="hr-HR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vs </a:t>
            </a:r>
            <a:r>
              <a:rPr lang="hr-HR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infected</a:t>
            </a:r>
            <a:r>
              <a:rPr lang="hr-HR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hr-HR"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forest</a:t>
            </a:r>
            <a:endParaRPr lang="hr-HR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id="{9172D0B4-BB1E-4E27-A65B-E5A29B84B8F0}"/>
              </a:ext>
            </a:extLst>
          </p:cNvPr>
          <p:cNvSpPr txBox="1"/>
          <p:nvPr/>
        </p:nvSpPr>
        <p:spPr>
          <a:xfrm>
            <a:off x="-347038" y="861276"/>
            <a:ext cx="10371312" cy="29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sz="240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2AB5EC5C-76B3-451F-8C2B-9C7CF0F19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533"/>
            <a:ext cx="9144000" cy="3960441"/>
          </a:xfrm>
          <a:prstGeom prst="rect">
            <a:avLst/>
          </a:prstGeo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D02C0164-BE96-481A-9DC0-EB93D4F2AEBF}"/>
              </a:ext>
            </a:extLst>
          </p:cNvPr>
          <p:cNvSpPr txBox="1"/>
          <p:nvPr/>
        </p:nvSpPr>
        <p:spPr>
          <a:xfrm>
            <a:off x="611560" y="350785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3.2015.</a:t>
            </a: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B9DE89F9-A408-4EDB-A08E-A645DCEE37D8}"/>
              </a:ext>
            </a:extLst>
          </p:cNvPr>
          <p:cNvSpPr txBox="1"/>
          <p:nvPr/>
        </p:nvSpPr>
        <p:spPr>
          <a:xfrm>
            <a:off x="4860032" y="350785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4.2018.</a:t>
            </a:r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EC48BF98-9B47-4CF0-98D4-87B6071B2397}"/>
              </a:ext>
            </a:extLst>
          </p:cNvPr>
          <p:cNvSpPr txBox="1"/>
          <p:nvPr/>
        </p:nvSpPr>
        <p:spPr>
          <a:xfrm>
            <a:off x="1043608" y="10816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chemeClr val="bg1"/>
                </a:solidFill>
              </a:rPr>
              <a:t>Not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infected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C49E898C-B575-48A2-892C-76C0622F70D4}"/>
              </a:ext>
            </a:extLst>
          </p:cNvPr>
          <p:cNvSpPr txBox="1"/>
          <p:nvPr/>
        </p:nvSpPr>
        <p:spPr>
          <a:xfrm>
            <a:off x="5508106" y="100764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chemeClr val="bg1"/>
                </a:solidFill>
              </a:rPr>
              <a:t>Infected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9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 descr="predavanj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39952" y="483518"/>
            <a:ext cx="453650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hr-HR" sz="2600" dirty="0">
                <a:solidFill>
                  <a:schemeClr val="bg1"/>
                </a:solidFill>
                <a:latin typeface="Fersat" pitchFamily="2" charset="0"/>
                <a:cs typeface="Arial" pitchFamily="34" charset="0"/>
              </a:rPr>
              <a:t>FER STUDENT</a:t>
            </a:r>
          </a:p>
          <a:p>
            <a:pPr>
              <a:lnSpc>
                <a:spcPts val="2800"/>
              </a:lnSpc>
            </a:pPr>
            <a:r>
              <a:rPr lang="hr-HR" sz="2600" dirty="0">
                <a:solidFill>
                  <a:schemeClr val="bg1"/>
                </a:solidFill>
                <a:latin typeface="Fersat" pitchFamily="2" charset="0"/>
                <a:cs typeface="Arial" pitchFamily="34" charset="0"/>
              </a:rPr>
              <a:t>SATELLITE PROJECT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4139952" y="2427734"/>
            <a:ext cx="4608512" cy="497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hr-HR" sz="4000" b="1" dirty="0" err="1">
                <a:solidFill>
                  <a:srgbClr val="00B0F0"/>
                </a:solidFill>
                <a:latin typeface="Fersat" pitchFamily="2" charset="0"/>
                <a:cs typeface="Arial" pitchFamily="34" charset="0"/>
              </a:rPr>
              <a:t>Questions</a:t>
            </a:r>
            <a:r>
              <a:rPr lang="hr-HR" sz="4000" b="1" dirty="0">
                <a:solidFill>
                  <a:srgbClr val="00B0F0"/>
                </a:solidFill>
                <a:latin typeface="Fersat" pitchFamily="2" charset="0"/>
                <a:cs typeface="Arial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308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199</Words>
  <Application>Microsoft Office PowerPoint</Application>
  <PresentationFormat>Prikaz na zaslonu (16:9)</PresentationFormat>
  <Paragraphs>50</Paragraphs>
  <Slides>8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3" baseType="lpstr">
      <vt:lpstr>Arial</vt:lpstr>
      <vt:lpstr>Calibri</vt:lpstr>
      <vt:lpstr>Fersat</vt:lpstr>
      <vt:lpstr>Verdana</vt:lpstr>
      <vt:lpstr>Office Theme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Company>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-dmin78</dc:creator>
  <cp:lastModifiedBy>Nikola Tomažin</cp:lastModifiedBy>
  <cp:revision>36</cp:revision>
  <dcterms:created xsi:type="dcterms:W3CDTF">2018-12-05T09:26:18Z</dcterms:created>
  <dcterms:modified xsi:type="dcterms:W3CDTF">2019-10-01T20:46:21Z</dcterms:modified>
</cp:coreProperties>
</file>