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3"/>
  </p:notesMasterIdLst>
  <p:handoutMasterIdLst>
    <p:handoutMasterId r:id="rId24"/>
  </p:handoutMasterIdLst>
  <p:sldIdLst>
    <p:sldId id="424" r:id="rId2"/>
    <p:sldId id="362" r:id="rId3"/>
    <p:sldId id="425" r:id="rId4"/>
    <p:sldId id="427" r:id="rId5"/>
    <p:sldId id="428" r:id="rId6"/>
    <p:sldId id="429" r:id="rId7"/>
    <p:sldId id="431" r:id="rId8"/>
    <p:sldId id="433" r:id="rId9"/>
    <p:sldId id="436" r:id="rId10"/>
    <p:sldId id="435" r:id="rId11"/>
    <p:sldId id="437" r:id="rId12"/>
    <p:sldId id="439" r:id="rId13"/>
    <p:sldId id="440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91B"/>
    <a:srgbClr val="4C7816"/>
    <a:srgbClr val="528218"/>
    <a:srgbClr val="B6CEAA"/>
    <a:srgbClr val="ADC8A0"/>
    <a:srgbClr val="077C97"/>
    <a:srgbClr val="CD8019"/>
    <a:srgbClr val="CC7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324" y="-7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61B23AA-B4A6-4C62-8CA2-996590B36912}" type="datetimeFigureOut">
              <a:rPr lang="en-US" altLang="en-US"/>
              <a:pPr>
                <a:defRPr/>
              </a:pPr>
              <a:t>10/17/2020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B88DE8A-883D-45C0-9847-358FB27044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5923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11568AE-00E3-4DAD-B734-2F66ED8776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5798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fld id="{A94ABDFA-C714-4BF1-9E67-9805BC00233C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1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fld id="{E4329CD8-9815-4CEC-A5A6-CDCBEA56E782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2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fld id="{2D053539-177F-401C-B6C4-A42631A71884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3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fld id="{65000516-FADD-4B70-B436-1AA4B59CEEB8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4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fld id="{8B65635C-89FD-49B9-B1AF-07387BD97110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5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fld id="{E12CA1D4-5AB6-4378-8F10-786DF6B781CF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6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fld id="{DC016DD2-FD60-488A-8009-9C54F4652115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7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fld id="{661239A4-7B5A-48C1-BB75-D15BE7E50132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8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shelf Symbol 2" charset="0"/>
              <a:ea typeface="ＭＳ Ｐゴシック" charset="0"/>
            </a:endParaRPr>
          </a:p>
        </p:txBody>
      </p:sp>
      <p:sp>
        <p:nvSpPr>
          <p:cNvPr id="5" name="Text Box 14" descr="Pink tissue paper"/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1</a:t>
            </a:r>
          </a:p>
        </p:txBody>
      </p:sp>
      <p:sp>
        <p:nvSpPr>
          <p:cNvPr id="6" name="Text Box 15" descr="Pink tissue paper"/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1.1</a:t>
            </a:r>
          </a:p>
        </p:txBody>
      </p:sp>
      <p:sp>
        <p:nvSpPr>
          <p:cNvPr id="7" name="Line 21"/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shelf Symbol 2" charset="0"/>
              <a:ea typeface="ＭＳ Ｐゴシック" charset="0"/>
            </a:endParaRPr>
          </a:p>
        </p:txBody>
      </p:sp>
      <p:sp>
        <p:nvSpPr>
          <p:cNvPr id="8" name="Line 23"/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shelf Symbol 2" charset="0"/>
              <a:ea typeface="ＭＳ Ｐゴシック" charset="0"/>
            </a:endParaRPr>
          </a:p>
        </p:txBody>
      </p:sp>
      <p:sp>
        <p:nvSpPr>
          <p:cNvPr id="9" name="Line 24"/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shelf Symbol 2" charset="0"/>
              <a:ea typeface="ＭＳ Ｐゴシック" charset="0"/>
            </a:endParaRPr>
          </a:p>
        </p:txBody>
      </p:sp>
      <p:sp>
        <p:nvSpPr>
          <p:cNvPr id="10" name="Freeform 31"/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7 w 96"/>
              <a:gd name="T3" fmla="*/ 0 h 192"/>
              <a:gd name="T4" fmla="*/ 2147483647 w 96"/>
              <a:gd name="T5" fmla="*/ 2147483647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5" descr="Lay Linear Algebra 6e 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Pearson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730981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612FA640-DD02-4519-8411-599C5AA5E1F4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662392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22205F36-CAE8-442E-8D24-C2CC54941422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119910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E9BF559B-B033-4E58-8D46-C0CA1E4E4691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3492309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2EE3ED84-D8CF-4570-9EC3-6101CF4ADF42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769773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C634FE50-2ECE-412C-8639-ACD977ED373E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1751013" y="6305550"/>
            <a:ext cx="4943475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itchFamily="18" charset="2"/>
              <a:buNone/>
              <a:defRPr sz="1200">
                <a:latin typeface="Arial" pitchFamily="34" charset="0"/>
                <a:sym typeface="Symbol" pitchFamily="18" charset="2"/>
              </a:defRPr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  <p:sp>
        <p:nvSpPr>
          <p:cNvPr id="1030" name="Line 13"/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Bookshelf Symbol 2" charset="0"/>
              <a:ea typeface="ＭＳ Ｐゴシック" charset="0"/>
            </a:endParaRPr>
          </a:p>
        </p:txBody>
      </p:sp>
      <p:pic>
        <p:nvPicPr>
          <p:cNvPr id="1031" name="Picture 6" descr="Pearson Logo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07" r:id="rId2"/>
    <p:sldLayoutId id="2147483808" r:id="rId3"/>
    <p:sldLayoutId id="2147483809" r:id="rId4"/>
    <p:sldLayoutId id="2147483810" r:id="rId5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imes New Roman" charset="0"/>
                <a:cs typeface="+mj-cs"/>
              </a:rPr>
              <a:t>Linear Equations</a:t>
            </a:r>
            <a:br>
              <a:rPr lang="en-US" dirty="0">
                <a:latin typeface="Times New Roman" charset="0"/>
                <a:cs typeface="+mj-cs"/>
              </a:rPr>
            </a:br>
            <a:r>
              <a:rPr lang="en-US" dirty="0">
                <a:latin typeface="Times New Roman" charset="0"/>
                <a:cs typeface="+mj-cs"/>
              </a:rPr>
              <a:t>in Linear Algebra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latin typeface="Arial Narrow" charset="0"/>
                <a:cs typeface="+mn-cs"/>
              </a:rPr>
              <a:t>SYSTEMS OF</a:t>
            </a:r>
            <a:br>
              <a:rPr lang="en-US" dirty="0">
                <a:latin typeface="Arial Narrow" charset="0"/>
                <a:cs typeface="+mn-cs"/>
              </a:rPr>
            </a:br>
            <a:r>
              <a:rPr lang="en-US" dirty="0">
                <a:latin typeface="Arial Narrow" charset="0"/>
                <a:cs typeface="+mn-cs"/>
              </a:rPr>
              <a:t>LINEAR EQUATIONS</a:t>
            </a:r>
          </a:p>
        </p:txBody>
      </p:sp>
      <p:sp>
        <p:nvSpPr>
          <p:cNvPr id="3076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 typeface="Symbol" pitchFamily="18" charset="2"/>
              <a:buNone/>
            </a:pPr>
            <a:r>
              <a:rPr lang="en-US" altLang="en-US" sz="1200" smtClean="0">
                <a:latin typeface="Arial" charset="0"/>
              </a:rPr>
              <a:t>Copyright © 2021 Pearson Education, Inc. All Rights Reserved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latin typeface="Arial" pitchFamily="34" charset="0"/>
              </a:rPr>
              <a:t>Slide 1.1- </a:t>
            </a:r>
            <a:fld id="{3C03E0B2-21C6-49C4-92A3-9148D4F4FF01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10</a:t>
            </a:fld>
            <a:endParaRPr lang="en-CA" altLang="en-US" sz="1200" smtClean="0">
              <a:latin typeface="Arial" pitchFamily="34" charset="0"/>
            </a:endParaRPr>
          </a:p>
        </p:txBody>
      </p:sp>
      <p:sp>
        <p:nvSpPr>
          <p:cNvPr id="12291" name="Footer Placeholder 6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 typeface="Symbol" pitchFamily="18" charset="2"/>
              <a:buNone/>
            </a:pPr>
            <a:r>
              <a:rPr lang="en-US" altLang="en-US" sz="1200" smtClean="0">
                <a:latin typeface="Arial" charset="0"/>
              </a:rPr>
              <a:t>Copyright © 2021 Pearson Education, Inc. All Rights Reserved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SOLVING SYSTEM OF EQUATIONS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58200" cy="4572000"/>
          </a:xfrm>
        </p:spPr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The result of this calculation is written in place of the original third equation.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Now, multiply equation 2 by         in order to obtain 1 as the coefficient for </a:t>
            </a:r>
            <a:r>
              <a:rPr lang="en-US" sz="2800" i="1">
                <a:cs typeface="+mn-cs"/>
              </a:rPr>
              <a:t>x</a:t>
            </a:r>
            <a:r>
              <a:rPr lang="en-US" sz="2800" baseline="-25000">
                <a:cs typeface="+mn-cs"/>
              </a:rPr>
              <a:t>2</a:t>
            </a:r>
            <a:r>
              <a:rPr lang="en-US" sz="2800">
                <a:cs typeface="+mn-cs"/>
              </a:rPr>
              <a:t>. 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</p:txBody>
      </p:sp>
      <p:graphicFrame>
        <p:nvGraphicFramePr>
          <p:cNvPr id="679941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1600200" y="2667000"/>
          <a:ext cx="27559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3" imgW="2755900" imgH="1727200" progId="Equation.DSMT4">
                  <p:embed/>
                </p:oleObj>
              </mc:Choice>
              <mc:Fallback>
                <p:oleObj name="Equation" r:id="rId3" imgW="2755900" imgH="172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27559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5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4953000" y="2514600"/>
          <a:ext cx="3009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5" imgW="3009900" imgH="1778000" progId="Equation.DSMT4">
                  <p:embed/>
                </p:oleObj>
              </mc:Choice>
              <mc:Fallback>
                <p:oleObj name="Equation" r:id="rId5" imgW="3009900" imgH="1778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514600"/>
                        <a:ext cx="30099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7" name="Object 11"/>
          <p:cNvGraphicFramePr>
            <a:graphicFrameLocks noChangeAspect="1"/>
          </p:cNvGraphicFramePr>
          <p:nvPr/>
        </p:nvGraphicFramePr>
        <p:xfrm>
          <a:off x="5105400" y="5219700"/>
          <a:ext cx="5334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7" imgW="634725" imgH="355446" progId="Equation.DSMT4">
                  <p:embed/>
                </p:oleObj>
              </mc:Choice>
              <mc:Fallback>
                <p:oleObj name="Equation" r:id="rId7" imgW="634725" imgH="35544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219700"/>
                        <a:ext cx="5334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latin typeface="Arial" pitchFamily="34" charset="0"/>
              </a:rPr>
              <a:t>Slide 1.1- </a:t>
            </a:r>
            <a:fld id="{D5690EE3-1905-4546-AAE0-677A078B353B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11</a:t>
            </a:fld>
            <a:endParaRPr lang="en-CA" altLang="en-US" sz="1200" smtClean="0">
              <a:latin typeface="Arial" pitchFamily="34" charset="0"/>
            </a:endParaRPr>
          </a:p>
        </p:txBody>
      </p:sp>
      <p:sp>
        <p:nvSpPr>
          <p:cNvPr id="13315" name="Footer Placeholder 6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 typeface="Symbol" pitchFamily="18" charset="2"/>
              <a:buNone/>
            </a:pPr>
            <a:r>
              <a:rPr lang="en-US" altLang="en-US" sz="1200" smtClean="0">
                <a:latin typeface="Arial" charset="0"/>
              </a:rPr>
              <a:t>Copyright © 2021 Pearson Education, Inc. All Rights Reserved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SOLVING SYSTEM OF EQUATIONS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458200" cy="5334000"/>
          </a:xfrm>
        </p:spPr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Use the </a:t>
            </a:r>
            <a:r>
              <a:rPr lang="en-US" sz="2800" i="1">
                <a:cs typeface="+mn-cs"/>
              </a:rPr>
              <a:t>x</a:t>
            </a:r>
            <a:r>
              <a:rPr lang="en-US" sz="2800" baseline="-25000">
                <a:cs typeface="+mn-cs"/>
              </a:rPr>
              <a:t>2</a:t>
            </a:r>
            <a:r>
              <a:rPr lang="en-US" sz="2800">
                <a:cs typeface="+mn-cs"/>
              </a:rPr>
              <a:t> in equation 2 to eliminate the         in equation 3.</a:t>
            </a:r>
          </a:p>
        </p:txBody>
      </p:sp>
      <p:graphicFrame>
        <p:nvGraphicFramePr>
          <p:cNvPr id="68710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295400" y="1371600"/>
          <a:ext cx="27559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3" imgW="2755900" imgH="1727200" progId="Equation.DSMT4">
                  <p:embed/>
                </p:oleObj>
              </mc:Choice>
              <mc:Fallback>
                <p:oleObj name="Equation" r:id="rId3" imgW="2755900" imgH="172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71600"/>
                        <a:ext cx="27559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0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4495800" y="1371600"/>
          <a:ext cx="3009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5" imgW="3009900" imgH="1778000" progId="Equation.DSMT4">
                  <p:embed/>
                </p:oleObj>
              </mc:Choice>
              <mc:Fallback>
                <p:oleObj name="Equation" r:id="rId5" imgW="3009900" imgH="177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371600"/>
                        <a:ext cx="30099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2" name="Object 8"/>
          <p:cNvGraphicFramePr>
            <a:graphicFrameLocks noChangeAspect="1"/>
          </p:cNvGraphicFramePr>
          <p:nvPr/>
        </p:nvGraphicFramePr>
        <p:xfrm>
          <a:off x="6629400" y="3860800"/>
          <a:ext cx="6858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7" imgW="761669" imgH="482391" progId="Equation.DSMT4">
                  <p:embed/>
                </p:oleObj>
              </mc:Choice>
              <mc:Fallback>
                <p:oleObj name="Equation" r:id="rId7" imgW="761669" imgH="48239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860800"/>
                        <a:ext cx="6858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3" name="Object 9"/>
          <p:cNvGraphicFramePr>
            <a:graphicFrameLocks noChangeAspect="1"/>
          </p:cNvGraphicFramePr>
          <p:nvPr/>
        </p:nvGraphicFramePr>
        <p:xfrm>
          <a:off x="2971800" y="4419600"/>
          <a:ext cx="26670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9" imgW="2667000" imgH="1803400" progId="Equation.DSMT4">
                  <p:embed/>
                </p:oleObj>
              </mc:Choice>
              <mc:Fallback>
                <p:oleObj name="Equation" r:id="rId9" imgW="2667000" imgH="1803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19600"/>
                        <a:ext cx="26670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latin typeface="Arial" pitchFamily="34" charset="0"/>
              </a:rPr>
              <a:t>Slide 1.1- </a:t>
            </a:r>
            <a:fld id="{E445989C-3F10-451E-95FD-E5863C813B90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12</a:t>
            </a:fld>
            <a:endParaRPr lang="en-CA" altLang="en-US" sz="1200" smtClean="0">
              <a:latin typeface="Arial" pitchFamily="34" charset="0"/>
            </a:endParaRPr>
          </a:p>
        </p:txBody>
      </p:sp>
      <p:sp>
        <p:nvSpPr>
          <p:cNvPr id="14339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 typeface="Symbol" pitchFamily="18" charset="2"/>
              <a:buNone/>
            </a:pPr>
            <a:r>
              <a:rPr lang="en-US" altLang="en-US" sz="1200" smtClean="0">
                <a:latin typeface="Arial" charset="0"/>
              </a:rPr>
              <a:t>Copyright © 2021 Pearson Education, Inc. All Rights Reserved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SOLVING SYSTEM OF EQUATIONS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34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800" dirty="0">
                <a:cs typeface="+mn-cs"/>
              </a:rPr>
              <a:t>The new system has a triangular form.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sz="2800" dirty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sz="2800" dirty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sz="2800" dirty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sz="2800" dirty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sz="2800" dirty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800" dirty="0">
                <a:cs typeface="+mn-cs"/>
              </a:rPr>
              <a:t>Now, you want to eliminate the          term from equation 1, but it is more efficient to use the </a:t>
            </a:r>
            <a:r>
              <a:rPr lang="en-US" sz="2800" i="1" dirty="0">
                <a:cs typeface="+mn-cs"/>
              </a:rPr>
              <a:t>x</a:t>
            </a:r>
            <a:r>
              <a:rPr lang="en-US" sz="2800" baseline="-25000" dirty="0">
                <a:cs typeface="+mn-cs"/>
              </a:rPr>
              <a:t>3</a:t>
            </a:r>
            <a:r>
              <a:rPr lang="en-US" sz="2800" dirty="0">
                <a:cs typeface="+mn-cs"/>
              </a:rPr>
              <a:t> term in equation 3 first to eliminate the         and </a:t>
            </a:r>
            <a:r>
              <a:rPr lang="en-US" sz="2800" i="1" dirty="0">
                <a:cs typeface="+mn-cs"/>
              </a:rPr>
              <a:t>x</a:t>
            </a:r>
            <a:r>
              <a:rPr lang="en-US" sz="2800" baseline="-25000" dirty="0">
                <a:cs typeface="+mn-cs"/>
              </a:rPr>
              <a:t>3</a:t>
            </a:r>
            <a:r>
              <a:rPr lang="en-US" sz="2800" dirty="0">
                <a:cs typeface="+mn-cs"/>
              </a:rPr>
              <a:t> terms in equations 2 and 1.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sz="2800" dirty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800" dirty="0">
              <a:cs typeface="+mn-cs"/>
            </a:endParaRPr>
          </a:p>
        </p:txBody>
      </p:sp>
      <p:graphicFrame>
        <p:nvGraphicFramePr>
          <p:cNvPr id="691205" name="Object 5"/>
          <p:cNvGraphicFramePr>
            <a:graphicFrameLocks noChangeAspect="1"/>
          </p:cNvGraphicFramePr>
          <p:nvPr/>
        </p:nvGraphicFramePr>
        <p:xfrm>
          <a:off x="914400" y="2438400"/>
          <a:ext cx="25400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3" imgW="2540000" imgH="1803400" progId="Equation.DSMT4">
                  <p:embed/>
                </p:oleObj>
              </mc:Choice>
              <mc:Fallback>
                <p:oleObj name="Equation" r:id="rId3" imgW="2540000" imgH="1803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25400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0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908550" y="2438400"/>
          <a:ext cx="2794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5" imgW="2794000" imgH="1778000" progId="Equation.DSMT4">
                  <p:embed/>
                </p:oleObj>
              </mc:Choice>
              <mc:Fallback>
                <p:oleObj name="Equation" r:id="rId5" imgW="2794000" imgH="177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2438400"/>
                        <a:ext cx="27940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09" name="Object 9"/>
          <p:cNvGraphicFramePr>
            <a:graphicFrameLocks noChangeAspect="1"/>
          </p:cNvGraphicFramePr>
          <p:nvPr/>
        </p:nvGraphicFramePr>
        <p:xfrm>
          <a:off x="5448300" y="4445000"/>
          <a:ext cx="7620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7" imgW="774364" imgH="482391" progId="Equation.DSMT4">
                  <p:embed/>
                </p:oleObj>
              </mc:Choice>
              <mc:Fallback>
                <p:oleObj name="Equation" r:id="rId7" imgW="774364" imgH="48239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4445000"/>
                        <a:ext cx="7620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10" name="Object 10"/>
          <p:cNvGraphicFramePr>
            <a:graphicFrameLocks noChangeAspect="1"/>
          </p:cNvGraphicFramePr>
          <p:nvPr/>
        </p:nvGraphicFramePr>
        <p:xfrm>
          <a:off x="5410200" y="5232400"/>
          <a:ext cx="6858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9" imgW="761669" imgH="482391" progId="Equation.DSMT4">
                  <p:embed/>
                </p:oleObj>
              </mc:Choice>
              <mc:Fallback>
                <p:oleObj name="Equation" r:id="rId9" imgW="761669" imgH="48239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232400"/>
                        <a:ext cx="6858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latin typeface="Arial" pitchFamily="34" charset="0"/>
              </a:rPr>
              <a:t>Slide 1.1- </a:t>
            </a:r>
            <a:fld id="{5AB6491D-D800-4FC9-83A1-63426D381DF7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13</a:t>
            </a:fld>
            <a:endParaRPr lang="en-CA" altLang="en-US" sz="1200" smtClean="0">
              <a:latin typeface="Arial" pitchFamily="34" charset="0"/>
            </a:endParaRPr>
          </a:p>
        </p:txBody>
      </p:sp>
      <p:sp>
        <p:nvSpPr>
          <p:cNvPr id="15363" name="Footer Placeholder 6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 typeface="Symbol" pitchFamily="18" charset="2"/>
              <a:buNone/>
            </a:pPr>
            <a:r>
              <a:rPr lang="en-US" altLang="en-US" sz="1200" smtClean="0">
                <a:latin typeface="Arial" charset="0"/>
              </a:rPr>
              <a:t>Copyright © 2021 Pearson Education, Inc. All Rights Reserved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SOLVING SYSTEM OF EQUATIONS</a:t>
            </a:r>
          </a:p>
        </p:txBody>
      </p:sp>
      <p:graphicFrame>
        <p:nvGraphicFramePr>
          <p:cNvPr id="693252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1447800" y="1447800"/>
          <a:ext cx="20320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2032000" imgH="1803400" progId="Equation.DSMT4">
                  <p:embed/>
                </p:oleObj>
              </mc:Choice>
              <mc:Fallback>
                <p:oleObj name="Equation" r:id="rId3" imgW="2032000" imgH="180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47800"/>
                        <a:ext cx="20320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3256" name="Rectangle 8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3429000"/>
            <a:ext cx="8229600" cy="2743200"/>
          </a:xfrm>
        </p:spPr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Now, combine the results of these two operations.</a:t>
            </a:r>
          </a:p>
        </p:txBody>
      </p:sp>
      <p:graphicFrame>
        <p:nvGraphicFramePr>
          <p:cNvPr id="693253" name="Object 5"/>
          <p:cNvGraphicFramePr>
            <a:graphicFrameLocks noChangeAspect="1"/>
          </p:cNvGraphicFramePr>
          <p:nvPr/>
        </p:nvGraphicFramePr>
        <p:xfrm>
          <a:off x="4343400" y="1447800"/>
          <a:ext cx="27432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5" imgW="2743200" imgH="1803400" progId="Equation.DSMT4">
                  <p:embed/>
                </p:oleObj>
              </mc:Choice>
              <mc:Fallback>
                <p:oleObj name="Equation" r:id="rId5" imgW="2743200" imgH="1803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47800"/>
                        <a:ext cx="27432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7" name="Object 9"/>
          <p:cNvGraphicFramePr>
            <a:graphicFrameLocks noChangeAspect="1"/>
          </p:cNvGraphicFramePr>
          <p:nvPr>
            <p:ph sz="quarter" idx="2"/>
          </p:nvPr>
        </p:nvGraphicFramePr>
        <p:xfrm>
          <a:off x="1447800" y="4114800"/>
          <a:ext cx="20574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7" imgW="2057400" imgH="1727200" progId="Equation.DSMT4">
                  <p:embed/>
                </p:oleObj>
              </mc:Choice>
              <mc:Fallback>
                <p:oleObj name="Equation" r:id="rId7" imgW="2057400" imgH="172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14800"/>
                        <a:ext cx="20574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9" name="Object 11"/>
          <p:cNvGraphicFramePr>
            <a:graphicFrameLocks noChangeAspect="1"/>
          </p:cNvGraphicFramePr>
          <p:nvPr/>
        </p:nvGraphicFramePr>
        <p:xfrm>
          <a:off x="4495800" y="4038600"/>
          <a:ext cx="2768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9" imgW="2768600" imgH="1778000" progId="Equation.DSMT4">
                  <p:embed/>
                </p:oleObj>
              </mc:Choice>
              <mc:Fallback>
                <p:oleObj name="Equation" r:id="rId9" imgW="2768600" imgH="1778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038600"/>
                        <a:ext cx="27686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latin typeface="Arial" pitchFamily="34" charset="0"/>
              </a:rPr>
              <a:t>Slide 1.1- </a:t>
            </a:r>
            <a:fld id="{346EE576-54EE-4518-8AD5-56B640A38676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14</a:t>
            </a:fld>
            <a:endParaRPr lang="en-CA" altLang="en-US" sz="1200" smtClean="0">
              <a:latin typeface="Arial" pitchFamily="34" charset="0"/>
            </a:endParaRPr>
          </a:p>
        </p:txBody>
      </p:sp>
      <p:sp>
        <p:nvSpPr>
          <p:cNvPr id="16387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 typeface="Symbol" pitchFamily="18" charset="2"/>
              <a:buNone/>
            </a:pPr>
            <a:r>
              <a:rPr lang="en-US" altLang="en-US" sz="1200" smtClean="0">
                <a:latin typeface="Arial" charset="0"/>
              </a:rPr>
              <a:t>Copyright © 2021 Pearson Education, Inc. All Rights Reserved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SOLVING SYSTEM OF EQUATIONS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34400" cy="4572000"/>
          </a:xfrm>
        </p:spPr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Move back to the </a:t>
            </a:r>
            <a:r>
              <a:rPr lang="en-US" sz="2800" i="1">
                <a:cs typeface="+mn-cs"/>
              </a:rPr>
              <a:t>x</a:t>
            </a:r>
            <a:r>
              <a:rPr lang="en-US" sz="2800" baseline="-25000">
                <a:cs typeface="+mn-cs"/>
              </a:rPr>
              <a:t>2</a:t>
            </a:r>
            <a:r>
              <a:rPr lang="en-US" sz="2800">
                <a:cs typeface="+mn-cs"/>
              </a:rPr>
              <a:t> in equation 2, and use it to eliminate the          above it. Because of the previous work with </a:t>
            </a:r>
            <a:r>
              <a:rPr lang="en-US" sz="2800" i="1">
                <a:cs typeface="+mn-cs"/>
              </a:rPr>
              <a:t>x</a:t>
            </a:r>
            <a:r>
              <a:rPr lang="en-US" sz="2800" baseline="-25000">
                <a:cs typeface="+mn-cs"/>
              </a:rPr>
              <a:t>3</a:t>
            </a:r>
            <a:r>
              <a:rPr lang="en-US" sz="2800">
                <a:cs typeface="+mn-cs"/>
              </a:rPr>
              <a:t>, there is now no arithmetic involving </a:t>
            </a:r>
            <a:r>
              <a:rPr lang="en-US" sz="2800" i="1">
                <a:cs typeface="+mn-cs"/>
              </a:rPr>
              <a:t>x</a:t>
            </a:r>
            <a:r>
              <a:rPr lang="en-US" sz="2800" baseline="-25000">
                <a:cs typeface="+mn-cs"/>
              </a:rPr>
              <a:t>3</a:t>
            </a:r>
            <a:r>
              <a:rPr lang="en-US" sz="2800">
                <a:cs typeface="+mn-cs"/>
              </a:rPr>
              <a:t> terms. Add 2 times equation 2 to equation 1 and obtain the system:</a:t>
            </a:r>
          </a:p>
        </p:txBody>
      </p:sp>
      <p:graphicFrame>
        <p:nvGraphicFramePr>
          <p:cNvPr id="696324" name="Object 4"/>
          <p:cNvGraphicFramePr>
            <a:graphicFrameLocks noChangeAspect="1"/>
          </p:cNvGraphicFramePr>
          <p:nvPr/>
        </p:nvGraphicFramePr>
        <p:xfrm>
          <a:off x="2743200" y="3657600"/>
          <a:ext cx="11430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3" imgW="1143000" imgH="1727200" progId="Equation.DSMT4">
                  <p:embed/>
                </p:oleObj>
              </mc:Choice>
              <mc:Fallback>
                <p:oleObj name="Equation" r:id="rId3" imgW="1143000" imgH="172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657600"/>
                        <a:ext cx="11430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25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4648200" y="3657600"/>
          <a:ext cx="2540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5" imgW="2540000" imgH="1778000" progId="Equation.DSMT4">
                  <p:embed/>
                </p:oleObj>
              </mc:Choice>
              <mc:Fallback>
                <p:oleObj name="Equation" r:id="rId5" imgW="2540000" imgH="177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657600"/>
                        <a:ext cx="25400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27" name="Object 7"/>
          <p:cNvGraphicFramePr>
            <a:graphicFrameLocks noChangeAspect="1"/>
          </p:cNvGraphicFramePr>
          <p:nvPr/>
        </p:nvGraphicFramePr>
        <p:xfrm>
          <a:off x="2819400" y="2082800"/>
          <a:ext cx="7620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7" imgW="774364" imgH="482391" progId="Equation.DSMT4">
                  <p:embed/>
                </p:oleObj>
              </mc:Choice>
              <mc:Fallback>
                <p:oleObj name="Equation" r:id="rId7" imgW="774364" imgH="48239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82800"/>
                        <a:ext cx="7620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latin typeface="Arial" pitchFamily="34" charset="0"/>
              </a:rPr>
              <a:t>Slide 1.1- </a:t>
            </a:r>
            <a:fld id="{9DF1D979-5870-4B3E-96ED-DD3597BE558D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15</a:t>
            </a:fld>
            <a:endParaRPr lang="en-CA" altLang="en-US" sz="1200" smtClean="0">
              <a:latin typeface="Arial" pitchFamily="34" charset="0"/>
            </a:endParaRPr>
          </a:p>
        </p:txBody>
      </p:sp>
      <p:sp>
        <p:nvSpPr>
          <p:cNvPr id="17411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 typeface="Symbol" pitchFamily="18" charset="2"/>
              <a:buNone/>
            </a:pPr>
            <a:r>
              <a:rPr lang="en-US" altLang="en-US" sz="1200" smtClean="0">
                <a:latin typeface="Arial" charset="0"/>
              </a:rPr>
              <a:t>Copyright © 2021 Pearson Education, Inc. All Rights Reserved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REASONABLE ANSWERS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Thus, the only solution of the original system is (29,16,3). To verify that (29,16,3) is a solution, and hence a </a:t>
            </a:r>
            <a:r>
              <a:rPr lang="en-US" sz="2800" i="1">
                <a:cs typeface="+mn-cs"/>
              </a:rPr>
              <a:t>reasonable answer</a:t>
            </a:r>
            <a:r>
              <a:rPr lang="en-US" sz="2800">
                <a:cs typeface="+mn-cs"/>
              </a:rPr>
              <a:t>, substitute these values into the left side of the original system, and compute.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The results agree with the right side of the original system, so (29,16,3) is a solution of the system.</a:t>
            </a:r>
          </a:p>
        </p:txBody>
      </p:sp>
      <p:graphicFrame>
        <p:nvGraphicFramePr>
          <p:cNvPr id="698372" name="Object 4"/>
          <p:cNvGraphicFramePr>
            <a:graphicFrameLocks noChangeAspect="1"/>
          </p:cNvGraphicFramePr>
          <p:nvPr/>
        </p:nvGraphicFramePr>
        <p:xfrm>
          <a:off x="1219200" y="3352800"/>
          <a:ext cx="693420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3" imgW="6946900" imgH="1651000" progId="Equation.DSMT4">
                  <p:embed/>
                </p:oleObj>
              </mc:Choice>
              <mc:Fallback>
                <p:oleObj name="Equation" r:id="rId3" imgW="6946900" imgH="165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352800"/>
                        <a:ext cx="6934200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latin typeface="Arial" pitchFamily="34" charset="0"/>
              </a:rPr>
              <a:t>Slide 1.1- </a:t>
            </a:r>
            <a:fld id="{61DDCFDD-CC88-4387-A807-AC30E015DA43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16</a:t>
            </a:fld>
            <a:endParaRPr lang="en-CA" altLang="en-US" sz="1200" smtClean="0">
              <a:latin typeface="Arial" pitchFamily="34" charset="0"/>
            </a:endParaRPr>
          </a:p>
        </p:txBody>
      </p:sp>
      <p:sp>
        <p:nvSpPr>
          <p:cNvPr id="18435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 typeface="Symbol" pitchFamily="18" charset="2"/>
              <a:buNone/>
            </a:pPr>
            <a:r>
              <a:rPr lang="en-US" altLang="en-US" sz="1200" smtClean="0">
                <a:latin typeface="Arial" charset="0"/>
              </a:rPr>
              <a:t>Copyright © 2021 Pearson Education, Inc. All Rights Reserved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ELEMENTARY ROW OPERATIONS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Elementary row operations include the following: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charset="0"/>
              <a:buAutoNum type="arabicPeriod"/>
              <a:defRPr/>
            </a:pPr>
            <a:r>
              <a:rPr lang="en-US" sz="2800"/>
              <a:t>(Replacement) Replace one row by the sum of itself and a multiple of another row.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charset="0"/>
              <a:buAutoNum type="arabicPeriod"/>
              <a:defRPr/>
            </a:pPr>
            <a:r>
              <a:rPr lang="en-US" sz="2800"/>
              <a:t>(Interchange) Interchange two rows.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charset="0"/>
              <a:buAutoNum type="arabicPeriod"/>
              <a:defRPr/>
            </a:pPr>
            <a:r>
              <a:rPr lang="en-US" sz="2800"/>
              <a:t>(Scaling) Multiply all entries in a row by a nonzero constant.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800">
              <a:cs typeface="+mn-cs"/>
            </a:endParaRPr>
          </a:p>
          <a:p>
            <a:pPr marL="609600" indent="-609600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Two matrices are called </a:t>
            </a:r>
            <a:r>
              <a:rPr lang="en-US" sz="2800" b="1">
                <a:cs typeface="+mn-cs"/>
              </a:rPr>
              <a:t>row equivalent</a:t>
            </a:r>
            <a:r>
              <a:rPr lang="en-US" sz="2800">
                <a:cs typeface="+mn-cs"/>
              </a:rPr>
              <a:t> if there is a sequence of elementary row operations that transforms one matrix into the other.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latin typeface="Arial" pitchFamily="34" charset="0"/>
              </a:rPr>
              <a:t>Slide 1.1- </a:t>
            </a:r>
            <a:fld id="{8FD49BB6-AB6C-4BDB-8A78-6AE02A2C3D04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17</a:t>
            </a:fld>
            <a:endParaRPr lang="en-CA" altLang="en-US" sz="1200" smtClean="0">
              <a:latin typeface="Arial" pitchFamily="34" charset="0"/>
            </a:endParaRPr>
          </a:p>
        </p:txBody>
      </p:sp>
      <p:sp>
        <p:nvSpPr>
          <p:cNvPr id="19459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 typeface="Symbol" pitchFamily="18" charset="2"/>
              <a:buNone/>
            </a:pPr>
            <a:r>
              <a:rPr lang="en-US" altLang="en-US" sz="1200" smtClean="0">
                <a:latin typeface="Arial" charset="0"/>
              </a:rPr>
              <a:t>Copyright © 2021 Pearson Education, Inc. All Rights Reserved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ELEMENTARY ROW OPERATIONS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609600" indent="-609600" eaLnBrk="1" hangingPunct="1"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It is important to note that row operations are reversible.</a:t>
            </a:r>
          </a:p>
          <a:p>
            <a:pPr marL="609600" indent="-609600" eaLnBrk="1" hangingPunct="1"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If the augmented matrices of two linear systems are row equivalent, then the two systems have the same solution set.</a:t>
            </a:r>
          </a:p>
          <a:p>
            <a:pPr marL="609600" indent="-609600" eaLnBrk="1" hangingPunct="1"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Two fundamental questions about a linear system are as follows:</a:t>
            </a:r>
          </a:p>
          <a:p>
            <a:pPr marL="1371600" lvl="2" indent="-457200" eaLnBrk="1" hangingPunct="1">
              <a:buFont typeface="Wingdings" charset="0"/>
              <a:buAutoNum type="arabicPeriod"/>
              <a:defRPr/>
            </a:pPr>
            <a:r>
              <a:rPr lang="en-US" sz="2800"/>
              <a:t>Is the system consistent; that is, does at least one solution </a:t>
            </a:r>
            <a:r>
              <a:rPr lang="en-US" sz="2800" i="1"/>
              <a:t>exist</a:t>
            </a:r>
            <a:r>
              <a:rPr lang="en-US" sz="2800"/>
              <a:t>?</a:t>
            </a:r>
          </a:p>
          <a:p>
            <a:pPr marL="1371600" lvl="2" indent="-457200" eaLnBrk="1" hangingPunct="1">
              <a:buFont typeface="Wingdings" charset="0"/>
              <a:buAutoNum type="arabicPeriod"/>
              <a:defRPr/>
            </a:pPr>
            <a:r>
              <a:rPr lang="en-US" sz="2800"/>
              <a:t>If a solution exists, is it the </a:t>
            </a:r>
            <a:r>
              <a:rPr lang="en-US" sz="2800" i="1"/>
              <a:t>only</a:t>
            </a:r>
            <a:r>
              <a:rPr lang="en-US" sz="2800"/>
              <a:t> one; that is, is the solution </a:t>
            </a:r>
            <a:r>
              <a:rPr lang="en-US" sz="2800" i="1"/>
              <a:t>unique</a:t>
            </a:r>
            <a:r>
              <a:rPr lang="en-US" sz="2800"/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latin typeface="Arial" pitchFamily="34" charset="0"/>
              </a:rPr>
              <a:t>Slide 1.1- </a:t>
            </a:r>
            <a:fld id="{84E40137-1F6E-4FA6-BEAA-7CFE7B26296D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18</a:t>
            </a:fld>
            <a:endParaRPr lang="en-CA" altLang="en-US" sz="1200" smtClean="0">
              <a:latin typeface="Arial" pitchFamily="34" charset="0"/>
            </a:endParaRPr>
          </a:p>
        </p:txBody>
      </p:sp>
      <p:sp>
        <p:nvSpPr>
          <p:cNvPr id="20483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 typeface="Symbol" pitchFamily="18" charset="2"/>
              <a:buNone/>
            </a:pPr>
            <a:r>
              <a:rPr lang="en-US" altLang="en-US" sz="1200" smtClean="0">
                <a:latin typeface="Arial" charset="0"/>
              </a:rPr>
              <a:t>Copyright © 2021 Pearson Education, Inc. All Rights Reserved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EXISTENCE AND UNIQUENESS OF SYSTEM OF EQUATIONS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800" b="1">
                <a:cs typeface="+mn-cs"/>
              </a:rPr>
              <a:t>Example 2:</a:t>
            </a:r>
            <a:r>
              <a:rPr lang="en-US" sz="2800">
                <a:cs typeface="+mn-cs"/>
              </a:rPr>
              <a:t> Determine if the following system is consistent.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800">
                <a:cs typeface="+mn-cs"/>
              </a:rPr>
              <a:t>                                                                             ----(4)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 b="1">
                <a:cs typeface="+mn-cs"/>
              </a:rPr>
              <a:t>Solution:</a:t>
            </a:r>
            <a:r>
              <a:rPr lang="en-US" sz="2800">
                <a:cs typeface="+mn-cs"/>
              </a:rPr>
              <a:t> The augmented matrix is</a:t>
            </a:r>
          </a:p>
        </p:txBody>
      </p:sp>
      <p:graphicFrame>
        <p:nvGraphicFramePr>
          <p:cNvPr id="705540" name="Object 4"/>
          <p:cNvGraphicFramePr>
            <a:graphicFrameLocks noChangeAspect="1"/>
          </p:cNvGraphicFramePr>
          <p:nvPr/>
        </p:nvGraphicFramePr>
        <p:xfrm>
          <a:off x="2819400" y="2286000"/>
          <a:ext cx="29083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3" imgW="2908300" imgH="1727200" progId="Equation.DSMT4">
                  <p:embed/>
                </p:oleObj>
              </mc:Choice>
              <mc:Fallback>
                <p:oleObj name="Equation" r:id="rId3" imgW="2908300" imgH="172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86000"/>
                        <a:ext cx="29083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1" name="Object 5"/>
          <p:cNvGraphicFramePr>
            <a:graphicFrameLocks noChangeAspect="1"/>
          </p:cNvGraphicFramePr>
          <p:nvPr/>
        </p:nvGraphicFramePr>
        <p:xfrm>
          <a:off x="3124200" y="4648200"/>
          <a:ext cx="2768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5" imgW="2768600" imgH="1778000" progId="Equation.DSMT4">
                  <p:embed/>
                </p:oleObj>
              </mc:Choice>
              <mc:Fallback>
                <p:oleObj name="Equation" r:id="rId5" imgW="2768600" imgH="177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648200"/>
                        <a:ext cx="27686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latin typeface="Arial" pitchFamily="34" charset="0"/>
              </a:rPr>
              <a:t>Slide 1.1- </a:t>
            </a:r>
            <a:fld id="{27127946-1C9B-46E5-9B89-AEC10995D6C0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19</a:t>
            </a:fld>
            <a:endParaRPr lang="en-CA" altLang="en-US" sz="1200" smtClean="0">
              <a:latin typeface="Arial" pitchFamily="34" charset="0"/>
            </a:endParaRPr>
          </a:p>
        </p:txBody>
      </p:sp>
      <p:sp>
        <p:nvSpPr>
          <p:cNvPr id="21507" name="Footer Placeholder 6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 typeface="Symbol" pitchFamily="18" charset="2"/>
              <a:buNone/>
            </a:pPr>
            <a:r>
              <a:rPr lang="en-US" altLang="en-US" sz="1200" smtClean="0">
                <a:latin typeface="Arial" charset="0"/>
              </a:rPr>
              <a:t>Copyright © 2021 Pearson Education, Inc. All Rights Reserved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EXISTENCE AND UNIQUENESS OF SYSTEM OF EQUATIONS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686800" cy="5105400"/>
          </a:xfrm>
        </p:spPr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To obtain an </a:t>
            </a:r>
            <a:r>
              <a:rPr lang="en-US" sz="2800" i="1">
                <a:cs typeface="+mn-cs"/>
              </a:rPr>
              <a:t>x</a:t>
            </a:r>
            <a:r>
              <a:rPr lang="en-US" sz="2800" baseline="-25000">
                <a:cs typeface="+mn-cs"/>
              </a:rPr>
              <a:t>1</a:t>
            </a:r>
            <a:r>
              <a:rPr lang="en-US" sz="2800">
                <a:cs typeface="+mn-cs"/>
              </a:rPr>
              <a:t> in in the first equation, interchange rows 1 and 2.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To eliminate the 5</a:t>
            </a:r>
            <a:r>
              <a:rPr lang="en-US" sz="2800" i="1">
                <a:cs typeface="+mn-cs"/>
              </a:rPr>
              <a:t>x</a:t>
            </a:r>
            <a:r>
              <a:rPr lang="en-US" sz="2800" baseline="-25000">
                <a:cs typeface="+mn-cs"/>
              </a:rPr>
              <a:t>1</a:t>
            </a:r>
            <a:r>
              <a:rPr lang="en-US" sz="2800">
                <a:cs typeface="+mn-cs"/>
              </a:rPr>
              <a:t> term in the third equation, add             times row 1 to row 3.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800">
                <a:cs typeface="+mn-cs"/>
              </a:rPr>
              <a:t>                                                                                ----(5)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2800">
              <a:cs typeface="+mn-cs"/>
            </a:endParaRPr>
          </a:p>
        </p:txBody>
      </p:sp>
      <p:graphicFrame>
        <p:nvGraphicFramePr>
          <p:cNvPr id="70656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505200" y="1905000"/>
          <a:ext cx="2768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3" imgW="2768600" imgH="1778000" progId="Equation.DSMT4">
                  <p:embed/>
                </p:oleObj>
              </mc:Choice>
              <mc:Fallback>
                <p:oleObj name="Equation" r:id="rId3" imgW="2768600" imgH="177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05000"/>
                        <a:ext cx="27686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66" name="Object 6"/>
          <p:cNvGraphicFramePr>
            <a:graphicFrameLocks noChangeAspect="1"/>
          </p:cNvGraphicFramePr>
          <p:nvPr/>
        </p:nvGraphicFramePr>
        <p:xfrm>
          <a:off x="8229600" y="3873500"/>
          <a:ext cx="7747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5" imgW="926698" imgH="355446" progId="Equation.DSMT4">
                  <p:embed/>
                </p:oleObj>
              </mc:Choice>
              <mc:Fallback>
                <p:oleObj name="Equation" r:id="rId5" imgW="926698" imgH="3554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873500"/>
                        <a:ext cx="7747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70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05200" y="4833938"/>
          <a:ext cx="27686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7" imgW="3924300" imgH="1778000" progId="Equation.DSMT4">
                  <p:embed/>
                </p:oleObj>
              </mc:Choice>
              <mc:Fallback>
                <p:oleObj name="Equation" r:id="rId7" imgW="3924300" imgH="1778000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33938"/>
                        <a:ext cx="276860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latin typeface="Arial" pitchFamily="34" charset="0"/>
              </a:rPr>
              <a:t>Slide 1.1- </a:t>
            </a:r>
            <a:fld id="{1F18CBFC-D7BA-4597-BECE-357552112F8A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2</a:t>
            </a:fld>
            <a:endParaRPr lang="en-CA" altLang="en-US" sz="1200" smtClean="0">
              <a:latin typeface="Arial" pitchFamily="34" charset="0"/>
            </a:endParaRPr>
          </a:p>
        </p:txBody>
      </p:sp>
      <p:sp>
        <p:nvSpPr>
          <p:cNvPr id="4099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 typeface="Symbol" pitchFamily="18" charset="2"/>
              <a:buNone/>
            </a:pPr>
            <a:r>
              <a:rPr lang="en-US" altLang="en-US" sz="1200" smtClean="0">
                <a:latin typeface="Arial" charset="0"/>
              </a:rPr>
              <a:t>Copyright © 2021 Pearson Education, Inc. All Rights Reserved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LINEAR EQUATION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>
                <a:ea typeface="ＭＳ Ｐゴシック" pitchFamily="34" charset="-128"/>
              </a:rPr>
              <a:t>A </a:t>
            </a:r>
            <a:r>
              <a:rPr lang="en-US" altLang="en-US" sz="2800" b="1" smtClean="0">
                <a:ea typeface="ＭＳ Ｐゴシック" pitchFamily="34" charset="-128"/>
              </a:rPr>
              <a:t>linear equation</a:t>
            </a:r>
            <a:r>
              <a:rPr lang="en-US" altLang="en-US" sz="2800" smtClean="0">
                <a:ea typeface="ＭＳ Ｐゴシック" pitchFamily="34" charset="-128"/>
              </a:rPr>
              <a:t> in the variables                is an equation that can be written in the form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800" smtClean="0">
                <a:ea typeface="ＭＳ Ｐゴシック" pitchFamily="34" charset="-128"/>
              </a:rPr>
              <a:t>                                                                    ,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800" smtClean="0">
                <a:ea typeface="ＭＳ Ｐゴシック" pitchFamily="34" charset="-128"/>
              </a:rPr>
              <a:t>	where </a:t>
            </a:r>
            <a:r>
              <a:rPr lang="en-US" altLang="en-US" sz="2800" i="1" smtClean="0">
                <a:ea typeface="ＭＳ Ｐゴシック" pitchFamily="34" charset="-128"/>
              </a:rPr>
              <a:t>b</a:t>
            </a:r>
            <a:r>
              <a:rPr lang="en-US" altLang="en-US" sz="2800" smtClean="0">
                <a:ea typeface="ＭＳ Ｐゴシック" pitchFamily="34" charset="-128"/>
              </a:rPr>
              <a:t> and the coefficients                are real or complex numbers that are usually known in advance.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sz="280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en-US" sz="2800" smtClean="0">
                <a:ea typeface="ＭＳ Ｐゴシック" pitchFamily="34" charset="-128"/>
              </a:rPr>
              <a:t>A </a:t>
            </a:r>
            <a:r>
              <a:rPr lang="en-US" altLang="en-US" sz="2800" b="1" smtClean="0">
                <a:ea typeface="ＭＳ Ｐゴシック" pitchFamily="34" charset="-128"/>
              </a:rPr>
              <a:t>system of linear equations</a:t>
            </a:r>
            <a:r>
              <a:rPr lang="en-US" altLang="en-US" sz="2800" smtClean="0">
                <a:ea typeface="ＭＳ Ｐゴシック" pitchFamily="34" charset="-128"/>
              </a:rPr>
              <a:t> (or a </a:t>
            </a:r>
            <a:r>
              <a:rPr lang="en-US" altLang="en-US" sz="2800" b="1" smtClean="0">
                <a:ea typeface="ＭＳ Ｐゴシック" pitchFamily="34" charset="-128"/>
              </a:rPr>
              <a:t>linear system</a:t>
            </a:r>
            <a:r>
              <a:rPr lang="en-US" altLang="en-US" sz="2800" smtClean="0">
                <a:ea typeface="ＭＳ Ｐゴシック" pitchFamily="34" charset="-128"/>
              </a:rPr>
              <a:t>) is a collection of one or more linear equations involving the same variables </a:t>
            </a:r>
            <a:r>
              <a:rPr lang="en-US" altLang="en-US" sz="2800" smtClean="0">
                <a:ea typeface="ＭＳ Ｐゴシック" pitchFamily="34" charset="-128"/>
                <a:cs typeface="Times New Roman" pitchFamily="18" charset="0"/>
              </a:rPr>
              <a:t>—</a:t>
            </a:r>
            <a:r>
              <a:rPr lang="en-US" altLang="en-US" sz="2800" smtClean="0">
                <a:ea typeface="ＭＳ Ｐゴシック" pitchFamily="34" charset="-128"/>
              </a:rPr>
              <a:t> say, </a:t>
            </a:r>
            <a:r>
              <a:rPr lang="en-US" altLang="en-US" sz="2800" i="1" smtClean="0">
                <a:ea typeface="ＭＳ Ｐゴシック" pitchFamily="34" charset="-128"/>
              </a:rPr>
              <a:t>x</a:t>
            </a:r>
            <a:r>
              <a:rPr lang="en-US" altLang="en-US" sz="2800" baseline="-25000" smtClean="0">
                <a:ea typeface="ＭＳ Ｐゴシック" pitchFamily="34" charset="-128"/>
              </a:rPr>
              <a:t>1</a:t>
            </a:r>
            <a:r>
              <a:rPr lang="en-US" altLang="en-US" sz="2800" smtClean="0">
                <a:ea typeface="ＭＳ Ｐゴシック" pitchFamily="34" charset="-128"/>
              </a:rPr>
              <a:t>,…., </a:t>
            </a:r>
            <a:r>
              <a:rPr lang="en-US" altLang="en-US" sz="2800" i="1" smtClean="0">
                <a:ea typeface="ＭＳ Ｐゴシック" pitchFamily="34" charset="-128"/>
              </a:rPr>
              <a:t>x</a:t>
            </a:r>
            <a:r>
              <a:rPr lang="en-US" altLang="en-US" sz="2800" i="1" baseline="-25000" smtClean="0">
                <a:ea typeface="ＭＳ Ｐゴシック" pitchFamily="34" charset="-128"/>
              </a:rPr>
              <a:t>n</a:t>
            </a:r>
            <a:r>
              <a:rPr lang="en-US" altLang="en-US" sz="2800" smtClean="0">
                <a:ea typeface="ＭＳ Ｐゴシック" pitchFamily="34" charset="-128"/>
              </a:rPr>
              <a:t>.</a:t>
            </a:r>
          </a:p>
        </p:txBody>
      </p:sp>
      <p:graphicFrame>
        <p:nvGraphicFramePr>
          <p:cNvPr id="316425" name="Object 9"/>
          <p:cNvGraphicFramePr>
            <a:graphicFrameLocks noChangeAspect="1"/>
          </p:cNvGraphicFramePr>
          <p:nvPr/>
        </p:nvGraphicFramePr>
        <p:xfrm>
          <a:off x="5867400" y="1638300"/>
          <a:ext cx="129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4" imgW="1295400" imgH="482600" progId="Equation.DSMT4">
                  <p:embed/>
                </p:oleObj>
              </mc:Choice>
              <mc:Fallback>
                <p:oleObj name="Equation" r:id="rId4" imgW="12954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638300"/>
                        <a:ext cx="1295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0" name="Object 14"/>
          <p:cNvGraphicFramePr>
            <a:graphicFrameLocks noChangeAspect="1"/>
          </p:cNvGraphicFramePr>
          <p:nvPr/>
        </p:nvGraphicFramePr>
        <p:xfrm>
          <a:off x="2667000" y="2590800"/>
          <a:ext cx="3975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6" imgW="3975100" imgH="482600" progId="Equation.DSMT4">
                  <p:embed/>
                </p:oleObj>
              </mc:Choice>
              <mc:Fallback>
                <p:oleObj name="Equation" r:id="rId6" imgW="3975100" imgH="482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90800"/>
                        <a:ext cx="3975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1" name="Object 15"/>
          <p:cNvGraphicFramePr>
            <a:graphicFrameLocks noChangeAspect="1"/>
          </p:cNvGraphicFramePr>
          <p:nvPr/>
        </p:nvGraphicFramePr>
        <p:xfrm>
          <a:off x="4953000" y="3098800"/>
          <a:ext cx="1308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8" imgW="1307532" imgH="482391" progId="Equation.DSMT4">
                  <p:embed/>
                </p:oleObj>
              </mc:Choice>
              <mc:Fallback>
                <p:oleObj name="Equation" r:id="rId8" imgW="1307532" imgH="48239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098800"/>
                        <a:ext cx="1308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10" imgW="475104" imgH="810471" progId="Equation.DSMT4">
                  <p:embed/>
                </p:oleObj>
              </mc:Choice>
              <mc:Fallback>
                <p:oleObj name="Equation" r:id="rId10" imgW="475104" imgH="810471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12" imgW="475104" imgH="810471" progId="Equation.DSMT4">
                  <p:embed/>
                </p:oleObj>
              </mc:Choice>
              <mc:Fallback>
                <p:oleObj name="Equation" r:id="rId12" imgW="475104" imgH="810471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8"/>
          <p:cNvGraphicFramePr>
            <a:graphicFrameLocks noChangeAspect="1"/>
          </p:cNvGraphicFramePr>
          <p:nvPr/>
        </p:nvGraphicFramePr>
        <p:xfrm>
          <a:off x="25146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13" imgW="475104" imgH="810471" progId="Equation.DSMT4">
                  <p:embed/>
                </p:oleObj>
              </mc:Choice>
              <mc:Fallback>
                <p:oleObj name="Equation" r:id="rId13" imgW="475104" imgH="810471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latin typeface="Arial" pitchFamily="34" charset="0"/>
              </a:rPr>
              <a:t>Slide 1.1- </a:t>
            </a:r>
            <a:fld id="{712E6E07-A3EA-47CB-94CD-35FE0278AF6C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20</a:t>
            </a:fld>
            <a:endParaRPr lang="en-CA" altLang="en-US" sz="1200" smtClean="0">
              <a:latin typeface="Arial" pitchFamily="34" charset="0"/>
            </a:endParaRPr>
          </a:p>
        </p:txBody>
      </p:sp>
      <p:sp>
        <p:nvSpPr>
          <p:cNvPr id="22531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 typeface="Symbol" pitchFamily="18" charset="2"/>
              <a:buNone/>
            </a:pPr>
            <a:r>
              <a:rPr lang="en-US" altLang="en-US" sz="1200" smtClean="0">
                <a:latin typeface="Arial" charset="0"/>
              </a:rPr>
              <a:t>Copyright © 2021 Pearson Education, Inc. All Rights Reserved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EXISTENCE AND UNIQUENESS OF SYSTEM OF EQUATIONS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44600"/>
            <a:ext cx="8458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800" dirty="0">
                <a:cs typeface="+mn-cs"/>
              </a:rPr>
              <a:t>Next, use the </a:t>
            </a:r>
            <a:r>
              <a:rPr lang="en-US" sz="2800" i="1" dirty="0">
                <a:cs typeface="+mn-cs"/>
              </a:rPr>
              <a:t>x</a:t>
            </a:r>
            <a:r>
              <a:rPr lang="en-US" sz="2800" baseline="-25000" dirty="0">
                <a:cs typeface="+mn-cs"/>
              </a:rPr>
              <a:t>2</a:t>
            </a:r>
            <a:r>
              <a:rPr lang="en-US" sz="2800" dirty="0">
                <a:cs typeface="+mn-cs"/>
              </a:rPr>
              <a:t> term in the second equation to eliminate the                term from the third equation. Add        times row 2 to row 3.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sz="2800" dirty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                                                                                            ----(6)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sz="2400" dirty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sz="2800" dirty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800" dirty="0">
                <a:cs typeface="+mn-cs"/>
              </a:rPr>
              <a:t>The augmented matrix is now in triangular form. To interpret it correctly, go back to equation notation.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800" dirty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                                                                              ----(7)</a:t>
            </a:r>
          </a:p>
        </p:txBody>
      </p:sp>
      <p:graphicFrame>
        <p:nvGraphicFramePr>
          <p:cNvPr id="710660" name="Object 4"/>
          <p:cNvGraphicFramePr>
            <a:graphicFrameLocks noChangeAspect="1"/>
          </p:cNvGraphicFramePr>
          <p:nvPr/>
        </p:nvGraphicFramePr>
        <p:xfrm>
          <a:off x="2819400" y="1727200"/>
          <a:ext cx="1295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3" imgW="1459866" imgH="482391" progId="Equation.DSMT4">
                  <p:embed/>
                </p:oleObj>
              </mc:Choice>
              <mc:Fallback>
                <p:oleObj name="Equation" r:id="rId3" imgW="1459866" imgH="48239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27200"/>
                        <a:ext cx="12954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61" name="Object 5"/>
          <p:cNvGraphicFramePr>
            <a:graphicFrameLocks noChangeAspect="1"/>
          </p:cNvGraphicFramePr>
          <p:nvPr/>
        </p:nvGraphicFramePr>
        <p:xfrm>
          <a:off x="1600200" y="2146300"/>
          <a:ext cx="5334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5" imgW="634725" imgH="355446" progId="Equation.DSMT4">
                  <p:embed/>
                </p:oleObj>
              </mc:Choice>
              <mc:Fallback>
                <p:oleObj name="Equation" r:id="rId5" imgW="634725" imgH="3554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46300"/>
                        <a:ext cx="5334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64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3048000" y="2628900"/>
          <a:ext cx="2768600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7" imgW="3238500" imgH="1778000" progId="Equation.DSMT4">
                  <p:embed/>
                </p:oleObj>
              </mc:Choice>
              <mc:Fallback>
                <p:oleObj name="Equation" r:id="rId7" imgW="3238500" imgH="177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628900"/>
                        <a:ext cx="2768600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66" name="Object 10"/>
          <p:cNvGraphicFramePr>
            <a:graphicFrameLocks noChangeAspect="1"/>
          </p:cNvGraphicFramePr>
          <p:nvPr/>
        </p:nvGraphicFramePr>
        <p:xfrm>
          <a:off x="3417888" y="5119688"/>
          <a:ext cx="280352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9" imgW="3390900" imgH="1625600" progId="Equation.DSMT4">
                  <p:embed/>
                </p:oleObj>
              </mc:Choice>
              <mc:Fallback>
                <p:oleObj name="Equation" r:id="rId9" imgW="3390900" imgH="1625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5119688"/>
                        <a:ext cx="2803525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latin typeface="Arial" pitchFamily="34" charset="0"/>
              </a:rPr>
              <a:t>Slide 1.1- </a:t>
            </a:r>
            <a:fld id="{DAED6CA9-8073-457E-A9ED-ADF73917A273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21</a:t>
            </a:fld>
            <a:endParaRPr lang="en-CA" altLang="en-US" sz="1200" smtClean="0">
              <a:latin typeface="Arial" pitchFamily="34" charset="0"/>
            </a:endParaRPr>
          </a:p>
        </p:txBody>
      </p:sp>
      <p:sp>
        <p:nvSpPr>
          <p:cNvPr id="23555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 typeface="Symbol" pitchFamily="18" charset="2"/>
              <a:buNone/>
            </a:pPr>
            <a:r>
              <a:rPr lang="en-US" altLang="en-US" sz="1200" smtClean="0">
                <a:latin typeface="Arial" charset="0"/>
              </a:rPr>
              <a:t>Copyright © 2021 Pearson Education, Inc. All Rights Reserved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EXISTENCE AND UNIQUENESS OF SYSTEM OF EQUATIONS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58200" cy="4572000"/>
          </a:xfrm>
        </p:spPr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The equation                is a short form of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There are no values of </a:t>
            </a:r>
            <a:r>
              <a:rPr lang="en-US" sz="2800" i="1">
                <a:cs typeface="+mn-cs"/>
              </a:rPr>
              <a:t>x</a:t>
            </a:r>
            <a:r>
              <a:rPr lang="en-US" sz="2800" baseline="-25000">
                <a:cs typeface="+mn-cs"/>
              </a:rPr>
              <a:t>1</a:t>
            </a:r>
            <a:r>
              <a:rPr lang="en-US" sz="2800">
                <a:cs typeface="+mn-cs"/>
              </a:rPr>
              <a:t>, </a:t>
            </a:r>
            <a:r>
              <a:rPr lang="en-US" sz="2800" i="1">
                <a:cs typeface="+mn-cs"/>
              </a:rPr>
              <a:t>x</a:t>
            </a:r>
            <a:r>
              <a:rPr lang="en-US" sz="2800" baseline="-25000">
                <a:cs typeface="+mn-cs"/>
              </a:rPr>
              <a:t>2</a:t>
            </a:r>
            <a:r>
              <a:rPr lang="en-US" sz="2800">
                <a:cs typeface="+mn-cs"/>
              </a:rPr>
              <a:t>, </a:t>
            </a:r>
            <a:r>
              <a:rPr lang="en-US" sz="2800" i="1">
                <a:cs typeface="+mn-cs"/>
              </a:rPr>
              <a:t>x</a:t>
            </a:r>
            <a:r>
              <a:rPr lang="en-US" sz="2800" baseline="-25000">
                <a:cs typeface="+mn-cs"/>
              </a:rPr>
              <a:t>3</a:t>
            </a:r>
            <a:r>
              <a:rPr lang="en-US" sz="2800">
                <a:cs typeface="+mn-cs"/>
              </a:rPr>
              <a:t> that satisfy (7) because the equation               is never true.  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Since (7) and (4) have the same solution set, the original system is inconsistent (</a:t>
            </a:r>
            <a:r>
              <a:rPr lang="en-US" sz="2800" i="1">
                <a:cs typeface="+mn-cs"/>
              </a:rPr>
              <a:t>i.e.</a:t>
            </a:r>
            <a:r>
              <a:rPr lang="en-US" sz="2800">
                <a:cs typeface="+mn-cs"/>
              </a:rPr>
              <a:t>, has no solution).</a:t>
            </a:r>
            <a:r>
              <a:rPr lang="en-US" sz="2400">
                <a:cs typeface="+mn-cs"/>
              </a:rPr>
              <a:t>                                                                                                     </a:t>
            </a:r>
            <a:r>
              <a:rPr lang="en-US" sz="2800">
                <a:cs typeface="+mn-cs"/>
              </a:rPr>
              <a:t> </a:t>
            </a:r>
          </a:p>
        </p:txBody>
      </p:sp>
      <p:graphicFrame>
        <p:nvGraphicFramePr>
          <p:cNvPr id="713732" name="Object 4"/>
          <p:cNvGraphicFramePr>
            <a:graphicFrameLocks noChangeAspect="1"/>
          </p:cNvGraphicFramePr>
          <p:nvPr/>
        </p:nvGraphicFramePr>
        <p:xfrm>
          <a:off x="2895600" y="1701800"/>
          <a:ext cx="1143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3" imgW="1282700" imgH="355600" progId="Equation.DSMT4">
                  <p:embed/>
                </p:oleObj>
              </mc:Choice>
              <mc:Fallback>
                <p:oleObj name="Equation" r:id="rId3" imgW="1282700" imgH="355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01800"/>
                        <a:ext cx="1143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33" name="Object 5"/>
          <p:cNvGraphicFramePr>
            <a:graphicFrameLocks noChangeAspect="1"/>
          </p:cNvGraphicFramePr>
          <p:nvPr/>
        </p:nvGraphicFramePr>
        <p:xfrm>
          <a:off x="838200" y="2133600"/>
          <a:ext cx="3276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5" imgW="3479800" imgH="482600" progId="Equation.DSMT4">
                  <p:embed/>
                </p:oleObj>
              </mc:Choice>
              <mc:Fallback>
                <p:oleObj name="Equation" r:id="rId5" imgW="34798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33600"/>
                        <a:ext cx="3276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3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2743200" y="3670300"/>
          <a:ext cx="1143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7" imgW="1282700" imgH="355600" progId="Equation.DSMT4">
                  <p:embed/>
                </p:oleObj>
              </mc:Choice>
              <mc:Fallback>
                <p:oleObj name="Equation" r:id="rId7" imgW="1282700" imgH="355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670300"/>
                        <a:ext cx="1143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latin typeface="Arial" pitchFamily="34" charset="0"/>
              </a:rPr>
              <a:t>Slide 1.1- </a:t>
            </a:r>
            <a:fld id="{DD4FE83F-F079-4D0A-AE26-ED627E7B0397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3</a:t>
            </a:fld>
            <a:endParaRPr lang="en-CA" altLang="en-US" sz="1200" smtClean="0">
              <a:latin typeface="Arial" pitchFamily="34" charset="0"/>
            </a:endParaRPr>
          </a:p>
        </p:txBody>
      </p:sp>
      <p:sp>
        <p:nvSpPr>
          <p:cNvPr id="5123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 typeface="Symbol" pitchFamily="18" charset="2"/>
              <a:buNone/>
            </a:pPr>
            <a:r>
              <a:rPr lang="en-US" altLang="en-US" sz="1200" smtClean="0">
                <a:latin typeface="Arial" charset="0"/>
              </a:rPr>
              <a:t>Copyright © 2021 Pearson Education, Inc. All Rights Reserved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LINEAR EQUATION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A </a:t>
            </a:r>
            <a:r>
              <a:rPr lang="en-US" altLang="en-US" sz="2800" b="1" smtClean="0">
                <a:ea typeface="ＭＳ Ｐゴシック" pitchFamily="34" charset="-128"/>
              </a:rPr>
              <a:t>solution</a:t>
            </a:r>
            <a:r>
              <a:rPr lang="en-US" altLang="en-US" sz="2800" smtClean="0">
                <a:ea typeface="ＭＳ Ｐゴシック" pitchFamily="34" charset="-128"/>
              </a:rPr>
              <a:t> of the system is a list (</a:t>
            </a:r>
            <a:r>
              <a:rPr lang="en-US" altLang="en-US" sz="2800" i="1" smtClean="0">
                <a:ea typeface="ＭＳ Ｐゴシック" pitchFamily="34" charset="-128"/>
              </a:rPr>
              <a:t>s</a:t>
            </a:r>
            <a:r>
              <a:rPr lang="en-US" altLang="en-US" sz="2800" baseline="-25000" smtClean="0">
                <a:ea typeface="ＭＳ Ｐゴシック" pitchFamily="34" charset="-128"/>
              </a:rPr>
              <a:t>1</a:t>
            </a:r>
            <a:r>
              <a:rPr lang="en-US" altLang="en-US" sz="2800" smtClean="0">
                <a:ea typeface="ＭＳ Ｐゴシック" pitchFamily="34" charset="-128"/>
              </a:rPr>
              <a:t>, </a:t>
            </a:r>
            <a:r>
              <a:rPr lang="en-US" altLang="en-US" sz="2800" i="1" smtClean="0">
                <a:ea typeface="ＭＳ Ｐゴシック" pitchFamily="34" charset="-128"/>
              </a:rPr>
              <a:t>s</a:t>
            </a:r>
            <a:r>
              <a:rPr lang="en-US" altLang="en-US" sz="2800" baseline="-25000" smtClean="0">
                <a:ea typeface="ＭＳ Ｐゴシック" pitchFamily="34" charset="-128"/>
              </a:rPr>
              <a:t>2</a:t>
            </a:r>
            <a:r>
              <a:rPr lang="en-US" altLang="en-US" sz="2800" smtClean="0">
                <a:ea typeface="ＭＳ Ｐゴシック" pitchFamily="34" charset="-128"/>
              </a:rPr>
              <a:t>,…, </a:t>
            </a:r>
            <a:r>
              <a:rPr lang="en-US" altLang="en-US" sz="2800" i="1" smtClean="0">
                <a:ea typeface="ＭＳ Ｐゴシック" pitchFamily="34" charset="-128"/>
              </a:rPr>
              <a:t>s</a:t>
            </a:r>
            <a:r>
              <a:rPr lang="en-US" altLang="en-US" sz="2800" i="1" baseline="-25000" smtClean="0">
                <a:ea typeface="ＭＳ Ｐゴシック" pitchFamily="34" charset="-128"/>
              </a:rPr>
              <a:t>n</a:t>
            </a:r>
            <a:r>
              <a:rPr lang="en-US" altLang="en-US" sz="2800" smtClean="0">
                <a:ea typeface="ＭＳ Ｐゴシック" pitchFamily="34" charset="-128"/>
              </a:rPr>
              <a:t>) of numbers that makes each equation a true statement when the values </a:t>
            </a:r>
            <a:r>
              <a:rPr lang="en-US" altLang="en-US" sz="2800" i="1" smtClean="0">
                <a:ea typeface="ＭＳ Ｐゴシック" pitchFamily="34" charset="-128"/>
              </a:rPr>
              <a:t>s</a:t>
            </a:r>
            <a:r>
              <a:rPr lang="en-US" altLang="en-US" sz="2800" baseline="-25000" smtClean="0">
                <a:ea typeface="ＭＳ Ｐゴシック" pitchFamily="34" charset="-128"/>
              </a:rPr>
              <a:t>1</a:t>
            </a:r>
            <a:r>
              <a:rPr lang="en-US" altLang="en-US" sz="2800" smtClean="0">
                <a:ea typeface="ＭＳ Ｐゴシック" pitchFamily="34" charset="-128"/>
              </a:rPr>
              <a:t>,…, </a:t>
            </a:r>
            <a:r>
              <a:rPr lang="en-US" altLang="en-US" sz="2800" i="1" smtClean="0">
                <a:ea typeface="ＭＳ Ｐゴシック" pitchFamily="34" charset="-128"/>
              </a:rPr>
              <a:t>s</a:t>
            </a:r>
            <a:r>
              <a:rPr lang="en-US" altLang="en-US" sz="2800" i="1" baseline="-25000" smtClean="0">
                <a:ea typeface="ＭＳ Ｐゴシック" pitchFamily="34" charset="-128"/>
              </a:rPr>
              <a:t>n</a:t>
            </a:r>
            <a:r>
              <a:rPr lang="en-US" altLang="en-US" sz="2800" smtClean="0">
                <a:ea typeface="ＭＳ Ｐゴシック" pitchFamily="34" charset="-128"/>
              </a:rPr>
              <a:t> are substituted for </a:t>
            </a:r>
            <a:r>
              <a:rPr lang="en-US" altLang="en-US" sz="2800" i="1" smtClean="0">
                <a:ea typeface="ＭＳ Ｐゴシック" pitchFamily="34" charset="-128"/>
              </a:rPr>
              <a:t>x</a:t>
            </a:r>
            <a:r>
              <a:rPr lang="en-US" altLang="en-US" sz="2800" baseline="-25000" smtClean="0">
                <a:ea typeface="ＭＳ Ｐゴシック" pitchFamily="34" charset="-128"/>
              </a:rPr>
              <a:t>1</a:t>
            </a:r>
            <a:r>
              <a:rPr lang="en-US" altLang="en-US" sz="2800" smtClean="0">
                <a:ea typeface="ＭＳ Ｐゴシック" pitchFamily="34" charset="-128"/>
              </a:rPr>
              <a:t>,…, </a:t>
            </a:r>
            <a:r>
              <a:rPr lang="en-US" altLang="en-US" sz="2800" i="1" smtClean="0">
                <a:ea typeface="ＭＳ Ｐゴシック" pitchFamily="34" charset="-128"/>
              </a:rPr>
              <a:t>x</a:t>
            </a:r>
            <a:r>
              <a:rPr lang="en-US" altLang="en-US" sz="2800" i="1" baseline="-25000" smtClean="0">
                <a:ea typeface="ＭＳ Ｐゴシック" pitchFamily="34" charset="-128"/>
              </a:rPr>
              <a:t>n</a:t>
            </a:r>
            <a:r>
              <a:rPr lang="en-US" altLang="en-US" sz="2800" smtClean="0">
                <a:ea typeface="ＭＳ Ｐゴシック" pitchFamily="34" charset="-128"/>
              </a:rPr>
              <a:t>, respectively.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The set of all possible solutions is called the </a:t>
            </a:r>
            <a:r>
              <a:rPr lang="en-US" altLang="en-US" sz="2800" b="1" smtClean="0">
                <a:ea typeface="ＭＳ Ｐゴシック" pitchFamily="34" charset="-128"/>
              </a:rPr>
              <a:t>solution set</a:t>
            </a:r>
            <a:r>
              <a:rPr lang="en-US" altLang="en-US" sz="2800" smtClean="0">
                <a:ea typeface="ＭＳ Ｐゴシック" pitchFamily="34" charset="-128"/>
              </a:rPr>
              <a:t> of the linear system.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Two linear systems are called </a:t>
            </a:r>
            <a:r>
              <a:rPr lang="en-US" altLang="en-US" sz="2800" b="1" smtClean="0">
                <a:ea typeface="ＭＳ Ｐゴシック" pitchFamily="34" charset="-128"/>
              </a:rPr>
              <a:t>equivalent</a:t>
            </a:r>
            <a:r>
              <a:rPr lang="en-US" altLang="en-US" sz="2800" smtClean="0">
                <a:ea typeface="ＭＳ Ｐゴシック" pitchFamily="34" charset="-128"/>
              </a:rPr>
              <a:t> if they have the same solution set.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latin typeface="Arial" pitchFamily="34" charset="0"/>
              </a:rPr>
              <a:t>Slide 1.1- </a:t>
            </a:r>
            <a:fld id="{23DA7389-F420-4B5B-B9F6-67D674EA19DE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4</a:t>
            </a:fld>
            <a:endParaRPr lang="en-CA" altLang="en-US" sz="1200" smtClean="0">
              <a:latin typeface="Arial" pitchFamily="34" charset="0"/>
            </a:endParaRPr>
          </a:p>
        </p:txBody>
      </p:sp>
      <p:sp>
        <p:nvSpPr>
          <p:cNvPr id="6147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 typeface="Symbol" pitchFamily="18" charset="2"/>
              <a:buNone/>
            </a:pPr>
            <a:r>
              <a:rPr lang="en-US" altLang="en-US" sz="1200" smtClean="0">
                <a:latin typeface="Arial" charset="0"/>
              </a:rPr>
              <a:t>Copyright © 2021 Pearson Education, Inc. All Rights Reserved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LINEAR EQUATION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609600" indent="-609600" eaLnBrk="1" hangingPunct="1"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A system of linear equations has</a:t>
            </a:r>
          </a:p>
          <a:p>
            <a:pPr marL="1371600" lvl="2" indent="-457200" eaLnBrk="1" hangingPunct="1">
              <a:buFont typeface="Wingdings" charset="0"/>
              <a:buAutoNum type="arabicPeriod"/>
              <a:defRPr/>
            </a:pPr>
            <a:r>
              <a:rPr lang="en-US" sz="2800"/>
              <a:t>no solution, or</a:t>
            </a:r>
          </a:p>
          <a:p>
            <a:pPr marL="1371600" lvl="2" indent="-457200" eaLnBrk="1" hangingPunct="1">
              <a:buFont typeface="Wingdings" charset="0"/>
              <a:buAutoNum type="arabicPeriod"/>
              <a:defRPr/>
            </a:pPr>
            <a:r>
              <a:rPr lang="en-US" sz="2800"/>
              <a:t>exactly one solution, or</a:t>
            </a:r>
          </a:p>
          <a:p>
            <a:pPr marL="1371600" lvl="2" indent="-457200" eaLnBrk="1" hangingPunct="1">
              <a:buFont typeface="Wingdings" charset="0"/>
              <a:buAutoNum type="arabicPeriod"/>
              <a:defRPr/>
            </a:pPr>
            <a:r>
              <a:rPr lang="en-US" sz="2800"/>
              <a:t>infinitely many solutions.</a:t>
            </a:r>
          </a:p>
          <a:p>
            <a:pPr marL="609600" indent="-609600" eaLnBrk="1" hangingPunct="1"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A system of linear equations is said to be </a:t>
            </a:r>
            <a:r>
              <a:rPr lang="en-US" sz="2800" b="1">
                <a:cs typeface="+mn-cs"/>
              </a:rPr>
              <a:t>consistent</a:t>
            </a:r>
            <a:r>
              <a:rPr lang="en-US" sz="2800">
                <a:cs typeface="+mn-cs"/>
              </a:rPr>
              <a:t> if it has either one solution or infinitely many solutions.</a:t>
            </a:r>
          </a:p>
          <a:p>
            <a:pPr marL="609600" indent="-609600" eaLnBrk="1" hangingPunct="1"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A system of linear equation is said to be </a:t>
            </a:r>
            <a:r>
              <a:rPr lang="en-US" sz="2800" b="1">
                <a:cs typeface="+mn-cs"/>
              </a:rPr>
              <a:t>inconsistent</a:t>
            </a:r>
            <a:r>
              <a:rPr lang="en-US" sz="2800">
                <a:cs typeface="+mn-cs"/>
              </a:rPr>
              <a:t> if it has no solution.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latin typeface="Arial" pitchFamily="34" charset="0"/>
              </a:rPr>
              <a:t>Slide 1.1- </a:t>
            </a:r>
            <a:fld id="{DBC4AF98-7A71-42A7-9DDA-7BEF43C3E06A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5</a:t>
            </a:fld>
            <a:endParaRPr lang="en-CA" altLang="en-US" sz="1200" smtClean="0">
              <a:latin typeface="Arial" pitchFamily="34" charset="0"/>
            </a:endParaRPr>
          </a:p>
        </p:txBody>
      </p:sp>
      <p:sp>
        <p:nvSpPr>
          <p:cNvPr id="7171" name="Footer Placeholder 6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 typeface="Symbol" pitchFamily="18" charset="2"/>
              <a:buNone/>
            </a:pPr>
            <a:r>
              <a:rPr lang="en-US" altLang="en-US" sz="1200" smtClean="0">
                <a:latin typeface="Arial" charset="0"/>
              </a:rPr>
              <a:t>Copyright © 2021 Pearson Education, Inc. All Rights Reserved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MATRIX NOTATION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pPr marL="609600" indent="-609600" eaLnBrk="1" hangingPunct="1">
              <a:buFont typeface="Wingdings" charset="0"/>
              <a:buChar char="§"/>
              <a:defRPr/>
            </a:pPr>
            <a:r>
              <a:rPr lang="en-US" sz="2800" dirty="0">
                <a:cs typeface="+mn-cs"/>
              </a:rPr>
              <a:t>The essential information of a linear system can be recorded compactly in a rectangular array called a </a:t>
            </a:r>
            <a:r>
              <a:rPr lang="en-US" sz="2800" b="1" dirty="0">
                <a:cs typeface="+mn-cs"/>
              </a:rPr>
              <a:t>matrix</a:t>
            </a:r>
            <a:r>
              <a:rPr lang="en-US" sz="2800" dirty="0">
                <a:cs typeface="+mn-cs"/>
              </a:rPr>
              <a:t>. </a:t>
            </a:r>
          </a:p>
          <a:p>
            <a:pPr marL="609600" indent="-609600" eaLnBrk="1" hangingPunct="1">
              <a:buFont typeface="Wingdings" charset="0"/>
              <a:buChar char="§"/>
              <a:defRPr/>
            </a:pPr>
            <a:r>
              <a:rPr lang="en-US" sz="2800" dirty="0">
                <a:cs typeface="+mn-cs"/>
              </a:rPr>
              <a:t>For the following system of equations, </a:t>
            </a:r>
          </a:p>
          <a:p>
            <a:pPr marL="609600" indent="-609600" eaLnBrk="1" hangingPunct="1">
              <a:buFont typeface="Wingdings" charset="0"/>
              <a:buChar char="§"/>
              <a:defRPr/>
            </a:pPr>
            <a:endParaRPr lang="en-US" sz="2800" dirty="0">
              <a:cs typeface="+mn-cs"/>
            </a:endParaRPr>
          </a:p>
          <a:p>
            <a:pPr marL="609600" indent="-609600" eaLnBrk="1" hangingPunct="1"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                                                            </a:t>
            </a:r>
          </a:p>
          <a:p>
            <a:pPr marL="609600" indent="-609600" eaLnBrk="1" hangingPunct="1">
              <a:buFont typeface="Wingdings" charset="0"/>
              <a:buNone/>
              <a:defRPr/>
            </a:pPr>
            <a:endParaRPr lang="en-US" sz="2800" dirty="0">
              <a:cs typeface="+mn-cs"/>
            </a:endParaRPr>
          </a:p>
          <a:p>
            <a:pPr marL="609600" indent="-609600" eaLnBrk="1" hangingPunct="1">
              <a:buFont typeface="Wingdings" charset="0"/>
              <a:buNone/>
              <a:defRPr/>
            </a:pPr>
            <a:endParaRPr lang="en-US" sz="2800" dirty="0">
              <a:cs typeface="+mn-cs"/>
            </a:endParaRPr>
          </a:p>
          <a:p>
            <a:pPr marL="609600" indent="-609600" eaLnBrk="1" hangingPunct="1"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	the matrix                             </a:t>
            </a:r>
          </a:p>
          <a:p>
            <a:pPr marL="609600" indent="-609600" eaLnBrk="1" hangingPunct="1">
              <a:buFont typeface="Wingdings" charset="0"/>
              <a:buNone/>
              <a:defRPr/>
            </a:pPr>
            <a:endParaRPr lang="en-US" sz="2800" dirty="0">
              <a:cs typeface="+mn-cs"/>
            </a:endParaRPr>
          </a:p>
          <a:p>
            <a:pPr marL="609600" indent="-609600" eaLnBrk="1" hangingPunct="1"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	is called the </a:t>
            </a:r>
            <a:r>
              <a:rPr lang="en-US" sz="2800" b="1" dirty="0">
                <a:cs typeface="+mn-cs"/>
              </a:rPr>
              <a:t>coefficient matrix</a:t>
            </a:r>
            <a:r>
              <a:rPr lang="en-US" sz="2800" dirty="0">
                <a:cs typeface="+mn-cs"/>
              </a:rPr>
              <a:t> of the system</a:t>
            </a:r>
            <a:r>
              <a:rPr lang="en-US" sz="2800" dirty="0" smtClean="0">
                <a:cs typeface="+mn-cs"/>
              </a:rPr>
              <a:t>.</a:t>
            </a:r>
            <a:endParaRPr lang="en-US" sz="2800" dirty="0">
              <a:cs typeface="+mn-cs"/>
            </a:endParaRPr>
          </a:p>
        </p:txBody>
      </p:sp>
      <p:graphicFrame>
        <p:nvGraphicFramePr>
          <p:cNvPr id="659464" name="Object 8"/>
          <p:cNvGraphicFramePr>
            <a:graphicFrameLocks noChangeAspect="1"/>
          </p:cNvGraphicFramePr>
          <p:nvPr>
            <p:ph sz="quarter" idx="2"/>
          </p:nvPr>
        </p:nvGraphicFramePr>
        <p:xfrm>
          <a:off x="2806700" y="4483100"/>
          <a:ext cx="2362200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4" imgW="2425700" imgH="1778000" progId="Equation.DSMT4">
                  <p:embed/>
                </p:oleObj>
              </mc:Choice>
              <mc:Fallback>
                <p:oleObj name="Equation" r:id="rId4" imgW="2425700" imgH="177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4483100"/>
                        <a:ext cx="2362200" cy="173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6" name="Object 10"/>
          <p:cNvGraphicFramePr>
            <a:graphicFrameLocks noChangeAspect="1"/>
          </p:cNvGraphicFramePr>
          <p:nvPr>
            <p:ph sz="quarter" idx="3"/>
          </p:nvPr>
        </p:nvGraphicFramePr>
        <p:xfrm>
          <a:off x="2667000" y="2990850"/>
          <a:ext cx="30480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6" imgW="3467100" imgH="1727200" progId="Equation.DSMT4">
                  <p:embed/>
                </p:oleObj>
              </mc:Choice>
              <mc:Fallback>
                <p:oleObj name="Equation" r:id="rId6" imgW="3467100" imgH="172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90850"/>
                        <a:ext cx="3048000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latin typeface="Arial" pitchFamily="34" charset="0"/>
              </a:rPr>
              <a:t>Slide 1.1- </a:t>
            </a:r>
            <a:fld id="{90A34CB7-5B6D-41EB-A4C3-2C62A4CB26E7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6</a:t>
            </a:fld>
            <a:endParaRPr lang="en-CA" altLang="en-US" sz="1200" smtClean="0">
              <a:latin typeface="Arial" pitchFamily="34" charset="0"/>
            </a:endParaRPr>
          </a:p>
        </p:txBody>
      </p:sp>
      <p:sp>
        <p:nvSpPr>
          <p:cNvPr id="8195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 typeface="Symbol" pitchFamily="18" charset="2"/>
              <a:buNone/>
            </a:pPr>
            <a:r>
              <a:rPr lang="en-US" altLang="en-US" sz="1200" smtClean="0">
                <a:latin typeface="Arial" charset="0"/>
              </a:rPr>
              <a:t>Copyright © 2021 Pearson Education, Inc. All Rights Reserved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MATRIX NOTATION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34400" cy="4572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An </a:t>
            </a:r>
            <a:r>
              <a:rPr lang="en-US" sz="2800" b="1">
                <a:cs typeface="+mn-cs"/>
              </a:rPr>
              <a:t>augmented matrix</a:t>
            </a:r>
            <a:r>
              <a:rPr lang="en-US" sz="2800">
                <a:cs typeface="+mn-cs"/>
              </a:rPr>
              <a:t> of a system consists of the coefficient matrix with an added column containing the constants from the right sides of the equations.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marL="609600" indent="-609600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For the given system of equations,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marL="609600" indent="-609600"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marL="609600" indent="-609600"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marL="609600" indent="-609600"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marL="609600" indent="-60960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800">
                <a:cs typeface="+mn-cs"/>
              </a:rPr>
              <a:t>	is called the augmented matrix.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marL="609600" indent="-609600"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sz="2400">
              <a:cs typeface="+mn-cs"/>
            </a:endParaRPr>
          </a:p>
          <a:p>
            <a:pPr marL="609600" indent="-60960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400">
              <a:cs typeface="+mn-cs"/>
            </a:endParaRPr>
          </a:p>
        </p:txBody>
      </p:sp>
      <p:graphicFrame>
        <p:nvGraphicFramePr>
          <p:cNvPr id="8198" name="Object 5"/>
          <p:cNvGraphicFramePr>
            <a:graphicFrameLocks noChangeAspect="1"/>
          </p:cNvGraphicFramePr>
          <p:nvPr/>
        </p:nvGraphicFramePr>
        <p:xfrm>
          <a:off x="2667000" y="17272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272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9" name="Object 11"/>
          <p:cNvGraphicFramePr>
            <a:graphicFrameLocks noChangeAspect="1"/>
          </p:cNvGraphicFramePr>
          <p:nvPr>
            <p:ph sz="half" idx="2"/>
          </p:nvPr>
        </p:nvGraphicFramePr>
        <p:xfrm>
          <a:off x="2819400" y="3886200"/>
          <a:ext cx="32385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6" imgW="3238500" imgH="1778000" progId="Equation.DSMT4">
                  <p:embed/>
                </p:oleObj>
              </mc:Choice>
              <mc:Fallback>
                <p:oleObj name="Equation" r:id="rId6" imgW="3238500" imgH="1778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86200"/>
                        <a:ext cx="32385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latin typeface="Arial" pitchFamily="34" charset="0"/>
              </a:rPr>
              <a:t>Slide 1.1- </a:t>
            </a:r>
            <a:fld id="{FF5EB2F2-BC22-4099-A800-DC0D86DC5364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7</a:t>
            </a:fld>
            <a:endParaRPr lang="en-CA" altLang="en-US" sz="1200" smtClean="0">
              <a:latin typeface="Arial" pitchFamily="34" charset="0"/>
            </a:endParaRPr>
          </a:p>
        </p:txBody>
      </p:sp>
      <p:sp>
        <p:nvSpPr>
          <p:cNvPr id="9219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 typeface="Symbol" pitchFamily="18" charset="2"/>
              <a:buNone/>
            </a:pPr>
            <a:r>
              <a:rPr lang="en-US" altLang="en-US" sz="1200" smtClean="0">
                <a:latin typeface="Arial" charset="0"/>
              </a:rPr>
              <a:t>Copyright © 2021 Pearson Education, Inc. All Rights Reserved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MATRIX SIZE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The size of a matrix tells how many rows and columns it has. If </a:t>
            </a:r>
            <a:r>
              <a:rPr lang="en-US" sz="2800" i="1">
                <a:cs typeface="+mn-cs"/>
              </a:rPr>
              <a:t>m</a:t>
            </a:r>
            <a:r>
              <a:rPr lang="en-US" sz="2800">
                <a:cs typeface="+mn-cs"/>
              </a:rPr>
              <a:t> and </a:t>
            </a:r>
            <a:r>
              <a:rPr lang="en-US" sz="2800" i="1">
                <a:cs typeface="+mn-cs"/>
              </a:rPr>
              <a:t>n</a:t>
            </a:r>
            <a:r>
              <a:rPr lang="en-US" sz="2800">
                <a:cs typeface="+mn-cs"/>
              </a:rPr>
              <a:t> are positive numbers, an           </a:t>
            </a:r>
            <a:r>
              <a:rPr lang="en-US" sz="2800" b="1" i="1">
                <a:cs typeface="+mn-cs"/>
              </a:rPr>
              <a:t>m   n </a:t>
            </a:r>
            <a:r>
              <a:rPr lang="en-US" sz="2800" b="1">
                <a:cs typeface="+mn-cs"/>
              </a:rPr>
              <a:t>matrix</a:t>
            </a:r>
            <a:r>
              <a:rPr lang="en-US" sz="2800">
                <a:cs typeface="+mn-cs"/>
              </a:rPr>
              <a:t> is a rectangular array of numbers with </a:t>
            </a:r>
            <a:r>
              <a:rPr lang="en-US" sz="2800" i="1">
                <a:cs typeface="+mn-cs"/>
              </a:rPr>
              <a:t>m</a:t>
            </a:r>
            <a:r>
              <a:rPr lang="en-US" sz="2800">
                <a:cs typeface="+mn-cs"/>
              </a:rPr>
              <a:t> rows and </a:t>
            </a:r>
            <a:r>
              <a:rPr lang="en-US" sz="2800" i="1">
                <a:cs typeface="+mn-cs"/>
              </a:rPr>
              <a:t>n</a:t>
            </a:r>
            <a:r>
              <a:rPr lang="en-US" sz="2800">
                <a:cs typeface="+mn-cs"/>
              </a:rPr>
              <a:t> columns. (The number of rows always comes first.)</a:t>
            </a:r>
          </a:p>
          <a:p>
            <a:pPr marL="609600" indent="-609600"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marL="609600" indent="-609600" eaLnBrk="1" hangingPunct="1"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The basic strategy for solving a linear system is to replace one system with an equivalent system (</a:t>
            </a:r>
            <a:r>
              <a:rPr lang="en-US" sz="2800" i="1">
                <a:cs typeface="+mn-cs"/>
              </a:rPr>
              <a:t>i</a:t>
            </a:r>
            <a:r>
              <a:rPr lang="en-US" sz="2800">
                <a:cs typeface="+mn-cs"/>
              </a:rPr>
              <a:t>.</a:t>
            </a:r>
            <a:r>
              <a:rPr lang="en-US" sz="2800" i="1">
                <a:cs typeface="+mn-cs"/>
              </a:rPr>
              <a:t>e</a:t>
            </a:r>
            <a:r>
              <a:rPr lang="en-US" sz="2800">
                <a:cs typeface="+mn-cs"/>
              </a:rPr>
              <a:t>., one with the same solution set) that is easier to solve.</a:t>
            </a:r>
          </a:p>
          <a:p>
            <a:pPr marL="609600" indent="-609600" eaLnBrk="1" hangingPunct="1">
              <a:buFont typeface="Wingdings" charset="0"/>
              <a:buChar char="§"/>
              <a:defRPr/>
            </a:pPr>
            <a:endParaRPr lang="en-US" sz="2800" i="1">
              <a:cs typeface="+mn-cs"/>
            </a:endParaRPr>
          </a:p>
          <a:p>
            <a:pPr marL="609600" indent="-609600" eaLnBrk="1" hangingPunct="1">
              <a:buFont typeface="Wingdings" charset="0"/>
              <a:buNone/>
              <a:defRPr/>
            </a:pPr>
            <a:endParaRPr lang="en-US" sz="2800">
              <a:cs typeface="+mn-cs"/>
            </a:endParaRPr>
          </a:p>
        </p:txBody>
      </p:sp>
      <p:graphicFrame>
        <p:nvGraphicFramePr>
          <p:cNvPr id="9222" name="Object 4"/>
          <p:cNvGraphicFramePr>
            <a:graphicFrameLocks noChangeAspect="1"/>
          </p:cNvGraphicFramePr>
          <p:nvPr/>
        </p:nvGraphicFramePr>
        <p:xfrm>
          <a:off x="2667000" y="17272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272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5"/>
          <p:cNvGraphicFramePr>
            <a:graphicFrameLocks noChangeAspect="1"/>
          </p:cNvGraphicFramePr>
          <p:nvPr/>
        </p:nvGraphicFramePr>
        <p:xfrm>
          <a:off x="2667000" y="17272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6" imgW="475104" imgH="810471" progId="Equation.DSMT4">
                  <p:embed/>
                </p:oleObj>
              </mc:Choice>
              <mc:Fallback>
                <p:oleObj name="Equation" r:id="rId6" imgW="475104" imgH="81047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272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5" name="Object 11"/>
          <p:cNvGraphicFramePr>
            <a:graphicFrameLocks noChangeAspect="1"/>
          </p:cNvGraphicFramePr>
          <p:nvPr/>
        </p:nvGraphicFramePr>
        <p:xfrm>
          <a:off x="1447800" y="266700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7" imgW="215713" imgH="241091" progId="Equation.DSMT4">
                  <p:embed/>
                </p:oleObj>
              </mc:Choice>
              <mc:Fallback>
                <p:oleObj name="Equation" r:id="rId7" imgW="215713" imgH="24109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67000"/>
                        <a:ext cx="215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latin typeface="Arial" pitchFamily="34" charset="0"/>
              </a:rPr>
              <a:t>Slide 1.1- </a:t>
            </a:r>
            <a:fld id="{EDD6AF79-A84F-43AE-A55D-5EA348FDB24F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8</a:t>
            </a:fld>
            <a:endParaRPr lang="en-CA" altLang="en-US" sz="1200" smtClean="0">
              <a:latin typeface="Arial" pitchFamily="34" charset="0"/>
            </a:endParaRPr>
          </a:p>
        </p:txBody>
      </p:sp>
      <p:sp>
        <p:nvSpPr>
          <p:cNvPr id="10243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 typeface="Symbol" pitchFamily="18" charset="2"/>
              <a:buNone/>
            </a:pPr>
            <a:r>
              <a:rPr lang="en-US" altLang="en-US" sz="1200" smtClean="0">
                <a:latin typeface="Arial" charset="0"/>
              </a:rPr>
              <a:t>Copyright © 2021 Pearson Education, Inc. All Rights Reserved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SOLVING SYSTEM OF EQUATIONS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686800" cy="4572000"/>
          </a:xfrm>
        </p:spPr>
        <p:txBody>
          <a:bodyPr/>
          <a:lstStyle/>
          <a:p>
            <a:pPr marL="609600" indent="-609600" eaLnBrk="1" hangingPunct="1">
              <a:buFont typeface="Wingdings" charset="0"/>
              <a:buChar char="§"/>
              <a:defRPr/>
            </a:pPr>
            <a:r>
              <a:rPr lang="en-US" sz="2800" b="1">
                <a:cs typeface="+mn-cs"/>
              </a:rPr>
              <a:t>Example 1:</a:t>
            </a:r>
            <a:r>
              <a:rPr lang="en-US" sz="2800">
                <a:cs typeface="+mn-cs"/>
              </a:rPr>
              <a:t> Solve the given system of equations.</a:t>
            </a:r>
          </a:p>
          <a:p>
            <a:pPr marL="609600" indent="-609600" eaLnBrk="1" hangingPunct="1">
              <a:buFont typeface="Wingdings" charset="0"/>
              <a:buNone/>
              <a:defRPr/>
            </a:pPr>
            <a:r>
              <a:rPr lang="en-US" sz="2800">
                <a:cs typeface="+mn-cs"/>
              </a:rPr>
              <a:t>                                                               ----(1)                                                     </a:t>
            </a:r>
          </a:p>
          <a:p>
            <a:pPr marL="609600" indent="-609600" eaLnBrk="1" hangingPunct="1">
              <a:buFont typeface="Wingdings" charset="0"/>
              <a:buNone/>
              <a:defRPr/>
            </a:pPr>
            <a:r>
              <a:rPr lang="en-US" sz="2800">
                <a:cs typeface="+mn-cs"/>
              </a:rPr>
              <a:t>                                                               ----(2)  </a:t>
            </a:r>
          </a:p>
          <a:p>
            <a:pPr marL="609600" indent="-609600" eaLnBrk="1" hangingPunct="1">
              <a:buFont typeface="Wingdings" charset="0"/>
              <a:buNone/>
              <a:defRPr/>
            </a:pPr>
            <a:r>
              <a:rPr lang="en-US" sz="2800">
                <a:cs typeface="+mn-cs"/>
              </a:rPr>
              <a:t>                                                               ----(3)</a:t>
            </a:r>
          </a:p>
          <a:p>
            <a:pPr marL="609600" indent="-609600"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marL="609600" indent="-609600" eaLnBrk="1" hangingPunct="1">
              <a:buFont typeface="Wingdings" charset="0"/>
              <a:buChar char="§"/>
              <a:defRPr/>
            </a:pPr>
            <a:r>
              <a:rPr lang="en-US" sz="2800" b="1">
                <a:cs typeface="+mn-cs"/>
              </a:rPr>
              <a:t>Solution:</a:t>
            </a:r>
            <a:r>
              <a:rPr lang="en-US" sz="2800">
                <a:cs typeface="+mn-cs"/>
              </a:rPr>
              <a:t> The elimination procedure is shown here with and without matrix notation, and the results are placed side by side for comparison.</a:t>
            </a:r>
          </a:p>
        </p:txBody>
      </p:sp>
      <p:graphicFrame>
        <p:nvGraphicFramePr>
          <p:cNvPr id="67072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2438400" y="2057400"/>
          <a:ext cx="33782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4" imgW="3378200" imgH="1727200" progId="Equation.DSMT4">
                  <p:embed/>
                </p:oleObj>
              </mc:Choice>
              <mc:Fallback>
                <p:oleObj name="Equation" r:id="rId4" imgW="3378200" imgH="172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33782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latin typeface="Arial" pitchFamily="34" charset="0"/>
              </a:rPr>
              <a:t>Slide 1.1- </a:t>
            </a:r>
            <a:fld id="{A300B820-7424-41E6-BA0B-DAC61ACD89FE}" type="slidenum">
              <a:rPr lang="en-US" altLang="en-US" sz="1200" smtClean="0">
                <a:latin typeface="Arial" pitchFamily="34" charset="0"/>
              </a:rPr>
              <a:pPr>
                <a:defRPr/>
              </a:pPr>
              <a:t>9</a:t>
            </a:fld>
            <a:endParaRPr lang="en-CA" altLang="en-US" sz="1200" smtClean="0">
              <a:latin typeface="Arial" pitchFamily="34" charset="0"/>
            </a:endParaRPr>
          </a:p>
        </p:txBody>
      </p:sp>
      <p:sp>
        <p:nvSpPr>
          <p:cNvPr id="11267" name="Footer Placeholder 6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 typeface="Symbol" pitchFamily="18" charset="2"/>
              <a:buNone/>
            </a:pPr>
            <a:r>
              <a:rPr lang="en-US" altLang="en-US" sz="1200" smtClean="0">
                <a:latin typeface="Arial" charset="0"/>
              </a:rPr>
              <a:t>Copyright © 2021 Pearson Education, Inc. All Rights Reserved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SOLVING SYSTEM OF EQUATIONS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720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endParaRPr lang="en-US" sz="280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>
                <a:cs typeface="+mn-cs"/>
              </a:rPr>
              <a:t>Keep </a:t>
            </a:r>
            <a:r>
              <a:rPr lang="en-US" sz="2800" i="1">
                <a:cs typeface="+mn-cs"/>
              </a:rPr>
              <a:t>x</a:t>
            </a:r>
            <a:r>
              <a:rPr lang="en-US" sz="2800" baseline="-25000">
                <a:cs typeface="+mn-cs"/>
              </a:rPr>
              <a:t>1</a:t>
            </a:r>
            <a:r>
              <a:rPr lang="en-US" sz="2800">
                <a:cs typeface="+mn-cs"/>
              </a:rPr>
              <a:t> in the first equation and eliminate it from the other equations. To do so, add 4 times equation 1 to equation 3. 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sz="2800">
              <a:cs typeface="+mn-cs"/>
            </a:endParaRPr>
          </a:p>
        </p:txBody>
      </p:sp>
      <p:graphicFrame>
        <p:nvGraphicFramePr>
          <p:cNvPr id="68096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990600" y="1524000"/>
          <a:ext cx="33782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3" imgW="3378200" imgH="1727200" progId="Equation.DSMT4">
                  <p:embed/>
                </p:oleObj>
              </mc:Choice>
              <mc:Fallback>
                <p:oleObj name="Equation" r:id="rId3" imgW="3378200" imgH="172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33782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6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5105400" y="1447800"/>
          <a:ext cx="32385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5" imgW="3238500" imgH="1778000" progId="Equation.DSMT4">
                  <p:embed/>
                </p:oleObj>
              </mc:Choice>
              <mc:Fallback>
                <p:oleObj name="Equation" r:id="rId5" imgW="3238500" imgH="177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447800"/>
                        <a:ext cx="32385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8" name="Object 8"/>
          <p:cNvGraphicFramePr>
            <a:graphicFrameLocks noChangeAspect="1"/>
          </p:cNvGraphicFramePr>
          <p:nvPr/>
        </p:nvGraphicFramePr>
        <p:xfrm>
          <a:off x="2743200" y="4648200"/>
          <a:ext cx="33782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7" imgW="3378200" imgH="1803400" progId="Equation.DSMT4">
                  <p:embed/>
                </p:oleObj>
              </mc:Choice>
              <mc:Fallback>
                <p:oleObj name="Equation" r:id="rId7" imgW="3378200" imgH="1803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648200"/>
                        <a:ext cx="33782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13840</TotalTime>
  <Words>1269</Words>
  <Application>Microsoft Office PowerPoint</Application>
  <PresentationFormat>On-screen Show (4:3)</PresentationFormat>
  <Paragraphs>186</Paragraphs>
  <Slides>21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Bookshelf Symbol 2</vt:lpstr>
      <vt:lpstr>ＭＳ Ｐゴシック</vt:lpstr>
      <vt:lpstr>Arial</vt:lpstr>
      <vt:lpstr>Arial Narrow</vt:lpstr>
      <vt:lpstr>Times New Roman</vt:lpstr>
      <vt:lpstr>Wingdings</vt:lpstr>
      <vt:lpstr>Symbol</vt:lpstr>
      <vt:lpstr>Blends</vt:lpstr>
      <vt:lpstr>MathType 6.0 Equation</vt:lpstr>
      <vt:lpstr>Linear Equations in Linear Algebra</vt:lpstr>
      <vt:lpstr>LINEAR EQUATION</vt:lpstr>
      <vt:lpstr>LINEAR EQUATION</vt:lpstr>
      <vt:lpstr>LINEAR EQUATION</vt:lpstr>
      <vt:lpstr>MATRIX NOTATION</vt:lpstr>
      <vt:lpstr>MATRIX NOTATION</vt:lpstr>
      <vt:lpstr>MATRIX SIZE</vt:lpstr>
      <vt:lpstr>SOLVING SYSTEM OF EQUATIONS</vt:lpstr>
      <vt:lpstr>SOLVING SYSTEM OF EQUATIONS</vt:lpstr>
      <vt:lpstr>SOLVING SYSTEM OF EQUATIONS</vt:lpstr>
      <vt:lpstr>SOLVING SYSTEM OF EQUATIONS</vt:lpstr>
      <vt:lpstr>SOLVING SYSTEM OF EQUATIONS</vt:lpstr>
      <vt:lpstr>SOLVING SYSTEM OF EQUATIONS</vt:lpstr>
      <vt:lpstr>SOLVING SYSTEM OF EQUATIONS</vt:lpstr>
      <vt:lpstr>REASONABLE ANSWERS</vt:lpstr>
      <vt:lpstr>ELEMENTARY ROW OPERATIONS</vt:lpstr>
      <vt:lpstr>ELEMENTARY ROW OPERATIONS</vt:lpstr>
      <vt:lpstr>EXISTENCE AND UNIQUENESS OF SYSTEM OF EQUATIONS</vt:lpstr>
      <vt:lpstr>EXISTENCE AND UNIQUENESS OF SYSTEM OF EQUATIONS</vt:lpstr>
      <vt:lpstr>EXISTENCE AND UNIQUENESS OF SYSTEM OF EQUATIONS</vt:lpstr>
      <vt:lpstr>EXISTENCE AND UNIQUENESS OF SYSTEM OF EQUATIONS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973</cp:revision>
  <dcterms:created xsi:type="dcterms:W3CDTF">2005-10-22T18:34:54Z</dcterms:created>
  <dcterms:modified xsi:type="dcterms:W3CDTF">2020-10-17T20:39:47Z</dcterms:modified>
</cp:coreProperties>
</file>