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4"/>
  </p:notesMasterIdLst>
  <p:handoutMasterIdLst>
    <p:handoutMasterId r:id="rId35"/>
  </p:handoutMasterIdLst>
  <p:sldIdLst>
    <p:sldId id="424" r:id="rId2"/>
    <p:sldId id="362" r:id="rId3"/>
    <p:sldId id="425" r:id="rId4"/>
    <p:sldId id="42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53" r:id="rId27"/>
    <p:sldId id="454" r:id="rId28"/>
    <p:sldId id="448" r:id="rId29"/>
    <p:sldId id="449" r:id="rId30"/>
    <p:sldId id="450" r:id="rId31"/>
    <p:sldId id="451" r:id="rId32"/>
    <p:sldId id="452"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Bookshelf Symbol 2" pitchFamily="2" charset="2"/>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Bookshelf Symbol 2" pitchFamily="2" charset="2"/>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Bookshelf Symbol 2" pitchFamily="2" charset="2"/>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Bookshelf Symbol 2" pitchFamily="2" charset="2"/>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Bookshelf Symbol 2" pitchFamily="2" charset="2"/>
        <a:ea typeface="ＭＳ Ｐゴシック" pitchFamily="34" charset="-128"/>
        <a:cs typeface="+mn-cs"/>
      </a:defRPr>
    </a:lvl5pPr>
    <a:lvl6pPr marL="2286000" algn="l" defTabSz="914400" rtl="0" eaLnBrk="1" latinLnBrk="0" hangingPunct="1">
      <a:defRPr sz="2400" kern="1200">
        <a:solidFill>
          <a:schemeClr val="tx1"/>
        </a:solidFill>
        <a:latin typeface="Bookshelf Symbol 2" pitchFamily="2" charset="2"/>
        <a:ea typeface="ＭＳ Ｐゴシック" pitchFamily="34" charset="-128"/>
        <a:cs typeface="+mn-cs"/>
      </a:defRPr>
    </a:lvl6pPr>
    <a:lvl7pPr marL="2743200" algn="l" defTabSz="914400" rtl="0" eaLnBrk="1" latinLnBrk="0" hangingPunct="1">
      <a:defRPr sz="2400" kern="1200">
        <a:solidFill>
          <a:schemeClr val="tx1"/>
        </a:solidFill>
        <a:latin typeface="Bookshelf Symbol 2" pitchFamily="2" charset="2"/>
        <a:ea typeface="ＭＳ Ｐゴシック" pitchFamily="34" charset="-128"/>
        <a:cs typeface="+mn-cs"/>
      </a:defRPr>
    </a:lvl7pPr>
    <a:lvl8pPr marL="3200400" algn="l" defTabSz="914400" rtl="0" eaLnBrk="1" latinLnBrk="0" hangingPunct="1">
      <a:defRPr sz="2400" kern="1200">
        <a:solidFill>
          <a:schemeClr val="tx1"/>
        </a:solidFill>
        <a:latin typeface="Bookshelf Symbol 2" pitchFamily="2" charset="2"/>
        <a:ea typeface="ＭＳ Ｐゴシック" pitchFamily="34" charset="-128"/>
        <a:cs typeface="+mn-cs"/>
      </a:defRPr>
    </a:lvl8pPr>
    <a:lvl9pPr marL="3657600" algn="l" defTabSz="914400" rtl="0" eaLnBrk="1" latinLnBrk="0" hangingPunct="1">
      <a:defRPr sz="2400" kern="1200">
        <a:solidFill>
          <a:schemeClr val="tx1"/>
        </a:solidFill>
        <a:latin typeface="Bookshelf Symbol 2" pitchFamily="2" charset="2"/>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C97"/>
    <a:srgbClr val="D7791B"/>
    <a:srgbClr val="4C7816"/>
    <a:srgbClr val="528218"/>
    <a:srgbClr val="B6CEAA"/>
    <a:srgbClr val="ADC8A0"/>
    <a:srgbClr val="007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949" autoAdjust="0"/>
  </p:normalViewPr>
  <p:slideViewPr>
    <p:cSldViewPr>
      <p:cViewPr>
        <p:scale>
          <a:sx n="82" d="100"/>
          <a:sy n="82" d="100"/>
        </p:scale>
        <p:origin x="-114" y="-42"/>
      </p:cViewPr>
      <p:guideLst>
        <p:guide orient="horz" pos="1296"/>
        <p:guide orient="horz" pos="3888"/>
        <p:guide pos="288"/>
        <p:guide pos="5472"/>
      </p:guideLst>
    </p:cSldViewPr>
  </p:slideViewPr>
  <p:outlineViewPr>
    <p:cViewPr>
      <p:scale>
        <a:sx n="33" d="100"/>
        <a:sy n="33" d="100"/>
      </p:scale>
      <p:origin x="66"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Bookshelf Symbol 2" charset="0"/>
                <a:ea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F45594BF-5E44-44FC-97E6-541F7397B54A}" type="datetimeFigureOut">
              <a:rPr lang="en-US" altLang="en-US"/>
              <a:pPr>
                <a:defRPr/>
              </a:pPr>
              <a:t>10/17/2020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Bookshelf Symbol 2" charset="0"/>
                <a:ea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61F6295-5E32-4C1C-9AF0-F44E5B3CFE44}" type="slidenum">
              <a:rPr lang="en-US" altLang="en-US"/>
              <a:pPr>
                <a:defRPr/>
              </a:pPr>
              <a:t>‹#›</a:t>
            </a:fld>
            <a:endParaRPr lang="en-US" altLang="en-US"/>
          </a:p>
        </p:txBody>
      </p:sp>
    </p:spTree>
    <p:extLst>
      <p:ext uri="{BB962C8B-B14F-4D97-AF65-F5344CB8AC3E}">
        <p14:creationId xmlns:p14="http://schemas.microsoft.com/office/powerpoint/2010/main" val="2416302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ea typeface="+mn-ea"/>
              </a:defRPr>
            </a:lvl1pPr>
          </a:lstStyle>
          <a:p>
            <a:pPr>
              <a:defRPr/>
            </a:pPr>
            <a:endParaRPr lang="en-US"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ea typeface="+mn-ea"/>
              </a:defRPr>
            </a:lvl1pPr>
          </a:lstStyle>
          <a:p>
            <a:pPr>
              <a:defRPr/>
            </a:pPr>
            <a:endParaRPr lang="en-US"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FDA1E1CF-71EE-478E-95FB-AC73ABCD4C12}" type="slidenum">
              <a:rPr lang="en-US" altLang="en-US"/>
              <a:pPr>
                <a:defRPr/>
              </a:pPr>
              <a:t>‹#›</a:t>
            </a:fld>
            <a:endParaRPr lang="en-US" altLang="en-US"/>
          </a:p>
        </p:txBody>
      </p:sp>
    </p:spTree>
    <p:extLst>
      <p:ext uri="{BB962C8B-B14F-4D97-AF65-F5344CB8AC3E}">
        <p14:creationId xmlns:p14="http://schemas.microsoft.com/office/powerpoint/2010/main" val="2392784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fld id="{B0D033FC-8313-464A-AFBF-4237A2714ED1}" type="slidenum">
              <a:rPr lang="en-US" altLang="en-US" sz="1200" smtClean="0">
                <a:latin typeface="Arial" pitchFamily="34" charset="0"/>
              </a:rPr>
              <a:pPr>
                <a:defRPr/>
              </a:pPr>
              <a:t>1</a:t>
            </a:fld>
            <a:endParaRPr lang="en-US" altLang="en-US" sz="1200" smtClean="0">
              <a:latin typeface="Arial" pitchFamily="34" charset="0"/>
            </a:endParaRPr>
          </a:p>
        </p:txBody>
      </p:sp>
      <p:sp>
        <p:nvSpPr>
          <p:cNvPr id="5123"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fld id="{C5952B00-2A8A-44BE-B89E-5190903B8FFF}" type="slidenum">
              <a:rPr lang="en-US" altLang="en-US" sz="1200" smtClean="0">
                <a:latin typeface="Arial" pitchFamily="34" charset="0"/>
              </a:rPr>
              <a:pPr>
                <a:defRPr/>
              </a:pPr>
              <a:t>2</a:t>
            </a:fld>
            <a:endParaRPr lang="en-US" altLang="en-US" sz="1200" smtClean="0">
              <a:latin typeface="Arial" pitchFamily="34" charset="0"/>
            </a:endParaRPr>
          </a:p>
        </p:txBody>
      </p:sp>
      <p:sp>
        <p:nvSpPr>
          <p:cNvPr id="717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latin typeface="Arial"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latin typeface="Arial" charset="0"/>
              <a:ea typeface="ＭＳ Ｐゴシック" pitchFamily="34" charset="-128"/>
            </a:endParaRPr>
          </a:p>
        </p:txBody>
      </p:sp>
      <p:sp>
        <p:nvSpPr>
          <p:cNvPr id="38916" name="Slide Number Placeholder 3"/>
          <p:cNvSpPr>
            <a:spLocks noGrp="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fld id="{7C52BF6E-69B7-4FD4-A3A1-54CCD1D07E25}" type="slidenum">
              <a:rPr lang="en-US" altLang="en-US" sz="1200" smtClean="0">
                <a:latin typeface="Arial" pitchFamily="34" charset="0"/>
              </a:rPr>
              <a:pPr>
                <a:defRPr/>
              </a:pPr>
              <a:t>32</a:t>
            </a:fld>
            <a:endParaRPr lang="en-US" altLang="en-US" sz="120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2"/>
          <p:cNvSpPr>
            <a:spLocks noChangeShapeType="1"/>
          </p:cNvSpPr>
          <p:nvPr userDrawn="1"/>
        </p:nvSpPr>
        <p:spPr bwMode="auto">
          <a:xfrm>
            <a:off x="0" y="2667000"/>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5" name="Text Box 14" descr="Pink tissue paper"/>
          <p:cNvSpPr txBox="1">
            <a:spLocks noChangeArrowheads="1"/>
          </p:cNvSpPr>
          <p:nvPr userDrawn="1"/>
        </p:nvSpPr>
        <p:spPr bwMode="auto">
          <a:xfrm>
            <a:off x="533400" y="304800"/>
            <a:ext cx="533400" cy="7318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eaLnBrk="1" hangingPunct="1">
              <a:spcBef>
                <a:spcPct val="50000"/>
              </a:spcBef>
              <a:defRPr/>
            </a:pPr>
            <a:r>
              <a:rPr lang="en-US" altLang="en-US" sz="4200" b="1">
                <a:solidFill>
                  <a:srgbClr val="4C7816"/>
                </a:solidFill>
                <a:latin typeface="Arial" panose="020B0604020202020204" pitchFamily="34" charset="0"/>
                <a:ea typeface="+mn-ea"/>
              </a:rPr>
              <a:t>1</a:t>
            </a:r>
          </a:p>
        </p:txBody>
      </p:sp>
      <p:sp>
        <p:nvSpPr>
          <p:cNvPr id="6" name="Text Box 15" descr="Pink tissue paper"/>
          <p:cNvSpPr txBox="1">
            <a:spLocks noChangeArrowheads="1"/>
          </p:cNvSpPr>
          <p:nvPr userDrawn="1"/>
        </p:nvSpPr>
        <p:spPr bwMode="auto">
          <a:xfrm>
            <a:off x="304800" y="2057400"/>
            <a:ext cx="838200" cy="5794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eaLnBrk="1" hangingPunct="1">
              <a:spcBef>
                <a:spcPct val="50000"/>
              </a:spcBef>
              <a:defRPr/>
            </a:pPr>
            <a:r>
              <a:rPr lang="en-US" altLang="en-US" sz="3200" b="1">
                <a:solidFill>
                  <a:srgbClr val="CD8019"/>
                </a:solidFill>
                <a:latin typeface="Arial" panose="020B0604020202020204" pitchFamily="34" charset="0"/>
                <a:ea typeface="+mn-ea"/>
              </a:rPr>
              <a:t>1.2</a:t>
            </a:r>
          </a:p>
        </p:txBody>
      </p:sp>
      <p:sp>
        <p:nvSpPr>
          <p:cNvPr id="7" name="Line 21"/>
          <p:cNvSpPr>
            <a:spLocks noChangeShapeType="1"/>
          </p:cNvSpPr>
          <p:nvPr userDrawn="1"/>
        </p:nvSpPr>
        <p:spPr bwMode="auto">
          <a:xfrm rot="5400000" flipH="1">
            <a:off x="4572000" y="-43434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8" name="Line 23"/>
          <p:cNvSpPr>
            <a:spLocks noChangeShapeType="1"/>
          </p:cNvSpPr>
          <p:nvPr userDrawn="1"/>
        </p:nvSpPr>
        <p:spPr bwMode="auto">
          <a:xfrm rot="5400000" flipH="1">
            <a:off x="762000" y="701675"/>
            <a:ext cx="0" cy="60960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9" name="Line 24"/>
          <p:cNvSpPr>
            <a:spLocks noChangeShapeType="1"/>
          </p:cNvSpPr>
          <p:nvPr userDrawn="1"/>
        </p:nvSpPr>
        <p:spPr bwMode="auto">
          <a:xfrm rot="16200000" flipH="1" flipV="1">
            <a:off x="-19050" y="495300"/>
            <a:ext cx="990600" cy="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10" name="Freeform 31"/>
          <p:cNvSpPr>
            <a:spLocks/>
          </p:cNvSpPr>
          <p:nvPr userDrawn="1"/>
        </p:nvSpPr>
        <p:spPr bwMode="auto">
          <a:xfrm>
            <a:off x="0" y="2057400"/>
            <a:ext cx="1143000" cy="609600"/>
          </a:xfrm>
          <a:custGeom>
            <a:avLst/>
            <a:gdLst>
              <a:gd name="T0" fmla="*/ 0 w 96"/>
              <a:gd name="T1" fmla="*/ 0 h 192"/>
              <a:gd name="T2" fmla="*/ 2147483647 w 96"/>
              <a:gd name="T3" fmla="*/ 0 h 192"/>
              <a:gd name="T4" fmla="*/ 2147483647 w 96"/>
              <a:gd name="T5" fmla="*/ 2147483647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 name="Picture 15" descr="Pearson Logo"/>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descr="Lay Linear Algebra 6e cover.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459413" y="2044700"/>
            <a:ext cx="327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200" name="Rectangle 16"/>
          <p:cNvSpPr>
            <a:spLocks noGrp="1" noChangeArrowheads="1"/>
          </p:cNvSpPr>
          <p:nvPr>
            <p:ph type="ctrTitle" sz="quarter"/>
          </p:nvPr>
        </p:nvSpPr>
        <p:spPr>
          <a:xfrm>
            <a:off x="1219200" y="609600"/>
            <a:ext cx="5943600" cy="1295400"/>
          </a:xfrm>
        </p:spPr>
        <p:txBody>
          <a:bodyPr anchor="t"/>
          <a:lstStyle>
            <a:lvl1pPr>
              <a:defRPr sz="3600">
                <a:latin typeface="Times New Roman" panose="02020603050405020304" pitchFamily="18" charset="0"/>
              </a:defRPr>
            </a:lvl1pPr>
          </a:lstStyle>
          <a:p>
            <a:pPr lvl="0"/>
            <a:r>
              <a:rPr lang="en-US" altLang="en-US" noProof="0"/>
              <a:t>Click to edit Master title style</a:t>
            </a:r>
          </a:p>
        </p:txBody>
      </p:sp>
      <p:sp>
        <p:nvSpPr>
          <p:cNvPr id="605201" name="Rectangle 17"/>
          <p:cNvSpPr>
            <a:spLocks noGrp="1" noChangeArrowheads="1"/>
          </p:cNvSpPr>
          <p:nvPr>
            <p:ph type="subTitle" sz="quarter" idx="1"/>
          </p:nvPr>
        </p:nvSpPr>
        <p:spPr>
          <a:xfrm>
            <a:off x="457200" y="2819400"/>
            <a:ext cx="4495800" cy="3352800"/>
          </a:xfrm>
        </p:spPr>
        <p:txBody>
          <a:bodyPr/>
          <a:lstStyle>
            <a:lvl1pPr marL="0" indent="0">
              <a:buFont typeface="Wingdings" panose="05000000000000000000" pitchFamily="2" charset="2"/>
              <a:buNone/>
              <a:defRPr sz="2800">
                <a:solidFill>
                  <a:srgbClr val="077C97"/>
                </a:solidFill>
                <a:latin typeface="Arial Narrow" panose="020B0606020202030204" pitchFamily="34" charset="0"/>
              </a:defRPr>
            </a:lvl1pPr>
          </a:lstStyle>
          <a:p>
            <a:pPr lvl="0"/>
            <a:r>
              <a:rPr lang="en-US" altLang="en-US" noProof="0"/>
              <a:t>Row Reduction and Echelon Forms</a:t>
            </a:r>
          </a:p>
        </p:txBody>
      </p:sp>
      <p:sp>
        <p:nvSpPr>
          <p:cNvPr id="13" name="Footer Placeholder 9"/>
          <p:cNvSpPr>
            <a:spLocks noGrp="1"/>
          </p:cNvSpPr>
          <p:nvPr>
            <p:ph type="ftr" sz="quarter" idx="10"/>
          </p:nvPr>
        </p:nvSpPr>
        <p:spPr>
          <a:xfrm>
            <a:off x="1752600" y="6305550"/>
            <a:ext cx="6934200" cy="476250"/>
          </a:xfrm>
        </p:spPr>
        <p:txBody>
          <a:bodyPr/>
          <a:lstStyle>
            <a:lvl1pPr>
              <a:defRPr smtClean="0"/>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58475741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en-US"/>
              <a:t>Slide 1.2- </a:t>
            </a:r>
            <a:fld id="{79D5E781-C1FC-4703-A0C5-0ADB915D76B9}" type="slidenum">
              <a:rPr lang="en-US" altLang="en-US"/>
              <a:pPr>
                <a:defRPr/>
              </a:pPr>
              <a:t>‹#›</a:t>
            </a:fld>
            <a:endParaRPr lang="en-CA" altLang="en-US"/>
          </a:p>
        </p:txBody>
      </p:sp>
      <p:sp>
        <p:nvSpPr>
          <p:cNvPr id="5"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329704905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en-US"/>
              <a:t>Slide 1.2- </a:t>
            </a:r>
            <a:fld id="{4B8D6E7C-966B-4A22-BD4A-C991E57A2E17}" type="slidenum">
              <a:rPr lang="en-US" altLang="en-US"/>
              <a:pPr>
                <a:defRPr/>
              </a:pPr>
              <a:t>‹#›</a:t>
            </a:fld>
            <a:endParaRPr lang="en-CA" altLang="en-US"/>
          </a:p>
        </p:txBody>
      </p:sp>
      <p:sp>
        <p:nvSpPr>
          <p:cNvPr id="5"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319970787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sldNum" sz="quarter" idx="10"/>
          </p:nvPr>
        </p:nvSpPr>
        <p:spPr>
          <a:ln/>
        </p:spPr>
        <p:txBody>
          <a:bodyPr/>
          <a:lstStyle>
            <a:lvl1pPr>
              <a:defRPr/>
            </a:lvl1pPr>
          </a:lstStyle>
          <a:p>
            <a:pPr>
              <a:defRPr/>
            </a:pPr>
            <a:r>
              <a:rPr lang="en-US" altLang="en-US"/>
              <a:t>Slide 1.2- </a:t>
            </a:r>
            <a:fld id="{E6DD610B-1CFD-4509-B453-756D869F6C4E}" type="slidenum">
              <a:rPr lang="en-US" altLang="en-US"/>
              <a:pPr>
                <a:defRPr/>
              </a:pPr>
              <a:t>‹#›</a:t>
            </a:fld>
            <a:endParaRPr lang="en-CA" altLang="en-US"/>
          </a:p>
        </p:txBody>
      </p:sp>
      <p:sp>
        <p:nvSpPr>
          <p:cNvPr id="7"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698961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624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en-US"/>
              <a:t>Slide 1.2- </a:t>
            </a:r>
            <a:fld id="{8A68CE0E-B67D-4877-9FF3-5CC96FAE2D03}" type="slidenum">
              <a:rPr lang="en-US" altLang="en-US"/>
              <a:pPr>
                <a:defRPr/>
              </a:pPr>
              <a:t>‹#›</a:t>
            </a:fld>
            <a:endParaRPr lang="en-CA" altLang="en-US"/>
          </a:p>
        </p:txBody>
      </p:sp>
      <p:sp>
        <p:nvSpPr>
          <p:cNvPr id="6"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44918807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en-US"/>
              <a:t>Slide 1.2- </a:t>
            </a:r>
            <a:fld id="{2F8FDF1B-9314-473B-A547-8C0455D9C44F}" type="slidenum">
              <a:rPr lang="en-US" altLang="en-US"/>
              <a:pPr>
                <a:defRPr/>
              </a:pPr>
              <a:t>‹#›</a:t>
            </a:fld>
            <a:endParaRPr lang="en-CA" altLang="en-US"/>
          </a:p>
        </p:txBody>
      </p:sp>
      <p:sp>
        <p:nvSpPr>
          <p:cNvPr id="6"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254123002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624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sldNum" sz="quarter" idx="10"/>
          </p:nvPr>
        </p:nvSpPr>
        <p:spPr>
          <a:ln/>
        </p:spPr>
        <p:txBody>
          <a:bodyPr/>
          <a:lstStyle>
            <a:lvl1pPr>
              <a:defRPr/>
            </a:lvl1pPr>
          </a:lstStyle>
          <a:p>
            <a:pPr>
              <a:defRPr/>
            </a:pPr>
            <a:r>
              <a:rPr lang="en-US" altLang="en-US"/>
              <a:t>Slide 1.2- </a:t>
            </a:r>
            <a:fld id="{727D43BA-7F30-4072-8153-A77BC599CD18}" type="slidenum">
              <a:rPr lang="en-US" altLang="en-US"/>
              <a:pPr>
                <a:defRPr/>
              </a:pPr>
              <a:t>‹#›</a:t>
            </a:fld>
            <a:endParaRPr lang="en-CA" altLang="en-US"/>
          </a:p>
        </p:txBody>
      </p:sp>
      <p:sp>
        <p:nvSpPr>
          <p:cNvPr id="7"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9161719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en-US"/>
              <a:t>Slide 1.2- </a:t>
            </a:r>
            <a:fld id="{39424C68-B4C7-4CC6-B075-1ACD84E6020C}" type="slidenum">
              <a:rPr lang="en-US" altLang="en-US"/>
              <a:pPr>
                <a:defRPr/>
              </a:pPr>
              <a:t>‹#›</a:t>
            </a:fld>
            <a:endParaRPr lang="en-CA" altLang="en-US"/>
          </a:p>
        </p:txBody>
      </p:sp>
      <p:sp>
        <p:nvSpPr>
          <p:cNvPr id="5"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14488447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en-US"/>
              <a:t>Slide 1.2- </a:t>
            </a:r>
            <a:fld id="{4AECA454-84EC-4976-8912-0DA8E425231C}" type="slidenum">
              <a:rPr lang="en-US" altLang="en-US"/>
              <a:pPr>
                <a:defRPr/>
              </a:pPr>
              <a:t>‹#›</a:t>
            </a:fld>
            <a:endParaRPr lang="en-CA" altLang="en-US"/>
          </a:p>
        </p:txBody>
      </p:sp>
      <p:sp>
        <p:nvSpPr>
          <p:cNvPr id="5"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27794656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en-US"/>
              <a:t>Slide 1.2- </a:t>
            </a:r>
            <a:fld id="{A11F790B-28EF-40DF-A6F5-E63BC9829FA5}" type="slidenum">
              <a:rPr lang="en-US" altLang="en-US"/>
              <a:pPr>
                <a:defRPr/>
              </a:pPr>
              <a:t>‹#›</a:t>
            </a:fld>
            <a:endParaRPr lang="en-CA" altLang="en-US"/>
          </a:p>
        </p:txBody>
      </p:sp>
      <p:sp>
        <p:nvSpPr>
          <p:cNvPr id="6"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92871914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sldNum" sz="quarter" idx="10"/>
          </p:nvPr>
        </p:nvSpPr>
        <p:spPr>
          <a:ln/>
        </p:spPr>
        <p:txBody>
          <a:bodyPr/>
          <a:lstStyle>
            <a:lvl1pPr>
              <a:defRPr/>
            </a:lvl1pPr>
          </a:lstStyle>
          <a:p>
            <a:pPr>
              <a:defRPr/>
            </a:pPr>
            <a:r>
              <a:rPr lang="en-US" altLang="en-US"/>
              <a:t>Slide 1.2- </a:t>
            </a:r>
            <a:fld id="{8E1A993B-F51A-4E26-AA84-CFB0F8E573AC}" type="slidenum">
              <a:rPr lang="en-US" altLang="en-US"/>
              <a:pPr>
                <a:defRPr/>
              </a:pPr>
              <a:t>‹#›</a:t>
            </a:fld>
            <a:endParaRPr lang="en-CA" altLang="en-US"/>
          </a:p>
        </p:txBody>
      </p:sp>
      <p:sp>
        <p:nvSpPr>
          <p:cNvPr id="8"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48660213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a:ln/>
        </p:spPr>
        <p:txBody>
          <a:bodyPr/>
          <a:lstStyle>
            <a:lvl1pPr>
              <a:defRPr/>
            </a:lvl1pPr>
          </a:lstStyle>
          <a:p>
            <a:pPr>
              <a:defRPr/>
            </a:pPr>
            <a:r>
              <a:rPr lang="en-US" altLang="en-US"/>
              <a:t>Slide 1.2- </a:t>
            </a:r>
            <a:fld id="{86C26D2E-F2C1-43BC-B4C3-81901FE8BB52}" type="slidenum">
              <a:rPr lang="en-US" altLang="en-US"/>
              <a:pPr>
                <a:defRPr/>
              </a:pPr>
              <a:t>‹#›</a:t>
            </a:fld>
            <a:endParaRPr lang="en-CA" altLang="en-US"/>
          </a:p>
        </p:txBody>
      </p:sp>
      <p:sp>
        <p:nvSpPr>
          <p:cNvPr id="4"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139169526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r>
              <a:rPr lang="en-US" altLang="en-US"/>
              <a:t>Slide 1.2- </a:t>
            </a:r>
            <a:fld id="{28B2346E-DB36-4826-B94C-72BC6537C1F5}" type="slidenum">
              <a:rPr lang="en-US" altLang="en-US"/>
              <a:pPr>
                <a:defRPr/>
              </a:pPr>
              <a:t>‹#›</a:t>
            </a:fld>
            <a:endParaRPr lang="en-CA" altLang="en-US"/>
          </a:p>
        </p:txBody>
      </p:sp>
      <p:sp>
        <p:nvSpPr>
          <p:cNvPr id="3"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327380172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en-US"/>
              <a:t>Slide 1.2- </a:t>
            </a:r>
            <a:fld id="{6E54B791-2BDB-4AC8-9A02-FF7EE4DE34EF}" type="slidenum">
              <a:rPr lang="en-US" altLang="en-US"/>
              <a:pPr>
                <a:defRPr/>
              </a:pPr>
              <a:t>‹#›</a:t>
            </a:fld>
            <a:endParaRPr lang="en-CA" altLang="en-US"/>
          </a:p>
        </p:txBody>
      </p:sp>
      <p:sp>
        <p:nvSpPr>
          <p:cNvPr id="6"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55345506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en-US"/>
              <a:t>Slide 1.2- </a:t>
            </a:r>
            <a:fld id="{752AC96A-B1D0-4977-82FE-36AEDF868352}" type="slidenum">
              <a:rPr lang="en-US" altLang="en-US"/>
              <a:pPr>
                <a:defRPr/>
              </a:pPr>
              <a:t>‹#›</a:t>
            </a:fld>
            <a:endParaRPr lang="en-CA" altLang="en-US"/>
          </a:p>
        </p:txBody>
      </p:sp>
      <p:sp>
        <p:nvSpPr>
          <p:cNvPr id="6"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p>
        </p:txBody>
      </p:sp>
    </p:spTree>
    <p:extLst>
      <p:ext uri="{BB962C8B-B14F-4D97-AF65-F5344CB8AC3E}">
        <p14:creationId xmlns:p14="http://schemas.microsoft.com/office/powerpoint/2010/main" val="5101262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sldNum" sz="quarter" idx="4"/>
          </p:nvPr>
        </p:nvSpPr>
        <p:spPr bwMode="auto">
          <a:xfrm>
            <a:off x="6781800" y="6307138"/>
            <a:ext cx="1905000" cy="47466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1" smtClean="0">
                <a:latin typeface="Arial" pitchFamily="34" charset="0"/>
              </a:defRPr>
            </a:lvl1pPr>
          </a:lstStyle>
          <a:p>
            <a:pPr>
              <a:defRPr/>
            </a:pPr>
            <a:r>
              <a:rPr lang="en-US" altLang="en-US"/>
              <a:t>Slide 1.2- </a:t>
            </a:r>
            <a:fld id="{AF4A6594-097E-449D-9F45-1F7B0AFB6B5F}" type="slidenum">
              <a:rPr lang="en-US" altLang="en-US"/>
              <a:pPr>
                <a:defRPr/>
              </a:pPr>
              <a:t>‹#›</a:t>
            </a:fld>
            <a:endParaRPr lang="en-CA" altLang="en-US"/>
          </a:p>
        </p:txBody>
      </p:sp>
      <p:sp>
        <p:nvSpPr>
          <p:cNvPr id="1027" name="Rectangle 5"/>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
          <p:cNvSpPr>
            <a:spLocks noGrp="1" noChangeArrowheads="1"/>
          </p:cNvSpPr>
          <p:nvPr>
            <p:ph type="body" idx="1"/>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p:cNvSpPr>
            <a:spLocks noGrp="1"/>
          </p:cNvSpPr>
          <p:nvPr>
            <p:ph type="ftr" sz="quarter" idx="3"/>
          </p:nvPr>
        </p:nvSpPr>
        <p:spPr>
          <a:xfrm>
            <a:off x="1828800" y="6305550"/>
            <a:ext cx="4953000" cy="476250"/>
          </a:xfrm>
          <a:prstGeom prst="rect">
            <a:avLst/>
          </a:prstGeom>
        </p:spPr>
        <p:txBody>
          <a:bodyPr vert="horz" wrap="square" lIns="91440" tIns="45720" rIns="91440" bIns="45720" numCol="1" anchor="b" anchorCtr="0" compatLnSpc="1">
            <a:prstTxWarp prst="textNoShape">
              <a:avLst/>
            </a:prstTxWarp>
          </a:bodyPr>
          <a:lstStyle>
            <a:lvl1pPr eaLnBrk="1" hangingPunct="1">
              <a:buFont typeface="Symbol" pitchFamily="18" charset="2"/>
              <a:buNone/>
              <a:defRPr sz="1200" smtClean="0">
                <a:latin typeface="Arial" pitchFamily="34" charset="0"/>
                <a:sym typeface="Symbol" pitchFamily="18" charset="2"/>
              </a:defRPr>
            </a:lvl1pPr>
          </a:lstStyle>
          <a:p>
            <a:pPr>
              <a:defRPr/>
            </a:pPr>
            <a:r>
              <a:rPr lang="en-US" altLang="en-US"/>
              <a:t>Copyright © 2021 Pearson Education, Inc. All Rights Reserved</a:t>
            </a:r>
          </a:p>
        </p:txBody>
      </p:sp>
      <p:sp>
        <p:nvSpPr>
          <p:cNvPr id="1030" name="Line 13"/>
          <p:cNvSpPr>
            <a:spLocks noChangeShapeType="1"/>
          </p:cNvSpPr>
          <p:nvPr userDrawn="1"/>
        </p:nvSpPr>
        <p:spPr bwMode="auto">
          <a:xfrm rot="5400000" flipH="1">
            <a:off x="4572000" y="-35052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pic>
        <p:nvPicPr>
          <p:cNvPr id="1031" name="Picture 6" descr="Pearson Logo"/>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Lst>
  <p:transition spd="med"/>
  <p:timing>
    <p:tnLst>
      <p:par>
        <p:cTn id="1" dur="indefinite" restart="never" nodeType="tmRoot"/>
      </p:par>
    </p:tnLst>
  </p:timing>
  <p:hf hdr="0" dt="0"/>
  <p:txStyles>
    <p:titleStyle>
      <a:lvl1pPr algn="l" rtl="0" eaLnBrk="0" fontAlgn="base" hangingPunct="0">
        <a:spcBef>
          <a:spcPct val="0"/>
        </a:spcBef>
        <a:spcAft>
          <a:spcPct val="0"/>
        </a:spcAft>
        <a:defRPr sz="3200" kern="1200">
          <a:solidFill>
            <a:srgbClr val="077C97"/>
          </a:solidFill>
          <a:latin typeface="+mj-lt"/>
          <a:ea typeface="ＭＳ Ｐゴシック" charset="0"/>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ea typeface="ＭＳ Ｐゴシック" charset="0"/>
        </a:defRPr>
      </a:lvl2pPr>
      <a:lvl3pPr algn="l" rtl="0" eaLnBrk="0" fontAlgn="base" hangingPunct="0">
        <a:spcBef>
          <a:spcPct val="0"/>
        </a:spcBef>
        <a:spcAft>
          <a:spcPct val="0"/>
        </a:spcAft>
        <a:defRPr sz="3200">
          <a:solidFill>
            <a:srgbClr val="077C97"/>
          </a:solidFill>
          <a:latin typeface="Arial Narrow" panose="020B0606020202030204" pitchFamily="34" charset="0"/>
          <a:ea typeface="ＭＳ Ｐゴシック" charset="0"/>
        </a:defRPr>
      </a:lvl3pPr>
      <a:lvl4pPr algn="l" rtl="0" eaLnBrk="0" fontAlgn="base" hangingPunct="0">
        <a:spcBef>
          <a:spcPct val="0"/>
        </a:spcBef>
        <a:spcAft>
          <a:spcPct val="0"/>
        </a:spcAft>
        <a:defRPr sz="3200">
          <a:solidFill>
            <a:srgbClr val="077C97"/>
          </a:solidFill>
          <a:latin typeface="Arial Narrow" panose="020B0606020202030204" pitchFamily="34" charset="0"/>
          <a:ea typeface="ＭＳ Ｐゴシック" charset="0"/>
        </a:defRPr>
      </a:lvl4pPr>
      <a:lvl5pPr algn="l" rtl="0" eaLnBrk="0" fontAlgn="base" hangingPunct="0">
        <a:spcBef>
          <a:spcPct val="0"/>
        </a:spcBef>
        <a:spcAft>
          <a:spcPct val="0"/>
        </a:spcAft>
        <a:defRPr sz="3200">
          <a:solidFill>
            <a:srgbClr val="077C97"/>
          </a:solidFill>
          <a:latin typeface="Arial Narrow" panose="020B0606020202030204" pitchFamily="34" charset="0"/>
          <a:ea typeface="ＭＳ Ｐゴシック"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077C97"/>
        </a:buClr>
        <a:buFont typeface="Wingdings" pitchFamily="2" charset="2"/>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rgbClr val="077C97"/>
        </a:buClr>
        <a:buFont typeface="Wingdings" pitchFamily="2" charset="2"/>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lr>
          <a:srgbClr val="077C97"/>
        </a:buClr>
        <a:buFont typeface="Wingdings" pitchFamily="2" charset="2"/>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lr>
          <a:srgbClr val="077C97"/>
        </a:buClr>
        <a:buFont typeface="Wingdings" pitchFamily="2" charset="2"/>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lr>
          <a:srgbClr val="077C97"/>
        </a:buClr>
        <a:buFont typeface="Wingdings" pitchFamily="2" charset="2"/>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jpeg"/><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jpeg"/><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1.jpeg"/><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jpe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19.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1.jpeg"/><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6.wmf"/><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23.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6.emf"/><Relationship Id="rId5" Type="http://schemas.openxmlformats.org/officeDocument/2006/relationships/oleObject" Target="../embeddings/oleObject34.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jpeg"/><Relationship Id="rId4" Type="http://schemas.openxmlformats.org/officeDocument/2006/relationships/image" Target="../media/image6.wmf"/><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9"/>
          <p:cNvSpPr>
            <a:spLocks noGrp="1" noChangeArrowheads="1"/>
          </p:cNvSpPr>
          <p:nvPr>
            <p:ph type="ftr" sz="quarter" idx="10"/>
          </p:nvPr>
        </p:nvSpPr>
        <p:spPr bwMode="auto">
          <a:xfrm>
            <a:off x="1828800" y="6305550"/>
            <a:ext cx="6934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4099" name="Rectangle 3"/>
          <p:cNvSpPr>
            <a:spLocks noGrp="1" noChangeArrowheads="1"/>
          </p:cNvSpPr>
          <p:nvPr>
            <p:ph type="ctrTitle"/>
          </p:nvPr>
        </p:nvSpPr>
        <p:spPr/>
        <p:txBody>
          <a:bodyPr/>
          <a:lstStyle/>
          <a:p>
            <a:pPr eaLnBrk="1" hangingPunct="1">
              <a:defRPr/>
            </a:pPr>
            <a:r>
              <a:rPr lang="en-US" dirty="0">
                <a:latin typeface="Times New Roman" charset="0"/>
              </a:rPr>
              <a:t>Linear Equations</a:t>
            </a:r>
            <a:br>
              <a:rPr lang="en-US" dirty="0">
                <a:latin typeface="Times New Roman" charset="0"/>
              </a:rPr>
            </a:br>
            <a:r>
              <a:rPr lang="en-US" dirty="0">
                <a:latin typeface="Times New Roman" charset="0"/>
              </a:rPr>
              <a:t>in Linear Algebra</a:t>
            </a:r>
          </a:p>
        </p:txBody>
      </p:sp>
      <p:sp>
        <p:nvSpPr>
          <p:cNvPr id="4100" name="Rectangle 4"/>
          <p:cNvSpPr>
            <a:spLocks noGrp="1" noChangeArrowheads="1"/>
          </p:cNvSpPr>
          <p:nvPr>
            <p:ph type="subTitle" idx="1"/>
          </p:nvPr>
        </p:nvSpPr>
        <p:spPr/>
        <p:txBody>
          <a:bodyPr/>
          <a:lstStyle/>
          <a:p>
            <a:pPr eaLnBrk="1" hangingPunct="1">
              <a:buFont typeface="Wingdings" charset="0"/>
              <a:buNone/>
              <a:defRPr/>
            </a:pPr>
            <a:r>
              <a:rPr lang="en-US" dirty="0">
                <a:latin typeface="Arial Narrow" charset="0"/>
              </a:rPr>
              <a:t>Row Reduction and Echelon Forms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BFCBA6EF-357F-4360-A07A-E99450FF61E8}" type="slidenum">
              <a:rPr lang="en-US" altLang="en-US" sz="1200" smtClean="0">
                <a:latin typeface="Arial" pitchFamily="34" charset="0"/>
              </a:rPr>
              <a:pPr>
                <a:defRPr/>
              </a:pPr>
              <a:t>10</a:t>
            </a:fld>
            <a:endParaRPr lang="en-CA" altLang="en-US" sz="1200" smtClean="0">
              <a:latin typeface="Arial" pitchFamily="34" charset="0"/>
            </a:endParaRPr>
          </a:p>
        </p:txBody>
      </p:sp>
      <p:sp>
        <p:nvSpPr>
          <p:cNvPr id="12291"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5364" name="Rectangle 2"/>
          <p:cNvSpPr>
            <a:spLocks noGrp="1" noChangeArrowheads="1"/>
          </p:cNvSpPr>
          <p:nvPr>
            <p:ph type="title"/>
          </p:nvPr>
        </p:nvSpPr>
        <p:spPr/>
        <p:txBody>
          <a:bodyPr/>
          <a:lstStyle/>
          <a:p>
            <a:pPr eaLnBrk="1" hangingPunct="1">
              <a:defRPr/>
            </a:pPr>
            <a:r>
              <a:rPr lang="en-US"/>
              <a:t>PIVOT POSITION</a:t>
            </a:r>
          </a:p>
        </p:txBody>
      </p:sp>
      <p:graphicFrame>
        <p:nvGraphicFramePr>
          <p:cNvPr id="661508" name="Object 4"/>
          <p:cNvGraphicFramePr>
            <a:graphicFrameLocks noChangeAspect="1"/>
          </p:cNvGraphicFramePr>
          <p:nvPr>
            <p:ph sz="half" idx="1"/>
          </p:nvPr>
        </p:nvGraphicFramePr>
        <p:xfrm>
          <a:off x="2990850" y="1600200"/>
          <a:ext cx="3160713" cy="2209800"/>
        </p:xfrm>
        <a:graphic>
          <a:graphicData uri="http://schemas.openxmlformats.org/presentationml/2006/ole">
            <mc:AlternateContent xmlns:mc="http://schemas.openxmlformats.org/markup-compatibility/2006">
              <mc:Choice xmlns:v="urn:schemas-microsoft-com:vml" Requires="v">
                <p:oleObj spid="_x0000_s12304" name="Equation" r:id="rId3" imgW="3378200" imgH="2362200" progId="Equation.DSMT4">
                  <p:embed/>
                </p:oleObj>
              </mc:Choice>
              <mc:Fallback>
                <p:oleObj name="Equation" r:id="rId3" imgW="3378200" imgH="236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1600200"/>
                        <a:ext cx="316071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1520" name="Rectangle 16"/>
          <p:cNvSpPr>
            <a:spLocks noGrp="1" noChangeArrowheads="1"/>
          </p:cNvSpPr>
          <p:nvPr>
            <p:ph type="body" sz="half" idx="2"/>
          </p:nvPr>
        </p:nvSpPr>
        <p:spPr>
          <a:xfrm>
            <a:off x="457200" y="4191000"/>
            <a:ext cx="8229600" cy="1981200"/>
          </a:xfrm>
        </p:spPr>
        <p:txBody>
          <a:bodyPr/>
          <a:lstStyle/>
          <a:p>
            <a:pPr eaLnBrk="1" hangingPunct="1">
              <a:buFont typeface="Wingdings" charset="0"/>
              <a:buChar char="§"/>
              <a:defRPr/>
            </a:pPr>
            <a:endParaRPr lang="en-US" sz="2800"/>
          </a:p>
          <a:p>
            <a:pPr eaLnBrk="1" hangingPunct="1">
              <a:buFont typeface="Wingdings" charset="0"/>
              <a:buChar char="§"/>
              <a:defRPr/>
            </a:pPr>
            <a:r>
              <a:rPr lang="en-US" sz="2800"/>
              <a:t>The matrix is in echelon form and thus reveals that columns 1, 2, and 4 of </a:t>
            </a:r>
            <a:r>
              <a:rPr lang="en-US" sz="2800" i="1"/>
              <a:t>A</a:t>
            </a:r>
            <a:r>
              <a:rPr lang="en-US" sz="2800"/>
              <a:t> are pivot columns.</a:t>
            </a:r>
          </a:p>
        </p:txBody>
      </p:sp>
      <p:sp>
        <p:nvSpPr>
          <p:cNvPr id="661510" name="Line 6"/>
          <p:cNvSpPr>
            <a:spLocks noChangeShapeType="1"/>
          </p:cNvSpPr>
          <p:nvPr/>
        </p:nvSpPr>
        <p:spPr bwMode="auto">
          <a:xfrm flipH="1">
            <a:off x="5181600" y="2971800"/>
            <a:ext cx="2286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1" name="Line 7"/>
          <p:cNvSpPr>
            <a:spLocks noChangeShapeType="1"/>
          </p:cNvSpPr>
          <p:nvPr/>
        </p:nvSpPr>
        <p:spPr bwMode="auto">
          <a:xfrm flipV="1">
            <a:off x="5410200" y="1371600"/>
            <a:ext cx="0" cy="16002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2" name="Line 8"/>
          <p:cNvSpPr>
            <a:spLocks noChangeShapeType="1"/>
          </p:cNvSpPr>
          <p:nvPr/>
        </p:nvSpPr>
        <p:spPr bwMode="auto">
          <a:xfrm>
            <a:off x="5410200" y="1371600"/>
            <a:ext cx="2286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3" name="Text Box 9" descr="Pink tissue paper"/>
          <p:cNvSpPr txBox="1">
            <a:spLocks noChangeArrowheads="1"/>
          </p:cNvSpPr>
          <p:nvPr/>
        </p:nvSpPr>
        <p:spPr bwMode="auto">
          <a:xfrm>
            <a:off x="5562600" y="1143000"/>
            <a:ext cx="12192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a:t>
            </a:r>
          </a:p>
        </p:txBody>
      </p:sp>
      <p:sp>
        <p:nvSpPr>
          <p:cNvPr id="661514" name="Line 10"/>
          <p:cNvSpPr>
            <a:spLocks noChangeShapeType="1"/>
          </p:cNvSpPr>
          <p:nvPr/>
        </p:nvSpPr>
        <p:spPr bwMode="auto">
          <a:xfrm flipV="1">
            <a:off x="3276600" y="38100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5" name="Line 11"/>
          <p:cNvSpPr>
            <a:spLocks noChangeShapeType="1"/>
          </p:cNvSpPr>
          <p:nvPr/>
        </p:nvSpPr>
        <p:spPr bwMode="auto">
          <a:xfrm flipV="1">
            <a:off x="3810000" y="38100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6" name="Line 12"/>
          <p:cNvSpPr>
            <a:spLocks noChangeShapeType="1"/>
          </p:cNvSpPr>
          <p:nvPr/>
        </p:nvSpPr>
        <p:spPr bwMode="auto">
          <a:xfrm flipV="1">
            <a:off x="5105400" y="38100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7" name="Line 13"/>
          <p:cNvSpPr>
            <a:spLocks noChangeShapeType="1"/>
          </p:cNvSpPr>
          <p:nvPr/>
        </p:nvSpPr>
        <p:spPr bwMode="auto">
          <a:xfrm>
            <a:off x="3276600" y="4038600"/>
            <a:ext cx="30480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1518" name="Text Box 14" descr="Pink tissue paper"/>
          <p:cNvSpPr txBox="1">
            <a:spLocks noChangeArrowheads="1"/>
          </p:cNvSpPr>
          <p:nvPr/>
        </p:nvSpPr>
        <p:spPr bwMode="auto">
          <a:xfrm>
            <a:off x="6324600" y="3810000"/>
            <a:ext cx="25146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dirty="0" smtClean="0">
                <a:solidFill>
                  <a:srgbClr val="0099FF"/>
                </a:solidFill>
              </a:rPr>
              <a:t>Pivot columns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15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15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15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15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615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3" grpId="0"/>
      <p:bldP spid="6615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2DAC1D81-D0A4-49E1-9720-079F5F096261}" type="slidenum">
              <a:rPr lang="en-US" altLang="en-US" sz="1200" smtClean="0">
                <a:latin typeface="Arial" pitchFamily="34" charset="0"/>
              </a:rPr>
              <a:pPr>
                <a:defRPr/>
              </a:pPr>
              <a:t>11</a:t>
            </a:fld>
            <a:endParaRPr lang="en-CA" altLang="en-US" sz="1200" smtClean="0">
              <a:latin typeface="Arial" pitchFamily="34" charset="0"/>
            </a:endParaRPr>
          </a:p>
        </p:txBody>
      </p:sp>
      <p:sp>
        <p:nvSpPr>
          <p:cNvPr id="13315"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6388" name="Rectangle 2"/>
          <p:cNvSpPr>
            <a:spLocks noGrp="1" noChangeArrowheads="1"/>
          </p:cNvSpPr>
          <p:nvPr>
            <p:ph type="title"/>
          </p:nvPr>
        </p:nvSpPr>
        <p:spPr/>
        <p:txBody>
          <a:bodyPr/>
          <a:lstStyle/>
          <a:p>
            <a:pPr eaLnBrk="1" hangingPunct="1">
              <a:defRPr/>
            </a:pPr>
            <a:r>
              <a:rPr lang="en-US"/>
              <a:t>PIVOT POSITION</a:t>
            </a:r>
          </a:p>
        </p:txBody>
      </p:sp>
      <p:graphicFrame>
        <p:nvGraphicFramePr>
          <p:cNvPr id="664580" name="Object 4"/>
          <p:cNvGraphicFramePr>
            <a:graphicFrameLocks noChangeAspect="1"/>
          </p:cNvGraphicFramePr>
          <p:nvPr>
            <p:ph sz="half" idx="1"/>
          </p:nvPr>
        </p:nvGraphicFramePr>
        <p:xfrm>
          <a:off x="2362200" y="1600200"/>
          <a:ext cx="4419600" cy="2209800"/>
        </p:xfrm>
        <a:graphic>
          <a:graphicData uri="http://schemas.openxmlformats.org/presentationml/2006/ole">
            <mc:AlternateContent xmlns:mc="http://schemas.openxmlformats.org/markup-compatibility/2006">
              <mc:Choice xmlns:v="urn:schemas-microsoft-com:vml" Requires="v">
                <p:oleObj spid="_x0000_s13345" name="Equation" r:id="rId3" imgW="4724400" imgH="2362200" progId="Equation.DSMT4">
                  <p:embed/>
                </p:oleObj>
              </mc:Choice>
              <mc:Fallback>
                <p:oleObj name="Equation" r:id="rId3" imgW="4724400" imgH="236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00200"/>
                        <a:ext cx="44196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4595" name="Rectangle 19"/>
          <p:cNvSpPr>
            <a:spLocks noGrp="1" noChangeArrowheads="1"/>
          </p:cNvSpPr>
          <p:nvPr>
            <p:ph type="body" sz="half" idx="2"/>
          </p:nvPr>
        </p:nvSpPr>
        <p:spPr>
          <a:xfrm>
            <a:off x="457200" y="4267200"/>
            <a:ext cx="8229600" cy="1905000"/>
          </a:xfrm>
        </p:spPr>
        <p:txBody>
          <a:bodyPr/>
          <a:lstStyle/>
          <a:p>
            <a:pPr eaLnBrk="1" hangingPunct="1">
              <a:buFont typeface="Wingdings" charset="0"/>
              <a:buChar char="§"/>
              <a:defRPr/>
            </a:pPr>
            <a:endParaRPr lang="en-US" sz="2800"/>
          </a:p>
          <a:p>
            <a:pPr eaLnBrk="1" hangingPunct="1">
              <a:buFont typeface="Wingdings" charset="0"/>
              <a:buChar char="§"/>
              <a:defRPr/>
            </a:pPr>
            <a:r>
              <a:rPr lang="en-US" sz="2800"/>
              <a:t>The pivots in the example are 1, 2 and     .</a:t>
            </a:r>
          </a:p>
        </p:txBody>
      </p:sp>
      <p:sp>
        <p:nvSpPr>
          <p:cNvPr id="664581" name="Line 5"/>
          <p:cNvSpPr>
            <a:spLocks noChangeShapeType="1"/>
          </p:cNvSpPr>
          <p:nvPr/>
        </p:nvSpPr>
        <p:spPr bwMode="auto">
          <a:xfrm flipH="1">
            <a:off x="3657600" y="1752600"/>
            <a:ext cx="2286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2" name="Line 6"/>
          <p:cNvSpPr>
            <a:spLocks noChangeShapeType="1"/>
          </p:cNvSpPr>
          <p:nvPr/>
        </p:nvSpPr>
        <p:spPr bwMode="auto">
          <a:xfrm flipH="1">
            <a:off x="4419600" y="2362200"/>
            <a:ext cx="1524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3" name="Line 7"/>
          <p:cNvSpPr>
            <a:spLocks noChangeShapeType="1"/>
          </p:cNvSpPr>
          <p:nvPr/>
        </p:nvSpPr>
        <p:spPr bwMode="auto">
          <a:xfrm flipH="1">
            <a:off x="5867400" y="2895600"/>
            <a:ext cx="2286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4" name="Line 8"/>
          <p:cNvSpPr>
            <a:spLocks noChangeShapeType="1"/>
          </p:cNvSpPr>
          <p:nvPr/>
        </p:nvSpPr>
        <p:spPr bwMode="auto">
          <a:xfrm flipV="1">
            <a:off x="3886200" y="14478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5" name="Line 9"/>
          <p:cNvSpPr>
            <a:spLocks noChangeShapeType="1"/>
          </p:cNvSpPr>
          <p:nvPr/>
        </p:nvSpPr>
        <p:spPr bwMode="auto">
          <a:xfrm flipV="1">
            <a:off x="4572000" y="1447800"/>
            <a:ext cx="0" cy="9144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6" name="Line 10"/>
          <p:cNvSpPr>
            <a:spLocks noChangeShapeType="1"/>
          </p:cNvSpPr>
          <p:nvPr/>
        </p:nvSpPr>
        <p:spPr bwMode="auto">
          <a:xfrm flipV="1">
            <a:off x="6096000" y="1447800"/>
            <a:ext cx="0" cy="1447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7" name="Line 11"/>
          <p:cNvSpPr>
            <a:spLocks noChangeShapeType="1"/>
          </p:cNvSpPr>
          <p:nvPr/>
        </p:nvSpPr>
        <p:spPr bwMode="auto">
          <a:xfrm>
            <a:off x="3886200" y="1447800"/>
            <a:ext cx="3200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88" name="Text Box 12" descr="Pink tissue paper"/>
          <p:cNvSpPr txBox="1">
            <a:spLocks noChangeArrowheads="1"/>
          </p:cNvSpPr>
          <p:nvPr/>
        </p:nvSpPr>
        <p:spPr bwMode="auto">
          <a:xfrm>
            <a:off x="7086600" y="1219200"/>
            <a:ext cx="20574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 positions</a:t>
            </a:r>
          </a:p>
        </p:txBody>
      </p:sp>
      <p:sp>
        <p:nvSpPr>
          <p:cNvPr id="664589" name="Line 13"/>
          <p:cNvSpPr>
            <a:spLocks noChangeShapeType="1"/>
          </p:cNvSpPr>
          <p:nvPr/>
        </p:nvSpPr>
        <p:spPr bwMode="auto">
          <a:xfrm flipV="1">
            <a:off x="3505200" y="3733800"/>
            <a:ext cx="0" cy="3048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90" name="Line 14"/>
          <p:cNvSpPr>
            <a:spLocks noChangeShapeType="1"/>
          </p:cNvSpPr>
          <p:nvPr/>
        </p:nvSpPr>
        <p:spPr bwMode="auto">
          <a:xfrm flipV="1">
            <a:off x="4267200" y="3733800"/>
            <a:ext cx="0" cy="3048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91" name="Line 15"/>
          <p:cNvSpPr>
            <a:spLocks noChangeShapeType="1"/>
          </p:cNvSpPr>
          <p:nvPr/>
        </p:nvSpPr>
        <p:spPr bwMode="auto">
          <a:xfrm flipV="1">
            <a:off x="5715000" y="3733800"/>
            <a:ext cx="0" cy="3048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92" name="Line 16"/>
          <p:cNvSpPr>
            <a:spLocks noChangeShapeType="1"/>
          </p:cNvSpPr>
          <p:nvPr/>
        </p:nvSpPr>
        <p:spPr bwMode="auto">
          <a:xfrm>
            <a:off x="3505200" y="4038600"/>
            <a:ext cx="3581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93" name="Text Box 17" descr="Pink tissue paper"/>
          <p:cNvSpPr txBox="1">
            <a:spLocks noChangeArrowheads="1"/>
          </p:cNvSpPr>
          <p:nvPr/>
        </p:nvSpPr>
        <p:spPr bwMode="auto">
          <a:xfrm>
            <a:off x="7086600" y="3810000"/>
            <a:ext cx="20574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 columns</a:t>
            </a:r>
          </a:p>
        </p:txBody>
      </p:sp>
      <p:graphicFrame>
        <p:nvGraphicFramePr>
          <p:cNvPr id="664596" name="Object 20"/>
          <p:cNvGraphicFramePr>
            <a:graphicFrameLocks noChangeAspect="1"/>
          </p:cNvGraphicFramePr>
          <p:nvPr/>
        </p:nvGraphicFramePr>
        <p:xfrm>
          <a:off x="6400800" y="4914900"/>
          <a:ext cx="381000" cy="293688"/>
        </p:xfrm>
        <a:graphic>
          <a:graphicData uri="http://schemas.openxmlformats.org/presentationml/2006/ole">
            <mc:AlternateContent xmlns:mc="http://schemas.openxmlformats.org/markup-compatibility/2006">
              <mc:Choice xmlns:v="urn:schemas-microsoft-com:vml" Requires="v">
                <p:oleObj spid="_x0000_s13346" name="Equation" r:id="rId6" imgW="444307" imgH="342751" progId="Equation.DSMT4">
                  <p:embed/>
                </p:oleObj>
              </mc:Choice>
              <mc:Fallback>
                <p:oleObj name="Equation" r:id="rId6" imgW="444307" imgH="342751"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914900"/>
                        <a:ext cx="381000"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4598" name="Line 22"/>
          <p:cNvSpPr>
            <a:spLocks noChangeShapeType="1"/>
          </p:cNvSpPr>
          <p:nvPr/>
        </p:nvSpPr>
        <p:spPr bwMode="auto">
          <a:xfrm>
            <a:off x="3276600" y="16764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599" name="Line 23"/>
          <p:cNvSpPr>
            <a:spLocks noChangeShapeType="1"/>
          </p:cNvSpPr>
          <p:nvPr/>
        </p:nvSpPr>
        <p:spPr bwMode="auto">
          <a:xfrm>
            <a:off x="3276600" y="1676400"/>
            <a:ext cx="3810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0" name="Line 24"/>
          <p:cNvSpPr>
            <a:spLocks noChangeShapeType="1"/>
          </p:cNvSpPr>
          <p:nvPr/>
        </p:nvSpPr>
        <p:spPr bwMode="auto">
          <a:xfrm>
            <a:off x="3657600" y="16764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1" name="Line 25"/>
          <p:cNvSpPr>
            <a:spLocks noChangeShapeType="1"/>
          </p:cNvSpPr>
          <p:nvPr/>
        </p:nvSpPr>
        <p:spPr bwMode="auto">
          <a:xfrm>
            <a:off x="3276600" y="1981200"/>
            <a:ext cx="3810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2" name="Line 26"/>
          <p:cNvSpPr>
            <a:spLocks noChangeShapeType="1"/>
          </p:cNvSpPr>
          <p:nvPr/>
        </p:nvSpPr>
        <p:spPr bwMode="auto">
          <a:xfrm>
            <a:off x="3886200" y="22098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3" name="Line 27"/>
          <p:cNvSpPr>
            <a:spLocks noChangeShapeType="1"/>
          </p:cNvSpPr>
          <p:nvPr/>
        </p:nvSpPr>
        <p:spPr bwMode="auto">
          <a:xfrm>
            <a:off x="3886200" y="2209800"/>
            <a:ext cx="533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4" name="Line 28"/>
          <p:cNvSpPr>
            <a:spLocks noChangeShapeType="1"/>
          </p:cNvSpPr>
          <p:nvPr/>
        </p:nvSpPr>
        <p:spPr bwMode="auto">
          <a:xfrm>
            <a:off x="4419600" y="22098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5" name="Line 29"/>
          <p:cNvSpPr>
            <a:spLocks noChangeShapeType="1"/>
          </p:cNvSpPr>
          <p:nvPr/>
        </p:nvSpPr>
        <p:spPr bwMode="auto">
          <a:xfrm>
            <a:off x="3886200" y="2590800"/>
            <a:ext cx="533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6" name="Line 30"/>
          <p:cNvSpPr>
            <a:spLocks noChangeShapeType="1"/>
          </p:cNvSpPr>
          <p:nvPr/>
        </p:nvSpPr>
        <p:spPr bwMode="auto">
          <a:xfrm>
            <a:off x="5562600" y="27432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7" name="Line 31"/>
          <p:cNvSpPr>
            <a:spLocks noChangeShapeType="1"/>
          </p:cNvSpPr>
          <p:nvPr/>
        </p:nvSpPr>
        <p:spPr bwMode="auto">
          <a:xfrm>
            <a:off x="5562600" y="2743200"/>
            <a:ext cx="304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8" name="Line 32"/>
          <p:cNvSpPr>
            <a:spLocks noChangeShapeType="1"/>
          </p:cNvSpPr>
          <p:nvPr/>
        </p:nvSpPr>
        <p:spPr bwMode="auto">
          <a:xfrm>
            <a:off x="5867400" y="27432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4609" name="Line 33"/>
          <p:cNvSpPr>
            <a:spLocks noChangeShapeType="1"/>
          </p:cNvSpPr>
          <p:nvPr/>
        </p:nvSpPr>
        <p:spPr bwMode="auto">
          <a:xfrm>
            <a:off x="5562600" y="3124200"/>
            <a:ext cx="304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45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45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45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45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45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45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45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45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45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45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46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46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46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46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46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46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460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460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46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46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458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45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45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45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459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664595">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8" grpId="0"/>
      <p:bldP spid="6645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7E8741DE-42D2-4ABB-A946-70D0A9D1E386}" type="slidenum">
              <a:rPr lang="en-US" altLang="en-US" sz="1200" smtClean="0">
                <a:latin typeface="Arial" pitchFamily="34" charset="0"/>
              </a:rPr>
              <a:pPr>
                <a:defRPr/>
              </a:pPr>
              <a:t>12</a:t>
            </a:fld>
            <a:endParaRPr lang="en-CA" altLang="en-US" sz="1200" smtClean="0">
              <a:latin typeface="Arial" pitchFamily="34" charset="0"/>
            </a:endParaRPr>
          </a:p>
        </p:txBody>
      </p:sp>
      <p:sp>
        <p:nvSpPr>
          <p:cNvPr id="1433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7412" name="Rectangle 2"/>
          <p:cNvSpPr>
            <a:spLocks noGrp="1" noChangeArrowheads="1"/>
          </p:cNvSpPr>
          <p:nvPr>
            <p:ph type="title"/>
          </p:nvPr>
        </p:nvSpPr>
        <p:spPr/>
        <p:txBody>
          <a:bodyPr/>
          <a:lstStyle/>
          <a:p>
            <a:pPr eaLnBrk="1" hangingPunct="1">
              <a:defRPr/>
            </a:pPr>
            <a:r>
              <a:rPr lang="en-US"/>
              <a:t>ROW REDUCTION ALGORITHM</a:t>
            </a:r>
          </a:p>
        </p:txBody>
      </p:sp>
      <p:sp>
        <p:nvSpPr>
          <p:cNvPr id="666627" name="Rectangle 3"/>
          <p:cNvSpPr>
            <a:spLocks noGrp="1" noChangeArrowheads="1"/>
          </p:cNvSpPr>
          <p:nvPr>
            <p:ph type="body" idx="1"/>
          </p:nvPr>
        </p:nvSpPr>
        <p:spPr>
          <a:xfrm>
            <a:off x="457200" y="1295400"/>
            <a:ext cx="8229600" cy="4876800"/>
          </a:xfrm>
        </p:spPr>
        <p:txBody>
          <a:bodyPr/>
          <a:lstStyle/>
          <a:p>
            <a:pPr eaLnBrk="1" hangingPunct="1">
              <a:lnSpc>
                <a:spcPct val="80000"/>
              </a:lnSpc>
              <a:buFont typeface="Wingdings" charset="0"/>
              <a:buChar char="§"/>
              <a:defRPr/>
            </a:pPr>
            <a:r>
              <a:rPr lang="en-US" sz="2800" b="1"/>
              <a:t>Example 2:</a:t>
            </a:r>
            <a:r>
              <a:rPr lang="en-US" sz="2800"/>
              <a:t> Apply elementary row operations to transform the following matrix first into echelon form and then into reduced echelon form.</a:t>
            </a:r>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solidFill>
                <a:srgbClr val="0099FF"/>
              </a:solidFill>
            </a:endParaRPr>
          </a:p>
          <a:p>
            <a:pPr eaLnBrk="1" hangingPunct="1">
              <a:lnSpc>
                <a:spcPct val="80000"/>
              </a:lnSpc>
              <a:buFont typeface="Wingdings" charset="0"/>
              <a:buChar char="§"/>
              <a:defRPr/>
            </a:pPr>
            <a:r>
              <a:rPr lang="en-US" sz="2800" b="1"/>
              <a:t>Solution:</a:t>
            </a:r>
          </a:p>
          <a:p>
            <a:pPr eaLnBrk="1" hangingPunct="1">
              <a:lnSpc>
                <a:spcPct val="80000"/>
              </a:lnSpc>
              <a:buFont typeface="Wingdings" charset="0"/>
              <a:buChar char="§"/>
              <a:defRPr/>
            </a:pPr>
            <a:r>
              <a:rPr lang="en-US" sz="2800" b="1"/>
              <a:t>STEP 1:</a:t>
            </a:r>
            <a:r>
              <a:rPr lang="en-US" sz="2800"/>
              <a:t> Begin with the leftmost nonzero column. This is a pivot column. The pivot position is at the top.</a:t>
            </a:r>
          </a:p>
          <a:p>
            <a:pPr eaLnBrk="1" hangingPunct="1">
              <a:lnSpc>
                <a:spcPct val="80000"/>
              </a:lnSpc>
              <a:buFont typeface="Wingdings" charset="0"/>
              <a:buChar char="§"/>
              <a:defRPr/>
            </a:pPr>
            <a:endParaRPr lang="en-US" sz="2800" b="1"/>
          </a:p>
        </p:txBody>
      </p:sp>
      <p:graphicFrame>
        <p:nvGraphicFramePr>
          <p:cNvPr id="666628" name="Object 4"/>
          <p:cNvGraphicFramePr>
            <a:graphicFrameLocks noChangeAspect="1"/>
          </p:cNvGraphicFramePr>
          <p:nvPr/>
        </p:nvGraphicFramePr>
        <p:xfrm>
          <a:off x="2667000" y="2895600"/>
          <a:ext cx="4406900" cy="1778000"/>
        </p:xfrm>
        <a:graphic>
          <a:graphicData uri="http://schemas.openxmlformats.org/presentationml/2006/ole">
            <mc:AlternateContent xmlns:mc="http://schemas.openxmlformats.org/markup-compatibility/2006">
              <mc:Choice xmlns:v="urn:schemas-microsoft-com:vml" Requires="v">
                <p:oleObj spid="_x0000_s14343" name="Equation" r:id="rId3" imgW="4406900" imgH="1778000" progId="Equation.DSMT4">
                  <p:embed/>
                </p:oleObj>
              </mc:Choice>
              <mc:Fallback>
                <p:oleObj name="Equation" r:id="rId3" imgW="4406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4406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66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38A1EBDA-AC47-4B41-8647-CB3076780A6F}" type="slidenum">
              <a:rPr lang="en-US" altLang="en-US" sz="1200" smtClean="0">
                <a:latin typeface="Arial" pitchFamily="34" charset="0"/>
              </a:rPr>
              <a:pPr>
                <a:defRPr/>
              </a:pPr>
              <a:t>13</a:t>
            </a:fld>
            <a:endParaRPr lang="en-CA" altLang="en-US" sz="1200" smtClean="0">
              <a:latin typeface="Arial" pitchFamily="34" charset="0"/>
            </a:endParaRPr>
          </a:p>
        </p:txBody>
      </p:sp>
      <p:sp>
        <p:nvSpPr>
          <p:cNvPr id="15363"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8436" name="Rectangle 2"/>
          <p:cNvSpPr>
            <a:spLocks noGrp="1" noChangeArrowheads="1"/>
          </p:cNvSpPr>
          <p:nvPr>
            <p:ph type="title"/>
          </p:nvPr>
        </p:nvSpPr>
        <p:spPr/>
        <p:txBody>
          <a:bodyPr/>
          <a:lstStyle/>
          <a:p>
            <a:pPr eaLnBrk="1" hangingPunct="1">
              <a:defRPr/>
            </a:pPr>
            <a:r>
              <a:rPr lang="en-US"/>
              <a:t>ROW REDUCTION ALGORITHM</a:t>
            </a:r>
          </a:p>
        </p:txBody>
      </p:sp>
      <p:sp>
        <p:nvSpPr>
          <p:cNvPr id="667651" name="Rectangle 3"/>
          <p:cNvSpPr>
            <a:spLocks noGrp="1" noChangeArrowheads="1"/>
          </p:cNvSpPr>
          <p:nvPr>
            <p:ph type="body" sz="half" idx="1"/>
          </p:nvPr>
        </p:nvSpPr>
        <p:spPr>
          <a:xfrm>
            <a:off x="457200" y="1600200"/>
            <a:ext cx="8534400" cy="4572000"/>
          </a:xfrm>
        </p:spPr>
        <p:txBody>
          <a:bodyPr/>
          <a:lstStyle/>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r>
              <a:rPr lang="en-US" sz="2800" b="1"/>
              <a:t>STEP 2:</a:t>
            </a:r>
            <a:r>
              <a:rPr lang="en-US" sz="2800"/>
              <a:t> Select a nonzero entry in the pivot column as a pivot. If necessary, interchange rows to move this entry into the pivot position.</a:t>
            </a:r>
          </a:p>
        </p:txBody>
      </p:sp>
      <p:graphicFrame>
        <p:nvGraphicFramePr>
          <p:cNvPr id="667652" name="Object 4"/>
          <p:cNvGraphicFramePr>
            <a:graphicFrameLocks noChangeAspect="1"/>
          </p:cNvGraphicFramePr>
          <p:nvPr>
            <p:ph sz="half" idx="2"/>
          </p:nvPr>
        </p:nvGraphicFramePr>
        <p:xfrm>
          <a:off x="2667000" y="1295400"/>
          <a:ext cx="4038600" cy="1628775"/>
        </p:xfrm>
        <a:graphic>
          <a:graphicData uri="http://schemas.openxmlformats.org/presentationml/2006/ole">
            <mc:AlternateContent xmlns:mc="http://schemas.openxmlformats.org/markup-compatibility/2006">
              <mc:Choice xmlns:v="urn:schemas-microsoft-com:vml" Requires="v">
                <p:oleObj spid="_x0000_s15370" name="Equation" r:id="rId3" imgW="4406900" imgH="1778000" progId="Equation.DSMT4">
                  <p:embed/>
                </p:oleObj>
              </mc:Choice>
              <mc:Fallback>
                <p:oleObj name="Equation" r:id="rId3" imgW="4406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95400"/>
                        <a:ext cx="40386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7654" name="Line 6"/>
          <p:cNvSpPr>
            <a:spLocks noChangeShapeType="1"/>
          </p:cNvSpPr>
          <p:nvPr/>
        </p:nvSpPr>
        <p:spPr bwMode="auto">
          <a:xfrm flipV="1">
            <a:off x="2971800" y="28194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7656" name="Line 8"/>
          <p:cNvSpPr>
            <a:spLocks noChangeShapeType="1"/>
          </p:cNvSpPr>
          <p:nvPr/>
        </p:nvSpPr>
        <p:spPr bwMode="auto">
          <a:xfrm>
            <a:off x="2971800" y="3048000"/>
            <a:ext cx="7620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7657" name="Text Box 9" descr="Pink tissue paper"/>
          <p:cNvSpPr txBox="1">
            <a:spLocks noChangeArrowheads="1"/>
          </p:cNvSpPr>
          <p:nvPr/>
        </p:nvSpPr>
        <p:spPr bwMode="auto">
          <a:xfrm>
            <a:off x="3733800" y="2819400"/>
            <a:ext cx="22860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 column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6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60CE822-CDEE-4E88-AEBA-195B8B5C91AD}" type="slidenum">
              <a:rPr lang="en-US" altLang="en-US" sz="1200" smtClean="0">
                <a:latin typeface="Arial" pitchFamily="34" charset="0"/>
              </a:rPr>
              <a:pPr>
                <a:defRPr/>
              </a:pPr>
              <a:t>14</a:t>
            </a:fld>
            <a:endParaRPr lang="en-CA" altLang="en-US" sz="1200" smtClean="0">
              <a:latin typeface="Arial" pitchFamily="34" charset="0"/>
            </a:endParaRPr>
          </a:p>
        </p:txBody>
      </p:sp>
      <p:sp>
        <p:nvSpPr>
          <p:cNvPr id="1638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9460" name="Rectangle 2"/>
          <p:cNvSpPr>
            <a:spLocks noGrp="1" noChangeArrowheads="1"/>
          </p:cNvSpPr>
          <p:nvPr>
            <p:ph type="title"/>
          </p:nvPr>
        </p:nvSpPr>
        <p:spPr/>
        <p:txBody>
          <a:bodyPr/>
          <a:lstStyle/>
          <a:p>
            <a:pPr eaLnBrk="1" hangingPunct="1">
              <a:defRPr/>
            </a:pPr>
            <a:r>
              <a:rPr lang="en-US"/>
              <a:t>ROW REDUCTION ALGORITHM</a:t>
            </a:r>
          </a:p>
        </p:txBody>
      </p:sp>
      <p:sp>
        <p:nvSpPr>
          <p:cNvPr id="669699" name="Rectangle 3"/>
          <p:cNvSpPr>
            <a:spLocks noGrp="1" noChangeArrowheads="1"/>
          </p:cNvSpPr>
          <p:nvPr>
            <p:ph type="body" idx="1"/>
          </p:nvPr>
        </p:nvSpPr>
        <p:spPr/>
        <p:txBody>
          <a:bodyPr/>
          <a:lstStyle/>
          <a:p>
            <a:pPr eaLnBrk="1" hangingPunct="1">
              <a:buFont typeface="Wingdings" charset="0"/>
              <a:buChar char="§"/>
              <a:defRPr/>
            </a:pPr>
            <a:r>
              <a:rPr lang="en-US" sz="2800"/>
              <a:t>Interchange rows 1 and 3. (Rows 1 and 2 could have also been interchanged instead.)</a:t>
            </a:r>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r>
              <a:rPr lang="en-US" sz="2800" b="1"/>
              <a:t>STEP 3:</a:t>
            </a:r>
            <a:r>
              <a:rPr lang="en-US" sz="2800"/>
              <a:t> Use row replacement operations to create zeros in all positions below the pivot.</a:t>
            </a:r>
          </a:p>
        </p:txBody>
      </p:sp>
      <p:graphicFrame>
        <p:nvGraphicFramePr>
          <p:cNvPr id="669700" name="Object 4"/>
          <p:cNvGraphicFramePr>
            <a:graphicFrameLocks noChangeAspect="1"/>
          </p:cNvGraphicFramePr>
          <p:nvPr/>
        </p:nvGraphicFramePr>
        <p:xfrm>
          <a:off x="2743200" y="2819400"/>
          <a:ext cx="4406900" cy="1778000"/>
        </p:xfrm>
        <a:graphic>
          <a:graphicData uri="http://schemas.openxmlformats.org/presentationml/2006/ole">
            <mc:AlternateContent xmlns:mc="http://schemas.openxmlformats.org/markup-compatibility/2006">
              <mc:Choice xmlns:v="urn:schemas-microsoft-com:vml" Requires="v">
                <p:oleObj spid="_x0000_s16395" name="Equation" r:id="rId3" imgW="4406900" imgH="1778000" progId="Equation.DSMT4">
                  <p:embed/>
                </p:oleObj>
              </mc:Choice>
              <mc:Fallback>
                <p:oleObj name="Equation" r:id="rId3" imgW="4406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819400"/>
                        <a:ext cx="4406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69701" name="Line 5"/>
          <p:cNvSpPr>
            <a:spLocks noChangeShapeType="1"/>
          </p:cNvSpPr>
          <p:nvPr/>
        </p:nvSpPr>
        <p:spPr bwMode="auto">
          <a:xfrm flipH="1">
            <a:off x="3124200" y="3048000"/>
            <a:ext cx="1524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9702" name="Line 6"/>
          <p:cNvSpPr>
            <a:spLocks noChangeShapeType="1"/>
          </p:cNvSpPr>
          <p:nvPr/>
        </p:nvSpPr>
        <p:spPr bwMode="auto">
          <a:xfrm flipV="1">
            <a:off x="3276600" y="27432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9703" name="Line 7"/>
          <p:cNvSpPr>
            <a:spLocks noChangeShapeType="1"/>
          </p:cNvSpPr>
          <p:nvPr/>
        </p:nvSpPr>
        <p:spPr bwMode="auto">
          <a:xfrm>
            <a:off x="3276600" y="2743200"/>
            <a:ext cx="8382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69704" name="Text Box 8" descr="Pink tissue paper"/>
          <p:cNvSpPr txBox="1">
            <a:spLocks noChangeArrowheads="1"/>
          </p:cNvSpPr>
          <p:nvPr/>
        </p:nvSpPr>
        <p:spPr bwMode="auto">
          <a:xfrm>
            <a:off x="4114800" y="2514600"/>
            <a:ext cx="13716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97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97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97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97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97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B21E3B8-A914-4CC4-B878-723075EFA870}" type="slidenum">
              <a:rPr lang="en-US" altLang="en-US" sz="1200" smtClean="0">
                <a:latin typeface="Arial" pitchFamily="34" charset="0"/>
              </a:rPr>
              <a:pPr>
                <a:defRPr/>
              </a:pPr>
              <a:t>15</a:t>
            </a:fld>
            <a:endParaRPr lang="en-CA" altLang="en-US" sz="1200" smtClean="0">
              <a:latin typeface="Arial" pitchFamily="34" charset="0"/>
            </a:endParaRPr>
          </a:p>
        </p:txBody>
      </p:sp>
      <p:sp>
        <p:nvSpPr>
          <p:cNvPr id="1741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0484" name="Rectangle 2"/>
          <p:cNvSpPr>
            <a:spLocks noGrp="1" noChangeArrowheads="1"/>
          </p:cNvSpPr>
          <p:nvPr>
            <p:ph type="title"/>
          </p:nvPr>
        </p:nvSpPr>
        <p:spPr/>
        <p:txBody>
          <a:bodyPr/>
          <a:lstStyle/>
          <a:p>
            <a:pPr eaLnBrk="1" hangingPunct="1">
              <a:defRPr/>
            </a:pPr>
            <a:r>
              <a:rPr lang="en-US"/>
              <a:t>ROW REDUCTION ALGORITHM</a:t>
            </a:r>
          </a:p>
        </p:txBody>
      </p:sp>
      <p:sp>
        <p:nvSpPr>
          <p:cNvPr id="670723" name="Rectangle 3"/>
          <p:cNvSpPr>
            <a:spLocks noGrp="1" noChangeArrowheads="1"/>
          </p:cNvSpPr>
          <p:nvPr>
            <p:ph type="body" idx="1"/>
          </p:nvPr>
        </p:nvSpPr>
        <p:spPr>
          <a:xfrm>
            <a:off x="457200" y="1295400"/>
            <a:ext cx="8305800" cy="5257800"/>
          </a:xfrm>
        </p:spPr>
        <p:txBody>
          <a:bodyPr/>
          <a:lstStyle/>
          <a:p>
            <a:pPr eaLnBrk="1" hangingPunct="1">
              <a:defRPr/>
            </a:pPr>
            <a:r>
              <a:rPr lang="en-US" altLang="en-US" sz="2800" smtClean="0">
                <a:ea typeface="ＭＳ Ｐゴシック" pitchFamily="34" charset="-128"/>
              </a:rPr>
              <a:t>We could have divided the top row by the pivot, 3, but with two 3s in column 1, it is just as easy to add      times row 1 to row 2.</a:t>
            </a: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r>
              <a:rPr lang="en-US" altLang="en-US" sz="2800" b="1" smtClean="0">
                <a:ea typeface="ＭＳ Ｐゴシック" pitchFamily="34" charset="-128"/>
              </a:rPr>
              <a:t>STEP 4:</a:t>
            </a:r>
            <a:r>
              <a:rPr lang="en-US" altLang="en-US" sz="2800" smtClean="0">
                <a:ea typeface="ＭＳ Ｐゴシック" pitchFamily="34" charset="-128"/>
              </a:rPr>
              <a:t> Cover the row containing the pivot position, and cover all rows, if any, above it. Apply steps 1–3 to the submatrix that remains. Repeat the process until there are no more nonzero rows to modify.</a:t>
            </a:r>
          </a:p>
        </p:txBody>
      </p:sp>
      <p:graphicFrame>
        <p:nvGraphicFramePr>
          <p:cNvPr id="670724" name="Object 4"/>
          <p:cNvGraphicFramePr>
            <a:graphicFrameLocks noChangeAspect="1"/>
          </p:cNvGraphicFramePr>
          <p:nvPr/>
        </p:nvGraphicFramePr>
        <p:xfrm>
          <a:off x="7797800" y="1828800"/>
          <a:ext cx="381000" cy="300038"/>
        </p:xfrm>
        <a:graphic>
          <a:graphicData uri="http://schemas.openxmlformats.org/presentationml/2006/ole">
            <mc:AlternateContent xmlns:mc="http://schemas.openxmlformats.org/markup-compatibility/2006">
              <mc:Choice xmlns:v="urn:schemas-microsoft-com:vml" Requires="v">
                <p:oleObj spid="_x0000_s17420" name="Equation" r:id="rId3" imgW="419100" imgH="330200" progId="Equation.DSMT4">
                  <p:embed/>
                </p:oleObj>
              </mc:Choice>
              <mc:Fallback>
                <p:oleObj name="Equation" r:id="rId3" imgW="419100" imgH="330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7800" y="1828800"/>
                        <a:ext cx="3810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70725" name="Object 5"/>
          <p:cNvGraphicFramePr>
            <a:graphicFrameLocks noChangeAspect="1"/>
          </p:cNvGraphicFramePr>
          <p:nvPr/>
        </p:nvGraphicFramePr>
        <p:xfrm>
          <a:off x="2362200" y="2819400"/>
          <a:ext cx="4406900" cy="1778000"/>
        </p:xfrm>
        <a:graphic>
          <a:graphicData uri="http://schemas.openxmlformats.org/presentationml/2006/ole">
            <mc:AlternateContent xmlns:mc="http://schemas.openxmlformats.org/markup-compatibility/2006">
              <mc:Choice xmlns:v="urn:schemas-microsoft-com:vml" Requires="v">
                <p:oleObj spid="_x0000_s17421" name="Equation" r:id="rId5" imgW="4406900" imgH="1778000" progId="Equation.DSMT4">
                  <p:embed/>
                </p:oleObj>
              </mc:Choice>
              <mc:Fallback>
                <p:oleObj name="Equation" r:id="rId5" imgW="4406900" imgH="1778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819400"/>
                        <a:ext cx="4406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0726" name="Line 6"/>
          <p:cNvSpPr>
            <a:spLocks noChangeShapeType="1"/>
          </p:cNvSpPr>
          <p:nvPr/>
        </p:nvSpPr>
        <p:spPr bwMode="auto">
          <a:xfrm flipH="1">
            <a:off x="2743200" y="2971800"/>
            <a:ext cx="1524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0727" name="Line 7"/>
          <p:cNvSpPr>
            <a:spLocks noChangeShapeType="1"/>
          </p:cNvSpPr>
          <p:nvPr/>
        </p:nvSpPr>
        <p:spPr bwMode="auto">
          <a:xfrm flipV="1">
            <a:off x="2895600" y="26670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0728" name="Line 8"/>
          <p:cNvSpPr>
            <a:spLocks noChangeShapeType="1"/>
          </p:cNvSpPr>
          <p:nvPr/>
        </p:nvSpPr>
        <p:spPr bwMode="auto">
          <a:xfrm>
            <a:off x="2895600" y="2667000"/>
            <a:ext cx="914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0729" name="Text Box 9" descr="Pink tissue paper"/>
          <p:cNvSpPr txBox="1">
            <a:spLocks noChangeArrowheads="1"/>
          </p:cNvSpPr>
          <p:nvPr/>
        </p:nvSpPr>
        <p:spPr bwMode="auto">
          <a:xfrm>
            <a:off x="3810000" y="2438400"/>
            <a:ext cx="1371600" cy="45720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07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07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07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07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07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07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07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7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91A2FCE4-42A3-461C-BC47-9716681684A8}" type="slidenum">
              <a:rPr lang="en-US" altLang="en-US" sz="1200" smtClean="0">
                <a:latin typeface="Arial" pitchFamily="34" charset="0"/>
              </a:rPr>
              <a:pPr>
                <a:defRPr/>
              </a:pPr>
              <a:t>16</a:t>
            </a:fld>
            <a:endParaRPr lang="en-CA" altLang="en-US" sz="1200" smtClean="0">
              <a:latin typeface="Arial" pitchFamily="34" charset="0"/>
            </a:endParaRPr>
          </a:p>
        </p:txBody>
      </p:sp>
      <p:sp>
        <p:nvSpPr>
          <p:cNvPr id="18435"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1508" name="Rectangle 2"/>
          <p:cNvSpPr>
            <a:spLocks noGrp="1" noChangeArrowheads="1"/>
          </p:cNvSpPr>
          <p:nvPr>
            <p:ph type="title"/>
          </p:nvPr>
        </p:nvSpPr>
        <p:spPr/>
        <p:txBody>
          <a:bodyPr/>
          <a:lstStyle/>
          <a:p>
            <a:pPr eaLnBrk="1" hangingPunct="1">
              <a:defRPr/>
            </a:pPr>
            <a:r>
              <a:rPr lang="en-US"/>
              <a:t>ROW REDUCTION ALGORITHM</a:t>
            </a:r>
          </a:p>
        </p:txBody>
      </p:sp>
      <p:sp>
        <p:nvSpPr>
          <p:cNvPr id="671747" name="Rectangle 3"/>
          <p:cNvSpPr>
            <a:spLocks noGrp="1" noChangeArrowheads="1"/>
          </p:cNvSpPr>
          <p:nvPr>
            <p:ph type="body" sz="half" idx="1"/>
          </p:nvPr>
        </p:nvSpPr>
        <p:spPr>
          <a:xfrm>
            <a:off x="457200" y="1600200"/>
            <a:ext cx="8534400" cy="4953000"/>
          </a:xfrm>
        </p:spPr>
        <p:txBody>
          <a:bodyPr/>
          <a:lstStyle/>
          <a:p>
            <a:pPr eaLnBrk="1" hangingPunct="1">
              <a:defRPr/>
            </a:pPr>
            <a:r>
              <a:rPr lang="en-US" altLang="en-US" sz="2800" smtClean="0">
                <a:ea typeface="ＭＳ Ｐゴシック" pitchFamily="34" charset="-128"/>
              </a:rPr>
              <a:t>With row 1 covered, step 1 shows that column 2 is the next pivot column; for step 2, select as a pivot the “top” entry in that column.</a:t>
            </a: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r>
              <a:rPr lang="en-US" altLang="en-US" sz="2800" smtClean="0">
                <a:ea typeface="ＭＳ Ｐゴシック" pitchFamily="34" charset="-128"/>
              </a:rPr>
              <a:t>For step 3, we could insert an optional step of dividing the “top” row of the submatrix by the pivot, 2. Instead, we add            times the “top” row to the row below.</a:t>
            </a:r>
          </a:p>
        </p:txBody>
      </p:sp>
      <p:graphicFrame>
        <p:nvGraphicFramePr>
          <p:cNvPr id="671748" name="Object 4"/>
          <p:cNvGraphicFramePr>
            <a:graphicFrameLocks noChangeAspect="1"/>
          </p:cNvGraphicFramePr>
          <p:nvPr>
            <p:ph sz="half" idx="2"/>
          </p:nvPr>
        </p:nvGraphicFramePr>
        <p:xfrm>
          <a:off x="2819400" y="3124200"/>
          <a:ext cx="4038600" cy="1628775"/>
        </p:xfrm>
        <a:graphic>
          <a:graphicData uri="http://schemas.openxmlformats.org/presentationml/2006/ole">
            <mc:AlternateContent xmlns:mc="http://schemas.openxmlformats.org/markup-compatibility/2006">
              <mc:Choice xmlns:v="urn:schemas-microsoft-com:vml" Requires="v">
                <p:oleObj spid="_x0000_s18451" name="Equation" r:id="rId3" imgW="4406900" imgH="1778000" progId="Equation.DSMT4">
                  <p:embed/>
                </p:oleObj>
              </mc:Choice>
              <mc:Fallback>
                <p:oleObj name="Equation" r:id="rId3" imgW="4406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124200"/>
                        <a:ext cx="40386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1751" name="Line 7"/>
          <p:cNvSpPr>
            <a:spLocks noChangeShapeType="1"/>
          </p:cNvSpPr>
          <p:nvPr/>
        </p:nvSpPr>
        <p:spPr bwMode="auto">
          <a:xfrm flipH="1">
            <a:off x="3886200" y="3962400"/>
            <a:ext cx="2286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53" name="Line 9"/>
          <p:cNvSpPr>
            <a:spLocks noChangeShapeType="1"/>
          </p:cNvSpPr>
          <p:nvPr/>
        </p:nvSpPr>
        <p:spPr bwMode="auto">
          <a:xfrm flipV="1">
            <a:off x="4114800" y="2971800"/>
            <a:ext cx="0" cy="9906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54" name="Line 10"/>
          <p:cNvSpPr>
            <a:spLocks noChangeShapeType="1"/>
          </p:cNvSpPr>
          <p:nvPr/>
        </p:nvSpPr>
        <p:spPr bwMode="auto">
          <a:xfrm>
            <a:off x="4114800" y="2971800"/>
            <a:ext cx="4572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55" name="Text Box 11" descr="Pink tissue paper"/>
          <p:cNvSpPr txBox="1">
            <a:spLocks noChangeArrowheads="1"/>
          </p:cNvSpPr>
          <p:nvPr/>
        </p:nvSpPr>
        <p:spPr bwMode="auto">
          <a:xfrm>
            <a:off x="4572000" y="2743200"/>
            <a:ext cx="14478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Pivot</a:t>
            </a:r>
          </a:p>
        </p:txBody>
      </p:sp>
      <p:sp>
        <p:nvSpPr>
          <p:cNvPr id="671756" name="Line 12"/>
          <p:cNvSpPr>
            <a:spLocks noChangeShapeType="1"/>
          </p:cNvSpPr>
          <p:nvPr/>
        </p:nvSpPr>
        <p:spPr bwMode="auto">
          <a:xfrm flipV="1">
            <a:off x="3810000" y="46482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57" name="Line 13"/>
          <p:cNvSpPr>
            <a:spLocks noChangeShapeType="1"/>
          </p:cNvSpPr>
          <p:nvPr/>
        </p:nvSpPr>
        <p:spPr bwMode="auto">
          <a:xfrm>
            <a:off x="3810000" y="4876800"/>
            <a:ext cx="533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58" name="Text Box 14" descr="Pink tissue paper"/>
          <p:cNvSpPr txBox="1">
            <a:spLocks noChangeArrowheads="1"/>
          </p:cNvSpPr>
          <p:nvPr/>
        </p:nvSpPr>
        <p:spPr bwMode="auto">
          <a:xfrm>
            <a:off x="4343400" y="4648200"/>
            <a:ext cx="26670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New pivot column</a:t>
            </a:r>
          </a:p>
        </p:txBody>
      </p:sp>
      <p:sp>
        <p:nvSpPr>
          <p:cNvPr id="671761" name="Line 17"/>
          <p:cNvSpPr>
            <a:spLocks noChangeShapeType="1"/>
          </p:cNvSpPr>
          <p:nvPr/>
        </p:nvSpPr>
        <p:spPr bwMode="auto">
          <a:xfrm>
            <a:off x="2971800" y="32004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62" name="Line 18"/>
          <p:cNvSpPr>
            <a:spLocks noChangeShapeType="1"/>
          </p:cNvSpPr>
          <p:nvPr/>
        </p:nvSpPr>
        <p:spPr bwMode="auto">
          <a:xfrm>
            <a:off x="2971800" y="3200400"/>
            <a:ext cx="3733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63" name="Line 19"/>
          <p:cNvSpPr>
            <a:spLocks noChangeShapeType="1"/>
          </p:cNvSpPr>
          <p:nvPr/>
        </p:nvSpPr>
        <p:spPr bwMode="auto">
          <a:xfrm>
            <a:off x="6705600" y="3200400"/>
            <a:ext cx="0" cy="3048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1764" name="Line 20"/>
          <p:cNvSpPr>
            <a:spLocks noChangeShapeType="1"/>
          </p:cNvSpPr>
          <p:nvPr/>
        </p:nvSpPr>
        <p:spPr bwMode="auto">
          <a:xfrm>
            <a:off x="2971800" y="3505200"/>
            <a:ext cx="3733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graphicFrame>
        <p:nvGraphicFramePr>
          <p:cNvPr id="671765" name="Object 21"/>
          <p:cNvGraphicFramePr>
            <a:graphicFrameLocks noChangeAspect="1"/>
          </p:cNvGraphicFramePr>
          <p:nvPr/>
        </p:nvGraphicFramePr>
        <p:xfrm>
          <a:off x="1981200" y="5969000"/>
          <a:ext cx="838200" cy="325438"/>
        </p:xfrm>
        <a:graphic>
          <a:graphicData uri="http://schemas.openxmlformats.org/presentationml/2006/ole">
            <mc:AlternateContent xmlns:mc="http://schemas.openxmlformats.org/markup-compatibility/2006">
              <mc:Choice xmlns:v="urn:schemas-microsoft-com:vml" Requires="v">
                <p:oleObj spid="_x0000_s18452" name="Equation" r:id="rId6" imgW="914003" imgH="355446" progId="Equation.DSMT4">
                  <p:embed/>
                </p:oleObj>
              </mc:Choice>
              <mc:Fallback>
                <p:oleObj name="Equation" r:id="rId6" imgW="914003" imgH="355446"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69000"/>
                        <a:ext cx="83820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17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17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17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17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17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7174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1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5" grpId="0"/>
      <p:bldP spid="6717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BA410E5A-2824-45CA-A47E-F96DE5456763}" type="slidenum">
              <a:rPr lang="en-US" altLang="en-US" sz="1200" smtClean="0">
                <a:latin typeface="Arial" pitchFamily="34" charset="0"/>
              </a:rPr>
              <a:pPr>
                <a:defRPr/>
              </a:pPr>
              <a:t>17</a:t>
            </a:fld>
            <a:endParaRPr lang="en-CA" altLang="en-US" sz="1200" smtClean="0">
              <a:latin typeface="Arial" pitchFamily="34" charset="0"/>
            </a:endParaRPr>
          </a:p>
        </p:txBody>
      </p:sp>
      <p:sp>
        <p:nvSpPr>
          <p:cNvPr id="19459" name="Footer Placeholder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2532" name="Rectangle 2"/>
          <p:cNvSpPr>
            <a:spLocks noGrp="1" noChangeArrowheads="1"/>
          </p:cNvSpPr>
          <p:nvPr>
            <p:ph type="title"/>
          </p:nvPr>
        </p:nvSpPr>
        <p:spPr/>
        <p:txBody>
          <a:bodyPr/>
          <a:lstStyle/>
          <a:p>
            <a:pPr eaLnBrk="1" hangingPunct="1">
              <a:defRPr/>
            </a:pPr>
            <a:r>
              <a:rPr lang="en-US"/>
              <a:t>ROW REDUCTION ALGORITHM</a:t>
            </a:r>
          </a:p>
        </p:txBody>
      </p:sp>
      <p:sp>
        <p:nvSpPr>
          <p:cNvPr id="673795" name="Rectangle 3"/>
          <p:cNvSpPr>
            <a:spLocks noGrp="1" noChangeArrowheads="1"/>
          </p:cNvSpPr>
          <p:nvPr>
            <p:ph type="body" sz="half" idx="1"/>
          </p:nvPr>
        </p:nvSpPr>
        <p:spPr>
          <a:xfrm>
            <a:off x="457200" y="1066800"/>
            <a:ext cx="8686800" cy="5486400"/>
          </a:xfrm>
        </p:spPr>
        <p:txBody>
          <a:bodyPr/>
          <a:lstStyle/>
          <a:p>
            <a:pPr eaLnBrk="1" hangingPunct="1">
              <a:buFont typeface="Wingdings" charset="0"/>
              <a:buChar char="§"/>
              <a:defRPr/>
            </a:pPr>
            <a:r>
              <a:rPr lang="en-US" sz="2800"/>
              <a:t>This produces the following matrix. </a:t>
            </a:r>
          </a:p>
          <a:p>
            <a:pPr eaLnBrk="1" hangingPunct="1">
              <a:buFont typeface="Wingdings" charset="0"/>
              <a:buChar char="§"/>
              <a:defRPr/>
            </a:pPr>
            <a:endParaRPr lang="en-US" sz="2800"/>
          </a:p>
          <a:p>
            <a:pPr eaLnBrk="1" hangingPunct="1">
              <a:buFont typeface="Wingdings" charset="0"/>
              <a:buChar char="§"/>
              <a:defRPr/>
            </a:pPr>
            <a:endParaRPr lang="en-US" sz="2400"/>
          </a:p>
          <a:p>
            <a:pPr eaLnBrk="1" hangingPunct="1">
              <a:buFont typeface="Wingdings" charset="0"/>
              <a:buChar char="§"/>
              <a:defRPr/>
            </a:pPr>
            <a:endParaRPr lang="en-US" sz="2400"/>
          </a:p>
          <a:p>
            <a:pPr eaLnBrk="1" hangingPunct="1">
              <a:buFont typeface="Wingdings" charset="0"/>
              <a:buChar char="§"/>
              <a:defRPr/>
            </a:pPr>
            <a:endParaRPr lang="en-US" sz="2800"/>
          </a:p>
          <a:p>
            <a:pPr eaLnBrk="1" hangingPunct="1">
              <a:buFont typeface="Wingdings" charset="0"/>
              <a:buChar char="§"/>
              <a:defRPr/>
            </a:pPr>
            <a:r>
              <a:rPr lang="en-US" sz="2800"/>
              <a:t>When we cover the row containing the second pivot position for step 4, we are left with a new submatrix that has only one row.</a:t>
            </a:r>
          </a:p>
          <a:p>
            <a:pPr eaLnBrk="1" hangingPunct="1">
              <a:buFont typeface="Wingdings" charset="0"/>
              <a:buNone/>
              <a:defRPr/>
            </a:pPr>
            <a:endParaRPr lang="en-US" sz="2800"/>
          </a:p>
        </p:txBody>
      </p:sp>
      <p:graphicFrame>
        <p:nvGraphicFramePr>
          <p:cNvPr id="673796" name="Object 4"/>
          <p:cNvGraphicFramePr>
            <a:graphicFrameLocks noChangeAspect="1"/>
          </p:cNvGraphicFramePr>
          <p:nvPr/>
        </p:nvGraphicFramePr>
        <p:xfrm>
          <a:off x="2743200" y="1600200"/>
          <a:ext cx="4406900" cy="1778000"/>
        </p:xfrm>
        <a:graphic>
          <a:graphicData uri="http://schemas.openxmlformats.org/presentationml/2006/ole">
            <mc:AlternateContent xmlns:mc="http://schemas.openxmlformats.org/markup-compatibility/2006">
              <mc:Choice xmlns:v="urn:schemas-microsoft-com:vml" Requires="v">
                <p:oleObj spid="_x0000_s19472" name="Equation" r:id="rId3" imgW="4406900" imgH="1778000" progId="Equation.DSMT4">
                  <p:embed/>
                </p:oleObj>
              </mc:Choice>
              <mc:Fallback>
                <p:oleObj name="Equation" r:id="rId3" imgW="4406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600200"/>
                        <a:ext cx="4406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3797" name="Line 5"/>
          <p:cNvSpPr>
            <a:spLocks noChangeShapeType="1"/>
          </p:cNvSpPr>
          <p:nvPr/>
        </p:nvSpPr>
        <p:spPr bwMode="auto">
          <a:xfrm>
            <a:off x="2895600" y="16764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798" name="Line 6"/>
          <p:cNvSpPr>
            <a:spLocks noChangeShapeType="1"/>
          </p:cNvSpPr>
          <p:nvPr/>
        </p:nvSpPr>
        <p:spPr bwMode="auto">
          <a:xfrm>
            <a:off x="2895600" y="1676400"/>
            <a:ext cx="40386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799" name="Line 7"/>
          <p:cNvSpPr>
            <a:spLocks noChangeShapeType="1"/>
          </p:cNvSpPr>
          <p:nvPr/>
        </p:nvSpPr>
        <p:spPr bwMode="auto">
          <a:xfrm>
            <a:off x="6934200" y="16764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801" name="Line 9"/>
          <p:cNvSpPr>
            <a:spLocks noChangeShapeType="1"/>
          </p:cNvSpPr>
          <p:nvPr/>
        </p:nvSpPr>
        <p:spPr bwMode="auto">
          <a:xfrm>
            <a:off x="2895600" y="2057400"/>
            <a:ext cx="40386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graphicFrame>
        <p:nvGraphicFramePr>
          <p:cNvPr id="673802" name="Object 10"/>
          <p:cNvGraphicFramePr>
            <a:graphicFrameLocks noChangeAspect="1"/>
          </p:cNvGraphicFramePr>
          <p:nvPr>
            <p:ph sz="half" idx="2"/>
          </p:nvPr>
        </p:nvGraphicFramePr>
        <p:xfrm>
          <a:off x="2971800" y="4800600"/>
          <a:ext cx="4038600" cy="1628775"/>
        </p:xfrm>
        <a:graphic>
          <a:graphicData uri="http://schemas.openxmlformats.org/presentationml/2006/ole">
            <mc:AlternateContent xmlns:mc="http://schemas.openxmlformats.org/markup-compatibility/2006">
              <mc:Choice xmlns:v="urn:schemas-microsoft-com:vml" Requires="v">
                <p:oleObj spid="_x0000_s19473" name="Equation" r:id="rId5" imgW="4406900" imgH="1778000" progId="Equation.DSMT4">
                  <p:embed/>
                </p:oleObj>
              </mc:Choice>
              <mc:Fallback>
                <p:oleObj name="Equation" r:id="rId5" imgW="4406900" imgH="17780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800600"/>
                        <a:ext cx="40386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3804" name="Line 12"/>
          <p:cNvSpPr>
            <a:spLocks noChangeShapeType="1"/>
          </p:cNvSpPr>
          <p:nvPr/>
        </p:nvSpPr>
        <p:spPr bwMode="auto">
          <a:xfrm>
            <a:off x="3124200" y="4876800"/>
            <a:ext cx="0" cy="8382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805" name="Line 13"/>
          <p:cNvSpPr>
            <a:spLocks noChangeShapeType="1"/>
          </p:cNvSpPr>
          <p:nvPr/>
        </p:nvSpPr>
        <p:spPr bwMode="auto">
          <a:xfrm>
            <a:off x="3124200" y="4876800"/>
            <a:ext cx="3733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806" name="Line 14"/>
          <p:cNvSpPr>
            <a:spLocks noChangeShapeType="1"/>
          </p:cNvSpPr>
          <p:nvPr/>
        </p:nvSpPr>
        <p:spPr bwMode="auto">
          <a:xfrm>
            <a:off x="6858000" y="4876800"/>
            <a:ext cx="0" cy="8382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3807" name="Line 15"/>
          <p:cNvSpPr>
            <a:spLocks noChangeShapeType="1"/>
          </p:cNvSpPr>
          <p:nvPr/>
        </p:nvSpPr>
        <p:spPr bwMode="auto">
          <a:xfrm>
            <a:off x="3124200" y="5715000"/>
            <a:ext cx="3733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8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737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8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8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8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8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06317EC9-D045-4369-98B7-B8838B9BBA17}" type="slidenum">
              <a:rPr lang="en-US" altLang="en-US" sz="1200" smtClean="0">
                <a:latin typeface="Arial" pitchFamily="34" charset="0"/>
              </a:rPr>
              <a:pPr>
                <a:defRPr/>
              </a:pPr>
              <a:t>18</a:t>
            </a:fld>
            <a:endParaRPr lang="en-CA" altLang="en-US" sz="1200" smtClean="0">
              <a:latin typeface="Arial" pitchFamily="34" charset="0"/>
            </a:endParaRPr>
          </a:p>
        </p:txBody>
      </p:sp>
      <p:sp>
        <p:nvSpPr>
          <p:cNvPr id="2048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3556" name="Rectangle 2"/>
          <p:cNvSpPr>
            <a:spLocks noGrp="1" noChangeArrowheads="1"/>
          </p:cNvSpPr>
          <p:nvPr>
            <p:ph type="title"/>
          </p:nvPr>
        </p:nvSpPr>
        <p:spPr/>
        <p:txBody>
          <a:bodyPr/>
          <a:lstStyle/>
          <a:p>
            <a:pPr eaLnBrk="1" hangingPunct="1">
              <a:defRPr/>
            </a:pPr>
            <a:r>
              <a:rPr lang="en-US"/>
              <a:t>ROW REDUCTION ALGORITHM</a:t>
            </a:r>
          </a:p>
        </p:txBody>
      </p:sp>
      <p:sp>
        <p:nvSpPr>
          <p:cNvPr id="675843" name="Rectangle 3"/>
          <p:cNvSpPr>
            <a:spLocks noGrp="1" noChangeArrowheads="1"/>
          </p:cNvSpPr>
          <p:nvPr>
            <p:ph type="body" idx="1"/>
          </p:nvPr>
        </p:nvSpPr>
        <p:spPr>
          <a:xfrm>
            <a:off x="457200" y="1295400"/>
            <a:ext cx="8229600" cy="5029200"/>
          </a:xfrm>
        </p:spPr>
        <p:txBody>
          <a:bodyPr/>
          <a:lstStyle/>
          <a:p>
            <a:pPr eaLnBrk="1" hangingPunct="1">
              <a:defRPr/>
            </a:pPr>
            <a:r>
              <a:rPr lang="en-US" altLang="en-US" sz="2800" smtClean="0">
                <a:ea typeface="ＭＳ Ｐゴシック" pitchFamily="34" charset="-128"/>
              </a:rPr>
              <a:t>Steps 1–3 require no work for this submatrix, and we have reached an echelon form of the full matrix. We perform one more step to obtain the reduced echelon form.</a:t>
            </a:r>
          </a:p>
          <a:p>
            <a:pPr eaLnBrk="1" hangingPunct="1">
              <a:defRPr/>
            </a:pPr>
            <a:r>
              <a:rPr lang="en-US" altLang="en-US" sz="2800" b="1" smtClean="0">
                <a:ea typeface="ＭＳ Ｐゴシック" pitchFamily="34" charset="-128"/>
              </a:rPr>
              <a:t>STEP 5:</a:t>
            </a:r>
            <a:r>
              <a:rPr lang="en-US" altLang="en-US" sz="2800" smtClean="0">
                <a:ea typeface="ＭＳ Ｐゴシック" pitchFamily="34" charset="-128"/>
              </a:rPr>
              <a:t> Beginning with the rightmost pivot and working upward and to the left, create zeros above each pivot. If a pivot is not 1, make it 1 by a scaling operation.</a:t>
            </a:r>
          </a:p>
          <a:p>
            <a:pPr eaLnBrk="1" hangingPunct="1">
              <a:defRPr/>
            </a:pPr>
            <a:r>
              <a:rPr lang="en-US" altLang="en-US" sz="2800" smtClean="0">
                <a:ea typeface="ＭＳ Ｐゴシック" pitchFamily="34" charset="-128"/>
              </a:rPr>
              <a:t>The rightmost pivot is in row 3. Create zeros above it, adding suitable multiples of row 3 to rows 2 and 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38D7185-5A96-4A4A-9F4E-0C2731B3BCC0}" type="slidenum">
              <a:rPr lang="en-US" altLang="en-US" sz="1200" smtClean="0">
                <a:latin typeface="Arial" pitchFamily="34" charset="0"/>
              </a:rPr>
              <a:pPr>
                <a:defRPr/>
              </a:pPr>
              <a:t>19</a:t>
            </a:fld>
            <a:endParaRPr lang="en-CA" altLang="en-US" sz="1200" smtClean="0">
              <a:latin typeface="Arial" pitchFamily="34" charset="0"/>
            </a:endParaRPr>
          </a:p>
        </p:txBody>
      </p:sp>
      <p:sp>
        <p:nvSpPr>
          <p:cNvPr id="21507" name="Footer Placeholder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4580" name="Rectangle 2"/>
          <p:cNvSpPr>
            <a:spLocks noGrp="1" noChangeArrowheads="1"/>
          </p:cNvSpPr>
          <p:nvPr>
            <p:ph type="title"/>
          </p:nvPr>
        </p:nvSpPr>
        <p:spPr/>
        <p:txBody>
          <a:bodyPr/>
          <a:lstStyle/>
          <a:p>
            <a:pPr eaLnBrk="1" hangingPunct="1">
              <a:defRPr/>
            </a:pPr>
            <a:r>
              <a:rPr lang="en-US"/>
              <a:t>ROW REDUCTION ALGORITHM</a:t>
            </a:r>
          </a:p>
        </p:txBody>
      </p:sp>
      <p:graphicFrame>
        <p:nvGraphicFramePr>
          <p:cNvPr id="676870" name="Object 6"/>
          <p:cNvGraphicFramePr>
            <a:graphicFrameLocks noChangeAspect="1"/>
          </p:cNvGraphicFramePr>
          <p:nvPr>
            <p:ph sz="quarter" idx="1"/>
          </p:nvPr>
        </p:nvGraphicFramePr>
        <p:xfrm>
          <a:off x="914400" y="1371600"/>
          <a:ext cx="4038600" cy="1562100"/>
        </p:xfrm>
        <a:graphic>
          <a:graphicData uri="http://schemas.openxmlformats.org/presentationml/2006/ole">
            <mc:AlternateContent xmlns:mc="http://schemas.openxmlformats.org/markup-compatibility/2006">
              <mc:Choice xmlns:v="urn:schemas-microsoft-com:vml" Requires="v">
                <p:oleObj spid="_x0000_s21518" name="Equation" r:id="rId3" imgW="4597400" imgH="1778000" progId="Equation.DSMT4">
                  <p:embed/>
                </p:oleObj>
              </mc:Choice>
              <mc:Fallback>
                <p:oleObj name="Equation" r:id="rId3" imgW="4597400" imgH="1778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1600"/>
                        <a:ext cx="40386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878" name="Rectangle 14"/>
          <p:cNvSpPr>
            <a:spLocks noGrp="1" noChangeArrowheads="1"/>
          </p:cNvSpPr>
          <p:nvPr>
            <p:ph type="body" sz="half" idx="3"/>
          </p:nvPr>
        </p:nvSpPr>
        <p:spPr>
          <a:xfrm>
            <a:off x="457200" y="3048000"/>
            <a:ext cx="8229600" cy="3124200"/>
          </a:xfrm>
        </p:spPr>
        <p:txBody>
          <a:bodyPr/>
          <a:lstStyle/>
          <a:p>
            <a:pPr eaLnBrk="1" hangingPunct="1">
              <a:buFont typeface="Wingdings" charset="0"/>
              <a:buChar char="§"/>
              <a:defRPr/>
            </a:pPr>
            <a:r>
              <a:rPr lang="en-US" sz="2800"/>
              <a:t>The next pivot is in row 2. Scale this row, dividing by the pivot.</a:t>
            </a:r>
          </a:p>
        </p:txBody>
      </p:sp>
      <p:sp>
        <p:nvSpPr>
          <p:cNvPr id="676871" name="Line 7"/>
          <p:cNvSpPr>
            <a:spLocks noChangeShapeType="1"/>
          </p:cNvSpPr>
          <p:nvPr/>
        </p:nvSpPr>
        <p:spPr bwMode="auto">
          <a:xfrm flipH="1">
            <a:off x="5029200" y="1600200"/>
            <a:ext cx="381000"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76872" name="Line 8"/>
          <p:cNvSpPr>
            <a:spLocks noChangeShapeType="1"/>
          </p:cNvSpPr>
          <p:nvPr/>
        </p:nvSpPr>
        <p:spPr bwMode="auto">
          <a:xfrm flipH="1">
            <a:off x="5029200" y="2209800"/>
            <a:ext cx="381000"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graphicFrame>
        <p:nvGraphicFramePr>
          <p:cNvPr id="676875" name="Object 11"/>
          <p:cNvGraphicFramePr>
            <a:graphicFrameLocks noChangeAspect="1"/>
          </p:cNvGraphicFramePr>
          <p:nvPr/>
        </p:nvGraphicFramePr>
        <p:xfrm>
          <a:off x="5486400" y="1371600"/>
          <a:ext cx="3378200" cy="431800"/>
        </p:xfrm>
        <a:graphic>
          <a:graphicData uri="http://schemas.openxmlformats.org/presentationml/2006/ole">
            <mc:AlternateContent xmlns:mc="http://schemas.openxmlformats.org/markup-compatibility/2006">
              <mc:Choice xmlns:v="urn:schemas-microsoft-com:vml" Requires="v">
                <p:oleObj spid="_x0000_s21519" name="Equation" r:id="rId5" imgW="3378200" imgH="431800" progId="Equation.DSMT4">
                  <p:embed/>
                </p:oleObj>
              </mc:Choice>
              <mc:Fallback>
                <p:oleObj name="Equation" r:id="rId5" imgW="3378200" imgH="4318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371600"/>
                        <a:ext cx="3378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76876" name="Object 12"/>
          <p:cNvGraphicFramePr>
            <a:graphicFrameLocks noChangeAspect="1"/>
          </p:cNvGraphicFramePr>
          <p:nvPr/>
        </p:nvGraphicFramePr>
        <p:xfrm>
          <a:off x="5448300" y="1981200"/>
          <a:ext cx="3454400" cy="431800"/>
        </p:xfrm>
        <a:graphic>
          <a:graphicData uri="http://schemas.openxmlformats.org/presentationml/2006/ole">
            <mc:AlternateContent xmlns:mc="http://schemas.openxmlformats.org/markup-compatibility/2006">
              <mc:Choice xmlns:v="urn:schemas-microsoft-com:vml" Requires="v">
                <p:oleObj spid="_x0000_s21520" name="Equation" r:id="rId7" imgW="3454400" imgH="431800" progId="Equation.DSMT4">
                  <p:embed/>
                </p:oleObj>
              </mc:Choice>
              <mc:Fallback>
                <p:oleObj name="Equation" r:id="rId7" imgW="3454400" imgH="431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300" y="1981200"/>
                        <a:ext cx="3454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76879" name="Object 15"/>
          <p:cNvGraphicFramePr>
            <a:graphicFrameLocks noChangeAspect="1"/>
          </p:cNvGraphicFramePr>
          <p:nvPr>
            <p:ph sz="quarter" idx="2"/>
          </p:nvPr>
        </p:nvGraphicFramePr>
        <p:xfrm>
          <a:off x="996950" y="4267200"/>
          <a:ext cx="3871913" cy="1562100"/>
        </p:xfrm>
        <a:graphic>
          <a:graphicData uri="http://schemas.openxmlformats.org/presentationml/2006/ole">
            <mc:AlternateContent xmlns:mc="http://schemas.openxmlformats.org/markup-compatibility/2006">
              <mc:Choice xmlns:v="urn:schemas-microsoft-com:vml" Requires="v">
                <p:oleObj spid="_x0000_s21521" name="Equation" r:id="rId9" imgW="4406900" imgH="1778000" progId="Equation.DSMT4">
                  <p:embed/>
                </p:oleObj>
              </mc:Choice>
              <mc:Fallback>
                <p:oleObj name="Equation" r:id="rId9" imgW="4406900" imgH="17780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6950" y="4267200"/>
                        <a:ext cx="3871913"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881" name="Line 17"/>
          <p:cNvSpPr>
            <a:spLocks noChangeShapeType="1"/>
          </p:cNvSpPr>
          <p:nvPr/>
        </p:nvSpPr>
        <p:spPr bwMode="auto">
          <a:xfrm flipH="1">
            <a:off x="4876800" y="5029200"/>
            <a:ext cx="381000"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graphicFrame>
        <p:nvGraphicFramePr>
          <p:cNvPr id="676882" name="Object 18"/>
          <p:cNvGraphicFramePr>
            <a:graphicFrameLocks noChangeAspect="1"/>
          </p:cNvGraphicFramePr>
          <p:nvPr/>
        </p:nvGraphicFramePr>
        <p:xfrm>
          <a:off x="5429250" y="4546600"/>
          <a:ext cx="2832100" cy="939800"/>
        </p:xfrm>
        <a:graphic>
          <a:graphicData uri="http://schemas.openxmlformats.org/presentationml/2006/ole">
            <mc:AlternateContent xmlns:mc="http://schemas.openxmlformats.org/markup-compatibility/2006">
              <mc:Choice xmlns:v="urn:schemas-microsoft-com:vml" Requires="v">
                <p:oleObj spid="_x0000_s21522" name="Equation" r:id="rId11" imgW="2832100" imgH="939800" progId="Equation.DSMT4">
                  <p:embed/>
                </p:oleObj>
              </mc:Choice>
              <mc:Fallback>
                <p:oleObj name="Equation" r:id="rId11" imgW="2832100" imgH="9398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0" y="4546600"/>
                        <a:ext cx="28321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68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68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68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68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68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687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68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68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EC0B109F-2C3F-4B2D-B68A-F152C64364EA}" type="slidenum">
              <a:rPr lang="en-US" altLang="en-US" sz="1200" smtClean="0">
                <a:latin typeface="Arial" pitchFamily="34" charset="0"/>
              </a:rPr>
              <a:pPr>
                <a:defRPr/>
              </a:pPr>
              <a:t>2</a:t>
            </a:fld>
            <a:endParaRPr lang="en-CA" altLang="en-US" sz="1200" smtClean="0">
              <a:latin typeface="Arial" pitchFamily="34" charset="0"/>
            </a:endParaRPr>
          </a:p>
        </p:txBody>
      </p:sp>
      <p:sp>
        <p:nvSpPr>
          <p:cNvPr id="409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6148" name="Rectangle 2"/>
          <p:cNvSpPr>
            <a:spLocks noGrp="1" noChangeArrowheads="1"/>
          </p:cNvSpPr>
          <p:nvPr>
            <p:ph type="title"/>
          </p:nvPr>
        </p:nvSpPr>
        <p:spPr/>
        <p:txBody>
          <a:bodyPr/>
          <a:lstStyle/>
          <a:p>
            <a:pPr eaLnBrk="1" hangingPunct="1">
              <a:defRPr/>
            </a:pPr>
            <a:r>
              <a:rPr lang="en-US" dirty="0"/>
              <a:t>ECHELON FORM</a:t>
            </a:r>
          </a:p>
        </p:txBody>
      </p:sp>
      <p:sp>
        <p:nvSpPr>
          <p:cNvPr id="316424" name="Rectangle 8"/>
          <p:cNvSpPr>
            <a:spLocks noGrp="1" noChangeArrowheads="1"/>
          </p:cNvSpPr>
          <p:nvPr>
            <p:ph type="body" idx="1"/>
          </p:nvPr>
        </p:nvSpPr>
        <p:spPr>
          <a:xfrm>
            <a:off x="457200" y="1295400"/>
            <a:ext cx="8229600" cy="4876800"/>
          </a:xfrm>
        </p:spPr>
        <p:txBody>
          <a:bodyPr/>
          <a:lstStyle/>
          <a:p>
            <a:pPr marL="609600" indent="-609600" eaLnBrk="1" hangingPunct="1">
              <a:buFont typeface="Wingdings" charset="0"/>
              <a:buChar char="§"/>
              <a:defRPr/>
            </a:pPr>
            <a:r>
              <a:rPr lang="en-US" sz="2800"/>
              <a:t>A rectangular matrix is in </a:t>
            </a:r>
            <a:r>
              <a:rPr lang="en-US" sz="2800" b="1"/>
              <a:t>echelon form </a:t>
            </a:r>
            <a:r>
              <a:rPr lang="en-US" sz="2800"/>
              <a:t>(or </a:t>
            </a:r>
            <a:r>
              <a:rPr lang="en-US" sz="2800" b="1"/>
              <a:t>row echelon form</a:t>
            </a:r>
            <a:r>
              <a:rPr lang="en-US" sz="2800"/>
              <a:t>) if it has the following three properties:</a:t>
            </a:r>
          </a:p>
          <a:p>
            <a:pPr marL="1371600" lvl="2" indent="-457200" eaLnBrk="1" hangingPunct="1">
              <a:buFont typeface="Wingdings" charset="0"/>
              <a:buAutoNum type="arabicPeriod"/>
              <a:defRPr/>
            </a:pPr>
            <a:r>
              <a:rPr lang="en-US" sz="2800"/>
              <a:t>All nonzero rows are above any rows of all zeros.</a:t>
            </a:r>
          </a:p>
          <a:p>
            <a:pPr marL="1371600" lvl="2" indent="-457200" eaLnBrk="1" hangingPunct="1">
              <a:buFont typeface="Wingdings" charset="0"/>
              <a:buAutoNum type="arabicPeriod"/>
              <a:defRPr/>
            </a:pPr>
            <a:r>
              <a:rPr lang="en-US" sz="2800"/>
              <a:t>Each leading entry of a row is in a column to the right of the leading entry of the row above it.</a:t>
            </a:r>
          </a:p>
          <a:p>
            <a:pPr marL="1371600" lvl="2" indent="-457200" eaLnBrk="1" hangingPunct="1">
              <a:buFont typeface="Wingdings" charset="0"/>
              <a:buAutoNum type="arabicPeriod"/>
              <a:defRPr/>
            </a:pPr>
            <a:r>
              <a:rPr lang="en-US" sz="2800"/>
              <a:t>All entries in a column below a leading entry are zeros.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64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64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64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E762432-801F-47BF-BE60-ACA1D1580F2B}" type="slidenum">
              <a:rPr lang="en-US" altLang="en-US" sz="1200" smtClean="0">
                <a:latin typeface="Arial" pitchFamily="34" charset="0"/>
              </a:rPr>
              <a:pPr>
                <a:defRPr/>
              </a:pPr>
              <a:t>20</a:t>
            </a:fld>
            <a:endParaRPr lang="en-CA" altLang="en-US" sz="1200" smtClean="0">
              <a:latin typeface="Arial" pitchFamily="34" charset="0"/>
            </a:endParaRPr>
          </a:p>
        </p:txBody>
      </p:sp>
      <p:sp>
        <p:nvSpPr>
          <p:cNvPr id="22531" name="Footer Placeholder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5604" name="Rectangle 2"/>
          <p:cNvSpPr>
            <a:spLocks noGrp="1" noChangeArrowheads="1"/>
          </p:cNvSpPr>
          <p:nvPr>
            <p:ph type="title"/>
          </p:nvPr>
        </p:nvSpPr>
        <p:spPr/>
        <p:txBody>
          <a:bodyPr/>
          <a:lstStyle/>
          <a:p>
            <a:pPr eaLnBrk="1" hangingPunct="1">
              <a:defRPr/>
            </a:pPr>
            <a:r>
              <a:rPr lang="en-US"/>
              <a:t>ROW REDUCTION ALGORITHM</a:t>
            </a:r>
          </a:p>
        </p:txBody>
      </p:sp>
      <p:sp>
        <p:nvSpPr>
          <p:cNvPr id="680963" name="Rectangle 3"/>
          <p:cNvSpPr>
            <a:spLocks noGrp="1" noChangeArrowheads="1"/>
          </p:cNvSpPr>
          <p:nvPr>
            <p:ph type="body" sz="half" idx="1"/>
          </p:nvPr>
        </p:nvSpPr>
        <p:spPr>
          <a:xfrm>
            <a:off x="457200" y="1524000"/>
            <a:ext cx="8534400" cy="4800600"/>
          </a:xfrm>
        </p:spPr>
        <p:txBody>
          <a:bodyPr/>
          <a:lstStyle/>
          <a:p>
            <a:pPr eaLnBrk="1" hangingPunct="1">
              <a:buFont typeface="Wingdings" charset="0"/>
              <a:buChar char="§"/>
              <a:defRPr/>
            </a:pPr>
            <a:r>
              <a:rPr lang="en-US" sz="2800"/>
              <a:t>Create a zero in column 2 by adding 9 times row 2 to row 1.</a:t>
            </a:r>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r>
              <a:rPr lang="en-US" sz="2800"/>
              <a:t>Finally, scale row 1, dividing by the pivot, 3.</a:t>
            </a:r>
          </a:p>
        </p:txBody>
      </p:sp>
      <p:graphicFrame>
        <p:nvGraphicFramePr>
          <p:cNvPr id="680966" name="Object 6"/>
          <p:cNvGraphicFramePr>
            <a:graphicFrameLocks noChangeAspect="1"/>
          </p:cNvGraphicFramePr>
          <p:nvPr>
            <p:ph sz="quarter" idx="2"/>
          </p:nvPr>
        </p:nvGraphicFramePr>
        <p:xfrm>
          <a:off x="5334000" y="2743200"/>
          <a:ext cx="3175000" cy="431800"/>
        </p:xfrm>
        <a:graphic>
          <a:graphicData uri="http://schemas.openxmlformats.org/presentationml/2006/ole">
            <mc:AlternateContent xmlns:mc="http://schemas.openxmlformats.org/markup-compatibility/2006">
              <mc:Choice xmlns:v="urn:schemas-microsoft-com:vml" Requires="v">
                <p:oleObj spid="_x0000_s22537" name="Equation" r:id="rId3" imgW="3175000" imgH="431800" progId="Equation.DSMT4">
                  <p:embed/>
                </p:oleObj>
              </mc:Choice>
              <mc:Fallback>
                <p:oleObj name="Equation" r:id="rId3" imgW="31750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743200"/>
                        <a:ext cx="3175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0964" name="Object 4"/>
          <p:cNvGraphicFramePr>
            <a:graphicFrameLocks noChangeAspect="1"/>
          </p:cNvGraphicFramePr>
          <p:nvPr/>
        </p:nvGraphicFramePr>
        <p:xfrm>
          <a:off x="762000" y="2743200"/>
          <a:ext cx="4152900" cy="1778000"/>
        </p:xfrm>
        <a:graphic>
          <a:graphicData uri="http://schemas.openxmlformats.org/presentationml/2006/ole">
            <mc:AlternateContent xmlns:mc="http://schemas.openxmlformats.org/markup-compatibility/2006">
              <mc:Choice xmlns:v="urn:schemas-microsoft-com:vml" Requires="v">
                <p:oleObj spid="_x0000_s22538" name="Equation" r:id="rId5" imgW="4152900" imgH="1778000" progId="Equation.DSMT4">
                  <p:embed/>
                </p:oleObj>
              </mc:Choice>
              <mc:Fallback>
                <p:oleObj name="Equation" r:id="rId5" imgW="4152900" imgH="177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4152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80965" name="Line 5"/>
          <p:cNvSpPr>
            <a:spLocks noChangeShapeType="1"/>
          </p:cNvSpPr>
          <p:nvPr/>
        </p:nvSpPr>
        <p:spPr bwMode="auto">
          <a:xfrm flipH="1">
            <a:off x="4953000" y="2971800"/>
            <a:ext cx="381000"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09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09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096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A483D31-9332-4AEA-AA25-4B57A489140B}" type="slidenum">
              <a:rPr lang="en-US" altLang="en-US" sz="1200" smtClean="0">
                <a:latin typeface="Arial" pitchFamily="34" charset="0"/>
              </a:rPr>
              <a:pPr>
                <a:defRPr/>
              </a:pPr>
              <a:t>21</a:t>
            </a:fld>
            <a:endParaRPr lang="en-CA" altLang="en-US" sz="1200" smtClean="0">
              <a:latin typeface="Arial" pitchFamily="34" charset="0"/>
            </a:endParaRPr>
          </a:p>
        </p:txBody>
      </p:sp>
      <p:sp>
        <p:nvSpPr>
          <p:cNvPr id="23555"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6628" name="Rectangle 2"/>
          <p:cNvSpPr>
            <a:spLocks noGrp="1" noChangeArrowheads="1"/>
          </p:cNvSpPr>
          <p:nvPr>
            <p:ph type="title"/>
          </p:nvPr>
        </p:nvSpPr>
        <p:spPr/>
        <p:txBody>
          <a:bodyPr/>
          <a:lstStyle/>
          <a:p>
            <a:pPr eaLnBrk="1" hangingPunct="1">
              <a:defRPr/>
            </a:pPr>
            <a:r>
              <a:rPr lang="en-US"/>
              <a:t>ROW REDUCTION ALGORITHM</a:t>
            </a:r>
          </a:p>
        </p:txBody>
      </p:sp>
      <p:sp>
        <p:nvSpPr>
          <p:cNvPr id="684035" name="Rectangle 3"/>
          <p:cNvSpPr>
            <a:spLocks noGrp="1" noChangeArrowheads="1"/>
          </p:cNvSpPr>
          <p:nvPr>
            <p:ph type="body" idx="1"/>
          </p:nvPr>
        </p:nvSpPr>
        <p:spPr>
          <a:xfrm>
            <a:off x="457200" y="1295400"/>
            <a:ext cx="8229600" cy="5105400"/>
          </a:xfrm>
        </p:spPr>
        <p:txBody>
          <a:bodyPr/>
          <a:lstStyle/>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endParaRPr lang="en-US" altLang="en-US" sz="2800" smtClean="0">
              <a:ea typeface="ＭＳ Ｐゴシック" pitchFamily="34" charset="-128"/>
            </a:endParaRPr>
          </a:p>
          <a:p>
            <a:pPr eaLnBrk="1" hangingPunct="1">
              <a:defRPr/>
            </a:pPr>
            <a:r>
              <a:rPr lang="en-US" altLang="en-US" sz="2800" smtClean="0">
                <a:ea typeface="ＭＳ Ｐゴシック" pitchFamily="34" charset="-128"/>
              </a:rPr>
              <a:t>This is the reduced echelon form of the original matrix.</a:t>
            </a:r>
          </a:p>
          <a:p>
            <a:pPr eaLnBrk="1" hangingPunct="1">
              <a:defRPr/>
            </a:pPr>
            <a:endParaRPr lang="en-US" altLang="en-US" sz="2800" smtClean="0">
              <a:ea typeface="ＭＳ Ｐゴシック" pitchFamily="34" charset="-128"/>
            </a:endParaRPr>
          </a:p>
          <a:p>
            <a:pPr eaLnBrk="1" hangingPunct="1">
              <a:defRPr/>
            </a:pPr>
            <a:r>
              <a:rPr lang="en-US" altLang="en-US" sz="2800" smtClean="0">
                <a:ea typeface="ＭＳ Ｐゴシック" pitchFamily="34" charset="-128"/>
              </a:rPr>
              <a:t>The combination of steps 1–4 is called the </a:t>
            </a:r>
            <a:r>
              <a:rPr lang="en-US" altLang="en-US" sz="2800" b="1" smtClean="0">
                <a:ea typeface="ＭＳ Ｐゴシック" pitchFamily="34" charset="-128"/>
              </a:rPr>
              <a:t>forward phase</a:t>
            </a:r>
            <a:r>
              <a:rPr lang="en-US" altLang="en-US" sz="2800" smtClean="0">
                <a:ea typeface="ＭＳ Ｐゴシック" pitchFamily="34" charset="-128"/>
              </a:rPr>
              <a:t> of the row reduction algorithm. Step 5, which produces the unique reduced echelon form, is called the </a:t>
            </a:r>
            <a:r>
              <a:rPr lang="en-US" altLang="en-US" sz="2800" b="1" smtClean="0">
                <a:ea typeface="ＭＳ Ｐゴシック" pitchFamily="34" charset="-128"/>
              </a:rPr>
              <a:t>backward phase</a:t>
            </a:r>
            <a:r>
              <a:rPr lang="en-US" altLang="en-US" sz="2800" smtClean="0">
                <a:ea typeface="ＭＳ Ｐゴシック" pitchFamily="34" charset="-128"/>
              </a:rPr>
              <a:t>.</a:t>
            </a:r>
          </a:p>
        </p:txBody>
      </p:sp>
      <p:graphicFrame>
        <p:nvGraphicFramePr>
          <p:cNvPr id="684036" name="Object 4"/>
          <p:cNvGraphicFramePr>
            <a:graphicFrameLocks noChangeAspect="1"/>
          </p:cNvGraphicFramePr>
          <p:nvPr/>
        </p:nvGraphicFramePr>
        <p:xfrm>
          <a:off x="1295400" y="1295400"/>
          <a:ext cx="4152900" cy="1778000"/>
        </p:xfrm>
        <a:graphic>
          <a:graphicData uri="http://schemas.openxmlformats.org/presentationml/2006/ole">
            <mc:AlternateContent xmlns:mc="http://schemas.openxmlformats.org/markup-compatibility/2006">
              <mc:Choice xmlns:v="urn:schemas-microsoft-com:vml" Requires="v">
                <p:oleObj spid="_x0000_s23561" name="Equation" r:id="rId3" imgW="4152900" imgH="1778000" progId="Equation.DSMT4">
                  <p:embed/>
                </p:oleObj>
              </mc:Choice>
              <mc:Fallback>
                <p:oleObj name="Equation" r:id="rId3" imgW="41529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95400"/>
                        <a:ext cx="41529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84037" name="Line 5"/>
          <p:cNvSpPr>
            <a:spLocks noChangeShapeType="1"/>
          </p:cNvSpPr>
          <p:nvPr/>
        </p:nvSpPr>
        <p:spPr bwMode="auto">
          <a:xfrm flipH="1">
            <a:off x="5486400" y="1524000"/>
            <a:ext cx="381000" cy="0"/>
          </a:xfrm>
          <a:prstGeom prst="line">
            <a:avLst/>
          </a:prstGeom>
          <a:noFill/>
          <a:ln w="9525">
            <a:solidFill>
              <a:srgbClr val="007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graphicFrame>
        <p:nvGraphicFramePr>
          <p:cNvPr id="684039" name="Object 7"/>
          <p:cNvGraphicFramePr>
            <a:graphicFrameLocks noChangeAspect="1"/>
          </p:cNvGraphicFramePr>
          <p:nvPr/>
        </p:nvGraphicFramePr>
        <p:xfrm>
          <a:off x="6019800" y="1143000"/>
          <a:ext cx="2455863" cy="833438"/>
        </p:xfrm>
        <a:graphic>
          <a:graphicData uri="http://schemas.openxmlformats.org/presentationml/2006/ole">
            <mc:AlternateContent xmlns:mc="http://schemas.openxmlformats.org/markup-compatibility/2006">
              <mc:Choice xmlns:v="urn:schemas-microsoft-com:vml" Requires="v">
                <p:oleObj spid="_x0000_s23562" name="Equation" r:id="rId5" imgW="2806700" imgH="952500" progId="Equation.DSMT4">
                  <p:embed/>
                </p:oleObj>
              </mc:Choice>
              <mc:Fallback>
                <p:oleObj name="Equation" r:id="rId5" imgW="2806700" imgH="952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143000"/>
                        <a:ext cx="2455863"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40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40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0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8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E28632F-B4E5-4EE3-ACD1-087E3D04B548}" type="slidenum">
              <a:rPr lang="en-US" altLang="en-US" sz="1200" smtClean="0">
                <a:latin typeface="Arial" pitchFamily="34" charset="0"/>
              </a:rPr>
              <a:pPr>
                <a:defRPr/>
              </a:pPr>
              <a:t>22</a:t>
            </a:fld>
            <a:endParaRPr lang="en-CA" altLang="en-US" sz="1200" smtClean="0">
              <a:latin typeface="Arial" pitchFamily="34" charset="0"/>
            </a:endParaRPr>
          </a:p>
        </p:txBody>
      </p:sp>
      <p:sp>
        <p:nvSpPr>
          <p:cNvPr id="2457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7652" name="Rectangle 2"/>
          <p:cNvSpPr>
            <a:spLocks noGrp="1" noChangeArrowheads="1"/>
          </p:cNvSpPr>
          <p:nvPr>
            <p:ph type="title"/>
          </p:nvPr>
        </p:nvSpPr>
        <p:spPr/>
        <p:txBody>
          <a:bodyPr/>
          <a:lstStyle/>
          <a:p>
            <a:pPr eaLnBrk="1" hangingPunct="1">
              <a:defRPr/>
            </a:pPr>
            <a:r>
              <a:rPr lang="en-US"/>
              <a:t>SOLUTIONS OF LINEAR SYSTEMS</a:t>
            </a:r>
          </a:p>
        </p:txBody>
      </p:sp>
      <p:sp>
        <p:nvSpPr>
          <p:cNvPr id="685059" name="Rectangle 3"/>
          <p:cNvSpPr>
            <a:spLocks noGrp="1" noChangeArrowheads="1"/>
          </p:cNvSpPr>
          <p:nvPr>
            <p:ph type="body" idx="1"/>
          </p:nvPr>
        </p:nvSpPr>
        <p:spPr>
          <a:xfrm>
            <a:off x="457200" y="1143000"/>
            <a:ext cx="8229600" cy="5410200"/>
          </a:xfrm>
        </p:spPr>
        <p:txBody>
          <a:bodyPr/>
          <a:lstStyle/>
          <a:p>
            <a:pPr eaLnBrk="1" hangingPunct="1">
              <a:buFont typeface="Wingdings" charset="0"/>
              <a:buChar char="§"/>
              <a:defRPr/>
            </a:pPr>
            <a:r>
              <a:rPr lang="en-US" sz="2800"/>
              <a:t>The row reduction algorithm leads to an explicit description of the solution set of a linear system when the algorithm is applied to the augmented matrix of the system.</a:t>
            </a:r>
          </a:p>
          <a:p>
            <a:pPr eaLnBrk="1" hangingPunct="1">
              <a:buFont typeface="Wingdings" charset="0"/>
              <a:buChar char="§"/>
              <a:defRPr/>
            </a:pPr>
            <a:r>
              <a:rPr lang="en-US" sz="2800"/>
              <a:t>Suppose that the augmented matrix of a linear system has been changed into the equivalent </a:t>
            </a:r>
            <a:r>
              <a:rPr lang="en-US" sz="2800" i="1"/>
              <a:t>reduced</a:t>
            </a:r>
            <a:r>
              <a:rPr lang="en-US" sz="2800"/>
              <a:t> echelon form.</a:t>
            </a:r>
          </a:p>
        </p:txBody>
      </p:sp>
      <p:graphicFrame>
        <p:nvGraphicFramePr>
          <p:cNvPr id="685060" name="Object 4"/>
          <p:cNvGraphicFramePr>
            <a:graphicFrameLocks noChangeAspect="1"/>
          </p:cNvGraphicFramePr>
          <p:nvPr/>
        </p:nvGraphicFramePr>
        <p:xfrm>
          <a:off x="3505200" y="4191000"/>
          <a:ext cx="2552700" cy="1778000"/>
        </p:xfrm>
        <a:graphic>
          <a:graphicData uri="http://schemas.openxmlformats.org/presentationml/2006/ole">
            <mc:AlternateContent xmlns:mc="http://schemas.openxmlformats.org/markup-compatibility/2006">
              <mc:Choice xmlns:v="urn:schemas-microsoft-com:vml" Requires="v">
                <p:oleObj spid="_x0000_s24583" name="Equation" r:id="rId3" imgW="2552700" imgH="1778000" progId="Equation.DSMT4">
                  <p:embed/>
                </p:oleObj>
              </mc:Choice>
              <mc:Fallback>
                <p:oleObj name="Equation" r:id="rId3" imgW="2552700" imgH="177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191000"/>
                        <a:ext cx="25527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50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00D6CAF2-EDA8-438A-AF72-18C0AF8AC87E}" type="slidenum">
              <a:rPr lang="en-US" altLang="en-US" sz="1200" smtClean="0">
                <a:latin typeface="Arial" pitchFamily="34" charset="0"/>
              </a:rPr>
              <a:pPr>
                <a:defRPr/>
              </a:pPr>
              <a:t>23</a:t>
            </a:fld>
            <a:endParaRPr lang="en-CA" altLang="en-US" sz="1200" smtClean="0">
              <a:latin typeface="Arial" pitchFamily="34" charset="0"/>
            </a:endParaRPr>
          </a:p>
        </p:txBody>
      </p:sp>
      <p:sp>
        <p:nvSpPr>
          <p:cNvPr id="2560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8676" name="Rectangle 2"/>
          <p:cNvSpPr>
            <a:spLocks noGrp="1" noChangeArrowheads="1"/>
          </p:cNvSpPr>
          <p:nvPr>
            <p:ph type="title"/>
          </p:nvPr>
        </p:nvSpPr>
        <p:spPr/>
        <p:txBody>
          <a:bodyPr/>
          <a:lstStyle/>
          <a:p>
            <a:pPr eaLnBrk="1" hangingPunct="1">
              <a:defRPr/>
            </a:pPr>
            <a:r>
              <a:rPr lang="en-US"/>
              <a:t>SOLUTIONS OF LINEAR SYSTEMS</a:t>
            </a:r>
          </a:p>
        </p:txBody>
      </p:sp>
      <p:sp>
        <p:nvSpPr>
          <p:cNvPr id="686083" name="Rectangle 3"/>
          <p:cNvSpPr>
            <a:spLocks noGrp="1" noChangeArrowheads="1"/>
          </p:cNvSpPr>
          <p:nvPr>
            <p:ph type="body" idx="1"/>
          </p:nvPr>
        </p:nvSpPr>
        <p:spPr/>
        <p:txBody>
          <a:bodyPr/>
          <a:lstStyle/>
          <a:p>
            <a:pPr eaLnBrk="1" hangingPunct="1">
              <a:lnSpc>
                <a:spcPct val="90000"/>
              </a:lnSpc>
              <a:buFont typeface="Wingdings" charset="0"/>
              <a:buChar char="§"/>
              <a:defRPr/>
            </a:pPr>
            <a:r>
              <a:rPr lang="en-US" sz="2800"/>
              <a:t>There are 3 variables because the augmented matrix has four columns. The associated system of equations is  </a:t>
            </a:r>
          </a:p>
          <a:p>
            <a:pPr eaLnBrk="1" hangingPunct="1">
              <a:lnSpc>
                <a:spcPct val="90000"/>
              </a:lnSpc>
              <a:buFont typeface="Wingdings" charset="0"/>
              <a:buNone/>
              <a:defRPr/>
            </a:pPr>
            <a:r>
              <a:rPr lang="en-US" sz="2800"/>
              <a:t>                                            ----(1)</a:t>
            </a:r>
          </a:p>
          <a:p>
            <a:pPr eaLnBrk="1" hangingPunct="1">
              <a:lnSpc>
                <a:spcPct val="90000"/>
              </a:lnSpc>
              <a:buFont typeface="Wingdings" charset="0"/>
              <a:buChar char="§"/>
              <a:defRPr/>
            </a:pPr>
            <a:endParaRPr lang="en-US" sz="2800"/>
          </a:p>
          <a:p>
            <a:pPr eaLnBrk="1" hangingPunct="1">
              <a:lnSpc>
                <a:spcPct val="90000"/>
              </a:lnSpc>
              <a:buFont typeface="Wingdings" charset="0"/>
              <a:buChar char="§"/>
              <a:defRPr/>
            </a:pPr>
            <a:endParaRPr lang="en-US" sz="2800"/>
          </a:p>
          <a:p>
            <a:pPr eaLnBrk="1" hangingPunct="1">
              <a:lnSpc>
                <a:spcPct val="90000"/>
              </a:lnSpc>
              <a:buFont typeface="Wingdings" charset="0"/>
              <a:buChar char="§"/>
              <a:defRPr/>
            </a:pPr>
            <a:endParaRPr lang="en-US" sz="2800"/>
          </a:p>
          <a:p>
            <a:pPr eaLnBrk="1" hangingPunct="1">
              <a:lnSpc>
                <a:spcPct val="90000"/>
              </a:lnSpc>
              <a:buFont typeface="Wingdings" charset="0"/>
              <a:buChar char="§"/>
              <a:defRPr/>
            </a:pPr>
            <a:r>
              <a:rPr lang="en-US" sz="2800"/>
              <a:t>The variables </a:t>
            </a:r>
            <a:r>
              <a:rPr lang="en-US" sz="2800" i="1"/>
              <a:t>x</a:t>
            </a:r>
            <a:r>
              <a:rPr lang="en-US" sz="2800" baseline="-25000"/>
              <a:t>1</a:t>
            </a:r>
            <a:r>
              <a:rPr lang="en-US" sz="2800"/>
              <a:t> and </a:t>
            </a:r>
            <a:r>
              <a:rPr lang="en-US" sz="2800" i="1"/>
              <a:t>x</a:t>
            </a:r>
            <a:r>
              <a:rPr lang="en-US" sz="2800" baseline="-25000"/>
              <a:t>2</a:t>
            </a:r>
            <a:r>
              <a:rPr lang="en-US" sz="2800"/>
              <a:t> corresponding to pivot columns in the matrix are called </a:t>
            </a:r>
            <a:r>
              <a:rPr lang="en-US" sz="2800" b="1"/>
              <a:t>basic variables</a:t>
            </a:r>
            <a:r>
              <a:rPr lang="en-US" sz="2800"/>
              <a:t>. The other variable, </a:t>
            </a:r>
            <a:r>
              <a:rPr lang="en-US" sz="2800" i="1"/>
              <a:t>x</a:t>
            </a:r>
            <a:r>
              <a:rPr lang="en-US" sz="2800" baseline="-25000"/>
              <a:t>3</a:t>
            </a:r>
            <a:r>
              <a:rPr lang="en-US" sz="2800"/>
              <a:t>, is called a </a:t>
            </a:r>
            <a:r>
              <a:rPr lang="en-US" sz="2800" b="1"/>
              <a:t>free variable</a:t>
            </a:r>
            <a:r>
              <a:rPr lang="en-US" sz="2800"/>
              <a:t>.</a:t>
            </a:r>
          </a:p>
        </p:txBody>
      </p:sp>
      <p:graphicFrame>
        <p:nvGraphicFramePr>
          <p:cNvPr id="686085" name="Object 5"/>
          <p:cNvGraphicFramePr>
            <a:graphicFrameLocks noChangeAspect="1"/>
          </p:cNvGraphicFramePr>
          <p:nvPr/>
        </p:nvGraphicFramePr>
        <p:xfrm>
          <a:off x="1524000" y="2514600"/>
          <a:ext cx="1816100" cy="1625600"/>
        </p:xfrm>
        <a:graphic>
          <a:graphicData uri="http://schemas.openxmlformats.org/presentationml/2006/ole">
            <mc:AlternateContent xmlns:mc="http://schemas.openxmlformats.org/markup-compatibility/2006">
              <mc:Choice xmlns:v="urn:schemas-microsoft-com:vml" Requires="v">
                <p:oleObj spid="_x0000_s25607" name="Equation" r:id="rId3" imgW="1816100" imgH="1625600" progId="Equation.DSMT4">
                  <p:embed/>
                </p:oleObj>
              </mc:Choice>
              <mc:Fallback>
                <p:oleObj name="Equation" r:id="rId3" imgW="1816100" imgH="1625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14600"/>
                        <a:ext cx="18161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0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D1D319FE-E416-483B-A980-95E868171498}" type="slidenum">
              <a:rPr lang="en-US" altLang="en-US" sz="1200" smtClean="0">
                <a:latin typeface="Arial" pitchFamily="34" charset="0"/>
              </a:rPr>
              <a:pPr>
                <a:defRPr/>
              </a:pPr>
              <a:t>24</a:t>
            </a:fld>
            <a:endParaRPr lang="en-CA" altLang="en-US" sz="1200" smtClean="0">
              <a:latin typeface="Arial" pitchFamily="34" charset="0"/>
            </a:endParaRPr>
          </a:p>
        </p:txBody>
      </p:sp>
      <p:sp>
        <p:nvSpPr>
          <p:cNvPr id="2662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29700" name="Rectangle 2"/>
          <p:cNvSpPr>
            <a:spLocks noGrp="1" noChangeArrowheads="1"/>
          </p:cNvSpPr>
          <p:nvPr>
            <p:ph type="title"/>
          </p:nvPr>
        </p:nvSpPr>
        <p:spPr/>
        <p:txBody>
          <a:bodyPr/>
          <a:lstStyle/>
          <a:p>
            <a:pPr eaLnBrk="1" hangingPunct="1">
              <a:defRPr/>
            </a:pPr>
            <a:r>
              <a:rPr lang="en-US"/>
              <a:t>SOLUTIONS OF LINEAR SYSTEMS</a:t>
            </a:r>
          </a:p>
        </p:txBody>
      </p:sp>
      <p:sp>
        <p:nvSpPr>
          <p:cNvPr id="687107" name="Rectangle 3"/>
          <p:cNvSpPr>
            <a:spLocks noGrp="1" noChangeArrowheads="1"/>
          </p:cNvSpPr>
          <p:nvPr>
            <p:ph type="body" idx="1"/>
          </p:nvPr>
        </p:nvSpPr>
        <p:spPr>
          <a:xfrm>
            <a:off x="457200" y="1447800"/>
            <a:ext cx="8229600" cy="4953000"/>
          </a:xfrm>
        </p:spPr>
        <p:txBody>
          <a:bodyPr/>
          <a:lstStyle/>
          <a:p>
            <a:pPr eaLnBrk="1" hangingPunct="1">
              <a:lnSpc>
                <a:spcPct val="80000"/>
              </a:lnSpc>
              <a:buFont typeface="Wingdings" charset="0"/>
              <a:buChar char="§"/>
              <a:defRPr/>
            </a:pPr>
            <a:r>
              <a:rPr lang="en-US" sz="2800"/>
              <a:t>Whenever a system is consistent, as in (1), the solution set can be described explicitly by solving the </a:t>
            </a:r>
            <a:r>
              <a:rPr lang="en-US" sz="2800" i="1"/>
              <a:t>reduced</a:t>
            </a:r>
            <a:r>
              <a:rPr lang="en-US" sz="2800"/>
              <a:t> system of equations for the basic variables in terms of the free variables. </a:t>
            </a:r>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r>
              <a:rPr lang="en-US" sz="2800"/>
              <a:t>This operation is possible because the reduced echelon form places each basic variable in one and only one equation. </a:t>
            </a:r>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r>
              <a:rPr lang="en-US" sz="2800"/>
              <a:t>In (1), solve the first and second equations for </a:t>
            </a:r>
            <a:r>
              <a:rPr lang="en-US" sz="2800" i="1"/>
              <a:t>x</a:t>
            </a:r>
            <a:r>
              <a:rPr lang="en-US" sz="2800" baseline="-25000"/>
              <a:t>1</a:t>
            </a:r>
            <a:r>
              <a:rPr lang="en-US" sz="2800"/>
              <a:t> and </a:t>
            </a:r>
            <a:r>
              <a:rPr lang="en-US" sz="2800" i="1"/>
              <a:t>x</a:t>
            </a:r>
            <a:r>
              <a:rPr lang="en-US" sz="2800" baseline="-25000"/>
              <a:t>2</a:t>
            </a:r>
            <a:r>
              <a:rPr lang="en-US" sz="2800"/>
              <a:t>. (Ignore the third equation; it offers no restriction on the variables.)</a:t>
            </a:r>
          </a:p>
          <a:p>
            <a:pPr eaLnBrk="1" hangingPunct="1">
              <a:lnSpc>
                <a:spcPct val="80000"/>
              </a:lnSpc>
              <a:buFont typeface="Wingdings" charset="0"/>
              <a:buNone/>
              <a:defRPr/>
            </a:pPr>
            <a:endParaRPr 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A3AA964-A249-45E6-9984-542D9C6DAC4F}" type="slidenum">
              <a:rPr lang="en-US" altLang="en-US" sz="1200" smtClean="0">
                <a:latin typeface="Arial" pitchFamily="34" charset="0"/>
              </a:rPr>
              <a:pPr>
                <a:defRPr/>
              </a:pPr>
              <a:t>25</a:t>
            </a:fld>
            <a:endParaRPr lang="en-CA" altLang="en-US" sz="1200" smtClean="0">
              <a:latin typeface="Arial" pitchFamily="34" charset="0"/>
            </a:endParaRPr>
          </a:p>
        </p:txBody>
      </p:sp>
      <p:sp>
        <p:nvSpPr>
          <p:cNvPr id="2765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0724" name="Rectangle 2"/>
          <p:cNvSpPr>
            <a:spLocks noGrp="1" noChangeArrowheads="1"/>
          </p:cNvSpPr>
          <p:nvPr>
            <p:ph type="title"/>
          </p:nvPr>
        </p:nvSpPr>
        <p:spPr/>
        <p:txBody>
          <a:bodyPr/>
          <a:lstStyle/>
          <a:p>
            <a:pPr eaLnBrk="1" hangingPunct="1">
              <a:defRPr/>
            </a:pPr>
            <a:r>
              <a:rPr lang="en-US"/>
              <a:t>SOLUTIONS OF LINEAR SYSTEMS</a:t>
            </a:r>
          </a:p>
        </p:txBody>
      </p:sp>
      <p:sp>
        <p:nvSpPr>
          <p:cNvPr id="688131" name="Rectangle 3"/>
          <p:cNvSpPr>
            <a:spLocks noGrp="1" noChangeArrowheads="1"/>
          </p:cNvSpPr>
          <p:nvPr>
            <p:ph type="body" idx="1"/>
          </p:nvPr>
        </p:nvSpPr>
        <p:spPr>
          <a:xfrm>
            <a:off x="457200" y="1143000"/>
            <a:ext cx="8534400" cy="5334000"/>
          </a:xfrm>
        </p:spPr>
        <p:txBody>
          <a:bodyPr/>
          <a:lstStyle/>
          <a:p>
            <a:pPr eaLnBrk="1" hangingPunct="1">
              <a:lnSpc>
                <a:spcPct val="80000"/>
              </a:lnSpc>
              <a:defRPr/>
            </a:pPr>
            <a:endParaRPr lang="en-US" altLang="en-US" sz="1000" smtClean="0">
              <a:ea typeface="ＭＳ Ｐゴシック" pitchFamily="34" charset="-128"/>
            </a:endParaRPr>
          </a:p>
          <a:p>
            <a:pPr eaLnBrk="1" hangingPunct="1">
              <a:lnSpc>
                <a:spcPct val="80000"/>
              </a:lnSpc>
              <a:buFont typeface="Wingdings" pitchFamily="2" charset="2"/>
              <a:buNone/>
              <a:defRPr/>
            </a:pPr>
            <a:r>
              <a:rPr lang="en-US" altLang="en-US" sz="1200" smtClean="0">
                <a:ea typeface="ＭＳ Ｐゴシック" pitchFamily="34" charset="-128"/>
              </a:rPr>
              <a:t>                                                                                  </a:t>
            </a:r>
          </a:p>
          <a:p>
            <a:pPr eaLnBrk="1" hangingPunct="1">
              <a:lnSpc>
                <a:spcPct val="80000"/>
              </a:lnSpc>
              <a:buFont typeface="Wingdings" pitchFamily="2" charset="2"/>
              <a:buNone/>
              <a:defRPr/>
            </a:pPr>
            <a:r>
              <a:rPr lang="en-US" altLang="en-US" sz="1200" smtClean="0">
                <a:ea typeface="ＭＳ Ｐゴシック" pitchFamily="34" charset="-128"/>
              </a:rPr>
              <a:t>                                           </a:t>
            </a:r>
          </a:p>
          <a:p>
            <a:pPr eaLnBrk="1" hangingPunct="1">
              <a:lnSpc>
                <a:spcPct val="80000"/>
              </a:lnSpc>
              <a:buFont typeface="Wingdings" pitchFamily="2" charset="2"/>
              <a:buNone/>
              <a:defRPr/>
            </a:pPr>
            <a:endParaRPr lang="en-US" altLang="en-US" sz="1200" smtClean="0">
              <a:ea typeface="ＭＳ Ｐゴシック" pitchFamily="34" charset="-128"/>
            </a:endParaRPr>
          </a:p>
          <a:p>
            <a:pPr eaLnBrk="1" hangingPunct="1">
              <a:lnSpc>
                <a:spcPct val="80000"/>
              </a:lnSpc>
              <a:buFont typeface="Wingdings" pitchFamily="2" charset="2"/>
              <a:buNone/>
              <a:defRPr/>
            </a:pPr>
            <a:r>
              <a:rPr lang="en-US" altLang="en-US" sz="1200" smtClean="0">
                <a:ea typeface="ＭＳ Ｐゴシック" pitchFamily="34" charset="-128"/>
              </a:rPr>
              <a:t>                                                                                                                                                             </a:t>
            </a:r>
            <a:r>
              <a:rPr lang="en-US" altLang="en-US" sz="2800" smtClean="0">
                <a:ea typeface="ＭＳ Ｐゴシック" pitchFamily="34" charset="-128"/>
              </a:rPr>
              <a:t>----(2)</a:t>
            </a:r>
          </a:p>
          <a:p>
            <a:pPr eaLnBrk="1" hangingPunct="1">
              <a:lnSpc>
                <a:spcPct val="80000"/>
              </a:lnSpc>
              <a:defRPr/>
            </a:pPr>
            <a:endParaRPr lang="en-US" altLang="en-US" sz="2800" smtClean="0">
              <a:ea typeface="ＭＳ Ｐゴシック" pitchFamily="34" charset="-128"/>
            </a:endParaRPr>
          </a:p>
          <a:p>
            <a:pPr eaLnBrk="1" hangingPunct="1">
              <a:lnSpc>
                <a:spcPct val="80000"/>
              </a:lnSpc>
              <a:defRPr/>
            </a:pPr>
            <a:endParaRPr lang="en-US" altLang="en-US" sz="2400" smtClean="0">
              <a:ea typeface="ＭＳ Ｐゴシック" pitchFamily="34" charset="-128"/>
            </a:endParaRPr>
          </a:p>
          <a:p>
            <a:pPr eaLnBrk="1" hangingPunct="1">
              <a:lnSpc>
                <a:spcPct val="80000"/>
              </a:lnSpc>
              <a:defRPr/>
            </a:pPr>
            <a:r>
              <a:rPr lang="en-US" altLang="en-US" sz="2800" smtClean="0">
                <a:ea typeface="ＭＳ Ｐゴシック" pitchFamily="34" charset="-128"/>
              </a:rPr>
              <a:t>The statement “</a:t>
            </a:r>
            <a:r>
              <a:rPr lang="en-US" altLang="ja-JP" sz="2800" i="1" smtClean="0">
                <a:ea typeface="ＭＳ Ｐゴシック" pitchFamily="34" charset="-128"/>
              </a:rPr>
              <a:t>x</a:t>
            </a:r>
            <a:r>
              <a:rPr lang="en-US" altLang="ja-JP" sz="2800" baseline="-25000" smtClean="0">
                <a:ea typeface="ＭＳ Ｐゴシック" pitchFamily="34" charset="-128"/>
              </a:rPr>
              <a:t>3</a:t>
            </a:r>
            <a:r>
              <a:rPr lang="en-US" altLang="ja-JP" sz="2800" smtClean="0">
                <a:ea typeface="ＭＳ Ｐゴシック" pitchFamily="34" charset="-128"/>
              </a:rPr>
              <a:t> is free</a:t>
            </a:r>
            <a:r>
              <a:rPr lang="en-US" altLang="en-US" sz="2800" smtClean="0">
                <a:ea typeface="ＭＳ Ｐゴシック" pitchFamily="34" charset="-128"/>
              </a:rPr>
              <a:t>”</a:t>
            </a:r>
            <a:r>
              <a:rPr lang="en-US" altLang="ja-JP" sz="2800" smtClean="0">
                <a:ea typeface="ＭＳ Ｐゴシック" pitchFamily="34" charset="-128"/>
              </a:rPr>
              <a:t> means that you are free to choose any value for </a:t>
            </a:r>
            <a:r>
              <a:rPr lang="en-US" altLang="ja-JP" sz="2800" i="1" smtClean="0">
                <a:ea typeface="ＭＳ Ｐゴシック" pitchFamily="34" charset="-128"/>
              </a:rPr>
              <a:t>x</a:t>
            </a:r>
            <a:r>
              <a:rPr lang="en-US" altLang="ja-JP" sz="2800" baseline="-25000" smtClean="0">
                <a:ea typeface="ＭＳ Ｐゴシック" pitchFamily="34" charset="-128"/>
              </a:rPr>
              <a:t>3</a:t>
            </a:r>
            <a:r>
              <a:rPr lang="en-US" altLang="ja-JP" sz="2800" smtClean="0">
                <a:ea typeface="ＭＳ Ｐゴシック" pitchFamily="34" charset="-128"/>
              </a:rPr>
              <a:t>. Once that is done, the formulas in (2) determine the values for </a:t>
            </a:r>
            <a:r>
              <a:rPr lang="en-US" altLang="ja-JP" sz="2800" i="1" smtClean="0">
                <a:ea typeface="ＭＳ Ｐゴシック" pitchFamily="34" charset="-128"/>
              </a:rPr>
              <a:t>x</a:t>
            </a:r>
            <a:r>
              <a:rPr lang="en-US" altLang="ja-JP" sz="2800" baseline="-25000" smtClean="0">
                <a:ea typeface="ＭＳ Ｐゴシック" pitchFamily="34" charset="-128"/>
              </a:rPr>
              <a:t>1</a:t>
            </a:r>
            <a:r>
              <a:rPr lang="en-US" altLang="ja-JP" sz="2800" smtClean="0">
                <a:ea typeface="ＭＳ Ｐゴシック" pitchFamily="34" charset="-128"/>
              </a:rPr>
              <a:t> and </a:t>
            </a:r>
            <a:r>
              <a:rPr lang="en-US" altLang="ja-JP" sz="2800" i="1" smtClean="0">
                <a:ea typeface="ＭＳ Ｐゴシック" pitchFamily="34" charset="-128"/>
              </a:rPr>
              <a:t>x</a:t>
            </a:r>
            <a:r>
              <a:rPr lang="en-US" altLang="ja-JP" sz="2800" baseline="-25000" smtClean="0">
                <a:ea typeface="ＭＳ Ｐゴシック" pitchFamily="34" charset="-128"/>
              </a:rPr>
              <a:t>2</a:t>
            </a:r>
            <a:r>
              <a:rPr lang="en-US" altLang="ja-JP" sz="2800" smtClean="0">
                <a:ea typeface="ＭＳ Ｐゴシック" pitchFamily="34" charset="-128"/>
              </a:rPr>
              <a:t>. For instance, when           , the solution is (1,4,0); when           , the solution is (6,3,1).</a:t>
            </a:r>
          </a:p>
          <a:p>
            <a:pPr eaLnBrk="1" hangingPunct="1">
              <a:lnSpc>
                <a:spcPct val="80000"/>
              </a:lnSpc>
              <a:defRPr/>
            </a:pPr>
            <a:endParaRPr lang="en-US" altLang="en-US" sz="2800" smtClean="0">
              <a:ea typeface="ＭＳ Ｐゴシック" pitchFamily="34" charset="-128"/>
            </a:endParaRPr>
          </a:p>
          <a:p>
            <a:pPr eaLnBrk="1" hangingPunct="1">
              <a:lnSpc>
                <a:spcPct val="80000"/>
              </a:lnSpc>
              <a:defRPr/>
            </a:pPr>
            <a:r>
              <a:rPr lang="en-US" altLang="en-US" sz="2800" i="1" smtClean="0">
                <a:ea typeface="ＭＳ Ｐゴシック" pitchFamily="34" charset="-128"/>
              </a:rPr>
              <a:t>Each different choice of x</a:t>
            </a:r>
            <a:r>
              <a:rPr lang="en-US" altLang="en-US" sz="2800" baseline="-25000" smtClean="0">
                <a:ea typeface="ＭＳ Ｐゴシック" pitchFamily="34" charset="-128"/>
              </a:rPr>
              <a:t>3</a:t>
            </a:r>
            <a:r>
              <a:rPr lang="en-US" altLang="en-US" sz="2800" i="1" smtClean="0">
                <a:ea typeface="ＭＳ Ｐゴシック" pitchFamily="34" charset="-128"/>
              </a:rPr>
              <a:t> determines a (different) solution of the system, and every solution of the system is determined by a choice of x</a:t>
            </a:r>
            <a:r>
              <a:rPr lang="en-US" altLang="en-US" sz="2800" baseline="-25000" smtClean="0">
                <a:ea typeface="ＭＳ Ｐゴシック" pitchFamily="34" charset="-128"/>
              </a:rPr>
              <a:t>3</a:t>
            </a:r>
            <a:r>
              <a:rPr lang="en-US" altLang="en-US" sz="2800" i="1" smtClean="0">
                <a:ea typeface="ＭＳ Ｐゴシック" pitchFamily="34" charset="-128"/>
              </a:rPr>
              <a:t>.        </a:t>
            </a:r>
          </a:p>
        </p:txBody>
      </p:sp>
      <p:graphicFrame>
        <p:nvGraphicFramePr>
          <p:cNvPr id="688132" name="Object 4"/>
          <p:cNvGraphicFramePr>
            <a:graphicFrameLocks noChangeAspect="1"/>
          </p:cNvGraphicFramePr>
          <p:nvPr/>
        </p:nvGraphicFramePr>
        <p:xfrm>
          <a:off x="1727200" y="4127500"/>
          <a:ext cx="952500" cy="482600"/>
        </p:xfrm>
        <a:graphic>
          <a:graphicData uri="http://schemas.openxmlformats.org/presentationml/2006/ole">
            <mc:AlternateContent xmlns:mc="http://schemas.openxmlformats.org/markup-compatibility/2006">
              <mc:Choice xmlns:v="urn:schemas-microsoft-com:vml" Requires="v">
                <p:oleObj spid="_x0000_s27657" name="Equation" r:id="rId3" imgW="952087" imgH="482391" progId="Equation.DSMT4">
                  <p:embed/>
                </p:oleObj>
              </mc:Choice>
              <mc:Fallback>
                <p:oleObj name="Equation" r:id="rId3" imgW="952087" imgH="4823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127500"/>
                        <a:ext cx="9525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88133" name="Object 5"/>
          <p:cNvGraphicFramePr>
            <a:graphicFrameLocks noChangeAspect="1"/>
          </p:cNvGraphicFramePr>
          <p:nvPr/>
        </p:nvGraphicFramePr>
        <p:xfrm>
          <a:off x="6908800" y="4127500"/>
          <a:ext cx="889000" cy="482600"/>
        </p:xfrm>
        <a:graphic>
          <a:graphicData uri="http://schemas.openxmlformats.org/presentationml/2006/ole">
            <mc:AlternateContent xmlns:mc="http://schemas.openxmlformats.org/markup-compatibility/2006">
              <mc:Choice xmlns:v="urn:schemas-microsoft-com:vml" Requires="v">
                <p:oleObj spid="_x0000_s27658" name="Equation" r:id="rId5" imgW="888614" imgH="482391" progId="Equation.DSMT4">
                  <p:embed/>
                </p:oleObj>
              </mc:Choice>
              <mc:Fallback>
                <p:oleObj name="Equation" r:id="rId5" imgW="888614" imgH="48239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800" y="4127500"/>
                        <a:ext cx="889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88136" name="Object 8"/>
          <p:cNvGraphicFramePr>
            <a:graphicFrameLocks noChangeAspect="1"/>
          </p:cNvGraphicFramePr>
          <p:nvPr/>
        </p:nvGraphicFramePr>
        <p:xfrm>
          <a:off x="3429000" y="1219200"/>
          <a:ext cx="1714500" cy="1727200"/>
        </p:xfrm>
        <a:graphic>
          <a:graphicData uri="http://schemas.openxmlformats.org/presentationml/2006/ole">
            <mc:AlternateContent xmlns:mc="http://schemas.openxmlformats.org/markup-compatibility/2006">
              <mc:Choice xmlns:v="urn:schemas-microsoft-com:vml" Requires="v">
                <p:oleObj spid="_x0000_s27659" name="Equation" r:id="rId7" imgW="1714500" imgH="1727200" progId="Equation.DSMT4">
                  <p:embed/>
                </p:oleObj>
              </mc:Choice>
              <mc:Fallback>
                <p:oleObj name="Equation" r:id="rId7" imgW="1714500" imgH="172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219200"/>
                        <a:ext cx="17145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81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81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81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81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813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88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pPr eaLnBrk="1" hangingPunct="1">
              <a:defRPr/>
            </a:pPr>
            <a:r>
              <a:rPr lang="en-US"/>
              <a:t>REASONABLE ANSWERS</a:t>
            </a:r>
          </a:p>
        </p:txBody>
      </p:sp>
      <p:sp>
        <p:nvSpPr>
          <p:cNvPr id="31747" name="Content Placeholder 2"/>
          <p:cNvSpPr>
            <a:spLocks noGrp="1" noChangeArrowheads="1"/>
          </p:cNvSpPr>
          <p:nvPr>
            <p:ph idx="1"/>
          </p:nvPr>
        </p:nvSpPr>
        <p:spPr>
          <a:xfrm>
            <a:off x="482600" y="1377950"/>
            <a:ext cx="8229600" cy="4572000"/>
          </a:xfrm>
        </p:spPr>
        <p:txBody>
          <a:bodyPr/>
          <a:lstStyle/>
          <a:p>
            <a:pPr eaLnBrk="1" hangingPunct="1">
              <a:defRPr/>
            </a:pPr>
            <a:r>
              <a:rPr lang="en-US" altLang="en-US" smtClean="0">
                <a:ea typeface="ＭＳ Ｐゴシック" pitchFamily="34" charset="-128"/>
              </a:rPr>
              <a:t>We can now verify that our solution is “reasonable” for a given matrix.  Write down the system of equations associate with the matrix:</a:t>
            </a:r>
          </a:p>
          <a:p>
            <a:pPr eaLnBrk="1" hangingPunct="1">
              <a:defRPr/>
            </a:pPr>
            <a:endParaRPr lang="en-US" altLang="en-US" smtClean="0">
              <a:ea typeface="ＭＳ Ｐゴシック" pitchFamily="34" charset="-128"/>
            </a:endParaRPr>
          </a:p>
        </p:txBody>
      </p:sp>
      <p:sp>
        <p:nvSpPr>
          <p:cNvPr id="3174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AD6B4BDC-CA3C-4F5A-81EE-C127407B82AA}" type="slidenum">
              <a:rPr lang="en-US" altLang="en-US" sz="1200" smtClean="0">
                <a:latin typeface="Arial" pitchFamily="34" charset="0"/>
              </a:rPr>
              <a:pPr>
                <a:defRPr/>
              </a:pPr>
              <a:t>26</a:t>
            </a:fld>
            <a:endParaRPr lang="en-CA" altLang="en-US" sz="1200" smtClean="0">
              <a:latin typeface="Arial" pitchFamily="34" charset="0"/>
            </a:endParaRPr>
          </a:p>
        </p:txBody>
      </p:sp>
      <p:sp>
        <p:nvSpPr>
          <p:cNvPr id="2867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graphicFrame>
        <p:nvGraphicFramePr>
          <p:cNvPr id="6" name="Object 5"/>
          <p:cNvGraphicFramePr>
            <a:graphicFrameLocks noChangeAspect="1"/>
          </p:cNvGraphicFramePr>
          <p:nvPr/>
        </p:nvGraphicFramePr>
        <p:xfrm>
          <a:off x="5715000" y="3771900"/>
          <a:ext cx="1816100" cy="1625600"/>
        </p:xfrm>
        <a:graphic>
          <a:graphicData uri="http://schemas.openxmlformats.org/presentationml/2006/ole">
            <mc:AlternateContent xmlns:mc="http://schemas.openxmlformats.org/markup-compatibility/2006">
              <mc:Choice xmlns:v="urn:schemas-microsoft-com:vml" Requires="v">
                <p:oleObj spid="_x0000_s28681" name="Equation" r:id="rId3" imgW="1816100" imgH="1625600" progId="Equation.DSMT4">
                  <p:embed/>
                </p:oleObj>
              </mc:Choice>
              <mc:Fallback>
                <p:oleObj name="Equation" r:id="rId3" imgW="1816100" imgH="1625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771900"/>
                        <a:ext cx="18161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 name="Object 1"/>
          <p:cNvGraphicFramePr>
            <a:graphicFrameLocks noChangeAspect="1"/>
          </p:cNvGraphicFramePr>
          <p:nvPr/>
        </p:nvGraphicFramePr>
        <p:xfrm>
          <a:off x="609600" y="3633788"/>
          <a:ext cx="2546350" cy="1771650"/>
        </p:xfrm>
        <a:graphic>
          <a:graphicData uri="http://schemas.openxmlformats.org/presentationml/2006/ole">
            <mc:AlternateContent xmlns:mc="http://schemas.openxmlformats.org/markup-compatibility/2006">
              <mc:Choice xmlns:v="urn:schemas-microsoft-com:vml" Requires="v">
                <p:oleObj spid="_x0000_s28682" name="Equation" r:id="rId5" imgW="2552700" imgH="1778000" progId="Equation.DSMT4">
                  <p:embed/>
                </p:oleObj>
              </mc:Choice>
              <mc:Fallback>
                <p:oleObj name="Equation" r:id="rId5" imgW="2552700" imgH="1778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633788"/>
                        <a:ext cx="25463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Arrow: Right 3"/>
          <p:cNvSpPr>
            <a:spLocks noChangeArrowheads="1"/>
          </p:cNvSpPr>
          <p:nvPr/>
        </p:nvSpPr>
        <p:spPr bwMode="auto">
          <a:xfrm>
            <a:off x="3733800" y="4114800"/>
            <a:ext cx="977900" cy="484188"/>
          </a:xfrm>
          <a:prstGeom prst="rightArrow">
            <a:avLst>
              <a:gd name="adj1" fmla="val 50000"/>
              <a:gd name="adj2" fmla="val 50024"/>
            </a:avLst>
          </a:prstGeom>
          <a:solidFill>
            <a:srgbClr val="077C97"/>
          </a:solidFill>
          <a:ln w="9525">
            <a:solidFill>
              <a:schemeClr val="tx1"/>
            </a:solidFill>
            <a:round/>
            <a:headEnd/>
            <a:tailEnd/>
          </a:ln>
        </p:spPr>
        <p:txBody>
          <a:bodyPr wrap="none" anchor="ct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lgn="ctr" eaLnBrk="1" hangingPunct="1">
              <a:spcBef>
                <a:spcPct val="0"/>
              </a:spcBef>
              <a:buClrTx/>
              <a:buFontTx/>
              <a:buNone/>
            </a:pPr>
            <a:endParaRPr lang="en-US" altLang="en-US" sz="2400">
              <a:latin typeface="Bookshelf Symbol 2" pitchFamily="2" charset="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pPr eaLnBrk="1" hangingPunct="1">
              <a:defRPr/>
            </a:pPr>
            <a:r>
              <a:rPr lang="en-US"/>
              <a:t>REASONABLE ANSWERS</a:t>
            </a:r>
          </a:p>
        </p:txBody>
      </p:sp>
      <p:sp>
        <p:nvSpPr>
          <p:cNvPr id="31747" name="Content Placeholder 2"/>
          <p:cNvSpPr>
            <a:spLocks noGrp="1" noChangeArrowheads="1"/>
          </p:cNvSpPr>
          <p:nvPr>
            <p:ph idx="1"/>
          </p:nvPr>
        </p:nvSpPr>
        <p:spPr>
          <a:xfrm>
            <a:off x="482600" y="1377950"/>
            <a:ext cx="8229600" cy="4572000"/>
          </a:xfrm>
        </p:spPr>
        <p:txBody>
          <a:bodyPr/>
          <a:lstStyle/>
          <a:p>
            <a:pPr eaLnBrk="1" hangingPunct="1">
              <a:buFont typeface="Wingdings" charset="0"/>
              <a:buChar char="§"/>
              <a:defRPr/>
            </a:pPr>
            <a:r>
              <a:rPr lang="en-US"/>
              <a:t>Then substitute in the solution you found for each variable and verify that the equations on the left add to the correct amount:</a:t>
            </a:r>
          </a:p>
          <a:p>
            <a:pPr eaLnBrk="1" hangingPunct="1">
              <a:buFont typeface="Wingdings" charset="0"/>
              <a:buChar char="§"/>
              <a:defRPr/>
            </a:pPr>
            <a:endParaRPr lang="en-US"/>
          </a:p>
        </p:txBody>
      </p:sp>
      <p:sp>
        <p:nvSpPr>
          <p:cNvPr id="32772"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C689B80B-B8C6-455A-B617-614210B49361}" type="slidenum">
              <a:rPr lang="en-US" altLang="en-US" sz="1200" smtClean="0">
                <a:latin typeface="Arial" pitchFamily="34" charset="0"/>
              </a:rPr>
              <a:pPr>
                <a:defRPr/>
              </a:pPr>
              <a:t>27</a:t>
            </a:fld>
            <a:endParaRPr lang="en-CA" altLang="en-US" sz="1200" smtClean="0">
              <a:latin typeface="Arial" pitchFamily="34" charset="0"/>
            </a:endParaRPr>
          </a:p>
        </p:txBody>
      </p:sp>
      <p:sp>
        <p:nvSpPr>
          <p:cNvPr id="2970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graphicFrame>
        <p:nvGraphicFramePr>
          <p:cNvPr id="6" name="Object 5"/>
          <p:cNvGraphicFramePr>
            <a:graphicFrameLocks noChangeAspect="1"/>
          </p:cNvGraphicFramePr>
          <p:nvPr/>
        </p:nvGraphicFramePr>
        <p:xfrm>
          <a:off x="914400" y="3287713"/>
          <a:ext cx="1816100" cy="1625600"/>
        </p:xfrm>
        <a:graphic>
          <a:graphicData uri="http://schemas.openxmlformats.org/presentationml/2006/ole">
            <mc:AlternateContent xmlns:mc="http://schemas.openxmlformats.org/markup-compatibility/2006">
              <mc:Choice xmlns:v="urn:schemas-microsoft-com:vml" Requires="v">
                <p:oleObj spid="_x0000_s29705" name="Equation" r:id="rId3" imgW="1816100" imgH="1625600" progId="Equation.DSMT4">
                  <p:embed/>
                </p:oleObj>
              </mc:Choice>
              <mc:Fallback>
                <p:oleObj name="Equation" r:id="rId3" imgW="1816100" imgH="1625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87713"/>
                        <a:ext cx="18161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257800" y="3276600"/>
          <a:ext cx="2794000" cy="1625600"/>
        </p:xfrm>
        <a:graphic>
          <a:graphicData uri="http://schemas.openxmlformats.org/presentationml/2006/ole">
            <mc:AlternateContent xmlns:mc="http://schemas.openxmlformats.org/markup-compatibility/2006">
              <mc:Choice xmlns:v="urn:schemas-microsoft-com:vml" Requires="v">
                <p:oleObj spid="_x0000_s29706" name="Equation" r:id="rId5" imgW="2794000" imgH="1625600" progId="Equation.DSMT4">
                  <p:embed/>
                </p:oleObj>
              </mc:Choice>
              <mc:Fallback>
                <p:oleObj name="Equation" r:id="rId5" imgW="2794000" imgH="1625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276600"/>
                        <a:ext cx="2794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 name="Arrow: Right 3"/>
          <p:cNvSpPr>
            <a:spLocks noChangeArrowheads="1"/>
          </p:cNvSpPr>
          <p:nvPr/>
        </p:nvSpPr>
        <p:spPr bwMode="auto">
          <a:xfrm>
            <a:off x="3505200" y="4038600"/>
            <a:ext cx="977900" cy="484188"/>
          </a:xfrm>
          <a:prstGeom prst="rightArrow">
            <a:avLst>
              <a:gd name="adj1" fmla="val 50000"/>
              <a:gd name="adj2" fmla="val 50024"/>
            </a:avLst>
          </a:prstGeom>
          <a:solidFill>
            <a:srgbClr val="077C97"/>
          </a:solidFill>
          <a:ln w="9525">
            <a:solidFill>
              <a:schemeClr val="tx1"/>
            </a:solidFill>
            <a:round/>
            <a:headEnd/>
            <a:tailEnd/>
          </a:ln>
        </p:spPr>
        <p:txBody>
          <a:bodyPr wrap="none" anchor="ct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lgn="ctr" eaLnBrk="1" hangingPunct="1">
              <a:spcBef>
                <a:spcPct val="0"/>
              </a:spcBef>
              <a:buClrTx/>
              <a:buFontTx/>
              <a:buNone/>
            </a:pPr>
            <a:endParaRPr lang="en-US" altLang="en-US" sz="2400">
              <a:latin typeface="Bookshelf Symbol 2" pitchFamily="2" charset="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F371FE2-C91D-408C-B094-C11B9118464B}" type="slidenum">
              <a:rPr lang="en-US" altLang="en-US" sz="1200" smtClean="0">
                <a:latin typeface="Arial" pitchFamily="34" charset="0"/>
              </a:rPr>
              <a:pPr>
                <a:defRPr/>
              </a:pPr>
              <a:t>28</a:t>
            </a:fld>
            <a:endParaRPr lang="en-CA" altLang="en-US" sz="1200" smtClean="0">
              <a:latin typeface="Arial" pitchFamily="34" charset="0"/>
            </a:endParaRPr>
          </a:p>
        </p:txBody>
      </p:sp>
      <p:sp>
        <p:nvSpPr>
          <p:cNvPr id="3072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3796" name="Rectangle 2"/>
          <p:cNvSpPr>
            <a:spLocks noGrp="1" noChangeArrowheads="1"/>
          </p:cNvSpPr>
          <p:nvPr>
            <p:ph type="title"/>
          </p:nvPr>
        </p:nvSpPr>
        <p:spPr/>
        <p:txBody>
          <a:bodyPr/>
          <a:lstStyle/>
          <a:p>
            <a:pPr eaLnBrk="1" hangingPunct="1">
              <a:defRPr/>
            </a:pPr>
            <a:r>
              <a:rPr lang="en-US"/>
              <a:t>PARAMETRIC DESCRIPTIONS OF SOLUTION SETS</a:t>
            </a:r>
          </a:p>
        </p:txBody>
      </p:sp>
      <p:sp>
        <p:nvSpPr>
          <p:cNvPr id="689155" name="Rectangle 3"/>
          <p:cNvSpPr>
            <a:spLocks noGrp="1" noChangeArrowheads="1"/>
          </p:cNvSpPr>
          <p:nvPr>
            <p:ph type="body" idx="1"/>
          </p:nvPr>
        </p:nvSpPr>
        <p:spPr>
          <a:xfrm>
            <a:off x="457200" y="1295400"/>
            <a:ext cx="8229600" cy="4876800"/>
          </a:xfrm>
        </p:spPr>
        <p:txBody>
          <a:bodyPr/>
          <a:lstStyle/>
          <a:p>
            <a:pPr eaLnBrk="1" hangingPunct="1">
              <a:buFont typeface="Wingdings" charset="0"/>
              <a:buChar char="§"/>
              <a:defRPr/>
            </a:pPr>
            <a:r>
              <a:rPr lang="en-US" sz="2800"/>
              <a:t>The description in (2) is a </a:t>
            </a:r>
            <a:r>
              <a:rPr lang="en-US" sz="2800" i="1"/>
              <a:t>parametric description</a:t>
            </a:r>
            <a:r>
              <a:rPr lang="en-US" sz="2800"/>
              <a:t> of solutions sets in which the free variables act as parameters. </a:t>
            </a:r>
          </a:p>
          <a:p>
            <a:pPr eaLnBrk="1" hangingPunct="1">
              <a:buFont typeface="Wingdings" charset="0"/>
              <a:buNone/>
              <a:defRPr/>
            </a:pPr>
            <a:endParaRPr lang="en-US" sz="2800"/>
          </a:p>
          <a:p>
            <a:pPr eaLnBrk="1" hangingPunct="1">
              <a:buFont typeface="Wingdings" charset="0"/>
              <a:buChar char="§"/>
              <a:defRPr/>
            </a:pPr>
            <a:r>
              <a:rPr lang="en-US" sz="2800" i="1"/>
              <a:t>Solving a system</a:t>
            </a:r>
            <a:r>
              <a:rPr lang="en-US" sz="2800"/>
              <a:t> amounts to finding a parametric description of the solution set or determining that the solution set is empty.</a:t>
            </a:r>
          </a:p>
          <a:p>
            <a:pPr eaLnBrk="1" hangingPunct="1">
              <a:buFont typeface="Wingdings" charset="0"/>
              <a:buChar char="§"/>
              <a:defRPr/>
            </a:pPr>
            <a:endParaRPr lang="en-US" sz="2800"/>
          </a:p>
          <a:p>
            <a:pPr eaLnBrk="1" hangingPunct="1">
              <a:buFont typeface="Wingdings" charset="0"/>
              <a:buChar char="§"/>
              <a:defRPr/>
            </a:pPr>
            <a:r>
              <a:rPr lang="en-US" sz="2800"/>
              <a:t>Whenever a system is consistent and has free variables, the solution set has many parametric descriptions.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A0362B91-9B4B-4F82-B0FB-1FBBEA8EFB96}" type="slidenum">
              <a:rPr lang="en-US" altLang="en-US" sz="1200" smtClean="0">
                <a:latin typeface="Arial" pitchFamily="34" charset="0"/>
              </a:rPr>
              <a:pPr>
                <a:defRPr/>
              </a:pPr>
              <a:t>29</a:t>
            </a:fld>
            <a:endParaRPr lang="en-CA" altLang="en-US" sz="1200" smtClean="0">
              <a:latin typeface="Arial" pitchFamily="34" charset="0"/>
            </a:endParaRPr>
          </a:p>
        </p:txBody>
      </p:sp>
      <p:sp>
        <p:nvSpPr>
          <p:cNvPr id="3174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4820" name="Rectangle 2"/>
          <p:cNvSpPr>
            <a:spLocks noGrp="1" noChangeArrowheads="1"/>
          </p:cNvSpPr>
          <p:nvPr>
            <p:ph type="title"/>
          </p:nvPr>
        </p:nvSpPr>
        <p:spPr/>
        <p:txBody>
          <a:bodyPr/>
          <a:lstStyle/>
          <a:p>
            <a:pPr eaLnBrk="1" hangingPunct="1">
              <a:defRPr/>
            </a:pPr>
            <a:r>
              <a:rPr lang="en-US"/>
              <a:t>PARAMETRIC DESCRIPTIONS OF SOLUTION SETS</a:t>
            </a:r>
          </a:p>
        </p:txBody>
      </p:sp>
      <p:sp>
        <p:nvSpPr>
          <p:cNvPr id="690179" name="Rectangle 3"/>
          <p:cNvSpPr>
            <a:spLocks noGrp="1" noChangeArrowheads="1"/>
          </p:cNvSpPr>
          <p:nvPr>
            <p:ph type="body" idx="1"/>
          </p:nvPr>
        </p:nvSpPr>
        <p:spPr>
          <a:xfrm>
            <a:off x="457200" y="1066800"/>
            <a:ext cx="8229600" cy="5486400"/>
          </a:xfrm>
        </p:spPr>
        <p:txBody>
          <a:bodyPr/>
          <a:lstStyle/>
          <a:p>
            <a:pPr eaLnBrk="1" hangingPunct="1">
              <a:lnSpc>
                <a:spcPct val="90000"/>
              </a:lnSpc>
              <a:buFont typeface="Wingdings" charset="0"/>
              <a:buChar char="§"/>
              <a:defRPr/>
            </a:pPr>
            <a:r>
              <a:rPr lang="en-US" sz="2800"/>
              <a:t>For instance, in system (1), add 5 times equation 2 to equation 1 and obtain the following equivalent system.</a:t>
            </a:r>
          </a:p>
          <a:p>
            <a:pPr eaLnBrk="1" hangingPunct="1">
              <a:lnSpc>
                <a:spcPct val="90000"/>
              </a:lnSpc>
              <a:buFont typeface="Wingdings" charset="0"/>
              <a:buChar char="§"/>
              <a:defRPr/>
            </a:pPr>
            <a:endParaRPr lang="en-US" sz="2800"/>
          </a:p>
          <a:p>
            <a:pPr eaLnBrk="1" hangingPunct="1">
              <a:lnSpc>
                <a:spcPct val="90000"/>
              </a:lnSpc>
              <a:buFont typeface="Wingdings" charset="0"/>
              <a:buChar char="§"/>
              <a:defRPr/>
            </a:pPr>
            <a:endParaRPr lang="en-US" sz="2800"/>
          </a:p>
          <a:p>
            <a:pPr eaLnBrk="1" hangingPunct="1">
              <a:lnSpc>
                <a:spcPct val="90000"/>
              </a:lnSpc>
              <a:buFont typeface="Wingdings" charset="0"/>
              <a:buChar char="§"/>
              <a:defRPr/>
            </a:pPr>
            <a:r>
              <a:rPr lang="en-US" sz="2800"/>
              <a:t>We could treat </a:t>
            </a:r>
            <a:r>
              <a:rPr lang="en-US" sz="2800" i="1"/>
              <a:t>x</a:t>
            </a:r>
            <a:r>
              <a:rPr lang="en-US" sz="2800" baseline="-25000"/>
              <a:t>2</a:t>
            </a:r>
            <a:r>
              <a:rPr lang="en-US" sz="2800"/>
              <a:t> as a parameter and solve for </a:t>
            </a:r>
            <a:r>
              <a:rPr lang="en-US" sz="2800" i="1"/>
              <a:t>x</a:t>
            </a:r>
            <a:r>
              <a:rPr lang="en-US" sz="2800" baseline="-25000"/>
              <a:t>1</a:t>
            </a:r>
            <a:r>
              <a:rPr lang="en-US" sz="2800"/>
              <a:t> and </a:t>
            </a:r>
            <a:r>
              <a:rPr lang="en-US" sz="2800" i="1"/>
              <a:t>x</a:t>
            </a:r>
            <a:r>
              <a:rPr lang="en-US" sz="2800" baseline="-25000"/>
              <a:t>3</a:t>
            </a:r>
            <a:r>
              <a:rPr lang="en-US" sz="2800"/>
              <a:t> in terms of </a:t>
            </a:r>
            <a:r>
              <a:rPr lang="en-US" sz="2800" i="1"/>
              <a:t>x</a:t>
            </a:r>
            <a:r>
              <a:rPr lang="en-US" sz="2800" baseline="-25000"/>
              <a:t>2</a:t>
            </a:r>
            <a:r>
              <a:rPr lang="en-US" sz="2800"/>
              <a:t>, and we would have an accurate description of the solution set. </a:t>
            </a:r>
          </a:p>
          <a:p>
            <a:pPr eaLnBrk="1" hangingPunct="1">
              <a:lnSpc>
                <a:spcPct val="90000"/>
              </a:lnSpc>
              <a:buFont typeface="Wingdings" charset="0"/>
              <a:buChar char="§"/>
              <a:defRPr/>
            </a:pPr>
            <a:r>
              <a:rPr lang="en-US" sz="2800"/>
              <a:t>When a system is inconsistent, the solution set is empty, even when the system has free variables. In this case, the solution set has no parametric representation.</a:t>
            </a:r>
          </a:p>
        </p:txBody>
      </p:sp>
      <p:graphicFrame>
        <p:nvGraphicFramePr>
          <p:cNvPr id="690180" name="Object 4"/>
          <p:cNvGraphicFramePr>
            <a:graphicFrameLocks noChangeAspect="1"/>
          </p:cNvGraphicFramePr>
          <p:nvPr/>
        </p:nvGraphicFramePr>
        <p:xfrm>
          <a:off x="3733800" y="1981200"/>
          <a:ext cx="2006600" cy="1092200"/>
        </p:xfrm>
        <a:graphic>
          <a:graphicData uri="http://schemas.openxmlformats.org/presentationml/2006/ole">
            <mc:AlternateContent xmlns:mc="http://schemas.openxmlformats.org/markup-compatibility/2006">
              <mc:Choice xmlns:v="urn:schemas-microsoft-com:vml" Requires="v">
                <p:oleObj spid="_x0000_s31751" name="Equation" r:id="rId3" imgW="2006600" imgH="1092200" progId="Equation.DSMT4">
                  <p:embed/>
                </p:oleObj>
              </mc:Choice>
              <mc:Fallback>
                <p:oleObj name="Equation" r:id="rId3" imgW="2006600" imgH="109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981200"/>
                        <a:ext cx="20066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01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9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9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EDC8B71-98AF-4746-B7D1-8F9089BC7F7C}" type="slidenum">
              <a:rPr lang="en-US" altLang="en-US" sz="1200" smtClean="0">
                <a:latin typeface="Arial" pitchFamily="34" charset="0"/>
              </a:rPr>
              <a:pPr>
                <a:defRPr/>
              </a:pPr>
              <a:t>3</a:t>
            </a:fld>
            <a:endParaRPr lang="en-CA" altLang="en-US" sz="1200" smtClean="0">
              <a:latin typeface="Arial" pitchFamily="34" charset="0"/>
            </a:endParaRPr>
          </a:p>
        </p:txBody>
      </p:sp>
      <p:sp>
        <p:nvSpPr>
          <p:cNvPr id="512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8196" name="Rectangle 2"/>
          <p:cNvSpPr>
            <a:spLocks noGrp="1" noChangeArrowheads="1"/>
          </p:cNvSpPr>
          <p:nvPr>
            <p:ph type="title"/>
          </p:nvPr>
        </p:nvSpPr>
        <p:spPr/>
        <p:txBody>
          <a:bodyPr/>
          <a:lstStyle/>
          <a:p>
            <a:pPr eaLnBrk="1" hangingPunct="1">
              <a:defRPr/>
            </a:pPr>
            <a:r>
              <a:rPr lang="en-US"/>
              <a:t>ECHELON FORM</a:t>
            </a:r>
          </a:p>
        </p:txBody>
      </p:sp>
      <p:sp>
        <p:nvSpPr>
          <p:cNvPr id="653315" name="Rectangle 3"/>
          <p:cNvSpPr>
            <a:spLocks noGrp="1" noChangeArrowheads="1"/>
          </p:cNvSpPr>
          <p:nvPr>
            <p:ph type="body" idx="1"/>
          </p:nvPr>
        </p:nvSpPr>
        <p:spPr/>
        <p:txBody>
          <a:bodyPr/>
          <a:lstStyle/>
          <a:p>
            <a:pPr eaLnBrk="1" hangingPunct="1">
              <a:buFont typeface="Wingdings" charset="0"/>
              <a:buChar char="§"/>
              <a:defRPr/>
            </a:pPr>
            <a:r>
              <a:rPr lang="en-US" sz="2800"/>
              <a:t>If a matrix in echelon form satisfies the following additional conditions, then it is in </a:t>
            </a:r>
            <a:r>
              <a:rPr lang="en-US" sz="2800" b="1"/>
              <a:t>reduced echelon form</a:t>
            </a:r>
            <a:r>
              <a:rPr lang="en-US" sz="2800"/>
              <a:t> (or </a:t>
            </a:r>
            <a:r>
              <a:rPr lang="en-US" sz="2800" b="1"/>
              <a:t>reduced row echelon form</a:t>
            </a:r>
            <a:r>
              <a:rPr lang="en-US" sz="2800"/>
              <a:t>):</a:t>
            </a:r>
          </a:p>
          <a:p>
            <a:pPr lvl="1" eaLnBrk="1" hangingPunct="1">
              <a:buFont typeface="Wingdings" charset="0"/>
              <a:buNone/>
              <a:defRPr/>
            </a:pPr>
            <a:r>
              <a:rPr lang="en-US" sz="2400">
                <a:solidFill>
                  <a:srgbClr val="077C97"/>
                </a:solidFill>
              </a:rPr>
              <a:t>	4.</a:t>
            </a:r>
            <a:r>
              <a:rPr lang="en-US" sz="2400"/>
              <a:t> </a:t>
            </a:r>
            <a:r>
              <a:rPr lang="en-US"/>
              <a:t>The leading entry in each nonzero row is 1.</a:t>
            </a:r>
          </a:p>
          <a:p>
            <a:pPr lvl="1" eaLnBrk="1" hangingPunct="1">
              <a:buFont typeface="Wingdings" charset="0"/>
              <a:buNone/>
              <a:defRPr/>
            </a:pPr>
            <a:r>
              <a:rPr lang="en-US">
                <a:solidFill>
                  <a:srgbClr val="077C97"/>
                </a:solidFill>
              </a:rPr>
              <a:t>	5.</a:t>
            </a:r>
            <a:r>
              <a:rPr lang="en-US"/>
              <a:t> Each leading 1 is the only nonzero entry in its column.</a:t>
            </a:r>
          </a:p>
          <a:p>
            <a:pPr eaLnBrk="1" hangingPunct="1">
              <a:buFont typeface="Wingdings" charset="0"/>
              <a:buChar char="§"/>
              <a:defRPr/>
            </a:pPr>
            <a:r>
              <a:rPr lang="en-US" sz="2800"/>
              <a:t>An </a:t>
            </a:r>
            <a:r>
              <a:rPr lang="en-US" sz="2800" b="1"/>
              <a:t>echelon matrix</a:t>
            </a:r>
            <a:r>
              <a:rPr lang="en-US" sz="2800"/>
              <a:t> (respectively, </a:t>
            </a:r>
            <a:r>
              <a:rPr lang="en-US" sz="2800" b="1"/>
              <a:t>reduced echelon matrix</a:t>
            </a:r>
            <a:r>
              <a:rPr lang="en-US" sz="2800"/>
              <a:t>) is one that is in echelon form (respectively, reduced echelon form.)</a:t>
            </a:r>
          </a:p>
          <a:p>
            <a:pPr eaLnBrk="1" hangingPunct="1">
              <a:buFont typeface="Wingdings" charset="0"/>
              <a:buChar char="§"/>
              <a:defRPr/>
            </a:pP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C940000-AE1C-4491-A5E8-C94416D8E903}" type="slidenum">
              <a:rPr lang="en-US" altLang="en-US" sz="1200" smtClean="0">
                <a:latin typeface="Arial" pitchFamily="34" charset="0"/>
              </a:rPr>
              <a:pPr>
                <a:defRPr/>
              </a:pPr>
              <a:t>30</a:t>
            </a:fld>
            <a:endParaRPr lang="en-CA" altLang="en-US" sz="1200" smtClean="0">
              <a:latin typeface="Arial" pitchFamily="34" charset="0"/>
            </a:endParaRPr>
          </a:p>
        </p:txBody>
      </p:sp>
      <p:sp>
        <p:nvSpPr>
          <p:cNvPr id="3277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5844" name="Rectangle 2"/>
          <p:cNvSpPr>
            <a:spLocks noGrp="1" noChangeArrowheads="1"/>
          </p:cNvSpPr>
          <p:nvPr>
            <p:ph type="title"/>
          </p:nvPr>
        </p:nvSpPr>
        <p:spPr/>
        <p:txBody>
          <a:bodyPr/>
          <a:lstStyle/>
          <a:p>
            <a:pPr eaLnBrk="1" hangingPunct="1">
              <a:defRPr/>
            </a:pPr>
            <a:r>
              <a:rPr lang="en-US"/>
              <a:t>EXISTENCE AND UNIQUENESS THEOREM</a:t>
            </a:r>
          </a:p>
        </p:txBody>
      </p:sp>
      <p:sp>
        <p:nvSpPr>
          <p:cNvPr id="69120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en-US" sz="2800" b="1" smtClean="0">
                <a:ea typeface="ＭＳ Ｐゴシック" pitchFamily="34" charset="-128"/>
              </a:rPr>
              <a:t>Theorem 2: </a:t>
            </a:r>
            <a:r>
              <a:rPr lang="en-US" altLang="en-US" sz="2800" smtClean="0">
                <a:ea typeface="ＭＳ Ｐゴシック" pitchFamily="34" charset="-128"/>
              </a:rPr>
              <a:t>Existence and Uniqueness Theorem</a:t>
            </a:r>
          </a:p>
          <a:p>
            <a:pPr eaLnBrk="1" hangingPunct="1">
              <a:lnSpc>
                <a:spcPct val="90000"/>
              </a:lnSpc>
              <a:buFont typeface="Wingdings" pitchFamily="2" charset="2"/>
              <a:buNone/>
              <a:defRPr/>
            </a:pPr>
            <a:r>
              <a:rPr lang="en-US" altLang="en-US" sz="2800" smtClean="0">
                <a:ea typeface="ＭＳ Ｐゴシック" pitchFamily="34" charset="-128"/>
              </a:rPr>
              <a:t>	A linear system is consistent if and only if the rightmost column of the augmented matrix is </a:t>
            </a:r>
            <a:r>
              <a:rPr lang="en-US" altLang="en-US" sz="2800" i="1" smtClean="0">
                <a:ea typeface="ＭＳ Ｐゴシック" pitchFamily="34" charset="-128"/>
              </a:rPr>
              <a:t>not</a:t>
            </a:r>
            <a:r>
              <a:rPr lang="en-US" altLang="en-US" sz="2800" smtClean="0">
                <a:ea typeface="ＭＳ Ｐゴシック" pitchFamily="34" charset="-128"/>
              </a:rPr>
              <a:t> a pivot column</a:t>
            </a:r>
            <a:r>
              <a:rPr lang="en-US" altLang="en-US" sz="2800" smtClean="0">
                <a:ea typeface="ＭＳ Ｐゴシック" pitchFamily="34" charset="-128"/>
                <a:cs typeface="Times New Roman" pitchFamily="18" charset="0"/>
              </a:rPr>
              <a:t>—</a:t>
            </a:r>
            <a:r>
              <a:rPr lang="en-US" altLang="en-US" sz="2800" smtClean="0">
                <a:ea typeface="ＭＳ Ｐゴシック" pitchFamily="34" charset="-128"/>
              </a:rPr>
              <a:t>i.e., if and only if an echelon form of the augmented matrix has </a:t>
            </a:r>
            <a:r>
              <a:rPr lang="en-US" altLang="en-US" sz="2800" i="1" smtClean="0">
                <a:ea typeface="ＭＳ Ｐゴシック" pitchFamily="34" charset="-128"/>
              </a:rPr>
              <a:t>no</a:t>
            </a:r>
            <a:r>
              <a:rPr lang="en-US" altLang="en-US" sz="2800" smtClean="0">
                <a:ea typeface="ＭＳ Ｐゴシック" pitchFamily="34" charset="-128"/>
              </a:rPr>
              <a:t> row of the form </a:t>
            </a:r>
          </a:p>
          <a:p>
            <a:pPr eaLnBrk="1" hangingPunct="1">
              <a:lnSpc>
                <a:spcPct val="90000"/>
              </a:lnSpc>
              <a:buFont typeface="Wingdings" pitchFamily="2" charset="2"/>
              <a:buNone/>
              <a:defRPr/>
            </a:pPr>
            <a:r>
              <a:rPr lang="en-US" altLang="en-US" sz="2800" smtClean="0">
                <a:ea typeface="ＭＳ Ｐゴシック" pitchFamily="34" charset="-128"/>
              </a:rPr>
              <a:t>                          [0 … 0  </a:t>
            </a:r>
            <a:r>
              <a:rPr lang="en-US" altLang="en-US" sz="2800" i="1" smtClean="0">
                <a:ea typeface="ＭＳ Ｐゴシック" pitchFamily="34" charset="-128"/>
              </a:rPr>
              <a:t>b</a:t>
            </a:r>
            <a:r>
              <a:rPr lang="en-US" altLang="en-US" sz="2800" smtClean="0">
                <a:ea typeface="ＭＳ Ｐゴシック" pitchFamily="34" charset="-128"/>
              </a:rPr>
              <a:t>] with </a:t>
            </a:r>
            <a:r>
              <a:rPr lang="en-US" altLang="en-US" sz="2800" i="1" smtClean="0">
                <a:ea typeface="ＭＳ Ｐゴシック" pitchFamily="34" charset="-128"/>
              </a:rPr>
              <a:t>b</a:t>
            </a:r>
            <a:r>
              <a:rPr lang="en-US" altLang="en-US" sz="2800" smtClean="0">
                <a:ea typeface="ＭＳ Ｐゴシック" pitchFamily="34" charset="-128"/>
              </a:rPr>
              <a:t> nonzero.</a:t>
            </a:r>
          </a:p>
          <a:p>
            <a:pPr eaLnBrk="1" hangingPunct="1">
              <a:lnSpc>
                <a:spcPct val="90000"/>
              </a:lnSpc>
              <a:buFont typeface="Wingdings" pitchFamily="2" charset="2"/>
              <a:buNone/>
              <a:defRPr/>
            </a:pPr>
            <a:endParaRPr lang="en-US" altLang="en-US" sz="2800" smtClean="0">
              <a:ea typeface="ＭＳ Ｐゴシック" pitchFamily="34" charset="-128"/>
            </a:endParaRPr>
          </a:p>
          <a:p>
            <a:pPr eaLnBrk="1" hangingPunct="1">
              <a:lnSpc>
                <a:spcPct val="90000"/>
              </a:lnSpc>
              <a:defRPr/>
            </a:pPr>
            <a:r>
              <a:rPr lang="en-US" altLang="en-US" sz="2800" smtClean="0">
                <a:ea typeface="ＭＳ Ｐゴシック" pitchFamily="34" charset="-128"/>
              </a:rPr>
              <a:t>If a linear system is consistent, then the solution set contains either (i) a unique solution, when there are no free variables, or (ii) infinitely many solutions, when there is at least on free variable.</a:t>
            </a:r>
          </a:p>
        </p:txBody>
      </p:sp>
      <p:graphicFrame>
        <p:nvGraphicFramePr>
          <p:cNvPr id="32774" name="Object 4"/>
          <p:cNvGraphicFramePr>
            <a:graphicFrameLocks noChangeAspect="1"/>
          </p:cNvGraphicFramePr>
          <p:nvPr/>
        </p:nvGraphicFramePr>
        <p:xfrm>
          <a:off x="2730500" y="2057400"/>
          <a:ext cx="914400" cy="371475"/>
        </p:xfrm>
        <a:graphic>
          <a:graphicData uri="http://schemas.openxmlformats.org/presentationml/2006/ole">
            <mc:AlternateContent xmlns:mc="http://schemas.openxmlformats.org/markup-compatibility/2006">
              <mc:Choice xmlns:v="urn:schemas-microsoft-com:vml" Requires="v">
                <p:oleObj spid="_x0000_s32775" name="Equation" r:id="rId3" imgW="475104" imgH="810471" progId="Equation.DSMT4">
                  <p:embed/>
                </p:oleObj>
              </mc:Choice>
              <mc:Fallback>
                <p:oleObj name="Equation" r:id="rId3" imgW="475104" imgH="81047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20574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12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12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9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F6DA5361-8317-4A24-A06A-D70DD792DECA}" type="slidenum">
              <a:rPr lang="en-US" altLang="en-US" sz="1200" smtClean="0">
                <a:latin typeface="Arial" pitchFamily="34" charset="0"/>
              </a:rPr>
              <a:pPr>
                <a:defRPr/>
              </a:pPr>
              <a:t>31</a:t>
            </a:fld>
            <a:endParaRPr lang="en-CA" altLang="en-US" sz="1200" smtClean="0">
              <a:latin typeface="Arial" pitchFamily="34" charset="0"/>
            </a:endParaRPr>
          </a:p>
        </p:txBody>
      </p:sp>
      <p:sp>
        <p:nvSpPr>
          <p:cNvPr id="33795"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6868" name="Rectangle 2"/>
          <p:cNvSpPr>
            <a:spLocks noGrp="1" noChangeArrowheads="1"/>
          </p:cNvSpPr>
          <p:nvPr>
            <p:ph type="title"/>
          </p:nvPr>
        </p:nvSpPr>
        <p:spPr/>
        <p:txBody>
          <a:bodyPr/>
          <a:lstStyle/>
          <a:p>
            <a:pPr eaLnBrk="1" hangingPunct="1">
              <a:defRPr/>
            </a:pPr>
            <a:r>
              <a:rPr lang="en-US"/>
              <a:t>ROW REDUCTION TO SOLVE A LINEAR SYSTEM</a:t>
            </a:r>
          </a:p>
        </p:txBody>
      </p:sp>
      <p:sp>
        <p:nvSpPr>
          <p:cNvPr id="692227" name="Rectangle 3"/>
          <p:cNvSpPr>
            <a:spLocks noGrp="1" noChangeArrowheads="1"/>
          </p:cNvSpPr>
          <p:nvPr>
            <p:ph type="body" idx="1"/>
          </p:nvPr>
        </p:nvSpPr>
        <p:spPr>
          <a:xfrm>
            <a:off x="457200" y="1295400"/>
            <a:ext cx="8229600" cy="5105400"/>
          </a:xfrm>
        </p:spPr>
        <p:txBody>
          <a:bodyPr/>
          <a:lstStyle/>
          <a:p>
            <a:pPr marL="609600" indent="-609600" eaLnBrk="1" hangingPunct="1">
              <a:lnSpc>
                <a:spcPct val="90000"/>
              </a:lnSpc>
              <a:buFont typeface="Wingdings" charset="0"/>
              <a:buNone/>
              <a:defRPr/>
            </a:pPr>
            <a:r>
              <a:rPr lang="en-US" sz="2800" b="1"/>
              <a:t>Using Row Reduction to Solve a Linear System</a:t>
            </a:r>
          </a:p>
          <a:p>
            <a:pPr marL="1371600" lvl="2" indent="-457200" eaLnBrk="1" hangingPunct="1">
              <a:lnSpc>
                <a:spcPct val="90000"/>
              </a:lnSpc>
              <a:buFont typeface="Wingdings" charset="0"/>
              <a:buAutoNum type="arabicPeriod"/>
              <a:defRPr/>
            </a:pPr>
            <a:r>
              <a:rPr lang="en-US" sz="2800"/>
              <a:t>Write the augmented matrix of the system.</a:t>
            </a:r>
          </a:p>
          <a:p>
            <a:pPr marL="1371600" lvl="2" indent="-457200" eaLnBrk="1" hangingPunct="1">
              <a:lnSpc>
                <a:spcPct val="90000"/>
              </a:lnSpc>
              <a:buFont typeface="Wingdings" charset="0"/>
              <a:buAutoNum type="arabicPeriod"/>
              <a:defRPr/>
            </a:pPr>
            <a:r>
              <a:rPr lang="en-US" sz="2800"/>
              <a:t>Use the row reduction algorithm to obtain an equivalent augmented matrix in echelon form. Decide whether the system is consistent. If there is no solution, stop; otherwise, go to the next step.</a:t>
            </a:r>
          </a:p>
          <a:p>
            <a:pPr marL="1371600" lvl="2" indent="-457200" eaLnBrk="1" hangingPunct="1">
              <a:lnSpc>
                <a:spcPct val="90000"/>
              </a:lnSpc>
              <a:buFont typeface="Wingdings" charset="0"/>
              <a:buAutoNum type="arabicPeriod"/>
              <a:defRPr/>
            </a:pPr>
            <a:r>
              <a:rPr lang="en-US" sz="2800"/>
              <a:t>Continue row reduction to obtain the reduced echelon form.</a:t>
            </a:r>
          </a:p>
          <a:p>
            <a:pPr marL="1371600" lvl="2" indent="-457200" eaLnBrk="1" hangingPunct="1">
              <a:lnSpc>
                <a:spcPct val="90000"/>
              </a:lnSpc>
              <a:buFont typeface="Wingdings" charset="0"/>
              <a:buAutoNum type="arabicPeriod"/>
              <a:defRPr/>
            </a:pPr>
            <a:r>
              <a:rPr lang="en-US" sz="2800"/>
              <a:t>Write the system of equations corresponding to the matrix obtained in step 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2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9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918A7576-B0BB-4E27-906B-E4E7668CEED0}" type="slidenum">
              <a:rPr lang="en-US" altLang="en-US" sz="1200" smtClean="0">
                <a:latin typeface="Arial" pitchFamily="34" charset="0"/>
              </a:rPr>
              <a:pPr>
                <a:defRPr/>
              </a:pPr>
              <a:t>32</a:t>
            </a:fld>
            <a:endParaRPr lang="en-CA" altLang="en-US" sz="1200" smtClean="0">
              <a:latin typeface="Arial" pitchFamily="34" charset="0"/>
            </a:endParaRPr>
          </a:p>
        </p:txBody>
      </p:sp>
      <p:sp>
        <p:nvSpPr>
          <p:cNvPr id="3481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37892" name="Rectangle 2"/>
          <p:cNvSpPr>
            <a:spLocks noGrp="1" noChangeArrowheads="1"/>
          </p:cNvSpPr>
          <p:nvPr>
            <p:ph type="title"/>
          </p:nvPr>
        </p:nvSpPr>
        <p:spPr/>
        <p:txBody>
          <a:bodyPr/>
          <a:lstStyle/>
          <a:p>
            <a:pPr eaLnBrk="1" hangingPunct="1">
              <a:defRPr/>
            </a:pPr>
            <a:r>
              <a:rPr lang="en-US"/>
              <a:t>ROW REDUCTION TO SOLVE A LINEAR SYSTEM</a:t>
            </a:r>
          </a:p>
        </p:txBody>
      </p:sp>
      <p:sp>
        <p:nvSpPr>
          <p:cNvPr id="693251" name="Rectangle 3"/>
          <p:cNvSpPr>
            <a:spLocks noGrp="1" noChangeArrowheads="1"/>
          </p:cNvSpPr>
          <p:nvPr>
            <p:ph type="body" idx="1"/>
          </p:nvPr>
        </p:nvSpPr>
        <p:spPr>
          <a:xfrm>
            <a:off x="457200" y="1371600"/>
            <a:ext cx="8229600" cy="4800600"/>
          </a:xfrm>
        </p:spPr>
        <p:txBody>
          <a:bodyPr/>
          <a:lstStyle/>
          <a:p>
            <a:pPr marL="990600" lvl="1" indent="-533400" eaLnBrk="1" hangingPunct="1">
              <a:buFont typeface="Wingdings" charset="0"/>
              <a:buNone/>
              <a:defRPr/>
            </a:pPr>
            <a:r>
              <a:rPr lang="en-US">
                <a:solidFill>
                  <a:srgbClr val="077C97"/>
                </a:solidFill>
              </a:rPr>
              <a:t>	5.</a:t>
            </a:r>
            <a:r>
              <a:rPr lang="en-US"/>
              <a:t>  Rewrite each nonzero equation from step 4 so that its one basic variable is expressed in terms of any free variables appearing in the equation.</a:t>
            </a:r>
          </a:p>
          <a:p>
            <a:pPr marL="609600" indent="-609600" eaLnBrk="1" hangingPunct="1">
              <a:buFont typeface="Wingdings" charset="0"/>
              <a:buChar char="§"/>
              <a:defRPr/>
            </a:pPr>
            <a:endParaRPr 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D6949DCC-7B90-4691-AEF0-240D20F76A32}" type="slidenum">
              <a:rPr lang="en-US" altLang="en-US" sz="1200" smtClean="0">
                <a:latin typeface="Arial" pitchFamily="34" charset="0"/>
              </a:rPr>
              <a:pPr>
                <a:defRPr/>
              </a:pPr>
              <a:t>4</a:t>
            </a:fld>
            <a:endParaRPr lang="en-CA" altLang="en-US" sz="1200" smtClean="0">
              <a:latin typeface="Arial" pitchFamily="34" charset="0"/>
            </a:endParaRPr>
          </a:p>
        </p:txBody>
      </p:sp>
      <p:sp>
        <p:nvSpPr>
          <p:cNvPr id="614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9220" name="Rectangle 2"/>
          <p:cNvSpPr>
            <a:spLocks noGrp="1" noChangeArrowheads="1"/>
          </p:cNvSpPr>
          <p:nvPr>
            <p:ph type="title"/>
          </p:nvPr>
        </p:nvSpPr>
        <p:spPr/>
        <p:txBody>
          <a:bodyPr/>
          <a:lstStyle/>
          <a:p>
            <a:pPr eaLnBrk="1" hangingPunct="1">
              <a:defRPr/>
            </a:pPr>
            <a:r>
              <a:rPr lang="en-US"/>
              <a:t>ECHELON FORM</a:t>
            </a:r>
          </a:p>
        </p:txBody>
      </p:sp>
      <p:sp>
        <p:nvSpPr>
          <p:cNvPr id="654339" name="Rectangle 3"/>
          <p:cNvSpPr>
            <a:spLocks noGrp="1" noChangeArrowheads="1"/>
          </p:cNvSpPr>
          <p:nvPr>
            <p:ph type="body" idx="1"/>
          </p:nvPr>
        </p:nvSpPr>
        <p:spPr/>
        <p:txBody>
          <a:bodyPr/>
          <a:lstStyle/>
          <a:p>
            <a:pPr eaLnBrk="1" hangingPunct="1">
              <a:buFont typeface="Wingdings" charset="0"/>
              <a:buChar char="§"/>
              <a:defRPr/>
            </a:pPr>
            <a:r>
              <a:rPr lang="en-US" sz="2800"/>
              <a:t>Any nonzero matrix may be </a:t>
            </a:r>
            <a:r>
              <a:rPr lang="en-US" sz="2800" b="1"/>
              <a:t>row reduced</a:t>
            </a:r>
            <a:r>
              <a:rPr lang="en-US" sz="2800"/>
              <a:t> (i.e., transformed by elementary row operations) into more than one matrix in echelon form, using different sequences of row operations. However, the reduced echelon form one obtains from a matrix is unique.</a:t>
            </a:r>
          </a:p>
          <a:p>
            <a:pPr eaLnBrk="1" hangingPunct="1">
              <a:buFont typeface="Wingdings" charset="0"/>
              <a:buNone/>
              <a:defRPr/>
            </a:pPr>
            <a:r>
              <a:rPr lang="en-US" sz="2800" b="1"/>
              <a:t>	Theorem 1:</a:t>
            </a:r>
            <a:r>
              <a:rPr lang="en-US" sz="2800"/>
              <a:t> Uniqueness of the Reduced Echelon Form</a:t>
            </a:r>
          </a:p>
          <a:p>
            <a:pPr eaLnBrk="1" hangingPunct="1">
              <a:buFont typeface="Wingdings" charset="0"/>
              <a:buNone/>
              <a:defRPr/>
            </a:pPr>
            <a:r>
              <a:rPr lang="en-US" sz="2800"/>
              <a:t>	Each matrix is row equivalent to one and only one reduced echelon matrix.</a:t>
            </a:r>
          </a:p>
          <a:p>
            <a:pPr eaLnBrk="1" hangingPunct="1">
              <a:buFont typeface="Wingdings" charset="0"/>
              <a:buChar char="§"/>
              <a:defRPr/>
            </a:pPr>
            <a:endParaRPr 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F97FF96-9BFA-4653-AF21-54B2ADE61C78}" type="slidenum">
              <a:rPr lang="en-US" altLang="en-US" sz="1200" smtClean="0">
                <a:latin typeface="Arial" pitchFamily="34" charset="0"/>
              </a:rPr>
              <a:pPr>
                <a:defRPr/>
              </a:pPr>
              <a:t>5</a:t>
            </a:fld>
            <a:endParaRPr lang="en-CA" altLang="en-US" sz="1200" smtClean="0">
              <a:latin typeface="Arial" pitchFamily="34" charset="0"/>
            </a:endParaRPr>
          </a:p>
        </p:txBody>
      </p:sp>
      <p:sp>
        <p:nvSpPr>
          <p:cNvPr id="7171"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0244" name="Rectangle 2"/>
          <p:cNvSpPr>
            <a:spLocks noGrp="1" noChangeArrowheads="1"/>
          </p:cNvSpPr>
          <p:nvPr>
            <p:ph type="title"/>
          </p:nvPr>
        </p:nvSpPr>
        <p:spPr/>
        <p:txBody>
          <a:bodyPr/>
          <a:lstStyle/>
          <a:p>
            <a:pPr eaLnBrk="1" hangingPunct="1">
              <a:defRPr/>
            </a:pPr>
            <a:r>
              <a:rPr lang="en-US"/>
              <a:t>PIVOT POSITION</a:t>
            </a:r>
          </a:p>
        </p:txBody>
      </p:sp>
      <p:sp>
        <p:nvSpPr>
          <p:cNvPr id="655363" name="Rectangle 3"/>
          <p:cNvSpPr>
            <a:spLocks noGrp="1" noChangeArrowheads="1"/>
          </p:cNvSpPr>
          <p:nvPr>
            <p:ph type="body" idx="1"/>
          </p:nvPr>
        </p:nvSpPr>
        <p:spPr/>
        <p:txBody>
          <a:bodyPr/>
          <a:lstStyle/>
          <a:p>
            <a:pPr eaLnBrk="1" hangingPunct="1">
              <a:buFont typeface="Wingdings" charset="0"/>
              <a:buChar char="§"/>
              <a:defRPr/>
            </a:pPr>
            <a:r>
              <a:rPr lang="en-US" sz="2800"/>
              <a:t>If a matrix </a:t>
            </a:r>
            <a:r>
              <a:rPr lang="en-US" sz="2800" i="1"/>
              <a:t>A</a:t>
            </a:r>
            <a:r>
              <a:rPr lang="en-US" sz="2800"/>
              <a:t> is</a:t>
            </a:r>
            <a:r>
              <a:rPr lang="en-US"/>
              <a:t> </a:t>
            </a:r>
            <a:r>
              <a:rPr lang="en-US" sz="2800"/>
              <a:t>row equivalent to an echelon matrix </a:t>
            </a:r>
            <a:r>
              <a:rPr lang="en-US" sz="2800" i="1"/>
              <a:t>U</a:t>
            </a:r>
            <a:r>
              <a:rPr lang="en-US" sz="2800"/>
              <a:t>, we call </a:t>
            </a:r>
            <a:r>
              <a:rPr lang="en-US" sz="2800" i="1"/>
              <a:t>U</a:t>
            </a:r>
            <a:r>
              <a:rPr lang="en-US" sz="2800"/>
              <a:t> </a:t>
            </a:r>
            <a:r>
              <a:rPr lang="en-US" sz="2800" b="1"/>
              <a:t>an echelon form</a:t>
            </a:r>
            <a:r>
              <a:rPr lang="en-US" sz="2800"/>
              <a:t> (or row echelon form) </a:t>
            </a:r>
            <a:r>
              <a:rPr lang="en-US" sz="2800" b="1"/>
              <a:t>of </a:t>
            </a:r>
            <a:r>
              <a:rPr lang="en-US" sz="2800" b="1" i="1"/>
              <a:t>A</a:t>
            </a:r>
            <a:r>
              <a:rPr lang="en-US" sz="2800"/>
              <a:t>; if </a:t>
            </a:r>
            <a:r>
              <a:rPr lang="en-US" sz="2800" i="1"/>
              <a:t>U</a:t>
            </a:r>
            <a:r>
              <a:rPr lang="en-US" sz="2800"/>
              <a:t> is in reduced echelon form, we call </a:t>
            </a:r>
            <a:r>
              <a:rPr lang="en-US" sz="2800" i="1"/>
              <a:t>U</a:t>
            </a:r>
            <a:r>
              <a:rPr lang="en-US" sz="2800"/>
              <a:t> </a:t>
            </a:r>
            <a:r>
              <a:rPr lang="en-US" sz="2800" b="1"/>
              <a:t>the reduced echelon form of </a:t>
            </a:r>
            <a:r>
              <a:rPr lang="en-US" sz="2800" b="1" i="1"/>
              <a:t>A</a:t>
            </a:r>
            <a:r>
              <a:rPr lang="en-US" sz="2800"/>
              <a:t>.</a:t>
            </a:r>
          </a:p>
          <a:p>
            <a:pPr eaLnBrk="1" hangingPunct="1">
              <a:buFont typeface="Wingdings" charset="0"/>
              <a:buChar char="§"/>
              <a:defRPr/>
            </a:pPr>
            <a:endParaRPr lang="en-US" sz="2800"/>
          </a:p>
          <a:p>
            <a:pPr eaLnBrk="1" hangingPunct="1">
              <a:buFont typeface="Wingdings" charset="0"/>
              <a:buChar char="§"/>
              <a:defRPr/>
            </a:pPr>
            <a:r>
              <a:rPr lang="en-US" sz="2800"/>
              <a:t>A </a:t>
            </a:r>
            <a:r>
              <a:rPr lang="en-US" sz="2800" b="1"/>
              <a:t>pivot position</a:t>
            </a:r>
            <a:r>
              <a:rPr lang="en-US" sz="2800"/>
              <a:t> in a matrix </a:t>
            </a:r>
            <a:r>
              <a:rPr lang="en-US" sz="2800" i="1"/>
              <a:t>A</a:t>
            </a:r>
            <a:r>
              <a:rPr lang="en-US" sz="2800"/>
              <a:t> is a location in </a:t>
            </a:r>
            <a:r>
              <a:rPr lang="en-US" sz="2800" i="1"/>
              <a:t>A</a:t>
            </a:r>
            <a:r>
              <a:rPr lang="en-US" sz="2800"/>
              <a:t> that corresponds to a leading 1 in the reduced echelon form of </a:t>
            </a:r>
            <a:r>
              <a:rPr lang="en-US" sz="2800" i="1"/>
              <a:t>A</a:t>
            </a:r>
            <a:r>
              <a:rPr lang="en-US" sz="2800"/>
              <a:t>. A </a:t>
            </a:r>
            <a:r>
              <a:rPr lang="en-US" sz="2800" b="1"/>
              <a:t>pivot column</a:t>
            </a:r>
            <a:r>
              <a:rPr lang="en-US" sz="2800"/>
              <a:t> is a column of </a:t>
            </a:r>
            <a:r>
              <a:rPr lang="en-US" sz="2800" i="1"/>
              <a:t>A</a:t>
            </a:r>
            <a:r>
              <a:rPr lang="en-US" sz="2800"/>
              <a:t> that contains a pivot position.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03BF32BF-8861-402D-8703-378FE9109762}" type="slidenum">
              <a:rPr lang="en-US" altLang="en-US" sz="1200" smtClean="0">
                <a:latin typeface="Arial" pitchFamily="34" charset="0"/>
              </a:rPr>
              <a:pPr>
                <a:defRPr/>
              </a:pPr>
              <a:t>6</a:t>
            </a:fld>
            <a:endParaRPr lang="en-CA" altLang="en-US" sz="1200" smtClean="0">
              <a:latin typeface="Arial" pitchFamily="34" charset="0"/>
            </a:endParaRPr>
          </a:p>
        </p:txBody>
      </p:sp>
      <p:sp>
        <p:nvSpPr>
          <p:cNvPr id="8195"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1268" name="Rectangle 2"/>
          <p:cNvSpPr>
            <a:spLocks noGrp="1" noChangeArrowheads="1"/>
          </p:cNvSpPr>
          <p:nvPr>
            <p:ph type="title"/>
          </p:nvPr>
        </p:nvSpPr>
        <p:spPr/>
        <p:txBody>
          <a:bodyPr/>
          <a:lstStyle/>
          <a:p>
            <a:pPr eaLnBrk="1" hangingPunct="1">
              <a:defRPr/>
            </a:pPr>
            <a:r>
              <a:rPr lang="en-US"/>
              <a:t>PIVOT POSITION</a:t>
            </a:r>
          </a:p>
        </p:txBody>
      </p:sp>
      <p:sp>
        <p:nvSpPr>
          <p:cNvPr id="656387" name="Rectangle 3"/>
          <p:cNvSpPr>
            <a:spLocks noGrp="1" noChangeArrowheads="1"/>
          </p:cNvSpPr>
          <p:nvPr>
            <p:ph type="body" idx="1"/>
          </p:nvPr>
        </p:nvSpPr>
        <p:spPr>
          <a:xfrm>
            <a:off x="457200" y="1143000"/>
            <a:ext cx="8229600" cy="5334000"/>
          </a:xfrm>
        </p:spPr>
        <p:txBody>
          <a:bodyPr/>
          <a:lstStyle/>
          <a:p>
            <a:pPr eaLnBrk="1" hangingPunct="1">
              <a:lnSpc>
                <a:spcPct val="80000"/>
              </a:lnSpc>
              <a:buFont typeface="Wingdings" charset="0"/>
              <a:buChar char="§"/>
              <a:defRPr/>
            </a:pPr>
            <a:r>
              <a:rPr lang="en-US" sz="2800" b="1"/>
              <a:t>Example 1:</a:t>
            </a:r>
            <a:r>
              <a:rPr lang="en-US" sz="2800"/>
              <a:t> Row reduce the matrix </a:t>
            </a:r>
            <a:r>
              <a:rPr lang="en-US" sz="2800" i="1"/>
              <a:t>A</a:t>
            </a:r>
            <a:r>
              <a:rPr lang="en-US" sz="2800"/>
              <a:t> below to echelon form, and locate the pivot columns of </a:t>
            </a:r>
            <a:r>
              <a:rPr lang="en-US" sz="2800" i="1"/>
              <a:t>A</a:t>
            </a:r>
            <a:r>
              <a:rPr lang="en-US" sz="2800"/>
              <a:t>.</a:t>
            </a:r>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r>
              <a:rPr lang="en-US" sz="2800" b="1"/>
              <a:t>Solution:</a:t>
            </a:r>
            <a:r>
              <a:rPr lang="en-US" sz="2800"/>
              <a:t> The top of the leftmost nonzero column is the first pivot position. A nonzero entry, or </a:t>
            </a:r>
            <a:r>
              <a:rPr lang="en-US" sz="2800" i="1"/>
              <a:t>pivot</a:t>
            </a:r>
            <a:r>
              <a:rPr lang="en-US" sz="2800"/>
              <a:t>, must be placed in this position.</a:t>
            </a:r>
          </a:p>
          <a:p>
            <a:pPr eaLnBrk="1" hangingPunct="1">
              <a:lnSpc>
                <a:spcPct val="80000"/>
              </a:lnSpc>
              <a:buFont typeface="Wingdings" charset="0"/>
              <a:buNone/>
              <a:defRPr/>
            </a:pPr>
            <a:r>
              <a:rPr lang="en-US" sz="2800"/>
              <a:t>	</a:t>
            </a:r>
          </a:p>
        </p:txBody>
      </p:sp>
      <p:graphicFrame>
        <p:nvGraphicFramePr>
          <p:cNvPr id="656388" name="Object 4"/>
          <p:cNvGraphicFramePr>
            <a:graphicFrameLocks noChangeAspect="1"/>
          </p:cNvGraphicFramePr>
          <p:nvPr/>
        </p:nvGraphicFramePr>
        <p:xfrm>
          <a:off x="2362200" y="2133600"/>
          <a:ext cx="4724400" cy="2362200"/>
        </p:xfrm>
        <a:graphic>
          <a:graphicData uri="http://schemas.openxmlformats.org/presentationml/2006/ole">
            <mc:AlternateContent xmlns:mc="http://schemas.openxmlformats.org/markup-compatibility/2006">
              <mc:Choice xmlns:v="urn:schemas-microsoft-com:vml" Requires="v">
                <p:oleObj spid="_x0000_s8199" name="Equation" r:id="rId3" imgW="4724400" imgH="2362200" progId="Equation.DSMT4">
                  <p:embed/>
                </p:oleObj>
              </mc:Choice>
              <mc:Fallback>
                <p:oleObj name="Equation" r:id="rId3" imgW="4724400" imgH="236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33600"/>
                        <a:ext cx="47244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638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AD36D6D8-1790-44C3-967D-AEE9E9DA5C8A}" type="slidenum">
              <a:rPr lang="en-US" altLang="en-US" sz="1200" smtClean="0">
                <a:latin typeface="Arial" pitchFamily="34" charset="0"/>
              </a:rPr>
              <a:pPr>
                <a:defRPr/>
              </a:pPr>
              <a:t>7</a:t>
            </a:fld>
            <a:endParaRPr lang="en-CA" altLang="en-US" sz="1200" smtClean="0">
              <a:latin typeface="Arial" pitchFamily="34" charset="0"/>
            </a:endParaRPr>
          </a:p>
        </p:txBody>
      </p:sp>
      <p:sp>
        <p:nvSpPr>
          <p:cNvPr id="9219"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2292" name="Rectangle 2"/>
          <p:cNvSpPr>
            <a:spLocks noGrp="1" noChangeArrowheads="1"/>
          </p:cNvSpPr>
          <p:nvPr>
            <p:ph type="title"/>
          </p:nvPr>
        </p:nvSpPr>
        <p:spPr/>
        <p:txBody>
          <a:bodyPr/>
          <a:lstStyle/>
          <a:p>
            <a:pPr eaLnBrk="1" hangingPunct="1">
              <a:defRPr/>
            </a:pPr>
            <a:r>
              <a:rPr lang="en-US"/>
              <a:t>PIVOT POSITION</a:t>
            </a:r>
          </a:p>
        </p:txBody>
      </p:sp>
      <p:sp>
        <p:nvSpPr>
          <p:cNvPr id="657411" name="Rectangle 3"/>
          <p:cNvSpPr>
            <a:spLocks noGrp="1" noChangeArrowheads="1"/>
          </p:cNvSpPr>
          <p:nvPr>
            <p:ph type="body" idx="1"/>
          </p:nvPr>
        </p:nvSpPr>
        <p:spPr>
          <a:xfrm>
            <a:off x="457200" y="1371600"/>
            <a:ext cx="8229600" cy="4953000"/>
          </a:xfrm>
        </p:spPr>
        <p:txBody>
          <a:bodyPr/>
          <a:lstStyle/>
          <a:p>
            <a:pPr eaLnBrk="1" hangingPunct="1">
              <a:lnSpc>
                <a:spcPct val="80000"/>
              </a:lnSpc>
              <a:buFont typeface="Wingdings" charset="0"/>
              <a:buChar char="§"/>
              <a:defRPr/>
            </a:pPr>
            <a:r>
              <a:rPr lang="en-US" sz="2800"/>
              <a:t>Now, interchange rows 1 and 4.</a:t>
            </a:r>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4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endParaRPr lang="en-US" sz="2800"/>
          </a:p>
          <a:p>
            <a:pPr eaLnBrk="1" hangingPunct="1">
              <a:lnSpc>
                <a:spcPct val="80000"/>
              </a:lnSpc>
              <a:buFont typeface="Wingdings" charset="0"/>
              <a:buChar char="§"/>
              <a:defRPr/>
            </a:pPr>
            <a:r>
              <a:rPr lang="en-US" sz="2800"/>
              <a:t>Create zeros below the pivot, 1, by adding multiples of the first row to the rows below, and obtain the next matrix. </a:t>
            </a:r>
          </a:p>
        </p:txBody>
      </p:sp>
      <p:graphicFrame>
        <p:nvGraphicFramePr>
          <p:cNvPr id="657412" name="Object 4"/>
          <p:cNvGraphicFramePr>
            <a:graphicFrameLocks noChangeAspect="1"/>
          </p:cNvGraphicFramePr>
          <p:nvPr/>
        </p:nvGraphicFramePr>
        <p:xfrm>
          <a:off x="2895600" y="2057400"/>
          <a:ext cx="4051300" cy="2362200"/>
        </p:xfrm>
        <a:graphic>
          <a:graphicData uri="http://schemas.openxmlformats.org/presentationml/2006/ole">
            <mc:AlternateContent xmlns:mc="http://schemas.openxmlformats.org/markup-compatibility/2006">
              <mc:Choice xmlns:v="urn:schemas-microsoft-com:vml" Requires="v">
                <p:oleObj spid="_x0000_s9231" name="Equation" r:id="rId3" imgW="4051300" imgH="2362200" progId="Equation.DSMT4">
                  <p:embed/>
                </p:oleObj>
              </mc:Choice>
              <mc:Fallback>
                <p:oleObj name="Equation" r:id="rId3" imgW="4051300" imgH="236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7400"/>
                        <a:ext cx="40513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7413" name="Line 5"/>
          <p:cNvSpPr>
            <a:spLocks noChangeShapeType="1"/>
          </p:cNvSpPr>
          <p:nvPr/>
        </p:nvSpPr>
        <p:spPr bwMode="auto">
          <a:xfrm flipH="1">
            <a:off x="3581400" y="2286000"/>
            <a:ext cx="3048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7414" name="Line 6"/>
          <p:cNvSpPr>
            <a:spLocks noChangeShapeType="1"/>
          </p:cNvSpPr>
          <p:nvPr/>
        </p:nvSpPr>
        <p:spPr bwMode="auto">
          <a:xfrm flipV="1">
            <a:off x="3886200" y="1905000"/>
            <a:ext cx="0" cy="3810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7415" name="Line 7"/>
          <p:cNvSpPr>
            <a:spLocks noChangeShapeType="1"/>
          </p:cNvSpPr>
          <p:nvPr/>
        </p:nvSpPr>
        <p:spPr bwMode="auto">
          <a:xfrm>
            <a:off x="3886200" y="1905000"/>
            <a:ext cx="4572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7416" name="Text Box 8" descr="Pink tissue paper"/>
          <p:cNvSpPr txBox="1">
            <a:spLocks noChangeArrowheads="1"/>
          </p:cNvSpPr>
          <p:nvPr/>
        </p:nvSpPr>
        <p:spPr bwMode="auto">
          <a:xfrm>
            <a:off x="4267200" y="1676400"/>
            <a:ext cx="9906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algn="ctr" eaLnBrk="1" hangingPunct="1">
              <a:spcBef>
                <a:spcPct val="50000"/>
              </a:spcBef>
              <a:defRPr/>
            </a:pPr>
            <a:r>
              <a:rPr lang="en-US" sz="2400" smtClean="0">
                <a:solidFill>
                  <a:srgbClr val="0099FF"/>
                </a:solidFill>
              </a:rPr>
              <a:t>Pivot</a:t>
            </a:r>
          </a:p>
        </p:txBody>
      </p:sp>
      <p:sp>
        <p:nvSpPr>
          <p:cNvPr id="657417" name="Line 9"/>
          <p:cNvSpPr>
            <a:spLocks noChangeShapeType="1"/>
          </p:cNvSpPr>
          <p:nvPr/>
        </p:nvSpPr>
        <p:spPr bwMode="auto">
          <a:xfrm flipV="1">
            <a:off x="3429000" y="4343400"/>
            <a:ext cx="0" cy="3048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7418" name="Line 10"/>
          <p:cNvSpPr>
            <a:spLocks noChangeShapeType="1"/>
          </p:cNvSpPr>
          <p:nvPr/>
        </p:nvSpPr>
        <p:spPr bwMode="auto">
          <a:xfrm>
            <a:off x="3429000" y="4648200"/>
            <a:ext cx="3810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12301" name="Text Box 11" descr="Pink tissue paper"/>
          <p:cNvSpPr txBox="1">
            <a:spLocks noChangeArrowheads="1"/>
          </p:cNvSpPr>
          <p:nvPr/>
        </p:nvSpPr>
        <p:spPr bwMode="auto">
          <a:xfrm>
            <a:off x="3756025" y="5173663"/>
            <a:ext cx="1730375"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algn="ctr" eaLnBrk="1" hangingPunct="1">
              <a:spcBef>
                <a:spcPct val="50000"/>
              </a:spcBef>
              <a:defRPr/>
            </a:pPr>
            <a:endParaRPr lang="en-US" sz="2400" smtClean="0">
              <a:latin typeface="Bookshelf Symbol 2" charset="0"/>
            </a:endParaRPr>
          </a:p>
        </p:txBody>
      </p:sp>
      <p:sp>
        <p:nvSpPr>
          <p:cNvPr id="657420" name="Text Box 12" descr="Pink tissue paper"/>
          <p:cNvSpPr txBox="1">
            <a:spLocks noChangeArrowheads="1"/>
          </p:cNvSpPr>
          <p:nvPr/>
        </p:nvSpPr>
        <p:spPr bwMode="auto">
          <a:xfrm>
            <a:off x="3657600" y="4419600"/>
            <a:ext cx="19812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algn="ctr" eaLnBrk="1" hangingPunct="1">
              <a:spcBef>
                <a:spcPct val="50000"/>
              </a:spcBef>
              <a:defRPr/>
            </a:pPr>
            <a:r>
              <a:rPr lang="en-US" sz="2400" smtClean="0">
                <a:solidFill>
                  <a:srgbClr val="0099FF"/>
                </a:solidFill>
              </a:rPr>
              <a:t>Pivot column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74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74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74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74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74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74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74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74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6" grpId="0"/>
      <p:bldP spid="6574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2D491CAA-F5EA-4442-9148-6ABFF413CBB3}" type="slidenum">
              <a:rPr lang="en-US" altLang="en-US" sz="1200" smtClean="0">
                <a:latin typeface="Arial" pitchFamily="34" charset="0"/>
              </a:rPr>
              <a:pPr>
                <a:defRPr/>
              </a:pPr>
              <a:t>8</a:t>
            </a:fld>
            <a:endParaRPr lang="en-CA" altLang="en-US" sz="1200" smtClean="0">
              <a:latin typeface="Arial" pitchFamily="34" charset="0"/>
            </a:endParaRPr>
          </a:p>
        </p:txBody>
      </p:sp>
      <p:sp>
        <p:nvSpPr>
          <p:cNvPr id="10243" name="Footer Placeholder 6"/>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3316" name="Rectangle 2"/>
          <p:cNvSpPr>
            <a:spLocks noGrp="1" noChangeArrowheads="1"/>
          </p:cNvSpPr>
          <p:nvPr>
            <p:ph type="title"/>
          </p:nvPr>
        </p:nvSpPr>
        <p:spPr/>
        <p:txBody>
          <a:bodyPr/>
          <a:lstStyle/>
          <a:p>
            <a:pPr eaLnBrk="1" hangingPunct="1">
              <a:defRPr/>
            </a:pPr>
            <a:r>
              <a:rPr lang="en-US"/>
              <a:t>PIVOT POSITION</a:t>
            </a:r>
          </a:p>
        </p:txBody>
      </p:sp>
      <p:sp>
        <p:nvSpPr>
          <p:cNvPr id="658435" name="Rectangle 3"/>
          <p:cNvSpPr>
            <a:spLocks noGrp="1" noChangeArrowheads="1"/>
          </p:cNvSpPr>
          <p:nvPr>
            <p:ph type="body" sz="half" idx="1"/>
          </p:nvPr>
        </p:nvSpPr>
        <p:spPr>
          <a:xfrm>
            <a:off x="457200" y="1600200"/>
            <a:ext cx="8534400" cy="4572000"/>
          </a:xfrm>
        </p:spPr>
        <p:txBody>
          <a:bodyPr/>
          <a:lstStyle/>
          <a:p>
            <a:pPr eaLnBrk="1" hangingPunct="1">
              <a:buFont typeface="Wingdings" charset="0"/>
              <a:buChar char="§"/>
              <a:defRPr/>
            </a:pPr>
            <a:r>
              <a:rPr lang="en-US" sz="2800"/>
              <a:t>Choose 2 in the second row as the next pivot.</a:t>
            </a:r>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r>
              <a:rPr lang="en-US" sz="2800"/>
              <a:t>Add            times row 2 to row 3, and add         times row 2 to row 4.</a:t>
            </a:r>
          </a:p>
          <a:p>
            <a:pPr eaLnBrk="1" hangingPunct="1">
              <a:buFont typeface="Wingdings" charset="0"/>
              <a:buChar char="§"/>
              <a:defRPr/>
            </a:pPr>
            <a:endParaRPr lang="en-US" sz="2800"/>
          </a:p>
        </p:txBody>
      </p:sp>
      <p:graphicFrame>
        <p:nvGraphicFramePr>
          <p:cNvPr id="658436" name="Object 4"/>
          <p:cNvGraphicFramePr>
            <a:graphicFrameLocks noChangeAspect="1"/>
          </p:cNvGraphicFramePr>
          <p:nvPr>
            <p:ph sz="quarter" idx="2"/>
          </p:nvPr>
        </p:nvGraphicFramePr>
        <p:xfrm>
          <a:off x="2667000" y="2438400"/>
          <a:ext cx="3932238" cy="2209800"/>
        </p:xfrm>
        <a:graphic>
          <a:graphicData uri="http://schemas.openxmlformats.org/presentationml/2006/ole">
            <mc:AlternateContent xmlns:mc="http://schemas.openxmlformats.org/markup-compatibility/2006">
              <mc:Choice xmlns:v="urn:schemas-microsoft-com:vml" Requires="v">
                <p:oleObj spid="_x0000_s10256" name="Equation" r:id="rId3" imgW="4203700" imgH="2362200" progId="Equation.DSMT4">
                  <p:embed/>
                </p:oleObj>
              </mc:Choice>
              <mc:Fallback>
                <p:oleObj name="Equation" r:id="rId3" imgW="4203700" imgH="236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438400"/>
                        <a:ext cx="3932238"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8438" name="Line 6"/>
          <p:cNvSpPr>
            <a:spLocks noChangeShapeType="1"/>
          </p:cNvSpPr>
          <p:nvPr/>
        </p:nvSpPr>
        <p:spPr bwMode="auto">
          <a:xfrm flipH="1">
            <a:off x="3810000" y="3200400"/>
            <a:ext cx="228600" cy="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8439" name="Line 7"/>
          <p:cNvSpPr>
            <a:spLocks noChangeShapeType="1"/>
          </p:cNvSpPr>
          <p:nvPr/>
        </p:nvSpPr>
        <p:spPr bwMode="auto">
          <a:xfrm flipV="1">
            <a:off x="4038600" y="2286000"/>
            <a:ext cx="0" cy="91440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8441" name="Line 9"/>
          <p:cNvSpPr>
            <a:spLocks noChangeShapeType="1"/>
          </p:cNvSpPr>
          <p:nvPr/>
        </p:nvSpPr>
        <p:spPr bwMode="auto">
          <a:xfrm>
            <a:off x="4038600" y="2286000"/>
            <a:ext cx="5334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8442" name="Text Box 10" descr="Pink tissue paper"/>
          <p:cNvSpPr txBox="1">
            <a:spLocks noChangeArrowheads="1"/>
          </p:cNvSpPr>
          <p:nvPr/>
        </p:nvSpPr>
        <p:spPr bwMode="auto">
          <a:xfrm>
            <a:off x="4495800" y="2057400"/>
            <a:ext cx="9906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algn="ctr" eaLnBrk="1" hangingPunct="1">
              <a:spcBef>
                <a:spcPct val="50000"/>
              </a:spcBef>
              <a:defRPr/>
            </a:pPr>
            <a:r>
              <a:rPr lang="en-US" sz="2400" smtClean="0">
                <a:solidFill>
                  <a:srgbClr val="0099FF"/>
                </a:solidFill>
              </a:rPr>
              <a:t>Pivot</a:t>
            </a:r>
          </a:p>
        </p:txBody>
      </p:sp>
      <p:sp>
        <p:nvSpPr>
          <p:cNvPr id="658443" name="Line 11"/>
          <p:cNvSpPr>
            <a:spLocks noChangeShapeType="1"/>
          </p:cNvSpPr>
          <p:nvPr/>
        </p:nvSpPr>
        <p:spPr bwMode="auto">
          <a:xfrm flipV="1">
            <a:off x="3733800" y="4572000"/>
            <a:ext cx="0" cy="2286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8444" name="Line 12"/>
          <p:cNvSpPr>
            <a:spLocks noChangeShapeType="1"/>
          </p:cNvSpPr>
          <p:nvPr/>
        </p:nvSpPr>
        <p:spPr bwMode="auto">
          <a:xfrm>
            <a:off x="3733800" y="4800600"/>
            <a:ext cx="685800"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Bookshelf Symbol 2" charset="0"/>
              <a:ea typeface="ＭＳ Ｐゴシック" charset="0"/>
            </a:endParaRPr>
          </a:p>
        </p:txBody>
      </p:sp>
      <p:sp>
        <p:nvSpPr>
          <p:cNvPr id="658445" name="Text Box 13" descr="Pink tissue paper"/>
          <p:cNvSpPr txBox="1">
            <a:spLocks noChangeArrowheads="1"/>
          </p:cNvSpPr>
          <p:nvPr/>
        </p:nvSpPr>
        <p:spPr bwMode="auto">
          <a:xfrm>
            <a:off x="4419600" y="4572000"/>
            <a:ext cx="2971800" cy="45720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lr>
                <a:srgbClr val="077C97"/>
              </a:buClr>
              <a:buFont typeface="Wingdings" charset="0"/>
              <a:buChar char="§"/>
              <a:defRPr sz="2000">
                <a:solidFill>
                  <a:schemeClr val="tx1"/>
                </a:solidFill>
                <a:latin typeface="Times New Roman" charset="0"/>
                <a:ea typeface="ＭＳ Ｐゴシック" charset="0"/>
              </a:defRPr>
            </a:lvl9pPr>
          </a:lstStyle>
          <a:p>
            <a:pPr eaLnBrk="1" hangingPunct="1">
              <a:spcBef>
                <a:spcPct val="50000"/>
              </a:spcBef>
              <a:defRPr/>
            </a:pPr>
            <a:r>
              <a:rPr lang="en-US" sz="2400" smtClean="0">
                <a:solidFill>
                  <a:srgbClr val="0099FF"/>
                </a:solidFill>
              </a:rPr>
              <a:t>Next pivot column</a:t>
            </a:r>
          </a:p>
        </p:txBody>
      </p:sp>
      <p:graphicFrame>
        <p:nvGraphicFramePr>
          <p:cNvPr id="658446" name="Object 14"/>
          <p:cNvGraphicFramePr>
            <a:graphicFrameLocks noChangeAspect="1"/>
          </p:cNvGraphicFramePr>
          <p:nvPr>
            <p:ph sz="quarter" idx="3"/>
          </p:nvPr>
        </p:nvGraphicFramePr>
        <p:xfrm>
          <a:off x="1600200" y="5295900"/>
          <a:ext cx="838200" cy="322263"/>
        </p:xfrm>
        <a:graphic>
          <a:graphicData uri="http://schemas.openxmlformats.org/presentationml/2006/ole">
            <mc:AlternateContent xmlns:mc="http://schemas.openxmlformats.org/markup-compatibility/2006">
              <mc:Choice xmlns:v="urn:schemas-microsoft-com:vml" Requires="v">
                <p:oleObj spid="_x0000_s10257" name="Equation" r:id="rId6" imgW="926698" imgH="355446" progId="Equation.DSMT4">
                  <p:embed/>
                </p:oleObj>
              </mc:Choice>
              <mc:Fallback>
                <p:oleObj name="Equation" r:id="rId6" imgW="926698" imgH="355446"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295900"/>
                        <a:ext cx="8382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8448" name="Object 16"/>
          <p:cNvGraphicFramePr>
            <a:graphicFrameLocks noChangeAspect="1"/>
          </p:cNvGraphicFramePr>
          <p:nvPr/>
        </p:nvGraphicFramePr>
        <p:xfrm>
          <a:off x="6934200" y="5295900"/>
          <a:ext cx="609600" cy="315913"/>
        </p:xfrm>
        <a:graphic>
          <a:graphicData uri="http://schemas.openxmlformats.org/presentationml/2006/ole">
            <mc:AlternateContent xmlns:mc="http://schemas.openxmlformats.org/markup-compatibility/2006">
              <mc:Choice xmlns:v="urn:schemas-microsoft-com:vml" Requires="v">
                <p:oleObj spid="_x0000_s10258" name="Equation" r:id="rId8" imgW="685502" imgH="355446" progId="Equation.DSMT4">
                  <p:embed/>
                </p:oleObj>
              </mc:Choice>
              <mc:Fallback>
                <p:oleObj name="Equation" r:id="rId8" imgW="685502" imgH="355446"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5295900"/>
                        <a:ext cx="6096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84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84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84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8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84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84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84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4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843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84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8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42" grpId="0"/>
      <p:bldP spid="6584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Bookshelf Symbol 2" pitchFamily="2" charset="2"/>
                <a:ea typeface="ＭＳ Ｐゴシック" pitchFamily="34" charset="-128"/>
              </a:defRPr>
            </a:lvl1pPr>
            <a:lvl2pPr marL="742950" indent="-285750">
              <a:defRPr sz="2400">
                <a:solidFill>
                  <a:schemeClr val="tx1"/>
                </a:solidFill>
                <a:latin typeface="Bookshelf Symbol 2" pitchFamily="2" charset="2"/>
                <a:ea typeface="ＭＳ Ｐゴシック" pitchFamily="34" charset="-128"/>
              </a:defRPr>
            </a:lvl2pPr>
            <a:lvl3pPr marL="1143000" indent="-228600">
              <a:defRPr sz="2400">
                <a:solidFill>
                  <a:schemeClr val="tx1"/>
                </a:solidFill>
                <a:latin typeface="Bookshelf Symbol 2" pitchFamily="2" charset="2"/>
                <a:ea typeface="ＭＳ Ｐゴシック" pitchFamily="34" charset="-128"/>
              </a:defRPr>
            </a:lvl3pPr>
            <a:lvl4pPr marL="1600200" indent="-228600">
              <a:defRPr sz="2400">
                <a:solidFill>
                  <a:schemeClr val="tx1"/>
                </a:solidFill>
                <a:latin typeface="Bookshelf Symbol 2" pitchFamily="2" charset="2"/>
                <a:ea typeface="ＭＳ Ｐゴシック" pitchFamily="34" charset="-128"/>
              </a:defRPr>
            </a:lvl4pPr>
            <a:lvl5pPr marL="2057400" indent="-228600">
              <a:defRPr sz="2400">
                <a:solidFill>
                  <a:schemeClr val="tx1"/>
                </a:solidFill>
                <a:latin typeface="Bookshelf Symbol 2" pitchFamily="2" charset="2"/>
                <a:ea typeface="ＭＳ Ｐゴシック" pitchFamily="34" charset="-128"/>
              </a:defRPr>
            </a:lvl5pPr>
            <a:lvl6pPr marL="25146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6pPr>
            <a:lvl7pPr marL="29718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7pPr>
            <a:lvl8pPr marL="34290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8pPr>
            <a:lvl9pPr marL="3886200" indent="-228600" eaLnBrk="0" fontAlgn="base" hangingPunct="0">
              <a:spcBef>
                <a:spcPct val="0"/>
              </a:spcBef>
              <a:spcAft>
                <a:spcPct val="0"/>
              </a:spcAft>
              <a:defRPr sz="2400">
                <a:solidFill>
                  <a:schemeClr val="tx1"/>
                </a:solidFill>
                <a:latin typeface="Bookshelf Symbol 2" pitchFamily="2" charset="2"/>
                <a:ea typeface="ＭＳ Ｐゴシック" pitchFamily="34" charset="-128"/>
              </a:defRPr>
            </a:lvl9pPr>
          </a:lstStyle>
          <a:p>
            <a:pPr>
              <a:defRPr/>
            </a:pPr>
            <a:r>
              <a:rPr lang="en-US" altLang="en-US" sz="1200" smtClean="0">
                <a:latin typeface="Arial" pitchFamily="34" charset="0"/>
              </a:rPr>
              <a:t>Slide 1.2- </a:t>
            </a:r>
            <a:fld id="{6B9618FC-6779-4CA0-A273-43455367846F}" type="slidenum">
              <a:rPr lang="en-US" altLang="en-US" sz="1200" smtClean="0">
                <a:latin typeface="Arial" pitchFamily="34" charset="0"/>
              </a:rPr>
              <a:pPr>
                <a:defRPr/>
              </a:pPr>
              <a:t>9</a:t>
            </a:fld>
            <a:endParaRPr lang="en-CA" altLang="en-US" sz="1200" smtClean="0">
              <a:latin typeface="Arial" pitchFamily="34" charset="0"/>
            </a:endParaRPr>
          </a:p>
        </p:txBody>
      </p:sp>
      <p:sp>
        <p:nvSpPr>
          <p:cNvPr id="11267"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77C97"/>
              </a:buClr>
              <a:buFont typeface="Wingdings" pitchFamily="2" charset="2"/>
              <a:buChar char="§"/>
              <a:defRPr sz="3200">
                <a:solidFill>
                  <a:schemeClr val="tx1"/>
                </a:solidFill>
                <a:latin typeface="Times New Roman" pitchFamily="18" charset="0"/>
                <a:ea typeface="ＭＳ Ｐゴシック" pitchFamily="34" charset="-128"/>
              </a:defRPr>
            </a:lvl1pPr>
            <a:lvl2pPr marL="742950" indent="-285750">
              <a:spcBef>
                <a:spcPct val="20000"/>
              </a:spcBef>
              <a:buClr>
                <a:srgbClr val="077C97"/>
              </a:buClr>
              <a:buFont typeface="Wingdings" pitchFamily="2" charset="2"/>
              <a:buChar char="§"/>
              <a:defRPr sz="2800">
                <a:solidFill>
                  <a:schemeClr val="tx1"/>
                </a:solidFill>
                <a:latin typeface="Times New Roman" pitchFamily="18" charset="0"/>
                <a:ea typeface="ＭＳ Ｐゴシック" pitchFamily="34" charset="-128"/>
              </a:defRPr>
            </a:lvl2pPr>
            <a:lvl3pPr marL="1143000" indent="-228600">
              <a:spcBef>
                <a:spcPct val="20000"/>
              </a:spcBef>
              <a:buClr>
                <a:srgbClr val="077C97"/>
              </a:buClr>
              <a:buFont typeface="Wingdings" pitchFamily="2" charset="2"/>
              <a:buChar char="§"/>
              <a:defRPr sz="2400">
                <a:solidFill>
                  <a:schemeClr val="tx1"/>
                </a:solidFill>
                <a:latin typeface="Times New Roman" pitchFamily="18" charset="0"/>
                <a:ea typeface="ＭＳ Ｐゴシック" pitchFamily="34" charset="-128"/>
              </a:defRPr>
            </a:lvl3pPr>
            <a:lvl4pPr marL="16002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4pPr>
            <a:lvl5pPr marL="2057400" indent="-228600">
              <a:spcBef>
                <a:spcPct val="20000"/>
              </a:spcBef>
              <a:buClr>
                <a:srgbClr val="077C97"/>
              </a:buClr>
              <a:buFont typeface="Wingdings" pitchFamily="2" charset="2"/>
              <a:buChar char="§"/>
              <a:defRPr sz="20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lr>
                <a:srgbClr val="077C97"/>
              </a:buClr>
              <a:buFont typeface="Wingdings" pitchFamily="2" charset="2"/>
              <a:buChar char="§"/>
              <a:defRPr sz="2000">
                <a:solidFill>
                  <a:schemeClr val="tx1"/>
                </a:solidFill>
                <a:latin typeface="Times New Roman" pitchFamily="18" charset="0"/>
                <a:ea typeface="ＭＳ Ｐゴシック" pitchFamily="34" charset="-128"/>
              </a:defRPr>
            </a:lvl9pPr>
          </a:lstStyle>
          <a:p>
            <a:pPr>
              <a:spcBef>
                <a:spcPct val="0"/>
              </a:spcBef>
              <a:buClrTx/>
              <a:buFont typeface="Symbol" pitchFamily="18" charset="2"/>
              <a:buNone/>
            </a:pPr>
            <a:r>
              <a:rPr lang="en-US" altLang="en-US" sz="1200">
                <a:latin typeface="Arial" charset="0"/>
              </a:rPr>
              <a:t>Copyright © 2021 Pearson Education, Inc. All Rights Reserved</a:t>
            </a:r>
          </a:p>
        </p:txBody>
      </p:sp>
      <p:sp>
        <p:nvSpPr>
          <p:cNvPr id="14340" name="Rectangle 2"/>
          <p:cNvSpPr>
            <a:spLocks noGrp="1" noChangeArrowheads="1"/>
          </p:cNvSpPr>
          <p:nvPr>
            <p:ph type="title"/>
          </p:nvPr>
        </p:nvSpPr>
        <p:spPr/>
        <p:txBody>
          <a:bodyPr/>
          <a:lstStyle/>
          <a:p>
            <a:pPr eaLnBrk="1" hangingPunct="1">
              <a:defRPr/>
            </a:pPr>
            <a:r>
              <a:rPr lang="en-US"/>
              <a:t>PIVOT POSITION</a:t>
            </a:r>
          </a:p>
        </p:txBody>
      </p:sp>
      <p:sp>
        <p:nvSpPr>
          <p:cNvPr id="660483" name="Rectangle 3"/>
          <p:cNvSpPr>
            <a:spLocks noGrp="1" noChangeArrowheads="1"/>
          </p:cNvSpPr>
          <p:nvPr>
            <p:ph type="body" idx="1"/>
          </p:nvPr>
        </p:nvSpPr>
        <p:spPr/>
        <p:txBody>
          <a:bodyPr/>
          <a:lstStyle/>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endParaRPr lang="en-US" sz="2800"/>
          </a:p>
          <a:p>
            <a:pPr eaLnBrk="1" hangingPunct="1">
              <a:buFont typeface="Wingdings" charset="0"/>
              <a:buChar char="§"/>
              <a:defRPr/>
            </a:pPr>
            <a:r>
              <a:rPr lang="en-US" sz="2800"/>
              <a:t>There is no way a leading entry can be created in column 3. But, if we interchange rows 3 and 4, we can produce a leading entry in column 4.</a:t>
            </a:r>
          </a:p>
        </p:txBody>
      </p:sp>
      <p:graphicFrame>
        <p:nvGraphicFramePr>
          <p:cNvPr id="660486" name="Object 6"/>
          <p:cNvGraphicFramePr>
            <a:graphicFrameLocks noChangeAspect="1"/>
          </p:cNvGraphicFramePr>
          <p:nvPr/>
        </p:nvGraphicFramePr>
        <p:xfrm>
          <a:off x="2895600" y="1295400"/>
          <a:ext cx="3378200" cy="2362200"/>
        </p:xfrm>
        <a:graphic>
          <a:graphicData uri="http://schemas.openxmlformats.org/presentationml/2006/ole">
            <mc:AlternateContent xmlns:mc="http://schemas.openxmlformats.org/markup-compatibility/2006">
              <mc:Choice xmlns:v="urn:schemas-microsoft-com:vml" Requires="v">
                <p:oleObj spid="_x0000_s11271" name="Equation" r:id="rId3" imgW="3378200" imgH="2362200" progId="Equation.DSMT4">
                  <p:embed/>
                </p:oleObj>
              </mc:Choice>
              <mc:Fallback>
                <p:oleObj name="Equation" r:id="rId3" imgW="3378200" imgH="2362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295400"/>
                        <a:ext cx="3378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12131</TotalTime>
  <Words>2025</Words>
  <Application>Microsoft Office PowerPoint</Application>
  <PresentationFormat>On-screen Show (4:3)</PresentationFormat>
  <Paragraphs>265</Paragraphs>
  <Slides>32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Bookshelf Symbol 2</vt:lpstr>
      <vt:lpstr>ＭＳ Ｐゴシック</vt:lpstr>
      <vt:lpstr>Arial</vt:lpstr>
      <vt:lpstr>Arial Narrow</vt:lpstr>
      <vt:lpstr>Times New Roman</vt:lpstr>
      <vt:lpstr>Wingdings</vt:lpstr>
      <vt:lpstr>Symbol</vt:lpstr>
      <vt:lpstr>Blends</vt:lpstr>
      <vt:lpstr>MathType 6.0 Equation</vt:lpstr>
      <vt:lpstr>MathType 7.0 Equation</vt:lpstr>
      <vt:lpstr>Linear Equations in Linear Algebra</vt:lpstr>
      <vt:lpstr>ECHELON FORM</vt:lpstr>
      <vt:lpstr>ECHELON FORM</vt:lpstr>
      <vt:lpstr>ECHELON FORM</vt:lpstr>
      <vt:lpstr>PIVOT POSITION</vt:lpstr>
      <vt:lpstr>PIVOT POSITION</vt:lpstr>
      <vt:lpstr>PIVOT POSITION</vt:lpstr>
      <vt:lpstr>PIVOT POSITION</vt:lpstr>
      <vt:lpstr>PIVOT POSITION</vt:lpstr>
      <vt:lpstr>PIVOT POSITION</vt:lpstr>
      <vt:lpstr>PIVOT POSITION</vt:lpstr>
      <vt:lpstr>ROW REDUCTION ALGORITHM</vt:lpstr>
      <vt:lpstr>ROW REDUCTION ALGORITHM</vt:lpstr>
      <vt:lpstr>ROW REDUCTION ALGORITHM</vt:lpstr>
      <vt:lpstr>ROW REDUCTION ALGORITHM</vt:lpstr>
      <vt:lpstr>ROW REDUCTION ALGORITHM</vt:lpstr>
      <vt:lpstr>ROW REDUCTION ALGORITHM</vt:lpstr>
      <vt:lpstr>ROW REDUCTION ALGORITHM</vt:lpstr>
      <vt:lpstr>ROW REDUCTION ALGORITHM</vt:lpstr>
      <vt:lpstr>ROW REDUCTION ALGORITHM</vt:lpstr>
      <vt:lpstr>ROW REDUCTION ALGORITHM</vt:lpstr>
      <vt:lpstr>SOLUTIONS OF LINEAR SYSTEMS</vt:lpstr>
      <vt:lpstr>SOLUTIONS OF LINEAR SYSTEMS</vt:lpstr>
      <vt:lpstr>SOLUTIONS OF LINEAR SYSTEMS</vt:lpstr>
      <vt:lpstr>SOLUTIONS OF LINEAR SYSTEMS</vt:lpstr>
      <vt:lpstr>REASONABLE ANSWERS</vt:lpstr>
      <vt:lpstr>REASONABLE ANSWERS</vt:lpstr>
      <vt:lpstr>PARAMETRIC DESCRIPTIONS OF SOLUTION SETS</vt:lpstr>
      <vt:lpstr>PARAMETRIC DESCRIPTIONS OF SOLUTION SETS</vt:lpstr>
      <vt:lpstr>EXISTENCE AND UNIQUENESS THEOREM</vt:lpstr>
      <vt:lpstr>ROW REDUCTION TO SOLVE A LINEAR SYSTEM</vt:lpstr>
      <vt:lpstr>ROW REDUCTION TO SOLVE A LINEAR SYSTEM</vt:lpstr>
    </vt:vector>
  </TitlesOfParts>
  <Company>© 2012 Pearson Education, Inc.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Linear Algebra and Its Applications</dc:subject>
  <dc:creator>David C. Lay</dc:creator>
  <cp:lastModifiedBy>Dennis Jarvis</cp:lastModifiedBy>
  <cp:revision>1010</cp:revision>
  <dcterms:created xsi:type="dcterms:W3CDTF">2005-10-22T18:34:54Z</dcterms:created>
  <dcterms:modified xsi:type="dcterms:W3CDTF">2020-10-17T20:40:43Z</dcterms:modified>
</cp:coreProperties>
</file>