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2"/>
  </p:notesMasterIdLst>
  <p:handoutMasterIdLst>
    <p:handoutMasterId r:id="rId23"/>
  </p:handoutMasterIdLst>
  <p:sldIdLst>
    <p:sldId id="424" r:id="rId2"/>
    <p:sldId id="362" r:id="rId3"/>
    <p:sldId id="443" r:id="rId4"/>
    <p:sldId id="445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9" r:id="rId13"/>
    <p:sldId id="440" r:id="rId14"/>
    <p:sldId id="441" r:id="rId15"/>
    <p:sldId id="434" r:id="rId16"/>
    <p:sldId id="435" r:id="rId17"/>
    <p:sldId id="436" r:id="rId18"/>
    <p:sldId id="437" r:id="rId19"/>
    <p:sldId id="438" r:id="rId20"/>
    <p:sldId id="442" r:id="rId2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91B"/>
    <a:srgbClr val="4C7816"/>
    <a:srgbClr val="528218"/>
    <a:srgbClr val="B6CEAA"/>
    <a:srgbClr val="ADC8A0"/>
    <a:srgbClr val="077C97"/>
    <a:srgbClr val="CD8019"/>
    <a:srgbClr val="CC7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80" autoAdjust="0"/>
    <p:restoredTop sz="98725" autoAdjust="0"/>
  </p:normalViewPr>
  <p:slideViewPr>
    <p:cSldViewPr showGuides="1">
      <p:cViewPr varScale="1">
        <p:scale>
          <a:sx n="103" d="100"/>
          <a:sy n="103" d="100"/>
        </p:scale>
        <p:origin x="1572" y="102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s, Jared" userId="873bad36-237e-4ccd-8a06-bbf523af18a1" providerId="ADAL" clId="{399AF4D2-1C7B-40E9-8226-4E297D766B49}"/>
    <pc:docChg chg="undo custSel modSld">
      <pc:chgData name="Daniels, Jared" userId="873bad36-237e-4ccd-8a06-bbf523af18a1" providerId="ADAL" clId="{399AF4D2-1C7B-40E9-8226-4E297D766B49}" dt="2022-01-19T17:22:17.148" v="18" actId="27636"/>
      <pc:docMkLst>
        <pc:docMk/>
      </pc:docMkLst>
      <pc:sldChg chg="addSp delSp modSp delAnim modAnim">
        <pc:chgData name="Daniels, Jared" userId="873bad36-237e-4ccd-8a06-bbf523af18a1" providerId="ADAL" clId="{399AF4D2-1C7B-40E9-8226-4E297D766B49}" dt="2022-01-19T17:19:23.014" v="2" actId="27636"/>
        <pc:sldMkLst>
          <pc:docMk/>
          <pc:sldMk cId="0" sldId="362"/>
        </pc:sldMkLst>
        <pc:spChg chg="add mod">
          <ac:chgData name="Daniels, Jared" userId="873bad36-237e-4ccd-8a06-bbf523af18a1" providerId="ADAL" clId="{399AF4D2-1C7B-40E9-8226-4E297D766B49}" dt="2022-01-19T17:19:23.014" v="2" actId="27636"/>
          <ac:spMkLst>
            <pc:docMk/>
            <pc:sldMk cId="0" sldId="362"/>
            <ac:spMk id="316432" creationId="{D20ABD1A-F43D-41BD-9EA0-9184C4043E46}"/>
          </ac:spMkLst>
        </pc:spChg>
        <pc:graphicFrameChg chg="del mod replId">
          <ac:chgData name="Daniels, Jared" userId="873bad36-237e-4ccd-8a06-bbf523af18a1" providerId="ADAL" clId="{399AF4D2-1C7B-40E9-8226-4E297D766B49}" dt="2022-01-19T17:19:22.951" v="1"/>
          <ac:graphicFrameMkLst>
            <pc:docMk/>
            <pc:sldMk cId="0" sldId="362"/>
            <ac:graphicFrameMk id="2" creationId="{D20ABD1A-F43D-41BD-9EA0-9184C4043E46}"/>
          </ac:graphicFrameMkLst>
        </pc:graphicFrameChg>
      </pc:sldChg>
      <pc:sldChg chg="modSp">
        <pc:chgData name="Daniels, Jared" userId="873bad36-237e-4ccd-8a06-bbf523af18a1" providerId="ADAL" clId="{399AF4D2-1C7B-40E9-8226-4E297D766B49}" dt="2022-01-19T17:21:01.740" v="6" actId="167"/>
        <pc:sldMkLst>
          <pc:docMk/>
          <pc:sldMk cId="0" sldId="427"/>
        </pc:sldMkLst>
        <pc:graphicFrameChg chg="ord">
          <ac:chgData name="Daniels, Jared" userId="873bad36-237e-4ccd-8a06-bbf523af18a1" providerId="ADAL" clId="{399AF4D2-1C7B-40E9-8226-4E297D766B49}" dt="2022-01-19T17:21:01.740" v="6" actId="167"/>
          <ac:graphicFrameMkLst>
            <pc:docMk/>
            <pc:sldMk cId="0" sldId="427"/>
            <ac:graphicFrameMk id="655364" creationId="{CAA989ED-56DC-4C99-9C45-D26C7E20BFEE}"/>
          </ac:graphicFrameMkLst>
        </pc:graphicFrameChg>
      </pc:sldChg>
      <pc:sldChg chg="addSp delSp modSp delAnim modAnim">
        <pc:chgData name="Daniels, Jared" userId="873bad36-237e-4ccd-8a06-bbf523af18a1" providerId="ADAL" clId="{399AF4D2-1C7B-40E9-8226-4E297D766B49}" dt="2022-01-19T17:21:50.565" v="9" actId="27636"/>
        <pc:sldMkLst>
          <pc:docMk/>
          <pc:sldMk cId="0" sldId="435"/>
        </pc:sldMkLst>
        <pc:spChg chg="add mod">
          <ac:chgData name="Daniels, Jared" userId="873bad36-237e-4ccd-8a06-bbf523af18a1" providerId="ADAL" clId="{399AF4D2-1C7B-40E9-8226-4E297D766B49}" dt="2022-01-19T17:21:50.565" v="9" actId="27636"/>
          <ac:spMkLst>
            <pc:docMk/>
            <pc:sldMk cId="0" sldId="435"/>
            <ac:spMk id="663556" creationId="{B029C098-C883-4016-987F-FC06C4D46A52}"/>
          </ac:spMkLst>
        </pc:spChg>
        <pc:graphicFrameChg chg="del mod replId">
          <ac:chgData name="Daniels, Jared" userId="873bad36-237e-4ccd-8a06-bbf523af18a1" providerId="ADAL" clId="{399AF4D2-1C7B-40E9-8226-4E297D766B49}" dt="2022-01-19T17:21:50.513" v="8"/>
          <ac:graphicFrameMkLst>
            <pc:docMk/>
            <pc:sldMk cId="0" sldId="435"/>
            <ac:graphicFrameMk id="2" creationId="{B029C098-C883-4016-987F-FC06C4D46A52}"/>
          </ac:graphicFrameMkLst>
        </pc:graphicFrameChg>
      </pc:sldChg>
      <pc:sldChg chg="addSp delSp modSp delAnim modAnim">
        <pc:chgData name="Daniels, Jared" userId="873bad36-237e-4ccd-8a06-bbf523af18a1" providerId="ADAL" clId="{399AF4D2-1C7B-40E9-8226-4E297D766B49}" dt="2022-01-19T17:21:59.988" v="12" actId="27636"/>
        <pc:sldMkLst>
          <pc:docMk/>
          <pc:sldMk cId="0" sldId="436"/>
        </pc:sldMkLst>
        <pc:spChg chg="add mod">
          <ac:chgData name="Daniels, Jared" userId="873bad36-237e-4ccd-8a06-bbf523af18a1" providerId="ADAL" clId="{399AF4D2-1C7B-40E9-8226-4E297D766B49}" dt="2022-01-19T17:21:59.988" v="12" actId="27636"/>
          <ac:spMkLst>
            <pc:docMk/>
            <pc:sldMk cId="0" sldId="436"/>
            <ac:spMk id="664580" creationId="{B8E5E6A6-8C5F-4E22-A356-089FCAFE678F}"/>
          </ac:spMkLst>
        </pc:spChg>
        <pc:graphicFrameChg chg="del mod replId">
          <ac:chgData name="Daniels, Jared" userId="873bad36-237e-4ccd-8a06-bbf523af18a1" providerId="ADAL" clId="{399AF4D2-1C7B-40E9-8226-4E297D766B49}" dt="2022-01-19T17:21:59.946" v="11"/>
          <ac:graphicFrameMkLst>
            <pc:docMk/>
            <pc:sldMk cId="0" sldId="436"/>
            <ac:graphicFrameMk id="2" creationId="{B8E5E6A6-8C5F-4E22-A356-089FCAFE678F}"/>
          </ac:graphicFrameMkLst>
        </pc:graphicFrameChg>
      </pc:sldChg>
      <pc:sldChg chg="addSp delSp modSp delAnim modAnim">
        <pc:chgData name="Daniels, Jared" userId="873bad36-237e-4ccd-8a06-bbf523af18a1" providerId="ADAL" clId="{399AF4D2-1C7B-40E9-8226-4E297D766B49}" dt="2022-01-19T17:22:06.869" v="15" actId="27636"/>
        <pc:sldMkLst>
          <pc:docMk/>
          <pc:sldMk cId="0" sldId="437"/>
        </pc:sldMkLst>
        <pc:spChg chg="add mod">
          <ac:chgData name="Daniels, Jared" userId="873bad36-237e-4ccd-8a06-bbf523af18a1" providerId="ADAL" clId="{399AF4D2-1C7B-40E9-8226-4E297D766B49}" dt="2022-01-19T17:22:06.869" v="15" actId="27636"/>
          <ac:spMkLst>
            <pc:docMk/>
            <pc:sldMk cId="0" sldId="437"/>
            <ac:spMk id="665604" creationId="{79E2F3A8-6C1B-4B5D-BB7D-2F71BCC0011B}"/>
          </ac:spMkLst>
        </pc:spChg>
        <pc:graphicFrameChg chg="del mod replId">
          <ac:chgData name="Daniels, Jared" userId="873bad36-237e-4ccd-8a06-bbf523af18a1" providerId="ADAL" clId="{399AF4D2-1C7B-40E9-8226-4E297D766B49}" dt="2022-01-19T17:22:06.823" v="14"/>
          <ac:graphicFrameMkLst>
            <pc:docMk/>
            <pc:sldMk cId="0" sldId="437"/>
            <ac:graphicFrameMk id="2" creationId="{79E2F3A8-6C1B-4B5D-BB7D-2F71BCC0011B}"/>
          </ac:graphicFrameMkLst>
        </pc:graphicFrameChg>
      </pc:sldChg>
      <pc:sldChg chg="addSp delSp modSp delAnim modAnim">
        <pc:chgData name="Daniels, Jared" userId="873bad36-237e-4ccd-8a06-bbf523af18a1" providerId="ADAL" clId="{399AF4D2-1C7B-40E9-8226-4E297D766B49}" dt="2022-01-19T17:22:17.148" v="18" actId="27636"/>
        <pc:sldMkLst>
          <pc:docMk/>
          <pc:sldMk cId="0" sldId="442"/>
        </pc:sldMkLst>
        <pc:spChg chg="add mod">
          <ac:chgData name="Daniels, Jared" userId="873bad36-237e-4ccd-8a06-bbf523af18a1" providerId="ADAL" clId="{399AF4D2-1C7B-40E9-8226-4E297D766B49}" dt="2022-01-19T17:22:17.148" v="18" actId="27636"/>
          <ac:spMkLst>
            <pc:docMk/>
            <pc:sldMk cId="0" sldId="442"/>
            <ac:spMk id="672773" creationId="{B0F3FAE2-D230-438A-BBC8-41CA249C630A}"/>
          </ac:spMkLst>
        </pc:spChg>
        <pc:graphicFrameChg chg="del mod replId">
          <ac:chgData name="Daniels, Jared" userId="873bad36-237e-4ccd-8a06-bbf523af18a1" providerId="ADAL" clId="{399AF4D2-1C7B-40E9-8226-4E297D766B49}" dt="2022-01-19T17:22:17.103" v="17"/>
          <ac:graphicFrameMkLst>
            <pc:docMk/>
            <pc:sldMk cId="0" sldId="442"/>
            <ac:graphicFrameMk id="2" creationId="{B0F3FAE2-D230-438A-BBC8-41CA249C630A}"/>
          </ac:graphicFrameMkLst>
        </pc:graphicFrameChg>
      </pc:sldChg>
      <pc:sldChg chg="modSp">
        <pc:chgData name="Daniels, Jared" userId="873bad36-237e-4ccd-8a06-bbf523af18a1" providerId="ADAL" clId="{399AF4D2-1C7B-40E9-8226-4E297D766B49}" dt="2022-01-19T17:19:57.771" v="3"/>
        <pc:sldMkLst>
          <pc:docMk/>
          <pc:sldMk cId="0" sldId="445"/>
        </pc:sldMkLst>
        <pc:spChg chg="mod">
          <ac:chgData name="Daniels, Jared" userId="873bad36-237e-4ccd-8a06-bbf523af18a1" providerId="ADAL" clId="{399AF4D2-1C7B-40E9-8226-4E297D766B49}" dt="2022-01-19T17:19:57.771" v="3"/>
          <ac:spMkLst>
            <pc:docMk/>
            <pc:sldMk cId="0" sldId="445"/>
            <ac:spMk id="676866" creationId="{6521C81F-362D-4C43-A438-46F8332EE5E7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wmf"/><Relationship Id="rId4" Type="http://schemas.openxmlformats.org/officeDocument/2006/relationships/image" Target="../media/image45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e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5" Type="http://schemas.openxmlformats.org/officeDocument/2006/relationships/image" Target="../media/image32.emf"/><Relationship Id="rId4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A4064-24B8-684A-AF2B-55B502A538C5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67140-C68B-0B4F-B7D7-CD128750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45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AC2F3DB-A307-4A38-996E-C4DFC9E9724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44BE5F8-AEAD-42A2-85B7-3676422AB78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9B757F6-FA1C-47BC-8AE5-34ECFBB0537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62F4EC5B-433B-44F8-B3DA-3B3D828948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36F90D9-2A8A-4A6C-AA90-F68B7057DE5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8616534-8B2D-4F6D-8F68-7BC1044278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5A2023C-4366-4B83-B117-BAB0BC5503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6305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B57FB95-3425-45DE-91EA-E30C64313B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23890-2D0C-422D-9A02-77FF87BDF48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38274" name="Rectangle 2">
            <a:extLst>
              <a:ext uri="{FF2B5EF4-FFF2-40B4-BE49-F238E27FC236}">
                <a16:creationId xmlns:a16="http://schemas.microsoft.com/office/drawing/2014/main" id="{C8C90A23-95D0-4B2F-AAFB-0AA07F4FBA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id="{AA2326D0-4E34-42F0-9683-B77A114E21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C631D27-130D-4AF5-A0D9-EB159907C8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1B8F4-91D1-41BE-86B9-79DCFF3920B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id="{A1E76CCB-2FD1-4014-95DB-17008AA722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2FD65F43-F43D-4D83-B9B4-4817DA23F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ABD9E3D-C0AE-4893-9830-6C1046665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2021 Pearson Education, Inc. All Rights Reserved </a:t>
            </a:r>
            <a:endParaRPr lang="en-US" dirty="0"/>
          </a:p>
        </p:txBody>
      </p:sp>
      <p:sp>
        <p:nvSpPr>
          <p:cNvPr id="605196" name="Line 12">
            <a:extLst>
              <a:ext uri="{FF2B5EF4-FFF2-40B4-BE49-F238E27FC236}">
                <a16:creationId xmlns:a16="http://schemas.microsoft.com/office/drawing/2014/main" id="{E036D36E-E9C6-466F-9600-C43D0118801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198" name="Text Box 14">
            <a:extLst>
              <a:ext uri="{FF2B5EF4-FFF2-40B4-BE49-F238E27FC236}">
                <a16:creationId xmlns:a16="http://schemas.microsoft.com/office/drawing/2014/main" id="{17472B96-7284-4AED-96BE-1B3419D259B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4200" b="1">
                <a:solidFill>
                  <a:srgbClr val="4C7816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05199" name="Text Box 15">
            <a:extLst>
              <a:ext uri="{FF2B5EF4-FFF2-40B4-BE49-F238E27FC236}">
                <a16:creationId xmlns:a16="http://schemas.microsoft.com/office/drawing/2014/main" id="{44502CA0-4BF6-4E5A-A203-D5F2600D481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3200" b="1">
                <a:solidFill>
                  <a:srgbClr val="CD8019"/>
                </a:solidFill>
                <a:latin typeface="Arial" panose="020B0604020202020204" pitchFamily="34" charset="0"/>
              </a:rPr>
              <a:t>1.7</a:t>
            </a:r>
          </a:p>
        </p:txBody>
      </p:sp>
      <p:sp>
        <p:nvSpPr>
          <p:cNvPr id="605200" name="Rectangle 16">
            <a:extLst>
              <a:ext uri="{FF2B5EF4-FFF2-40B4-BE49-F238E27FC236}">
                <a16:creationId xmlns:a16="http://schemas.microsoft.com/office/drawing/2014/main" id="{71F350F5-F7B4-4548-92D3-6344B84A3550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>
            <a:extLst>
              <a:ext uri="{FF2B5EF4-FFF2-40B4-BE49-F238E27FC236}">
                <a16:creationId xmlns:a16="http://schemas.microsoft.com/office/drawing/2014/main" id="{42424BD0-E4A4-4C0F-BBA2-5563CD2ABCB4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05205" name="Line 21">
            <a:extLst>
              <a:ext uri="{FF2B5EF4-FFF2-40B4-BE49-F238E27FC236}">
                <a16:creationId xmlns:a16="http://schemas.microsoft.com/office/drawing/2014/main" id="{6C84E512-6EAA-480C-801C-CAD407B16A03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7" name="Line 23">
            <a:extLst>
              <a:ext uri="{FF2B5EF4-FFF2-40B4-BE49-F238E27FC236}">
                <a16:creationId xmlns:a16="http://schemas.microsoft.com/office/drawing/2014/main" id="{FEB7468C-78D7-437E-9E86-905012ED51C7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8" name="Line 24">
            <a:extLst>
              <a:ext uri="{FF2B5EF4-FFF2-40B4-BE49-F238E27FC236}">
                <a16:creationId xmlns:a16="http://schemas.microsoft.com/office/drawing/2014/main" id="{60A186DA-ADDE-45F3-A8ED-A528CF7D6D16}"/>
              </a:ext>
            </a:extLst>
          </p:cNvPr>
          <p:cNvSpPr>
            <a:spLocks noChangeShapeType="1"/>
          </p:cNvSpPr>
          <p:nvPr userDrawn="1"/>
        </p:nvSpPr>
        <p:spPr bwMode="auto">
          <a:xfrm rot="-54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15" name="Freeform 31">
            <a:extLst>
              <a:ext uri="{FF2B5EF4-FFF2-40B4-BE49-F238E27FC236}">
                <a16:creationId xmlns:a16="http://schemas.microsoft.com/office/drawing/2014/main" id="{29C4695F-15BF-4096-8C30-89B358212232}"/>
              </a:ext>
            </a:extLst>
          </p:cNvPr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96 w 96"/>
              <a:gd name="T3" fmla="*/ 0 h 192"/>
              <a:gd name="T4" fmla="*/ 96 w 96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" name="Picture 15" descr="Lay Linear Algebra 6e cov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044700"/>
            <a:ext cx="32734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6" descr="Pearson Logo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E7AA-488F-4AD7-8B69-1C4FAEFD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18318-8E23-4455-B08A-6F56FB54E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D0FC5-B586-4E5D-ADE5-4A9A63E511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1.7- </a:t>
            </a:r>
            <a:fld id="{107F30A3-E1CD-4C50-B71D-2449B028F712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F6C69-892E-4F9F-91F7-2ED71D26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2021 Pearson Education, Inc. All Rights Reserved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9008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6CD9-F957-45F6-9DBE-652EE86C0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CB4F6-D7CA-4BC4-8A2E-3671BCDFC5C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12A07-D6AB-4E86-95D3-3E1BEB7D41AA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CB0C77-0FC0-4B17-B4E1-45461B84A946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8F0CE-8343-4B85-846A-08F6647088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1.7- </a:t>
            </a:r>
            <a:fld id="{26DB15AC-29AC-4F5A-B542-EE99EAB57816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5AC138C-2313-4E79-ADEF-DE5866F0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2600" y="6305550"/>
            <a:ext cx="5105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2021 Pearson Education, Inc. All Rights Reserved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53040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id="{85C61BBD-0672-4B97-9506-1AAB1C0AECE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Slide 1.7- </a:t>
            </a:r>
            <a:fld id="{BD554634-9344-4B53-9321-117CCAFE2691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451589" name="Rectangle 5">
            <a:extLst>
              <a:ext uri="{FF2B5EF4-FFF2-40B4-BE49-F238E27FC236}">
                <a16:creationId xmlns:a16="http://schemas.microsoft.com/office/drawing/2014/main" id="{E70A2715-6DE9-4011-A5E7-C62A74F9E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51590" name="Rectangle 6">
            <a:extLst>
              <a:ext uri="{FF2B5EF4-FFF2-40B4-BE49-F238E27FC236}">
                <a16:creationId xmlns:a16="http://schemas.microsoft.com/office/drawing/2014/main" id="{414450A1-8FA7-43E9-B510-29BB8975CE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5EB277F-214B-49EF-B030-511C143D6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2600" y="6305550"/>
            <a:ext cx="5029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Symbol" panose="05050102010706020507" pitchFamily="18" charset="2"/>
              <a:buNone/>
              <a:defRPr sz="120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/>
              <a:t>Copyright © 2021 Pearson Education, Inc. All Rights Reserved </a:t>
            </a:r>
            <a:endParaRPr lang="en-US" dirty="0"/>
          </a:p>
        </p:txBody>
      </p:sp>
      <p:sp>
        <p:nvSpPr>
          <p:cNvPr id="451597" name="Line 13">
            <a:extLst>
              <a:ext uri="{FF2B5EF4-FFF2-40B4-BE49-F238E27FC236}">
                <a16:creationId xmlns:a16="http://schemas.microsoft.com/office/drawing/2014/main" id="{7E8C1AC5-8585-4B05-81BC-A8AB51B876B2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16" descr="Pearson Logo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25" r:id="rId3"/>
  </p:sldLayoutIdLst>
  <p:transition spd="med"/>
  <p:hf hdr="0" dt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1.w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9.w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5.e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4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57.wmf"/><Relationship Id="rId3" Type="http://schemas.openxmlformats.org/officeDocument/2006/relationships/image" Target="../media/image58.png"/><Relationship Id="rId7" Type="http://schemas.openxmlformats.org/officeDocument/2006/relationships/image" Target="../media/image54.emf"/><Relationship Id="rId12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6.emf"/><Relationship Id="rId5" Type="http://schemas.openxmlformats.org/officeDocument/2006/relationships/image" Target="../media/image53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60.png"/><Relationship Id="rId4" Type="http://schemas.openxmlformats.org/officeDocument/2006/relationships/image" Target="../media/image5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oleObject" Target="../embeddings/oleObject52.bin"/><Relationship Id="rId7" Type="http://schemas.openxmlformats.org/officeDocument/2006/relationships/image" Target="../media/image6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64.png"/><Relationship Id="rId4" Type="http://schemas.openxmlformats.org/officeDocument/2006/relationships/image" Target="../media/image61.emf"/><Relationship Id="rId9" Type="http://schemas.openxmlformats.org/officeDocument/2006/relationships/image" Target="../media/image6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07E6E4CE-DDAC-48BB-8B69-B96185316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437251" name="Rectangle 3">
            <a:extLst>
              <a:ext uri="{FF2B5EF4-FFF2-40B4-BE49-F238E27FC236}">
                <a16:creationId xmlns:a16="http://schemas.microsoft.com/office/drawing/2014/main" id="{3DCA5DB2-7646-4512-819F-E7ECE5DDD01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Linear Equations</a:t>
            </a:r>
            <a:br>
              <a:rPr lang="en-US" altLang="en-US"/>
            </a:br>
            <a:r>
              <a:rPr lang="en-US" altLang="en-US"/>
              <a:t>in Linear Algebra</a:t>
            </a:r>
          </a:p>
        </p:txBody>
      </p:sp>
      <p:sp>
        <p:nvSpPr>
          <p:cNvPr id="437252" name="Rectangle 4">
            <a:extLst>
              <a:ext uri="{FF2B5EF4-FFF2-40B4-BE49-F238E27FC236}">
                <a16:creationId xmlns:a16="http://schemas.microsoft.com/office/drawing/2014/main" id="{1A84DA0A-B057-4670-9724-8DCC5E7F0B3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LINEAR INDEPENDENCE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EC9F3-66E7-4071-A28E-49F6E254CF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1.7- </a:t>
            </a:r>
            <a:fld id="{3602CD67-C63C-4B29-A92F-43FF6327F314}" type="slidenum">
              <a:rPr lang="en-US" altLang="en-US"/>
              <a:pPr/>
              <a:t>10</a:t>
            </a:fld>
            <a:endParaRPr lang="en-CA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4636A-B99F-404B-9BD7-3D5B5B27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60482" name="Rectangle 2">
            <a:extLst>
              <a:ext uri="{FF2B5EF4-FFF2-40B4-BE49-F238E27FC236}">
                <a16:creationId xmlns:a16="http://schemas.microsoft.com/office/drawing/2014/main" id="{A00AFDED-9496-46BC-B044-65DA1F8BA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SETS OF ONE OR TWO VECTORS</a:t>
            </a:r>
          </a:p>
        </p:txBody>
      </p:sp>
      <p:sp>
        <p:nvSpPr>
          <p:cNvPr id="660483" name="Rectangle 3">
            <a:extLst>
              <a:ext uri="{FF2B5EF4-FFF2-40B4-BE49-F238E27FC236}">
                <a16:creationId xmlns:a16="http://schemas.microsoft.com/office/drawing/2014/main" id="{61CF3F9F-A9D3-4DA3-8CDD-013B6B6F22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A set of two vectors {</a:t>
            </a:r>
            <a:r>
              <a:rPr lang="en-US" altLang="en-US" sz="2800" b="1"/>
              <a:t>v</a:t>
            </a:r>
            <a:r>
              <a:rPr lang="en-US" altLang="en-US" sz="2800" baseline="-25000"/>
              <a:t>1</a:t>
            </a:r>
            <a:r>
              <a:rPr lang="en-US" altLang="en-US" sz="2800"/>
              <a:t>, </a:t>
            </a:r>
            <a:r>
              <a:rPr lang="en-US" altLang="en-US" sz="2800" b="1"/>
              <a:t>v</a:t>
            </a:r>
            <a:r>
              <a:rPr lang="en-US" altLang="en-US" sz="2800" baseline="-25000"/>
              <a:t>2</a:t>
            </a:r>
            <a:r>
              <a:rPr lang="en-US" altLang="en-US" sz="2800"/>
              <a:t>} is linearly dependent if at least one of the vectors is a multiple of the other.</a:t>
            </a:r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The set is linearly independent if and only if neither of the vectors is a multiple of the other.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CF5F3ED-AF00-48E4-8757-52A1B3D6B4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1.7- </a:t>
            </a:r>
            <a:fld id="{D3AAF1C6-C398-4E06-A303-06F933131E50}" type="slidenum">
              <a:rPr lang="en-US" altLang="en-US"/>
              <a:pPr/>
              <a:t>11</a:t>
            </a:fld>
            <a:endParaRPr lang="en-CA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E652CE8-E1B3-446C-8851-FDB38B9A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61506" name="Rectangle 2">
            <a:extLst>
              <a:ext uri="{FF2B5EF4-FFF2-40B4-BE49-F238E27FC236}">
                <a16:creationId xmlns:a16="http://schemas.microsoft.com/office/drawing/2014/main" id="{CC3ED2E5-A431-43FC-91BB-BA5165C8B3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SETS OF TWO OR MORE VECTORS</a:t>
            </a:r>
          </a:p>
        </p:txBody>
      </p:sp>
      <p:sp>
        <p:nvSpPr>
          <p:cNvPr id="661507" name="Rectangle 3">
            <a:extLst>
              <a:ext uri="{FF2B5EF4-FFF2-40B4-BE49-F238E27FC236}">
                <a16:creationId xmlns:a16="http://schemas.microsoft.com/office/drawing/2014/main" id="{FB4AF4C0-2568-4B0C-9391-F9131017AA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b="1" dirty="0"/>
              <a:t>Theorem 7: </a:t>
            </a:r>
            <a:r>
              <a:rPr lang="en-US" altLang="en-US" sz="2800" dirty="0"/>
              <a:t>Characterization of Linearly Dependent Sets</a:t>
            </a:r>
          </a:p>
          <a:p>
            <a:r>
              <a:rPr lang="en-US" altLang="en-US" sz="2800" dirty="0"/>
              <a:t>An indexed set                           of two or more vectors is linearly dependent if and only if at least one of the vectors in </a:t>
            </a:r>
            <a:r>
              <a:rPr lang="en-US" altLang="en-US" sz="2800" i="1" dirty="0"/>
              <a:t>S</a:t>
            </a:r>
            <a:r>
              <a:rPr lang="en-US" altLang="en-US" sz="2800" dirty="0"/>
              <a:t> is a linear combination of the others. </a:t>
            </a:r>
          </a:p>
          <a:p>
            <a:r>
              <a:rPr lang="en-US" altLang="en-US" sz="2800" dirty="0"/>
              <a:t>In fact, if </a:t>
            </a:r>
            <a:r>
              <a:rPr lang="en-US" altLang="en-US" sz="2800" i="1" dirty="0"/>
              <a:t>S</a:t>
            </a:r>
            <a:r>
              <a:rPr lang="en-US" altLang="en-US" sz="2800" dirty="0"/>
              <a:t> is linearly dependent and           , then some </a:t>
            </a:r>
            <a:r>
              <a:rPr lang="en-US" altLang="en-US" sz="2800" b="1" dirty="0"/>
              <a:t>v</a:t>
            </a:r>
            <a:r>
              <a:rPr lang="en-US" altLang="en-US" sz="2800" i="1" baseline="-25000" dirty="0"/>
              <a:t>j</a:t>
            </a:r>
            <a:r>
              <a:rPr lang="en-US" altLang="en-US" sz="2800" dirty="0"/>
              <a:t> (with           ) is a linear combination of the preceding vectors,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     . </a:t>
            </a:r>
          </a:p>
        </p:txBody>
      </p:sp>
      <p:graphicFrame>
        <p:nvGraphicFramePr>
          <p:cNvPr id="661508" name="Object 4">
            <a:extLst>
              <a:ext uri="{FF2B5EF4-FFF2-40B4-BE49-F238E27FC236}">
                <a16:creationId xmlns:a16="http://schemas.microsoft.com/office/drawing/2014/main" id="{80593736-2D2B-4643-B195-AD22414205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059093"/>
              </p:ext>
            </p:extLst>
          </p:nvPr>
        </p:nvGraphicFramePr>
        <p:xfrm>
          <a:off x="3117850" y="2540000"/>
          <a:ext cx="22733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2273300" imgH="596900" progId="Equation.3">
                  <p:embed/>
                </p:oleObj>
              </mc:Choice>
              <mc:Fallback>
                <p:oleObj name="Equation" r:id="rId3" imgW="2273300" imgH="596900" progId="Equation.3">
                  <p:embed/>
                  <p:pic>
                    <p:nvPicPr>
                      <p:cNvPr id="661508" name="Object 4">
                        <a:extLst>
                          <a:ext uri="{FF2B5EF4-FFF2-40B4-BE49-F238E27FC236}">
                            <a16:creationId xmlns:a16="http://schemas.microsoft.com/office/drawing/2014/main" id="{80593736-2D2B-4643-B195-AD22414205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2540000"/>
                        <a:ext cx="22733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09" name="Object 5">
            <a:extLst>
              <a:ext uri="{FF2B5EF4-FFF2-40B4-BE49-F238E27FC236}">
                <a16:creationId xmlns:a16="http://schemas.microsoft.com/office/drawing/2014/main" id="{76FA1B17-CD19-4CBC-900C-6C4508D5B0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493301"/>
              </p:ext>
            </p:extLst>
          </p:nvPr>
        </p:nvGraphicFramePr>
        <p:xfrm>
          <a:off x="6165850" y="4330700"/>
          <a:ext cx="977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977900" imgH="558800" progId="Equation.3">
                  <p:embed/>
                </p:oleObj>
              </mc:Choice>
              <mc:Fallback>
                <p:oleObj name="Equation" r:id="rId5" imgW="977900" imgH="558800" progId="Equation.3">
                  <p:embed/>
                  <p:pic>
                    <p:nvPicPr>
                      <p:cNvPr id="661509" name="Object 5">
                        <a:extLst>
                          <a:ext uri="{FF2B5EF4-FFF2-40B4-BE49-F238E27FC236}">
                            <a16:creationId xmlns:a16="http://schemas.microsoft.com/office/drawing/2014/main" id="{76FA1B17-CD19-4CBC-900C-6C4508D5B0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850" y="4330700"/>
                        <a:ext cx="977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0" name="Object 6">
            <a:extLst>
              <a:ext uri="{FF2B5EF4-FFF2-40B4-BE49-F238E27FC236}">
                <a16:creationId xmlns:a16="http://schemas.microsoft.com/office/drawing/2014/main" id="{F8B2C337-0C42-4762-8AB2-6CFA7B9CF2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914400" imgH="371520" progId="Equation.DSMT4">
                  <p:embed/>
                </p:oleObj>
              </mc:Choice>
              <mc:Fallback>
                <p:oleObj name="Equation" r:id="rId7" imgW="914400" imgH="371520" progId="Equation.DSMT4">
                  <p:embed/>
                  <p:pic>
                    <p:nvPicPr>
                      <p:cNvPr id="661510" name="Object 6">
                        <a:extLst>
                          <a:ext uri="{FF2B5EF4-FFF2-40B4-BE49-F238E27FC236}">
                            <a16:creationId xmlns:a16="http://schemas.microsoft.com/office/drawing/2014/main" id="{F8B2C337-0C42-4762-8AB2-6CFA7B9CF2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0447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1" name="Object 7">
            <a:extLst>
              <a:ext uri="{FF2B5EF4-FFF2-40B4-BE49-F238E27FC236}">
                <a16:creationId xmlns:a16="http://schemas.microsoft.com/office/drawing/2014/main" id="{CDDDB3A8-1663-4CD6-8066-E789EA8B63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838700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761760" imgH="419040" progId="Equation.DSMT4">
                  <p:embed/>
                </p:oleObj>
              </mc:Choice>
              <mc:Fallback>
                <p:oleObj name="Equation" r:id="rId9" imgW="761760" imgH="419040" progId="Equation.DSMT4">
                  <p:embed/>
                  <p:pic>
                    <p:nvPicPr>
                      <p:cNvPr id="661511" name="Object 7">
                        <a:extLst>
                          <a:ext uri="{FF2B5EF4-FFF2-40B4-BE49-F238E27FC236}">
                            <a16:creationId xmlns:a16="http://schemas.microsoft.com/office/drawing/2014/main" id="{CDDDB3A8-1663-4CD6-8066-E789EA8B63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838700"/>
                        <a:ext cx="762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2" name="Object 8">
            <a:extLst>
              <a:ext uri="{FF2B5EF4-FFF2-40B4-BE49-F238E27FC236}">
                <a16:creationId xmlns:a16="http://schemas.microsoft.com/office/drawing/2014/main" id="{0C90860E-F9DF-47B7-AC49-E60E89665C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217167"/>
              </p:ext>
            </p:extLst>
          </p:nvPr>
        </p:nvGraphicFramePr>
        <p:xfrm>
          <a:off x="4503994" y="5243513"/>
          <a:ext cx="508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1" imgW="508000" imgH="520700" progId="Equation.3">
                  <p:embed/>
                </p:oleObj>
              </mc:Choice>
              <mc:Fallback>
                <p:oleObj name="Equation" r:id="rId11" imgW="508000" imgH="520700" progId="Equation.3">
                  <p:embed/>
                  <p:pic>
                    <p:nvPicPr>
                      <p:cNvPr id="661512" name="Object 8">
                        <a:extLst>
                          <a:ext uri="{FF2B5EF4-FFF2-40B4-BE49-F238E27FC236}">
                            <a16:creationId xmlns:a16="http://schemas.microsoft.com/office/drawing/2014/main" id="{0C90860E-F9DF-47B7-AC49-E60E89665C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994" y="5243513"/>
                        <a:ext cx="508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479EC68-1A45-4746-A585-C1AF95BC74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1.7- </a:t>
            </a:r>
            <a:fld id="{17937041-505B-4D51-8CFC-A5AD1B8FEB56}" type="slidenum">
              <a:rPr lang="en-US" altLang="en-US"/>
              <a:pPr/>
              <a:t>12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EE98AE-38C0-4073-9F22-BBDB2BAC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67650" name="Rectangle 2">
            <a:extLst>
              <a:ext uri="{FF2B5EF4-FFF2-40B4-BE49-F238E27FC236}">
                <a16:creationId xmlns:a16="http://schemas.microsoft.com/office/drawing/2014/main" id="{9C5E428C-DF7B-4CE4-ACC8-2BB20A916D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SETS OF TWO OR MORE VECTORS</a:t>
            </a:r>
          </a:p>
        </p:txBody>
      </p:sp>
      <p:sp>
        <p:nvSpPr>
          <p:cNvPr id="667651" name="Rectangle 3">
            <a:extLst>
              <a:ext uri="{FF2B5EF4-FFF2-40B4-BE49-F238E27FC236}">
                <a16:creationId xmlns:a16="http://schemas.microsoft.com/office/drawing/2014/main" id="{CC34A454-CBF1-43DF-8768-390E5EA2B2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altLang="en-US" sz="2800" b="1" dirty="0"/>
              <a:t>Proof:</a:t>
            </a:r>
            <a:r>
              <a:rPr lang="en-US" altLang="en-US" sz="2800" dirty="0"/>
              <a:t> If some </a:t>
            </a:r>
            <a:r>
              <a:rPr lang="en-US" altLang="en-US" sz="2800" b="1" dirty="0"/>
              <a:t>v</a:t>
            </a:r>
            <a:r>
              <a:rPr lang="en-US" altLang="en-US" sz="2800" i="1" baseline="-25000" dirty="0"/>
              <a:t>j</a:t>
            </a:r>
            <a:r>
              <a:rPr lang="en-US" altLang="en-US" sz="2800" dirty="0"/>
              <a:t> in </a:t>
            </a:r>
            <a:r>
              <a:rPr lang="en-US" altLang="en-US" sz="2800" i="1" dirty="0"/>
              <a:t>S</a:t>
            </a:r>
            <a:r>
              <a:rPr lang="en-US" altLang="en-US" sz="2800" dirty="0"/>
              <a:t> equals a linear combination of the other vectors, then </a:t>
            </a:r>
            <a:r>
              <a:rPr lang="en-US" altLang="en-US" sz="2800" b="1" dirty="0"/>
              <a:t>v</a:t>
            </a:r>
            <a:r>
              <a:rPr lang="en-US" altLang="en-US" sz="2800" i="1" baseline="-25000" dirty="0"/>
              <a:t>j</a:t>
            </a:r>
            <a:r>
              <a:rPr lang="en-US" altLang="en-US" sz="2800" dirty="0"/>
              <a:t> can be subtracted from both sides of the equation, producing a linear dependence relation with a nonzero weight        on </a:t>
            </a:r>
            <a:r>
              <a:rPr lang="en-US" altLang="en-US" sz="2800" b="1" dirty="0"/>
              <a:t>v</a:t>
            </a:r>
            <a:r>
              <a:rPr lang="en-US" altLang="en-US" sz="2800" i="1" baseline="-25000" dirty="0"/>
              <a:t>j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[For instance, if                             , then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  .]</a:t>
            </a:r>
          </a:p>
          <a:p>
            <a:r>
              <a:rPr lang="en-US" altLang="en-US" sz="2800" dirty="0"/>
              <a:t>Thus </a:t>
            </a:r>
            <a:r>
              <a:rPr lang="en-US" altLang="en-US" sz="2800" i="1" dirty="0"/>
              <a:t>S</a:t>
            </a:r>
            <a:r>
              <a:rPr lang="en-US" altLang="en-US" sz="2800" dirty="0"/>
              <a:t> is linearly dependent.</a:t>
            </a:r>
          </a:p>
          <a:p>
            <a:r>
              <a:rPr lang="en-US" altLang="en-US" sz="2800" dirty="0"/>
              <a:t>Conversely, suppose </a:t>
            </a:r>
            <a:r>
              <a:rPr lang="en-US" altLang="en-US" sz="2800" i="1" dirty="0"/>
              <a:t>S</a:t>
            </a:r>
            <a:r>
              <a:rPr lang="en-US" altLang="en-US" sz="2800" dirty="0"/>
              <a:t> is linearly dependent.</a:t>
            </a:r>
          </a:p>
          <a:p>
            <a:r>
              <a:rPr lang="en-US" altLang="en-US" sz="2800" dirty="0"/>
              <a:t>If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is zero, then it is a (trivial) linear combination of the other vectors in </a:t>
            </a:r>
            <a:r>
              <a:rPr lang="en-US" altLang="en-US" sz="2800" i="1" dirty="0"/>
              <a:t>S</a:t>
            </a:r>
            <a:r>
              <a:rPr lang="en-US" altLang="en-US" sz="2800" dirty="0"/>
              <a:t>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667652" name="Object 4">
            <a:extLst>
              <a:ext uri="{FF2B5EF4-FFF2-40B4-BE49-F238E27FC236}">
                <a16:creationId xmlns:a16="http://schemas.microsoft.com/office/drawing/2014/main" id="{7B9C9D99-5C67-4A2A-A26B-6D587311FC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2768600"/>
          <a:ext cx="6096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711000" imgH="431640" progId="Equation.DSMT4">
                  <p:embed/>
                </p:oleObj>
              </mc:Choice>
              <mc:Fallback>
                <p:oleObj name="Equation" r:id="rId3" imgW="711000" imgH="431640" progId="Equation.DSMT4">
                  <p:embed/>
                  <p:pic>
                    <p:nvPicPr>
                      <p:cNvPr id="667652" name="Object 4">
                        <a:extLst>
                          <a:ext uri="{FF2B5EF4-FFF2-40B4-BE49-F238E27FC236}">
                            <a16:creationId xmlns:a16="http://schemas.microsoft.com/office/drawing/2014/main" id="{7B9C9D99-5C67-4A2A-A26B-6D587311FC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768600"/>
                        <a:ext cx="60960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53" name="Object 5">
            <a:extLst>
              <a:ext uri="{FF2B5EF4-FFF2-40B4-BE49-F238E27FC236}">
                <a16:creationId xmlns:a16="http://schemas.microsoft.com/office/drawing/2014/main" id="{89DFBBDE-6C1A-477C-9DA7-4E8FCE919D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409558"/>
              </p:ext>
            </p:extLst>
          </p:nvPr>
        </p:nvGraphicFramePr>
        <p:xfrm>
          <a:off x="3257550" y="3175000"/>
          <a:ext cx="2425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2425700" imgH="558800" progId="Equation.3">
                  <p:embed/>
                </p:oleObj>
              </mc:Choice>
              <mc:Fallback>
                <p:oleObj name="Equation" r:id="rId5" imgW="2425700" imgH="558800" progId="Equation.3">
                  <p:embed/>
                  <p:pic>
                    <p:nvPicPr>
                      <p:cNvPr id="667653" name="Object 5">
                        <a:extLst>
                          <a:ext uri="{FF2B5EF4-FFF2-40B4-BE49-F238E27FC236}">
                            <a16:creationId xmlns:a16="http://schemas.microsoft.com/office/drawing/2014/main" id="{89DFBBDE-6C1A-477C-9DA7-4E8FCE919D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3175000"/>
                        <a:ext cx="2425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54" name="Object 6">
            <a:extLst>
              <a:ext uri="{FF2B5EF4-FFF2-40B4-BE49-F238E27FC236}">
                <a16:creationId xmlns:a16="http://schemas.microsoft.com/office/drawing/2014/main" id="{1E3C8290-7B4C-43B3-8B32-19BFCB3D8B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737279"/>
              </p:ext>
            </p:extLst>
          </p:nvPr>
        </p:nvGraphicFramePr>
        <p:xfrm>
          <a:off x="927100" y="3683000"/>
          <a:ext cx="62357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6235700" imgH="596900" progId="Equation.3">
                  <p:embed/>
                </p:oleObj>
              </mc:Choice>
              <mc:Fallback>
                <p:oleObj name="Equation" r:id="rId7" imgW="6235700" imgH="596900" progId="Equation.3">
                  <p:embed/>
                  <p:pic>
                    <p:nvPicPr>
                      <p:cNvPr id="667654" name="Object 6">
                        <a:extLst>
                          <a:ext uri="{FF2B5EF4-FFF2-40B4-BE49-F238E27FC236}">
                            <a16:creationId xmlns:a16="http://schemas.microsoft.com/office/drawing/2014/main" id="{1E3C8290-7B4C-43B3-8B32-19BFCB3D8B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3683000"/>
                        <a:ext cx="62357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D2EDACD-D868-4B4E-BF63-6317CED479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1.7- </a:t>
            </a:r>
            <a:fld id="{B9E0083F-ACA0-47C1-B953-83D5EBBA38B9}" type="slidenum">
              <a:rPr lang="en-US" altLang="en-US"/>
              <a:pPr/>
              <a:t>13</a:t>
            </a:fld>
            <a:endParaRPr lang="en-CA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4EF6F96-15F8-4D03-BD1F-C1DA3056A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68674" name="Rectangle 2">
            <a:extLst>
              <a:ext uri="{FF2B5EF4-FFF2-40B4-BE49-F238E27FC236}">
                <a16:creationId xmlns:a16="http://schemas.microsoft.com/office/drawing/2014/main" id="{82F81F8F-2AB4-4D7F-9DE6-22867ACBE6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SETS OF TWO OR MORE VECTORS</a:t>
            </a:r>
          </a:p>
        </p:txBody>
      </p:sp>
      <p:sp>
        <p:nvSpPr>
          <p:cNvPr id="668675" name="Rectangle 3">
            <a:extLst>
              <a:ext uri="{FF2B5EF4-FFF2-40B4-BE49-F238E27FC236}">
                <a16:creationId xmlns:a16="http://schemas.microsoft.com/office/drawing/2014/main" id="{C9B16071-5035-4519-B866-63523DFE58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648200"/>
          </a:xfrm>
        </p:spPr>
        <p:txBody>
          <a:bodyPr/>
          <a:lstStyle/>
          <a:p>
            <a:r>
              <a:rPr lang="en-US" altLang="en-US" sz="2800"/>
              <a:t>Otherwise,           , and there exist weights </a:t>
            </a:r>
            <a:r>
              <a:rPr lang="en-US" altLang="en-US" sz="2800" i="1"/>
              <a:t>c</a:t>
            </a:r>
            <a:r>
              <a:rPr lang="en-US" altLang="en-US" sz="2800" baseline="-25000"/>
              <a:t>1</a:t>
            </a:r>
            <a:r>
              <a:rPr lang="en-US" altLang="en-US" sz="2800"/>
              <a:t>, …, </a:t>
            </a:r>
            <a:r>
              <a:rPr lang="en-US" altLang="en-US" sz="2800" i="1"/>
              <a:t>c</a:t>
            </a:r>
            <a:r>
              <a:rPr lang="en-US" altLang="en-US" sz="2800" i="1" baseline="-25000"/>
              <a:t>p</a:t>
            </a:r>
            <a:r>
              <a:rPr lang="en-US" altLang="en-US" sz="2800"/>
              <a:t>, not all zero, such that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                                                                    .</a:t>
            </a:r>
          </a:p>
          <a:p>
            <a:endParaRPr lang="en-US" altLang="en-US" sz="2800"/>
          </a:p>
          <a:p>
            <a:r>
              <a:rPr lang="en-US" altLang="en-US" sz="2800"/>
              <a:t>Let </a:t>
            </a:r>
            <a:r>
              <a:rPr lang="en-US" altLang="en-US" sz="2800" i="1"/>
              <a:t>j</a:t>
            </a:r>
            <a:r>
              <a:rPr lang="en-US" altLang="en-US" sz="2800"/>
              <a:t> be the largest subscript for which           .</a:t>
            </a:r>
          </a:p>
          <a:p>
            <a:endParaRPr lang="en-US" altLang="en-US" sz="2800"/>
          </a:p>
          <a:p>
            <a:r>
              <a:rPr lang="en-US" altLang="en-US" sz="2800"/>
              <a:t>If          , then               , which is impossible because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              .</a:t>
            </a:r>
          </a:p>
          <a:p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</p:txBody>
      </p:sp>
      <p:graphicFrame>
        <p:nvGraphicFramePr>
          <p:cNvPr id="668676" name="Object 4">
            <a:extLst>
              <a:ext uri="{FF2B5EF4-FFF2-40B4-BE49-F238E27FC236}">
                <a16:creationId xmlns:a16="http://schemas.microsoft.com/office/drawing/2014/main" id="{182D4FDA-1CF9-4038-BBF8-1D21DFC1AF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729346"/>
              </p:ext>
            </p:extLst>
          </p:nvPr>
        </p:nvGraphicFramePr>
        <p:xfrm>
          <a:off x="2279650" y="1524000"/>
          <a:ext cx="977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977900" imgH="558800" progId="Equation.3">
                  <p:embed/>
                </p:oleObj>
              </mc:Choice>
              <mc:Fallback>
                <p:oleObj name="Equation" r:id="rId3" imgW="977900" imgH="558800" progId="Equation.3">
                  <p:embed/>
                  <p:pic>
                    <p:nvPicPr>
                      <p:cNvPr id="668676" name="Object 4">
                        <a:extLst>
                          <a:ext uri="{FF2B5EF4-FFF2-40B4-BE49-F238E27FC236}">
                            <a16:creationId xmlns:a16="http://schemas.microsoft.com/office/drawing/2014/main" id="{182D4FDA-1CF9-4038-BBF8-1D21DFC1AF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1524000"/>
                        <a:ext cx="977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77" name="Object 5">
            <a:extLst>
              <a:ext uri="{FF2B5EF4-FFF2-40B4-BE49-F238E27FC236}">
                <a16:creationId xmlns:a16="http://schemas.microsoft.com/office/drawing/2014/main" id="{9A01CDA6-7887-4650-A18B-0A25EF7C4E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706089"/>
              </p:ext>
            </p:extLst>
          </p:nvPr>
        </p:nvGraphicFramePr>
        <p:xfrm>
          <a:off x="2597150" y="2463800"/>
          <a:ext cx="4013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4013200" imgH="596900" progId="Equation.3">
                  <p:embed/>
                </p:oleObj>
              </mc:Choice>
              <mc:Fallback>
                <p:oleObj name="Equation" r:id="rId5" imgW="4013200" imgH="596900" progId="Equation.3">
                  <p:embed/>
                  <p:pic>
                    <p:nvPicPr>
                      <p:cNvPr id="668677" name="Object 5">
                        <a:extLst>
                          <a:ext uri="{FF2B5EF4-FFF2-40B4-BE49-F238E27FC236}">
                            <a16:creationId xmlns:a16="http://schemas.microsoft.com/office/drawing/2014/main" id="{9A01CDA6-7887-4650-A18B-0A25EF7C4E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2463800"/>
                        <a:ext cx="40132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78" name="Object 6">
            <a:extLst>
              <a:ext uri="{FF2B5EF4-FFF2-40B4-BE49-F238E27FC236}">
                <a16:creationId xmlns:a16="http://schemas.microsoft.com/office/drawing/2014/main" id="{B973C7E8-8E85-471D-B408-7FF1D3FDC8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3530600"/>
          <a:ext cx="952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952200" imgH="520560" progId="Equation.DSMT4">
                  <p:embed/>
                </p:oleObj>
              </mc:Choice>
              <mc:Fallback>
                <p:oleObj name="Equation" r:id="rId7" imgW="952200" imgH="520560" progId="Equation.DSMT4">
                  <p:embed/>
                  <p:pic>
                    <p:nvPicPr>
                      <p:cNvPr id="668678" name="Object 6">
                        <a:extLst>
                          <a:ext uri="{FF2B5EF4-FFF2-40B4-BE49-F238E27FC236}">
                            <a16:creationId xmlns:a16="http://schemas.microsoft.com/office/drawing/2014/main" id="{B973C7E8-8E85-471D-B408-7FF1D3FDC8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530600"/>
                        <a:ext cx="952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79" name="Object 7">
            <a:extLst>
              <a:ext uri="{FF2B5EF4-FFF2-40B4-BE49-F238E27FC236}">
                <a16:creationId xmlns:a16="http://schemas.microsoft.com/office/drawing/2014/main" id="{DD1D3918-CA79-481F-81D3-9901E94087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597400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9" imgW="761760" imgH="419040" progId="Equation.DSMT4">
                  <p:embed/>
                </p:oleObj>
              </mc:Choice>
              <mc:Fallback>
                <p:oleObj name="Equation" r:id="rId9" imgW="761760" imgH="419040" progId="Equation.DSMT4">
                  <p:embed/>
                  <p:pic>
                    <p:nvPicPr>
                      <p:cNvPr id="668679" name="Object 7">
                        <a:extLst>
                          <a:ext uri="{FF2B5EF4-FFF2-40B4-BE49-F238E27FC236}">
                            <a16:creationId xmlns:a16="http://schemas.microsoft.com/office/drawing/2014/main" id="{DD1D3918-CA79-481F-81D3-9901E94087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597400"/>
                        <a:ext cx="762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80" name="Object 8">
            <a:extLst>
              <a:ext uri="{FF2B5EF4-FFF2-40B4-BE49-F238E27FC236}">
                <a16:creationId xmlns:a16="http://schemas.microsoft.com/office/drawing/2014/main" id="{ACB6FAF3-3C97-4F36-9D1E-243A501413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038797"/>
              </p:ext>
            </p:extLst>
          </p:nvPr>
        </p:nvGraphicFramePr>
        <p:xfrm>
          <a:off x="2730500" y="4521200"/>
          <a:ext cx="1231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1" imgW="1231900" imgH="558800" progId="Equation.3">
                  <p:embed/>
                </p:oleObj>
              </mc:Choice>
              <mc:Fallback>
                <p:oleObj name="Equation" r:id="rId11" imgW="1231900" imgH="558800" progId="Equation.3">
                  <p:embed/>
                  <p:pic>
                    <p:nvPicPr>
                      <p:cNvPr id="668680" name="Object 8">
                        <a:extLst>
                          <a:ext uri="{FF2B5EF4-FFF2-40B4-BE49-F238E27FC236}">
                            <a16:creationId xmlns:a16="http://schemas.microsoft.com/office/drawing/2014/main" id="{ACB6FAF3-3C97-4F36-9D1E-243A501413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4521200"/>
                        <a:ext cx="1231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81" name="Object 9">
            <a:extLst>
              <a:ext uri="{FF2B5EF4-FFF2-40B4-BE49-F238E27FC236}">
                <a16:creationId xmlns:a16="http://schemas.microsoft.com/office/drawing/2014/main" id="{A403F23B-E52F-4661-B93B-F5E86320E1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103237"/>
              </p:ext>
            </p:extLst>
          </p:nvPr>
        </p:nvGraphicFramePr>
        <p:xfrm>
          <a:off x="755650" y="5029200"/>
          <a:ext cx="977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13" imgW="977900" imgH="558800" progId="Equation.3">
                  <p:embed/>
                </p:oleObj>
              </mc:Choice>
              <mc:Fallback>
                <p:oleObj name="Equation" r:id="rId13" imgW="977900" imgH="558800" progId="Equation.3">
                  <p:embed/>
                  <p:pic>
                    <p:nvPicPr>
                      <p:cNvPr id="668681" name="Object 9">
                        <a:extLst>
                          <a:ext uri="{FF2B5EF4-FFF2-40B4-BE49-F238E27FC236}">
                            <a16:creationId xmlns:a16="http://schemas.microsoft.com/office/drawing/2014/main" id="{A403F23B-E52F-4661-B93B-F5E86320E1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029200"/>
                        <a:ext cx="977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1AA68AD-DE8F-4EA7-96F2-87B563E377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1.7- </a:t>
            </a:r>
            <a:fld id="{9A297EB8-E4BC-478A-B9AC-5520607AC34A}" type="slidenum">
              <a:rPr lang="en-US" altLang="en-US"/>
              <a:pPr/>
              <a:t>14</a:t>
            </a:fld>
            <a:endParaRPr lang="en-CA" altLang="en-US"/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704AC24C-319D-49A3-BE88-ACED8516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69698" name="Rectangle 2">
            <a:extLst>
              <a:ext uri="{FF2B5EF4-FFF2-40B4-BE49-F238E27FC236}">
                <a16:creationId xmlns:a16="http://schemas.microsoft.com/office/drawing/2014/main" id="{F655806D-82B5-42A6-B727-103C2A5C3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SETS OF TWO OR MORE VECTORS</a:t>
            </a:r>
          </a:p>
        </p:txBody>
      </p:sp>
      <p:sp>
        <p:nvSpPr>
          <p:cNvPr id="669699" name="Rectangle 3">
            <a:extLst>
              <a:ext uri="{FF2B5EF4-FFF2-40B4-BE49-F238E27FC236}">
                <a16:creationId xmlns:a16="http://schemas.microsoft.com/office/drawing/2014/main" id="{6195F5AD-588A-4D4E-B98A-5B258BA51A7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600200"/>
            <a:ext cx="8686800" cy="4572000"/>
          </a:xfrm>
        </p:spPr>
        <p:txBody>
          <a:bodyPr/>
          <a:lstStyle/>
          <a:p>
            <a:r>
              <a:rPr lang="en-US" altLang="en-US" sz="2800"/>
              <a:t>So         , and</a:t>
            </a:r>
          </a:p>
        </p:txBody>
      </p:sp>
      <p:graphicFrame>
        <p:nvGraphicFramePr>
          <p:cNvPr id="669700" name="Object 4">
            <a:extLst>
              <a:ext uri="{FF2B5EF4-FFF2-40B4-BE49-F238E27FC236}">
                <a16:creationId xmlns:a16="http://schemas.microsoft.com/office/drawing/2014/main" id="{1431B37B-61C3-4056-B36D-6B540756C468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990600" y="1676400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761760" imgH="419040" progId="Equation.DSMT4">
                  <p:embed/>
                </p:oleObj>
              </mc:Choice>
              <mc:Fallback>
                <p:oleObj name="Equation" r:id="rId3" imgW="761760" imgH="419040" progId="Equation.DSMT4">
                  <p:embed/>
                  <p:pic>
                    <p:nvPicPr>
                      <p:cNvPr id="669700" name="Object 4">
                        <a:extLst>
                          <a:ext uri="{FF2B5EF4-FFF2-40B4-BE49-F238E27FC236}">
                            <a16:creationId xmlns:a16="http://schemas.microsoft.com/office/drawing/2014/main" id="{1431B37B-61C3-4056-B36D-6B540756C4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76400"/>
                        <a:ext cx="762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02" name="Object 6">
            <a:extLst>
              <a:ext uri="{FF2B5EF4-FFF2-40B4-BE49-F238E27FC236}">
                <a16:creationId xmlns:a16="http://schemas.microsoft.com/office/drawing/2014/main" id="{F80CB133-A3C8-4644-A178-EFA99A7ECB15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111619295"/>
              </p:ext>
            </p:extLst>
          </p:nvPr>
        </p:nvGraphicFramePr>
        <p:xfrm>
          <a:off x="809625" y="2209800"/>
          <a:ext cx="65341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6629400" imgH="596900" progId="Equation.3">
                  <p:embed/>
                </p:oleObj>
              </mc:Choice>
              <mc:Fallback>
                <p:oleObj name="Equation" r:id="rId5" imgW="6629400" imgH="596900" progId="Equation.3">
                  <p:embed/>
                  <p:pic>
                    <p:nvPicPr>
                      <p:cNvPr id="669702" name="Object 6">
                        <a:extLst>
                          <a:ext uri="{FF2B5EF4-FFF2-40B4-BE49-F238E27FC236}">
                            <a16:creationId xmlns:a16="http://schemas.microsoft.com/office/drawing/2014/main" id="{F80CB133-A3C8-4644-A178-EFA99A7ECB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2209800"/>
                        <a:ext cx="653415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05" name="Object 9">
            <a:extLst>
              <a:ext uri="{FF2B5EF4-FFF2-40B4-BE49-F238E27FC236}">
                <a16:creationId xmlns:a16="http://schemas.microsoft.com/office/drawing/2014/main" id="{7D31CC18-FC0D-42CB-BA6A-1228B3BE07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87103"/>
              </p:ext>
            </p:extLst>
          </p:nvPr>
        </p:nvGraphicFramePr>
        <p:xfrm>
          <a:off x="1939925" y="2930525"/>
          <a:ext cx="44291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3987800" imgH="596900" progId="Equation.3">
                  <p:embed/>
                </p:oleObj>
              </mc:Choice>
              <mc:Fallback>
                <p:oleObj name="Equation" r:id="rId7" imgW="3987800" imgH="596900" progId="Equation.3">
                  <p:embed/>
                  <p:pic>
                    <p:nvPicPr>
                      <p:cNvPr id="669705" name="Object 9">
                        <a:extLst>
                          <a:ext uri="{FF2B5EF4-FFF2-40B4-BE49-F238E27FC236}">
                            <a16:creationId xmlns:a16="http://schemas.microsoft.com/office/drawing/2014/main" id="{7D31CC18-FC0D-42CB-BA6A-1228B3BE07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925" y="2930525"/>
                        <a:ext cx="442912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06" name="Object 10">
            <a:extLst>
              <a:ext uri="{FF2B5EF4-FFF2-40B4-BE49-F238E27FC236}">
                <a16:creationId xmlns:a16="http://schemas.microsoft.com/office/drawing/2014/main" id="{1E35DBEB-68F5-48DC-9D6F-01445166D2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814917"/>
              </p:ext>
            </p:extLst>
          </p:nvPr>
        </p:nvGraphicFramePr>
        <p:xfrm>
          <a:off x="2266950" y="3790950"/>
          <a:ext cx="52197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9" imgW="5219700" imgH="1308100" progId="Equation.3">
                  <p:embed/>
                </p:oleObj>
              </mc:Choice>
              <mc:Fallback>
                <p:oleObj name="Equation" r:id="rId9" imgW="5219700" imgH="1308100" progId="Equation.3">
                  <p:embed/>
                  <p:pic>
                    <p:nvPicPr>
                      <p:cNvPr id="669706" name="Object 10">
                        <a:extLst>
                          <a:ext uri="{FF2B5EF4-FFF2-40B4-BE49-F238E27FC236}">
                            <a16:creationId xmlns:a16="http://schemas.microsoft.com/office/drawing/2014/main" id="{1E35DBEB-68F5-48DC-9D6F-01445166D2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3790950"/>
                        <a:ext cx="52197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AF0CD6-1D64-4285-931C-E1DB384C2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1.7- </a:t>
            </a:r>
            <a:fld id="{9589BE9A-8CD1-4461-8964-C8B767689DA1}" type="slidenum">
              <a:rPr lang="en-US" altLang="en-US"/>
              <a:pPr/>
              <a:t>15</a:t>
            </a:fld>
            <a:endParaRPr lang="en-CA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40CCE1-B0BF-411D-971B-E318A365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62530" name="Rectangle 2">
            <a:extLst>
              <a:ext uri="{FF2B5EF4-FFF2-40B4-BE49-F238E27FC236}">
                <a16:creationId xmlns:a16="http://schemas.microsoft.com/office/drawing/2014/main" id="{78BFE511-A810-4C0E-91BE-B3E6D26633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SETS OF TWO OR MORE VECTORS</a:t>
            </a:r>
          </a:p>
        </p:txBody>
      </p:sp>
      <p:sp>
        <p:nvSpPr>
          <p:cNvPr id="662531" name="Rectangle 3">
            <a:extLst>
              <a:ext uri="{FF2B5EF4-FFF2-40B4-BE49-F238E27FC236}">
                <a16:creationId xmlns:a16="http://schemas.microsoft.com/office/drawing/2014/main" id="{CFF7E654-BA18-4212-A647-749C2DB717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Theorem 7 does </a:t>
            </a:r>
            <a:r>
              <a:rPr lang="en-US" altLang="en-US" sz="2800" i="1" dirty="0"/>
              <a:t>not</a:t>
            </a:r>
            <a:r>
              <a:rPr lang="en-US" altLang="en-US" sz="2800" dirty="0"/>
              <a:t> say that </a:t>
            </a:r>
            <a:r>
              <a:rPr lang="en-US" altLang="en-US" sz="2800" i="1" dirty="0"/>
              <a:t>every</a:t>
            </a:r>
            <a:r>
              <a:rPr lang="en-US" altLang="en-US" sz="2800" dirty="0"/>
              <a:t> vector in a linearly dependent set is a linear combination of the preceding vectors.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A vector in a linearly dependent set may fail to be a linear combination of the other vectors.</a:t>
            </a:r>
          </a:p>
          <a:p>
            <a:pPr>
              <a:lnSpc>
                <a:spcPct val="80000"/>
              </a:lnSpc>
            </a:pPr>
            <a:endParaRPr lang="en-US" altLang="en-US" sz="2800" b="1" dirty="0"/>
          </a:p>
          <a:p>
            <a:pPr>
              <a:lnSpc>
                <a:spcPct val="80000"/>
              </a:lnSpc>
            </a:pPr>
            <a:endParaRPr lang="en-US" altLang="en-US" sz="2800" b="1" dirty="0"/>
          </a:p>
          <a:p>
            <a:pPr>
              <a:lnSpc>
                <a:spcPct val="80000"/>
              </a:lnSpc>
            </a:pPr>
            <a:r>
              <a:rPr lang="en-US" altLang="en-US" sz="2800" b="1" dirty="0"/>
              <a:t>Example 2:</a:t>
            </a:r>
            <a:r>
              <a:rPr lang="en-US" altLang="en-US" sz="2800" dirty="0"/>
              <a:t> Let                and                . Describe the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set spanned by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v</a:t>
            </a:r>
            <a:r>
              <a:rPr lang="en-US" altLang="en-US" sz="2800" dirty="0"/>
              <a:t>, and explain why a vector </a:t>
            </a:r>
            <a:r>
              <a:rPr lang="en-US" altLang="en-US" sz="2800" b="1" dirty="0"/>
              <a:t>w</a:t>
            </a:r>
            <a:r>
              <a:rPr lang="en-US" altLang="en-US" sz="2800" dirty="0"/>
              <a:t> is in Span {</a:t>
            </a:r>
            <a:r>
              <a:rPr lang="en-US" altLang="en-US" sz="2800" b="1" dirty="0"/>
              <a:t>u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dirty="0"/>
              <a:t>} if and only if {</a:t>
            </a:r>
            <a:r>
              <a:rPr lang="en-US" altLang="en-US" sz="2800" b="1" dirty="0"/>
              <a:t>u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dirty="0"/>
              <a:t>, </a:t>
            </a:r>
            <a:r>
              <a:rPr lang="en-US" altLang="en-US" sz="2800" b="1" dirty="0"/>
              <a:t>w</a:t>
            </a:r>
            <a:r>
              <a:rPr lang="en-US" altLang="en-US" sz="2800" dirty="0"/>
              <a:t>} is linearly dependent. </a:t>
            </a:r>
          </a:p>
        </p:txBody>
      </p:sp>
      <p:graphicFrame>
        <p:nvGraphicFramePr>
          <p:cNvPr id="662532" name="Object 4">
            <a:extLst>
              <a:ext uri="{FF2B5EF4-FFF2-40B4-BE49-F238E27FC236}">
                <a16:creationId xmlns:a16="http://schemas.microsoft.com/office/drawing/2014/main" id="{D8F457EE-1429-4034-9919-2360137CF9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347374"/>
              </p:ext>
            </p:extLst>
          </p:nvPr>
        </p:nvGraphicFramePr>
        <p:xfrm>
          <a:off x="3244850" y="3143250"/>
          <a:ext cx="13335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1333500" imgH="1917700" progId="Equation.3">
                  <p:embed/>
                </p:oleObj>
              </mc:Choice>
              <mc:Fallback>
                <p:oleObj name="Equation" r:id="rId3" imgW="1333500" imgH="1917700" progId="Equation.3">
                  <p:embed/>
                  <p:pic>
                    <p:nvPicPr>
                      <p:cNvPr id="662532" name="Object 4">
                        <a:extLst>
                          <a:ext uri="{FF2B5EF4-FFF2-40B4-BE49-F238E27FC236}">
                            <a16:creationId xmlns:a16="http://schemas.microsoft.com/office/drawing/2014/main" id="{D8F457EE-1429-4034-9919-2360137CF9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50" y="3143250"/>
                        <a:ext cx="1333500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33" name="Object 5">
            <a:extLst>
              <a:ext uri="{FF2B5EF4-FFF2-40B4-BE49-F238E27FC236}">
                <a16:creationId xmlns:a16="http://schemas.microsoft.com/office/drawing/2014/main" id="{61EDFC72-1140-4D16-9843-81B512FF93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264610"/>
              </p:ext>
            </p:extLst>
          </p:nvPr>
        </p:nvGraphicFramePr>
        <p:xfrm>
          <a:off x="5143500" y="3143250"/>
          <a:ext cx="13335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1333500" imgH="1917700" progId="Equation.3">
                  <p:embed/>
                </p:oleObj>
              </mc:Choice>
              <mc:Fallback>
                <p:oleObj name="Equation" r:id="rId5" imgW="1333500" imgH="1917700" progId="Equation.3">
                  <p:embed/>
                  <p:pic>
                    <p:nvPicPr>
                      <p:cNvPr id="662533" name="Object 5">
                        <a:extLst>
                          <a:ext uri="{FF2B5EF4-FFF2-40B4-BE49-F238E27FC236}">
                            <a16:creationId xmlns:a16="http://schemas.microsoft.com/office/drawing/2014/main" id="{61EDFC72-1140-4D16-9843-81B512FF93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3143250"/>
                        <a:ext cx="1333500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6F70924-E3BD-445B-A4AD-611A4A1B8A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1.7- </a:t>
            </a:r>
            <a:fld id="{B89E7EE1-A5B4-4514-AC20-5E74BF6EA3D0}" type="slidenum">
              <a:rPr lang="en-US" altLang="en-US"/>
              <a:pPr/>
              <a:t>16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0D1C12D-7BB6-4656-AA1F-794279CE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63554" name="Rectangle 2">
            <a:extLst>
              <a:ext uri="{FF2B5EF4-FFF2-40B4-BE49-F238E27FC236}">
                <a16:creationId xmlns:a16="http://schemas.microsoft.com/office/drawing/2014/main" id="{4FB64916-006F-4512-A41F-9F97A06C62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SETS OF TWO OR MORE VECTORS</a:t>
            </a:r>
          </a:p>
        </p:txBody>
      </p:sp>
      <p:sp>
        <p:nvSpPr>
          <p:cNvPr id="663555" name="Rectangle 3">
            <a:extLst>
              <a:ext uri="{FF2B5EF4-FFF2-40B4-BE49-F238E27FC236}">
                <a16:creationId xmlns:a16="http://schemas.microsoft.com/office/drawing/2014/main" id="{20B5CB80-B5F3-43D9-AB14-AF044B6867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r>
              <a:rPr lang="en-US" altLang="en-US" sz="2800" b="1" dirty="0"/>
              <a:t>Solution:</a:t>
            </a:r>
            <a:r>
              <a:rPr lang="en-US" altLang="en-US" sz="2800" dirty="0"/>
              <a:t> The vectors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v</a:t>
            </a:r>
            <a:r>
              <a:rPr lang="en-US" altLang="en-US" sz="2800" dirty="0"/>
              <a:t> are linearly independent because neither vector is a multiple of the other, and so they span a plane in      .</a:t>
            </a:r>
          </a:p>
          <a:p>
            <a:r>
              <a:rPr lang="en-US" altLang="en-US" sz="2800" dirty="0"/>
              <a:t>Span {</a:t>
            </a:r>
            <a:r>
              <a:rPr lang="en-US" altLang="en-US" sz="2800" b="1" dirty="0"/>
              <a:t>u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dirty="0"/>
              <a:t>} is the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1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-plane (with          ).</a:t>
            </a:r>
          </a:p>
          <a:p>
            <a:r>
              <a:rPr lang="en-US" altLang="en-US" sz="2800" dirty="0"/>
              <a:t>If </a:t>
            </a:r>
            <a:r>
              <a:rPr lang="en-US" altLang="en-US" sz="2800" b="1" dirty="0"/>
              <a:t>w</a:t>
            </a:r>
            <a:r>
              <a:rPr lang="en-US" altLang="en-US" sz="2800" dirty="0"/>
              <a:t> is a linear combination of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v</a:t>
            </a:r>
            <a:r>
              <a:rPr lang="en-US" altLang="en-US" sz="2800" dirty="0"/>
              <a:t>, then {</a:t>
            </a:r>
            <a:r>
              <a:rPr lang="en-US" altLang="en-US" sz="2800" b="1" dirty="0"/>
              <a:t>u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dirty="0"/>
              <a:t>, </a:t>
            </a:r>
            <a:r>
              <a:rPr lang="en-US" altLang="en-US" sz="2800" b="1" dirty="0"/>
              <a:t>w</a:t>
            </a:r>
            <a:r>
              <a:rPr lang="en-US" altLang="en-US" sz="2800" dirty="0"/>
              <a:t>} is linearly dependent, by Theorem 7.</a:t>
            </a:r>
          </a:p>
          <a:p>
            <a:r>
              <a:rPr lang="en-US" altLang="en-US" sz="2800" dirty="0"/>
              <a:t>Conversely, suppose that {</a:t>
            </a:r>
            <a:r>
              <a:rPr lang="en-US" altLang="en-US" sz="2800" b="1" dirty="0"/>
              <a:t>u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dirty="0"/>
              <a:t>, </a:t>
            </a:r>
            <a:r>
              <a:rPr lang="en-US" altLang="en-US" sz="2800" b="1" dirty="0"/>
              <a:t>w</a:t>
            </a:r>
            <a:r>
              <a:rPr lang="en-US" altLang="en-US" sz="2800" dirty="0"/>
              <a:t>} is linearly dependent.</a:t>
            </a:r>
          </a:p>
          <a:p>
            <a:r>
              <a:rPr lang="en-US" altLang="en-US" sz="2800" dirty="0"/>
              <a:t>By theorem 7, some vector in {</a:t>
            </a:r>
            <a:r>
              <a:rPr lang="en-US" altLang="en-US" sz="2800" b="1" dirty="0"/>
              <a:t>u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dirty="0"/>
              <a:t>, </a:t>
            </a:r>
            <a:r>
              <a:rPr lang="en-US" altLang="en-US" sz="2800" b="1" dirty="0"/>
              <a:t>w</a:t>
            </a:r>
            <a:r>
              <a:rPr lang="en-US" altLang="en-US" sz="2800" dirty="0"/>
              <a:t>} is a linear combination of the preceding vectors (since           ).</a:t>
            </a:r>
          </a:p>
          <a:p>
            <a:r>
              <a:rPr lang="en-US" altLang="en-US" sz="2800" dirty="0"/>
              <a:t>That vector must be </a:t>
            </a:r>
            <a:r>
              <a:rPr lang="en-US" altLang="en-US" sz="2800" b="1" dirty="0"/>
              <a:t>w</a:t>
            </a:r>
            <a:r>
              <a:rPr lang="en-US" altLang="en-US" sz="2800" dirty="0"/>
              <a:t>, since </a:t>
            </a:r>
            <a:r>
              <a:rPr lang="en-US" altLang="en-US" sz="2800" b="1" dirty="0"/>
              <a:t>v</a:t>
            </a:r>
            <a:r>
              <a:rPr lang="en-US" altLang="en-US" sz="2800" dirty="0"/>
              <a:t> is not a multiple of </a:t>
            </a:r>
            <a:r>
              <a:rPr lang="en-US" altLang="en-US" sz="2800" b="1" dirty="0"/>
              <a:t>u</a:t>
            </a:r>
            <a:r>
              <a:rPr lang="en-US" altLang="en-US" sz="2800" dirty="0"/>
              <a:t>. </a:t>
            </a:r>
          </a:p>
          <a:p>
            <a:endParaRPr lang="en-US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3556" name="Object 4">
                <a:extLst>
                  <a:ext uri="{FF2B5EF4-FFF2-40B4-BE49-F238E27FC236}">
                    <a16:creationId xmlns:a16="http://schemas.microsoft.com/office/drawing/2014/main" id="{B029C098-C883-4016-987F-FC06C4D46A52}"/>
                  </a:ext>
                </a:extLst>
              </p:cNvPr>
              <p:cNvSpPr txBox="1"/>
              <p:nvPr/>
            </p:nvSpPr>
            <p:spPr bwMode="auto">
              <a:xfrm>
                <a:off x="6248400" y="2019300"/>
                <a:ext cx="4445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63556" name="Object 4">
                <a:extLst>
                  <a:ext uri="{FF2B5EF4-FFF2-40B4-BE49-F238E27FC236}">
                    <a16:creationId xmlns:a16="http://schemas.microsoft.com/office/drawing/2014/main" id="{B029C098-C883-4016-987F-FC06C4D46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48400" y="2019300"/>
                <a:ext cx="444500" cy="393700"/>
              </a:xfrm>
              <a:prstGeom prst="rect">
                <a:avLst/>
              </a:prstGeom>
              <a:blipFill>
                <a:blip r:embed="rId3"/>
                <a:stretch>
                  <a:fillRect l="-8219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63557" name="Object 5">
            <a:extLst>
              <a:ext uri="{FF2B5EF4-FFF2-40B4-BE49-F238E27FC236}">
                <a16:creationId xmlns:a16="http://schemas.microsoft.com/office/drawing/2014/main" id="{5D5B0651-C664-4249-8A2F-43F5D3751A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2590800"/>
          <a:ext cx="838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4" imgW="952200" imgH="482400" progId="Equation.DSMT4">
                  <p:embed/>
                </p:oleObj>
              </mc:Choice>
              <mc:Fallback>
                <p:oleObj name="Equation" r:id="rId4" imgW="952200" imgH="482400" progId="Equation.DSMT4">
                  <p:embed/>
                  <p:pic>
                    <p:nvPicPr>
                      <p:cNvPr id="663557" name="Object 5">
                        <a:extLst>
                          <a:ext uri="{FF2B5EF4-FFF2-40B4-BE49-F238E27FC236}">
                            <a16:creationId xmlns:a16="http://schemas.microsoft.com/office/drawing/2014/main" id="{5D5B0651-C664-4249-8A2F-43F5D3751A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590800"/>
                        <a:ext cx="8382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58" name="Object 6">
            <a:extLst>
              <a:ext uri="{FF2B5EF4-FFF2-40B4-BE49-F238E27FC236}">
                <a16:creationId xmlns:a16="http://schemas.microsoft.com/office/drawing/2014/main" id="{7AC448F8-6BD7-45ED-BE96-4BE48EEEE7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914436"/>
              </p:ext>
            </p:extLst>
          </p:nvPr>
        </p:nvGraphicFramePr>
        <p:xfrm>
          <a:off x="7156450" y="5410200"/>
          <a:ext cx="863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6" imgW="863600" imgH="342900" progId="Equation.3">
                  <p:embed/>
                </p:oleObj>
              </mc:Choice>
              <mc:Fallback>
                <p:oleObj name="Equation" r:id="rId6" imgW="863600" imgH="342900" progId="Equation.3">
                  <p:embed/>
                  <p:pic>
                    <p:nvPicPr>
                      <p:cNvPr id="663558" name="Object 6">
                        <a:extLst>
                          <a:ext uri="{FF2B5EF4-FFF2-40B4-BE49-F238E27FC236}">
                            <a16:creationId xmlns:a16="http://schemas.microsoft.com/office/drawing/2014/main" id="{7AC448F8-6BD7-45ED-BE96-4BE48EEEE7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450" y="5410200"/>
                        <a:ext cx="863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5CCAECF-4032-4DE8-B222-8DF8FE1FE9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1.7- </a:t>
            </a:r>
            <a:fld id="{5A3E0C49-C15F-41B0-8C73-B45AFAFCE299}" type="slidenum">
              <a:rPr lang="en-US" altLang="en-US"/>
              <a:pPr/>
              <a:t>17</a:t>
            </a:fld>
            <a:endParaRPr lang="en-CA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4D78AA2-F751-4B40-BA79-4E221C3F5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64578" name="Rectangle 2">
            <a:extLst>
              <a:ext uri="{FF2B5EF4-FFF2-40B4-BE49-F238E27FC236}">
                <a16:creationId xmlns:a16="http://schemas.microsoft.com/office/drawing/2014/main" id="{741264DE-C895-426A-A0B1-89843DC3D0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SETS OF TWO OR MORE VECTORS</a:t>
            </a:r>
          </a:p>
        </p:txBody>
      </p:sp>
      <p:sp>
        <p:nvSpPr>
          <p:cNvPr id="664579" name="Rectangle 3">
            <a:extLst>
              <a:ext uri="{FF2B5EF4-FFF2-40B4-BE49-F238E27FC236}">
                <a16:creationId xmlns:a16="http://schemas.microsoft.com/office/drawing/2014/main" id="{40A50875-E956-424D-A94C-5A2BAB9172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257800"/>
          </a:xfrm>
        </p:spPr>
        <p:txBody>
          <a:bodyPr/>
          <a:lstStyle/>
          <a:p>
            <a:r>
              <a:rPr lang="en-US" altLang="en-US" sz="2800" dirty="0"/>
              <a:t>So </a:t>
            </a:r>
            <a:r>
              <a:rPr lang="en-US" altLang="en-US" sz="2800" b="1" dirty="0"/>
              <a:t>w</a:t>
            </a:r>
            <a:r>
              <a:rPr lang="en-US" altLang="en-US" sz="2800" dirty="0"/>
              <a:t> is in Span {</a:t>
            </a:r>
            <a:r>
              <a:rPr lang="en-US" altLang="en-US" sz="2800" b="1" dirty="0"/>
              <a:t>u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dirty="0"/>
              <a:t>}. See the figures given below.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Example 2 generalizes to any set {</a:t>
            </a:r>
            <a:r>
              <a:rPr lang="en-US" altLang="en-US" sz="2800" b="1" dirty="0"/>
              <a:t>u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dirty="0"/>
              <a:t>, </a:t>
            </a:r>
            <a:r>
              <a:rPr lang="en-US" altLang="en-US" sz="2800" b="1" dirty="0"/>
              <a:t>w</a:t>
            </a:r>
            <a:r>
              <a:rPr lang="en-US" altLang="en-US" sz="2800" dirty="0"/>
              <a:t>} in      with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v</a:t>
            </a:r>
            <a:r>
              <a:rPr lang="en-US" altLang="en-US" sz="2800" dirty="0"/>
              <a:t> linearly independent.</a:t>
            </a:r>
          </a:p>
          <a:p>
            <a:r>
              <a:rPr lang="en-US" altLang="en-US" sz="2800" dirty="0"/>
              <a:t>The set {</a:t>
            </a:r>
            <a:r>
              <a:rPr lang="en-US" altLang="en-US" sz="2800" b="1" dirty="0"/>
              <a:t>u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dirty="0"/>
              <a:t>, </a:t>
            </a:r>
            <a:r>
              <a:rPr lang="en-US" altLang="en-US" sz="2800" b="1" dirty="0"/>
              <a:t>w</a:t>
            </a:r>
            <a:r>
              <a:rPr lang="en-US" altLang="en-US" sz="2800" dirty="0"/>
              <a:t>} will be linearly dependent if and only if </a:t>
            </a:r>
            <a:r>
              <a:rPr lang="en-US" altLang="en-US" sz="2800" b="1" dirty="0"/>
              <a:t>w</a:t>
            </a:r>
            <a:r>
              <a:rPr lang="en-US" altLang="en-US" sz="2800" dirty="0"/>
              <a:t> is in the plane spanned by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v</a:t>
            </a:r>
            <a:r>
              <a:rPr lang="en-US" altLang="en-US" sz="2800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4580" name="Object 4">
                <a:extLst>
                  <a:ext uri="{FF2B5EF4-FFF2-40B4-BE49-F238E27FC236}">
                    <a16:creationId xmlns:a16="http://schemas.microsoft.com/office/drawing/2014/main" id="{B8E5E6A6-8C5F-4E22-A356-089FCAFE678F}"/>
                  </a:ext>
                </a:extLst>
              </p:cNvPr>
              <p:cNvSpPr txBox="1"/>
              <p:nvPr/>
            </p:nvSpPr>
            <p:spPr bwMode="auto">
              <a:xfrm>
                <a:off x="7391400" y="4241800"/>
                <a:ext cx="4445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64580" name="Object 4">
                <a:extLst>
                  <a:ext uri="{FF2B5EF4-FFF2-40B4-BE49-F238E27FC236}">
                    <a16:creationId xmlns:a16="http://schemas.microsoft.com/office/drawing/2014/main" id="{B8E5E6A6-8C5F-4E22-A356-089FCAFE6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1400" y="4241800"/>
                <a:ext cx="444500" cy="393700"/>
              </a:xfrm>
              <a:prstGeom prst="rect">
                <a:avLst/>
              </a:prstGeom>
              <a:blipFill>
                <a:blip r:embed="rId2"/>
                <a:stretch>
                  <a:fillRect l="-833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4582" name="Picture 6">
            <a:extLst>
              <a:ext uri="{FF2B5EF4-FFF2-40B4-BE49-F238E27FC236}">
                <a16:creationId xmlns:a16="http://schemas.microsoft.com/office/drawing/2014/main" id="{6757D097-61AB-4BD5-B017-079F48B04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8153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640E228-4475-453D-A3BB-A19D459F6E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1.7- </a:t>
            </a:r>
            <a:fld id="{C341C0A2-9130-468A-BA8C-69D4A4A5AB21}" type="slidenum">
              <a:rPr lang="en-US" altLang="en-US"/>
              <a:pPr/>
              <a:t>18</a:t>
            </a:fld>
            <a:endParaRPr lang="en-CA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77445A2-F9CC-48D9-BB31-1464DD77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65602" name="Rectangle 2">
            <a:extLst>
              <a:ext uri="{FF2B5EF4-FFF2-40B4-BE49-F238E27FC236}">
                <a16:creationId xmlns:a16="http://schemas.microsoft.com/office/drawing/2014/main" id="{34200B9F-D546-42ED-BF1F-7E4AC2041E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SETS OF TWO OR MORE VECTORS</a:t>
            </a:r>
          </a:p>
        </p:txBody>
      </p:sp>
      <p:sp>
        <p:nvSpPr>
          <p:cNvPr id="665603" name="Rectangle 3">
            <a:extLst>
              <a:ext uri="{FF2B5EF4-FFF2-40B4-BE49-F238E27FC236}">
                <a16:creationId xmlns:a16="http://schemas.microsoft.com/office/drawing/2014/main" id="{BB91D06D-6A16-4FC6-BCF9-1AF1578E0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r>
              <a:rPr lang="en-US" altLang="en-US" sz="2800" b="1" dirty="0"/>
              <a:t>Theorem 8:</a:t>
            </a:r>
            <a:r>
              <a:rPr lang="en-US" altLang="en-US" sz="2800" dirty="0"/>
              <a:t> If a set contains more vectors than there are entries in each vector, then the set is linearly dependent. That is, any set {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/>
              <a:t>v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} in       is linearly dependent if           .</a:t>
            </a:r>
          </a:p>
          <a:p>
            <a:r>
              <a:rPr lang="en-US" altLang="en-US" sz="2800" b="1" dirty="0"/>
              <a:t>Proof: </a:t>
            </a:r>
            <a:r>
              <a:rPr lang="en-US" altLang="en-US" sz="2800" dirty="0"/>
              <a:t>Let                             .  </a:t>
            </a:r>
          </a:p>
          <a:p>
            <a:r>
              <a:rPr lang="en-US" altLang="en-US" sz="2800" dirty="0"/>
              <a:t>Then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          , and the equation             corresponds to a system of </a:t>
            </a:r>
            <a:r>
              <a:rPr lang="en-US" altLang="en-US" sz="2800" i="1" dirty="0"/>
              <a:t>n</a:t>
            </a:r>
            <a:r>
              <a:rPr lang="en-US" altLang="en-US" sz="2800" dirty="0"/>
              <a:t> equations in </a:t>
            </a:r>
            <a:r>
              <a:rPr lang="en-US" altLang="en-US" sz="2800" i="1" dirty="0"/>
              <a:t>p</a:t>
            </a:r>
            <a:r>
              <a:rPr lang="en-US" altLang="en-US" sz="2800" dirty="0"/>
              <a:t> unknowns.</a:t>
            </a:r>
          </a:p>
          <a:p>
            <a:r>
              <a:rPr lang="en-US" altLang="en-US" sz="2800" dirty="0"/>
              <a:t>If           , there are more variables than equations, so there must be a free variable.</a:t>
            </a:r>
            <a:endParaRPr lang="en-US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5604" name="Object 4">
                <a:extLst>
                  <a:ext uri="{FF2B5EF4-FFF2-40B4-BE49-F238E27FC236}">
                    <a16:creationId xmlns:a16="http://schemas.microsoft.com/office/drawing/2014/main" id="{79E2F3A8-6C1B-4B5D-BB7D-2F71BCC0011B}"/>
                  </a:ext>
                </a:extLst>
              </p:cNvPr>
              <p:cNvSpPr txBox="1"/>
              <p:nvPr/>
            </p:nvSpPr>
            <p:spPr bwMode="auto">
              <a:xfrm>
                <a:off x="6858000" y="22479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65604" name="Object 4">
                <a:extLst>
                  <a:ext uri="{FF2B5EF4-FFF2-40B4-BE49-F238E27FC236}">
                    <a16:creationId xmlns:a16="http://schemas.microsoft.com/office/drawing/2014/main" id="{79E2F3A8-6C1B-4B5D-BB7D-2F71BCC00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0" y="2247900"/>
                <a:ext cx="457200" cy="393700"/>
              </a:xfrm>
              <a:prstGeom prst="rect">
                <a:avLst/>
              </a:prstGeom>
              <a:blipFill>
                <a:blip r:embed="rId3"/>
                <a:stretch>
                  <a:fillRect l="-800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65605" name="Object 5">
            <a:extLst>
              <a:ext uri="{FF2B5EF4-FFF2-40B4-BE49-F238E27FC236}">
                <a16:creationId xmlns:a16="http://schemas.microsoft.com/office/drawing/2014/main" id="{7986D866-4417-4105-AD3C-9397A26C30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2819400"/>
          <a:ext cx="901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4" imgW="901440" imgH="342720" progId="Equation.DSMT4">
                  <p:embed/>
                </p:oleObj>
              </mc:Choice>
              <mc:Fallback>
                <p:oleObj name="Equation" r:id="rId4" imgW="901440" imgH="342720" progId="Equation.DSMT4">
                  <p:embed/>
                  <p:pic>
                    <p:nvPicPr>
                      <p:cNvPr id="665605" name="Object 5">
                        <a:extLst>
                          <a:ext uri="{FF2B5EF4-FFF2-40B4-BE49-F238E27FC236}">
                            <a16:creationId xmlns:a16="http://schemas.microsoft.com/office/drawing/2014/main" id="{7986D866-4417-4105-AD3C-9397A26C30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819400"/>
                        <a:ext cx="901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06" name="Object 6">
            <a:extLst>
              <a:ext uri="{FF2B5EF4-FFF2-40B4-BE49-F238E27FC236}">
                <a16:creationId xmlns:a16="http://schemas.microsoft.com/office/drawing/2014/main" id="{95D64996-DD31-4F35-A89B-504CFFAC04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574031"/>
              </p:ext>
            </p:extLst>
          </p:nvPr>
        </p:nvGraphicFramePr>
        <p:xfrm>
          <a:off x="2514600" y="3111500"/>
          <a:ext cx="2425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6" imgW="2425700" imgH="685800" progId="Equation.3">
                  <p:embed/>
                </p:oleObj>
              </mc:Choice>
              <mc:Fallback>
                <p:oleObj name="Equation" r:id="rId6" imgW="2425700" imgH="685800" progId="Equation.3">
                  <p:embed/>
                  <p:pic>
                    <p:nvPicPr>
                      <p:cNvPr id="665606" name="Object 6">
                        <a:extLst>
                          <a:ext uri="{FF2B5EF4-FFF2-40B4-BE49-F238E27FC236}">
                            <a16:creationId xmlns:a16="http://schemas.microsoft.com/office/drawing/2014/main" id="{95D64996-DD31-4F35-A89B-504CFFAC04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111500"/>
                        <a:ext cx="2425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07" name="Object 7">
            <a:extLst>
              <a:ext uri="{FF2B5EF4-FFF2-40B4-BE49-F238E27FC236}">
                <a16:creationId xmlns:a16="http://schemas.microsoft.com/office/drawing/2014/main" id="{31B864B2-247A-4457-9B13-FFFCFBA46F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848100"/>
          <a:ext cx="82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8" imgW="825480" imgH="330120" progId="Equation.DSMT4">
                  <p:embed/>
                </p:oleObj>
              </mc:Choice>
              <mc:Fallback>
                <p:oleObj name="Equation" r:id="rId8" imgW="825480" imgH="330120" progId="Equation.DSMT4">
                  <p:embed/>
                  <p:pic>
                    <p:nvPicPr>
                      <p:cNvPr id="665607" name="Object 7">
                        <a:extLst>
                          <a:ext uri="{FF2B5EF4-FFF2-40B4-BE49-F238E27FC236}">
                            <a16:creationId xmlns:a16="http://schemas.microsoft.com/office/drawing/2014/main" id="{31B864B2-247A-4457-9B13-FFFCFBA46F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848100"/>
                        <a:ext cx="825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08" name="Object 8">
            <a:extLst>
              <a:ext uri="{FF2B5EF4-FFF2-40B4-BE49-F238E27FC236}">
                <a16:creationId xmlns:a16="http://schemas.microsoft.com/office/drawing/2014/main" id="{6EA982D2-6FAA-4779-A440-BF970845F8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806550"/>
              </p:ext>
            </p:extLst>
          </p:nvPr>
        </p:nvGraphicFramePr>
        <p:xfrm>
          <a:off x="5867400" y="3759200"/>
          <a:ext cx="1130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10" imgW="1130300" imgH="342900" progId="Equation.3">
                  <p:embed/>
                </p:oleObj>
              </mc:Choice>
              <mc:Fallback>
                <p:oleObj name="Equation" r:id="rId10" imgW="1130300" imgH="342900" progId="Equation.3">
                  <p:embed/>
                  <p:pic>
                    <p:nvPicPr>
                      <p:cNvPr id="665608" name="Object 8">
                        <a:extLst>
                          <a:ext uri="{FF2B5EF4-FFF2-40B4-BE49-F238E27FC236}">
                            <a16:creationId xmlns:a16="http://schemas.microsoft.com/office/drawing/2014/main" id="{6EA982D2-6FAA-4779-A440-BF970845F8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759200"/>
                        <a:ext cx="1130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09" name="Object 9">
            <a:extLst>
              <a:ext uri="{FF2B5EF4-FFF2-40B4-BE49-F238E27FC236}">
                <a16:creationId xmlns:a16="http://schemas.microsoft.com/office/drawing/2014/main" id="{7B0EA702-B57D-46B4-90F8-E46025BF8A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207000"/>
          <a:ext cx="901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12" imgW="901440" imgH="342720" progId="Equation.DSMT4">
                  <p:embed/>
                </p:oleObj>
              </mc:Choice>
              <mc:Fallback>
                <p:oleObj name="Equation" r:id="rId12" imgW="901440" imgH="342720" progId="Equation.DSMT4">
                  <p:embed/>
                  <p:pic>
                    <p:nvPicPr>
                      <p:cNvPr id="665609" name="Object 9">
                        <a:extLst>
                          <a:ext uri="{FF2B5EF4-FFF2-40B4-BE49-F238E27FC236}">
                            <a16:creationId xmlns:a16="http://schemas.microsoft.com/office/drawing/2014/main" id="{7B0EA702-B57D-46B4-90F8-E46025BF8A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207000"/>
                        <a:ext cx="901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15AF1E5-B0A3-4CDC-B098-B96EEE7A3A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1.7- </a:t>
            </a:r>
            <a:fld id="{6713FB49-C721-4378-97A5-5F961CD58184}" type="slidenum">
              <a:rPr lang="en-US" altLang="en-US"/>
              <a:pPr/>
              <a:t>19</a:t>
            </a:fld>
            <a:endParaRPr lang="en-CA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A1481DA-9A5A-4D2B-8A03-84C097D5D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66626" name="Rectangle 2">
            <a:extLst>
              <a:ext uri="{FF2B5EF4-FFF2-40B4-BE49-F238E27FC236}">
                <a16:creationId xmlns:a16="http://schemas.microsoft.com/office/drawing/2014/main" id="{FEA887B0-980C-458A-AC3F-FCE66AD034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SETS OF TWO OR MORE VECTORS</a:t>
            </a:r>
          </a:p>
        </p:txBody>
      </p:sp>
      <p:sp>
        <p:nvSpPr>
          <p:cNvPr id="666627" name="Rectangle 3">
            <a:extLst>
              <a:ext uri="{FF2B5EF4-FFF2-40B4-BE49-F238E27FC236}">
                <a16:creationId xmlns:a16="http://schemas.microsoft.com/office/drawing/2014/main" id="{6557108F-CBC0-4CC4-8978-1AD76D8F9A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r>
              <a:rPr lang="en-US" altLang="en-US" sz="2800" dirty="0"/>
              <a:t>Hence              has a nontrivial solution, and the columns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are linearly dependent.</a:t>
            </a:r>
          </a:p>
          <a:p>
            <a:r>
              <a:rPr lang="en-US" altLang="en-US" sz="2800" dirty="0"/>
              <a:t>See the figure below for a matrix version of this theorem.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Theorem 8 says nothing about the case in which the number of vectors in the set does </a:t>
            </a:r>
            <a:r>
              <a:rPr lang="en-US" altLang="en-US" sz="2800" i="1" dirty="0"/>
              <a:t>not</a:t>
            </a:r>
            <a:r>
              <a:rPr lang="en-US" altLang="en-US" sz="2800" dirty="0"/>
              <a:t> exceed the number of entries in each vector. </a:t>
            </a:r>
          </a:p>
        </p:txBody>
      </p:sp>
      <p:graphicFrame>
        <p:nvGraphicFramePr>
          <p:cNvPr id="666628" name="Object 4">
            <a:extLst>
              <a:ext uri="{FF2B5EF4-FFF2-40B4-BE49-F238E27FC236}">
                <a16:creationId xmlns:a16="http://schemas.microsoft.com/office/drawing/2014/main" id="{6700668C-5A97-4E33-AF4D-D5A3664536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963672"/>
              </p:ext>
            </p:extLst>
          </p:nvPr>
        </p:nvGraphicFramePr>
        <p:xfrm>
          <a:off x="1828800" y="1295400"/>
          <a:ext cx="1130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1130300" imgH="342900" progId="Equation.3">
                  <p:embed/>
                </p:oleObj>
              </mc:Choice>
              <mc:Fallback>
                <p:oleObj name="Equation" r:id="rId3" imgW="1130300" imgH="342900" progId="Equation.3">
                  <p:embed/>
                  <p:pic>
                    <p:nvPicPr>
                      <p:cNvPr id="666628" name="Object 4">
                        <a:extLst>
                          <a:ext uri="{FF2B5EF4-FFF2-40B4-BE49-F238E27FC236}">
                            <a16:creationId xmlns:a16="http://schemas.microsoft.com/office/drawing/2014/main" id="{6700668C-5A97-4E33-AF4D-D5A3664536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95400"/>
                        <a:ext cx="1130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66631" name="Picture 7">
            <a:extLst>
              <a:ext uri="{FF2B5EF4-FFF2-40B4-BE49-F238E27FC236}">
                <a16:creationId xmlns:a16="http://schemas.microsoft.com/office/drawing/2014/main" id="{EE8F7380-4250-4A38-9434-81C4BCA1D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3200"/>
            <a:ext cx="4410075" cy="22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0E9D1BE-F289-49B1-AAF5-59DEECE82A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1.7- </a:t>
            </a:r>
            <a:fld id="{AF9C096C-9E23-4AE8-9091-9A77660FBF8D}" type="slidenum">
              <a:rPr lang="en-US" altLang="en-US"/>
              <a:pPr/>
              <a:t>2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1546CF5-3137-40A2-98E0-B87A330E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id="{FF20AECB-2A7F-4F20-BA1F-FB9D7F3016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INDEPENDENCE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:a16="http://schemas.microsoft.com/office/drawing/2014/main" id="{E90906AA-0D33-41E9-90D6-FD76D910BD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b="1" dirty="0"/>
              <a:t>Definition:</a:t>
            </a:r>
            <a:r>
              <a:rPr lang="en-US" altLang="en-US" sz="2800" dirty="0"/>
              <a:t> An indexed set of vectors {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/>
              <a:t>v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} in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is said to be </a:t>
            </a:r>
            <a:r>
              <a:rPr lang="en-US" altLang="en-US" sz="2800" b="1" dirty="0"/>
              <a:t>linearly independent</a:t>
            </a:r>
            <a:r>
              <a:rPr lang="en-US" altLang="en-US" sz="2800" dirty="0"/>
              <a:t> if the vector equation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has only the trivial solution. The set {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/>
              <a:t>v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} is said to be </a:t>
            </a:r>
            <a:r>
              <a:rPr lang="en-US" altLang="en-US" sz="2800" b="1" dirty="0"/>
              <a:t>linearly dependent</a:t>
            </a:r>
            <a:r>
              <a:rPr lang="en-US" altLang="en-US" sz="2800" dirty="0"/>
              <a:t> if there exist weights </a:t>
            </a:r>
            <a:r>
              <a:rPr lang="en-US" altLang="en-US" sz="2800" i="1" dirty="0"/>
              <a:t>c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i="1" dirty="0"/>
              <a:t>c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, not all zero, such that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   ----(1)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6432" name="Object 16">
                <a:extLst>
                  <a:ext uri="{FF2B5EF4-FFF2-40B4-BE49-F238E27FC236}">
                    <a16:creationId xmlns:a16="http://schemas.microsoft.com/office/drawing/2014/main" id="{D20ABD1A-F43D-41BD-9EA0-9184C4043E46}"/>
                  </a:ext>
                </a:extLst>
              </p:cNvPr>
              <p:cNvSpPr txBox="1"/>
              <p:nvPr/>
            </p:nvSpPr>
            <p:spPr bwMode="auto">
              <a:xfrm>
                <a:off x="838200" y="21336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16432" name="Object 16">
                <a:extLst>
                  <a:ext uri="{FF2B5EF4-FFF2-40B4-BE49-F238E27FC236}">
                    <a16:creationId xmlns:a16="http://schemas.microsoft.com/office/drawing/2014/main" id="{D20ABD1A-F43D-41BD-9EA0-9184C4043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2133600"/>
                <a:ext cx="457200" cy="393700"/>
              </a:xfrm>
              <a:prstGeom prst="rect">
                <a:avLst/>
              </a:prstGeom>
              <a:blipFill>
                <a:blip r:embed="rId4"/>
                <a:stretch>
                  <a:fillRect l="-933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6433" name="Object 17">
            <a:extLst>
              <a:ext uri="{FF2B5EF4-FFF2-40B4-BE49-F238E27FC236}">
                <a16:creationId xmlns:a16="http://schemas.microsoft.com/office/drawing/2014/main" id="{97D93E02-CF34-4932-A934-A739A64147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811463"/>
              </p:ext>
            </p:extLst>
          </p:nvPr>
        </p:nvGraphicFramePr>
        <p:xfrm>
          <a:off x="2743200" y="2832100"/>
          <a:ext cx="4089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5" imgW="4089400" imgH="596900" progId="Equation.3">
                  <p:embed/>
                </p:oleObj>
              </mc:Choice>
              <mc:Fallback>
                <p:oleObj name="Equation" r:id="rId5" imgW="4089400" imgH="596900" progId="Equation.3">
                  <p:embed/>
                  <p:pic>
                    <p:nvPicPr>
                      <p:cNvPr id="316433" name="Object 17">
                        <a:extLst>
                          <a:ext uri="{FF2B5EF4-FFF2-40B4-BE49-F238E27FC236}">
                            <a16:creationId xmlns:a16="http://schemas.microsoft.com/office/drawing/2014/main" id="{97D93E02-CF34-4932-A934-A739A64147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832100"/>
                        <a:ext cx="4089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4" name="Object 18">
            <a:extLst>
              <a:ext uri="{FF2B5EF4-FFF2-40B4-BE49-F238E27FC236}">
                <a16:creationId xmlns:a16="http://schemas.microsoft.com/office/drawing/2014/main" id="{4F180F3E-483A-4532-8880-6FD456FDA3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877921"/>
              </p:ext>
            </p:extLst>
          </p:nvPr>
        </p:nvGraphicFramePr>
        <p:xfrm>
          <a:off x="2819400" y="4914900"/>
          <a:ext cx="4013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7" imgW="4013200" imgH="596900" progId="Equation.3">
                  <p:embed/>
                </p:oleObj>
              </mc:Choice>
              <mc:Fallback>
                <p:oleObj name="Equation" r:id="rId7" imgW="4013200" imgH="596900" progId="Equation.3">
                  <p:embed/>
                  <p:pic>
                    <p:nvPicPr>
                      <p:cNvPr id="316434" name="Object 18">
                        <a:extLst>
                          <a:ext uri="{FF2B5EF4-FFF2-40B4-BE49-F238E27FC236}">
                            <a16:creationId xmlns:a16="http://schemas.microsoft.com/office/drawing/2014/main" id="{4F180F3E-483A-4532-8880-6FD456FDA3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914900"/>
                        <a:ext cx="40132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34DC0B6-E1E2-4B8E-A5B6-1CC51F5431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1.7- </a:t>
            </a:r>
            <a:fld id="{B18377DA-8EE5-460C-BF41-73ED361280E7}" type="slidenum">
              <a:rPr lang="en-US" altLang="en-US"/>
              <a:pPr/>
              <a:t>20</a:t>
            </a:fld>
            <a:endParaRPr lang="en-CA" alt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93F8204-960C-40F5-8F9C-A0E6AE75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 </a:t>
            </a:r>
          </a:p>
        </p:txBody>
      </p:sp>
      <p:sp>
        <p:nvSpPr>
          <p:cNvPr id="672770" name="Rectangle 2">
            <a:extLst>
              <a:ext uri="{FF2B5EF4-FFF2-40B4-BE49-F238E27FC236}">
                <a16:creationId xmlns:a16="http://schemas.microsoft.com/office/drawing/2014/main" id="{8C44B481-C4F6-46C4-B92E-AF603013C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SETS OF TWO OR MORE VECTORS</a:t>
            </a:r>
          </a:p>
        </p:txBody>
      </p:sp>
      <p:sp>
        <p:nvSpPr>
          <p:cNvPr id="672771" name="Rectangle 3">
            <a:extLst>
              <a:ext uri="{FF2B5EF4-FFF2-40B4-BE49-F238E27FC236}">
                <a16:creationId xmlns:a16="http://schemas.microsoft.com/office/drawing/2014/main" id="{1B2DD607-0679-4713-BD1D-093C47192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b="1" dirty="0"/>
              <a:t>Theorem 9:</a:t>
            </a:r>
            <a:r>
              <a:rPr lang="en-US" altLang="en-US" sz="2800" dirty="0"/>
              <a:t> If a set                            in       contains the zero vector, then the set is linearly dependent.</a:t>
            </a:r>
          </a:p>
          <a:p>
            <a:endParaRPr lang="en-US" altLang="en-US" sz="2800" b="1" dirty="0"/>
          </a:p>
          <a:p>
            <a:r>
              <a:rPr lang="en-US" altLang="en-US" sz="2800" b="1" dirty="0"/>
              <a:t>Proof:</a:t>
            </a:r>
            <a:r>
              <a:rPr lang="en-US" altLang="en-US" sz="2800" dirty="0"/>
              <a:t> By renumbering the vectors, we may suppose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           . </a:t>
            </a:r>
          </a:p>
          <a:p>
            <a:endParaRPr lang="en-US" altLang="en-US" sz="2800" dirty="0"/>
          </a:p>
          <a:p>
            <a:r>
              <a:rPr lang="en-US" altLang="en-US" sz="2800" dirty="0"/>
              <a:t>Then the equation </a:t>
            </a:r>
            <a:r>
              <a:rPr lang="en-US" altLang="en-US" sz="2900" dirty="0"/>
              <a:t>1</a:t>
            </a:r>
            <a:r>
              <a:rPr lang="en-US" altLang="en-US" sz="2800" dirty="0"/>
              <a:t>                                         shows that </a:t>
            </a:r>
            <a:r>
              <a:rPr lang="en-US" altLang="en-US" sz="2800" i="1" dirty="0"/>
              <a:t>S</a:t>
            </a:r>
            <a:r>
              <a:rPr lang="en-US" altLang="en-US" sz="2800" dirty="0"/>
              <a:t> in linearly dependent.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672772" name="Object 4">
            <a:extLst>
              <a:ext uri="{FF2B5EF4-FFF2-40B4-BE49-F238E27FC236}">
                <a16:creationId xmlns:a16="http://schemas.microsoft.com/office/drawing/2014/main" id="{99D82416-8834-4DCC-B367-0AD326EDB6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917754"/>
              </p:ext>
            </p:extLst>
          </p:nvPr>
        </p:nvGraphicFramePr>
        <p:xfrm>
          <a:off x="3879850" y="1600200"/>
          <a:ext cx="22733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2273300" imgH="596900" progId="Equation.3">
                  <p:embed/>
                </p:oleObj>
              </mc:Choice>
              <mc:Fallback>
                <p:oleObj name="Equation" r:id="rId3" imgW="2273300" imgH="596900" progId="Equation.3">
                  <p:embed/>
                  <p:pic>
                    <p:nvPicPr>
                      <p:cNvPr id="672772" name="Object 4">
                        <a:extLst>
                          <a:ext uri="{FF2B5EF4-FFF2-40B4-BE49-F238E27FC236}">
                            <a16:creationId xmlns:a16="http://schemas.microsoft.com/office/drawing/2014/main" id="{99D82416-8834-4DCC-B367-0AD326EDB6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1600200"/>
                        <a:ext cx="22733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72773" name="Object 5">
                <a:extLst>
                  <a:ext uri="{FF2B5EF4-FFF2-40B4-BE49-F238E27FC236}">
                    <a16:creationId xmlns:a16="http://schemas.microsoft.com/office/drawing/2014/main" id="{B0F3FAE2-D230-438A-BBC8-41CA249C630A}"/>
                  </a:ext>
                </a:extLst>
              </p:cNvPr>
              <p:cNvSpPr txBox="1"/>
              <p:nvPr/>
            </p:nvSpPr>
            <p:spPr bwMode="auto">
              <a:xfrm>
                <a:off x="6553200" y="16129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72773" name="Object 5">
                <a:extLst>
                  <a:ext uri="{FF2B5EF4-FFF2-40B4-BE49-F238E27FC236}">
                    <a16:creationId xmlns:a16="http://schemas.microsoft.com/office/drawing/2014/main" id="{B0F3FAE2-D230-438A-BBC8-41CA249C6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1612900"/>
                <a:ext cx="457200" cy="393700"/>
              </a:xfrm>
              <a:prstGeom prst="rect">
                <a:avLst/>
              </a:prstGeom>
              <a:blipFill>
                <a:blip r:embed="rId5"/>
                <a:stretch>
                  <a:fillRect l="-800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72774" name="Object 6">
            <a:extLst>
              <a:ext uri="{FF2B5EF4-FFF2-40B4-BE49-F238E27FC236}">
                <a16:creationId xmlns:a16="http://schemas.microsoft.com/office/drawing/2014/main" id="{C2EAEEF7-D3B6-4658-83E5-A43EA802DF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12151"/>
              </p:ext>
            </p:extLst>
          </p:nvPr>
        </p:nvGraphicFramePr>
        <p:xfrm>
          <a:off x="901700" y="3581400"/>
          <a:ext cx="977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6" imgW="977900" imgH="558800" progId="Equation.3">
                  <p:embed/>
                </p:oleObj>
              </mc:Choice>
              <mc:Fallback>
                <p:oleObj name="Equation" r:id="rId6" imgW="977900" imgH="558800" progId="Equation.3">
                  <p:embed/>
                  <p:pic>
                    <p:nvPicPr>
                      <p:cNvPr id="672774" name="Object 6">
                        <a:extLst>
                          <a:ext uri="{FF2B5EF4-FFF2-40B4-BE49-F238E27FC236}">
                            <a16:creationId xmlns:a16="http://schemas.microsoft.com/office/drawing/2014/main" id="{C2EAEEF7-D3B6-4658-83E5-A43EA802DF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3581400"/>
                        <a:ext cx="977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775" name="Object 7">
            <a:extLst>
              <a:ext uri="{FF2B5EF4-FFF2-40B4-BE49-F238E27FC236}">
                <a16:creationId xmlns:a16="http://schemas.microsoft.com/office/drawing/2014/main" id="{EB5793BA-24A2-4AD2-B0CC-392E18BDC9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650489"/>
              </p:ext>
            </p:extLst>
          </p:nvPr>
        </p:nvGraphicFramePr>
        <p:xfrm>
          <a:off x="3696222" y="4648200"/>
          <a:ext cx="3581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8" imgW="3581280" imgH="520560" progId="Equation.DSMT4">
                  <p:embed/>
                </p:oleObj>
              </mc:Choice>
              <mc:Fallback>
                <p:oleObj name="Equation" r:id="rId8" imgW="3581280" imgH="520560" progId="Equation.DSMT4">
                  <p:embed/>
                  <p:pic>
                    <p:nvPicPr>
                      <p:cNvPr id="672775" name="Object 7">
                        <a:extLst>
                          <a:ext uri="{FF2B5EF4-FFF2-40B4-BE49-F238E27FC236}">
                            <a16:creationId xmlns:a16="http://schemas.microsoft.com/office/drawing/2014/main" id="{EB5793BA-24A2-4AD2-B0CC-392E18BDC9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6222" y="4648200"/>
                        <a:ext cx="3581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8B01C5C-D806-4B24-B9BB-BC9862D368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1.7- </a:t>
            </a:r>
            <a:fld id="{7B83B6AD-0C8E-41EB-8181-91AE4ABAA28A}" type="slidenum">
              <a:rPr lang="en-US" altLang="en-US"/>
              <a:pPr/>
              <a:t>3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0C8576-E2B1-42FF-8F60-0C7E09D7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74818" name="Rectangle 2">
            <a:extLst>
              <a:ext uri="{FF2B5EF4-FFF2-40B4-BE49-F238E27FC236}">
                <a16:creationId xmlns:a16="http://schemas.microsoft.com/office/drawing/2014/main" id="{8E83A0C9-B0D0-45D6-AFAB-866E0D52BD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LINEAR INDEPENDENCE</a:t>
            </a:r>
          </a:p>
        </p:txBody>
      </p:sp>
      <p:sp>
        <p:nvSpPr>
          <p:cNvPr id="674819" name="Rectangle 3">
            <a:extLst>
              <a:ext uri="{FF2B5EF4-FFF2-40B4-BE49-F238E27FC236}">
                <a16:creationId xmlns:a16="http://schemas.microsoft.com/office/drawing/2014/main" id="{369FA7E4-ED76-4C24-98B4-933D6674A2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72000"/>
          </a:xfrm>
        </p:spPr>
        <p:txBody>
          <a:bodyPr/>
          <a:lstStyle/>
          <a:p>
            <a:r>
              <a:rPr lang="en-US" altLang="en-US" sz="2800" dirty="0"/>
              <a:t>Equation (1) is called a </a:t>
            </a:r>
            <a:r>
              <a:rPr lang="en-US" altLang="en-US" sz="2800" b="1" dirty="0"/>
              <a:t>linear dependence relation</a:t>
            </a:r>
            <a:r>
              <a:rPr lang="en-US" altLang="en-US" sz="2800" dirty="0"/>
              <a:t> among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/>
              <a:t>v</a:t>
            </a:r>
            <a:r>
              <a:rPr lang="en-US" altLang="en-US" sz="2800" i="1" baseline="-25000" dirty="0"/>
              <a:t>p </a:t>
            </a:r>
            <a:r>
              <a:rPr lang="en-US" altLang="en-US" sz="2800" dirty="0"/>
              <a:t>when the weights are not all zero.</a:t>
            </a:r>
          </a:p>
          <a:p>
            <a:endParaRPr lang="en-US" altLang="en-US" sz="2800" dirty="0"/>
          </a:p>
          <a:p>
            <a:r>
              <a:rPr lang="en-US" altLang="en-US" sz="2800" dirty="0"/>
              <a:t>An indexed set is linearly dependent if and only if it is not linearly independent.</a:t>
            </a:r>
          </a:p>
          <a:p>
            <a:endParaRPr lang="en-US" altLang="en-US" sz="2800" dirty="0"/>
          </a:p>
          <a:p>
            <a:endParaRPr lang="en-US" altLang="en-US" sz="2800" b="1" dirty="0"/>
          </a:p>
          <a:p>
            <a:r>
              <a:rPr lang="en-US" altLang="en-US" sz="2800" b="1" dirty="0"/>
              <a:t>Example 1:</a:t>
            </a:r>
            <a:r>
              <a:rPr lang="en-US" altLang="en-US" sz="2800" dirty="0"/>
              <a:t> Let                 ,                  , and                  .</a:t>
            </a:r>
          </a:p>
          <a:p>
            <a:endParaRPr lang="en-US" altLang="en-US" sz="2800" dirty="0"/>
          </a:p>
          <a:p>
            <a:endParaRPr lang="en-US" altLang="en-US" sz="2800" dirty="0"/>
          </a:p>
        </p:txBody>
      </p:sp>
      <p:graphicFrame>
        <p:nvGraphicFramePr>
          <p:cNvPr id="674820" name="Object 4">
            <a:extLst>
              <a:ext uri="{FF2B5EF4-FFF2-40B4-BE49-F238E27FC236}">
                <a16:creationId xmlns:a16="http://schemas.microsoft.com/office/drawing/2014/main" id="{DE0287D6-B990-4A42-9ECE-29379A770E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977388"/>
              </p:ext>
            </p:extLst>
          </p:nvPr>
        </p:nvGraphicFramePr>
        <p:xfrm>
          <a:off x="3231124" y="4337050"/>
          <a:ext cx="14605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460500" imgH="1917700" progId="Equation.3">
                  <p:embed/>
                </p:oleObj>
              </mc:Choice>
              <mc:Fallback>
                <p:oleObj name="Equation" r:id="rId3" imgW="1460500" imgH="1917700" progId="Equation.3">
                  <p:embed/>
                  <p:pic>
                    <p:nvPicPr>
                      <p:cNvPr id="674820" name="Object 4">
                        <a:extLst>
                          <a:ext uri="{FF2B5EF4-FFF2-40B4-BE49-F238E27FC236}">
                            <a16:creationId xmlns:a16="http://schemas.microsoft.com/office/drawing/2014/main" id="{DE0287D6-B990-4A42-9ECE-29379A770E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1124" y="4337050"/>
                        <a:ext cx="1460500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21" name="Object 5">
            <a:extLst>
              <a:ext uri="{FF2B5EF4-FFF2-40B4-BE49-F238E27FC236}">
                <a16:creationId xmlns:a16="http://schemas.microsoft.com/office/drawing/2014/main" id="{193E4D49-7812-4B35-85E1-885CC2C418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867066"/>
              </p:ext>
            </p:extLst>
          </p:nvPr>
        </p:nvGraphicFramePr>
        <p:xfrm>
          <a:off x="4826000" y="4337050"/>
          <a:ext cx="14986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498600" imgH="1917700" progId="Equation.3">
                  <p:embed/>
                </p:oleObj>
              </mc:Choice>
              <mc:Fallback>
                <p:oleObj name="Equation" r:id="rId5" imgW="1498600" imgH="1917700" progId="Equation.3">
                  <p:embed/>
                  <p:pic>
                    <p:nvPicPr>
                      <p:cNvPr id="674821" name="Object 5">
                        <a:extLst>
                          <a:ext uri="{FF2B5EF4-FFF2-40B4-BE49-F238E27FC236}">
                            <a16:creationId xmlns:a16="http://schemas.microsoft.com/office/drawing/2014/main" id="{193E4D49-7812-4B35-85E1-885CC2C418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4337050"/>
                        <a:ext cx="1498600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22" name="Object 6">
            <a:extLst>
              <a:ext uri="{FF2B5EF4-FFF2-40B4-BE49-F238E27FC236}">
                <a16:creationId xmlns:a16="http://schemas.microsoft.com/office/drawing/2014/main" id="{3F19E2E1-7929-41DA-9359-6E8D6616D3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826798"/>
              </p:ext>
            </p:extLst>
          </p:nvPr>
        </p:nvGraphicFramePr>
        <p:xfrm>
          <a:off x="7162800" y="4337050"/>
          <a:ext cx="14859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1485900" imgH="1917700" progId="Equation.3">
                  <p:embed/>
                </p:oleObj>
              </mc:Choice>
              <mc:Fallback>
                <p:oleObj name="Equation" r:id="rId7" imgW="1485900" imgH="1917700" progId="Equation.3">
                  <p:embed/>
                  <p:pic>
                    <p:nvPicPr>
                      <p:cNvPr id="674822" name="Object 6">
                        <a:extLst>
                          <a:ext uri="{FF2B5EF4-FFF2-40B4-BE49-F238E27FC236}">
                            <a16:creationId xmlns:a16="http://schemas.microsoft.com/office/drawing/2014/main" id="{3F19E2E1-7929-41DA-9359-6E8D6616D3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337050"/>
                        <a:ext cx="1485900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038F20C-C7C7-46B1-BB29-DDD4B58102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1.7- </a:t>
            </a:r>
            <a:fld id="{BBFA511B-619A-43AB-9DC7-FF9358D60AF7}" type="slidenum">
              <a:rPr lang="en-US" altLang="en-US"/>
              <a:pPr/>
              <a:t>4</a:t>
            </a:fld>
            <a:endParaRPr lang="en-CA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91D02AE-BC69-4742-80D6-91990A80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76866" name="Rectangle 2">
            <a:extLst>
              <a:ext uri="{FF2B5EF4-FFF2-40B4-BE49-F238E27FC236}">
                <a16:creationId xmlns:a16="http://schemas.microsoft.com/office/drawing/2014/main" id="{6521C81F-362D-4C43-A438-46F8332EE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LINEAR INDEPENDENCE</a:t>
            </a:r>
          </a:p>
        </p:txBody>
      </p:sp>
      <p:sp>
        <p:nvSpPr>
          <p:cNvPr id="676867" name="Rectangle 3">
            <a:extLst>
              <a:ext uri="{FF2B5EF4-FFF2-40B4-BE49-F238E27FC236}">
                <a16:creationId xmlns:a16="http://schemas.microsoft.com/office/drawing/2014/main" id="{0D5E4172-4B95-4DC8-990F-9ABDFCE5B8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Determine if the set {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} is linearly independent.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If possible, find a linear dependence relation among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and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.</a:t>
            </a:r>
          </a:p>
          <a:p>
            <a:pPr marL="609600" indent="-609600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marL="609600" indent="-609600"/>
            <a:r>
              <a:rPr lang="en-US" altLang="en-US" sz="2800" b="1" dirty="0"/>
              <a:t>Solution:</a:t>
            </a:r>
            <a:r>
              <a:rPr lang="en-US" altLang="en-US" sz="2800" dirty="0"/>
              <a:t> We must determine if there is a nontrivial solution of the following equation.</a:t>
            </a:r>
          </a:p>
        </p:txBody>
      </p:sp>
      <p:graphicFrame>
        <p:nvGraphicFramePr>
          <p:cNvPr id="676868" name="Object 4">
            <a:extLst>
              <a:ext uri="{FF2B5EF4-FFF2-40B4-BE49-F238E27FC236}">
                <a16:creationId xmlns:a16="http://schemas.microsoft.com/office/drawing/2014/main" id="{0DEF735E-A883-4C34-9C79-FFDDAE75F5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724400"/>
          <a:ext cx="45212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4520880" imgH="1777680" progId="Equation.DSMT4">
                  <p:embed/>
                </p:oleObj>
              </mc:Choice>
              <mc:Fallback>
                <p:oleObj name="Equation" r:id="rId3" imgW="4520880" imgH="1777680" progId="Equation.DSMT4">
                  <p:embed/>
                  <p:pic>
                    <p:nvPicPr>
                      <p:cNvPr id="676868" name="Object 4">
                        <a:extLst>
                          <a:ext uri="{FF2B5EF4-FFF2-40B4-BE49-F238E27FC236}">
                            <a16:creationId xmlns:a16="http://schemas.microsoft.com/office/drawing/2014/main" id="{0DEF735E-A883-4C34-9C79-FFDDAE75F5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24400"/>
                        <a:ext cx="45212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FBF178-85B2-46A4-AE13-A1C49EFA77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1.7- </a:t>
            </a:r>
            <a:fld id="{6182B0B3-5135-4BB0-BB69-25EABF6DC39B}" type="slidenum">
              <a:rPr lang="en-US" altLang="en-US"/>
              <a:pPr/>
              <a:t>5</a:t>
            </a:fld>
            <a:endParaRPr lang="en-CA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C5AD123-90EC-4395-8386-0E8E45AB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55362" name="Rectangle 2">
            <a:extLst>
              <a:ext uri="{FF2B5EF4-FFF2-40B4-BE49-F238E27FC236}">
                <a16:creationId xmlns:a16="http://schemas.microsoft.com/office/drawing/2014/main" id="{E645DD30-841B-437E-BFBE-7D7F55B53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LINEAR INDEPENDENCE</a:t>
            </a:r>
          </a:p>
        </p:txBody>
      </p:sp>
      <p:sp>
        <p:nvSpPr>
          <p:cNvPr id="655363" name="Rectangle 3">
            <a:extLst>
              <a:ext uri="{FF2B5EF4-FFF2-40B4-BE49-F238E27FC236}">
                <a16:creationId xmlns:a16="http://schemas.microsoft.com/office/drawing/2014/main" id="{5F155FFE-BA19-42CB-9F39-1F3040EB3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r>
              <a:rPr lang="en-US" altLang="en-US" sz="2800" dirty="0"/>
              <a:t>Row operations on the associated augmented matrix show that </a:t>
            </a:r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     .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i="1" dirty="0"/>
              <a:t>x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are basic variables, and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 is free. </a:t>
            </a:r>
          </a:p>
          <a:p>
            <a:r>
              <a:rPr lang="en-US" altLang="en-US" sz="2800" dirty="0"/>
              <a:t>Each nonzero value of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 determines a nontrivial solution of (1).</a:t>
            </a:r>
          </a:p>
          <a:p>
            <a:r>
              <a:rPr lang="en-US" altLang="en-US" sz="2800" dirty="0"/>
              <a:t>Hence,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 are linearly dependent.</a:t>
            </a:r>
          </a:p>
          <a:p>
            <a:endParaRPr lang="en-US" altLang="en-US" sz="2800" dirty="0"/>
          </a:p>
        </p:txBody>
      </p:sp>
      <p:graphicFrame>
        <p:nvGraphicFramePr>
          <p:cNvPr id="655364" name="Object 4">
            <a:extLst>
              <a:ext uri="{FF2B5EF4-FFF2-40B4-BE49-F238E27FC236}">
                <a16:creationId xmlns:a16="http://schemas.microsoft.com/office/drawing/2014/main" id="{CAA989ED-56DC-4C99-9C45-D26C7E20BF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2000" y="2209800"/>
          <a:ext cx="54737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5473440" imgH="1777680" progId="Equation.DSMT4">
                  <p:embed/>
                </p:oleObj>
              </mc:Choice>
              <mc:Fallback>
                <p:oleObj name="Equation" r:id="rId3" imgW="5473440" imgH="1777680" progId="Equation.DSMT4">
                  <p:embed/>
                  <p:pic>
                    <p:nvPicPr>
                      <p:cNvPr id="655364" name="Object 4">
                        <a:extLst>
                          <a:ext uri="{FF2B5EF4-FFF2-40B4-BE49-F238E27FC236}">
                            <a16:creationId xmlns:a16="http://schemas.microsoft.com/office/drawing/2014/main" id="{CAA989ED-56DC-4C99-9C45-D26C7E20BF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2209800"/>
                        <a:ext cx="54737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1C6A0C0-507D-42BB-888C-01CF5D16F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1.7- </a:t>
            </a:r>
            <a:fld id="{505CB5AE-E9BF-4D8D-B08C-E6854EC3D778}" type="slidenum">
              <a:rPr lang="en-US" altLang="en-US"/>
              <a:pPr/>
              <a:t>6</a:t>
            </a:fld>
            <a:endParaRPr lang="en-CA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E84C87A-8151-498D-9487-9CDDD0A1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56386" name="Rectangle 2">
            <a:extLst>
              <a:ext uri="{FF2B5EF4-FFF2-40B4-BE49-F238E27FC236}">
                <a16:creationId xmlns:a16="http://schemas.microsoft.com/office/drawing/2014/main" id="{3E79CD65-EA2A-42BF-9486-1D8850C74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INDEPENDENCE</a:t>
            </a:r>
          </a:p>
        </p:txBody>
      </p:sp>
      <p:sp>
        <p:nvSpPr>
          <p:cNvPr id="656387" name="Rectangle 3">
            <a:extLst>
              <a:ext uri="{FF2B5EF4-FFF2-40B4-BE49-F238E27FC236}">
                <a16:creationId xmlns:a16="http://schemas.microsoft.com/office/drawing/2014/main" id="{E33EA9E3-1958-4002-BDC2-16ED74EF8E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1371600" lvl="2" indent="-457200">
              <a:buFont typeface="Wingdings" panose="05000000000000000000" pitchFamily="2" charset="2"/>
              <a:buAutoNum type="alphaLcPeriod" startAt="2"/>
            </a:pPr>
            <a:r>
              <a:rPr lang="en-US" altLang="en-US" sz="2800" dirty="0"/>
              <a:t>To find a linear dependence relation among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and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, row reduce the augmented matrix and write the new system:</a:t>
            </a:r>
          </a:p>
          <a:p>
            <a:pPr marL="1371600" lvl="2" indent="-457200">
              <a:buFont typeface="Wingdings" panose="05000000000000000000" pitchFamily="2" charset="2"/>
              <a:buAutoNum type="alphaLcPeriod" startAt="2"/>
            </a:pPr>
            <a:endParaRPr lang="en-US" altLang="en-US" sz="2800" dirty="0"/>
          </a:p>
          <a:p>
            <a:pPr marL="1371600" lvl="2" indent="-457200">
              <a:buFont typeface="Wingdings" panose="05000000000000000000" pitchFamily="2" charset="2"/>
              <a:buAutoNum type="alphaLcPeriod" startAt="2"/>
            </a:pPr>
            <a:endParaRPr lang="en-US" altLang="en-US" sz="2800" dirty="0"/>
          </a:p>
          <a:p>
            <a:pPr marL="1371600" lvl="2" indent="-457200">
              <a:buFont typeface="Wingdings" panose="05000000000000000000" pitchFamily="2" charset="2"/>
              <a:buAutoNum type="alphaLcPeriod" startAt="2"/>
            </a:pPr>
            <a:endParaRPr lang="en-US" altLang="en-US" sz="2800" dirty="0"/>
          </a:p>
          <a:p>
            <a:pPr marL="1371600" lvl="2" indent="-457200">
              <a:buFont typeface="Wingdings" panose="05000000000000000000" pitchFamily="2" charset="2"/>
              <a:buAutoNum type="alphaLcPeriod" startAt="2"/>
            </a:pPr>
            <a:endParaRPr lang="en-US" altLang="en-US" sz="2800" dirty="0"/>
          </a:p>
          <a:p>
            <a:pPr marL="609600" indent="-609600"/>
            <a:r>
              <a:rPr lang="en-US" altLang="en-US" sz="2800" dirty="0"/>
              <a:t>Thus,             ,             , and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 is free.</a:t>
            </a:r>
          </a:p>
          <a:p>
            <a:pPr marL="609600" indent="-609600"/>
            <a:r>
              <a:rPr lang="en-US" altLang="en-US" sz="2800" dirty="0"/>
              <a:t>Choose any nonzero value for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3</a:t>
            </a:r>
            <a:r>
              <a:rPr lang="en-US" altLang="en-US" sz="2800" dirty="0">
                <a:cs typeface="Times New Roman" panose="02020603050405020304" pitchFamily="18" charset="0"/>
              </a:rPr>
              <a:t>—</a:t>
            </a:r>
            <a:r>
              <a:rPr lang="en-US" altLang="en-US" sz="2800" dirty="0"/>
              <a:t>say,          . </a:t>
            </a:r>
          </a:p>
          <a:p>
            <a:pPr marL="609600" indent="-609600"/>
            <a:r>
              <a:rPr lang="en-US" altLang="en-US" sz="2800" dirty="0"/>
              <a:t>Then             and              .</a:t>
            </a:r>
          </a:p>
        </p:txBody>
      </p:sp>
      <p:graphicFrame>
        <p:nvGraphicFramePr>
          <p:cNvPr id="656388" name="Object 4">
            <a:extLst>
              <a:ext uri="{FF2B5EF4-FFF2-40B4-BE49-F238E27FC236}">
                <a16:creationId xmlns:a16="http://schemas.microsoft.com/office/drawing/2014/main" id="{DB2E5D15-464B-4B61-9A30-C0422B2C0B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667000"/>
          <a:ext cx="25527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2552400" imgH="1777680" progId="Equation.DSMT4">
                  <p:embed/>
                </p:oleObj>
              </mc:Choice>
              <mc:Fallback>
                <p:oleObj name="Equation" r:id="rId3" imgW="2552400" imgH="1777680" progId="Equation.DSMT4">
                  <p:embed/>
                  <p:pic>
                    <p:nvPicPr>
                      <p:cNvPr id="656388" name="Object 4">
                        <a:extLst>
                          <a:ext uri="{FF2B5EF4-FFF2-40B4-BE49-F238E27FC236}">
                            <a16:creationId xmlns:a16="http://schemas.microsoft.com/office/drawing/2014/main" id="{DB2E5D15-464B-4B61-9A30-C0422B2C0B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667000"/>
                        <a:ext cx="25527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389" name="Object 5">
            <a:extLst>
              <a:ext uri="{FF2B5EF4-FFF2-40B4-BE49-F238E27FC236}">
                <a16:creationId xmlns:a16="http://schemas.microsoft.com/office/drawing/2014/main" id="{9475EB1C-6C54-4B41-8C29-703016FCC9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2743200"/>
          <a:ext cx="18288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1828800" imgH="1625400" progId="Equation.DSMT4">
                  <p:embed/>
                </p:oleObj>
              </mc:Choice>
              <mc:Fallback>
                <p:oleObj name="Equation" r:id="rId5" imgW="1828800" imgH="1625400" progId="Equation.DSMT4">
                  <p:embed/>
                  <p:pic>
                    <p:nvPicPr>
                      <p:cNvPr id="656389" name="Object 5">
                        <a:extLst>
                          <a:ext uri="{FF2B5EF4-FFF2-40B4-BE49-F238E27FC236}">
                            <a16:creationId xmlns:a16="http://schemas.microsoft.com/office/drawing/2014/main" id="{9475EB1C-6C54-4B41-8C29-703016FCC9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743200"/>
                        <a:ext cx="18288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390" name="Object 6">
            <a:extLst>
              <a:ext uri="{FF2B5EF4-FFF2-40B4-BE49-F238E27FC236}">
                <a16:creationId xmlns:a16="http://schemas.microsoft.com/office/drawing/2014/main" id="{70EF28D3-8144-4F07-A06B-654E5A8D4F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648200"/>
          <a:ext cx="10668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1231560" imgH="482400" progId="Equation.DSMT4">
                  <p:embed/>
                </p:oleObj>
              </mc:Choice>
              <mc:Fallback>
                <p:oleObj name="Equation" r:id="rId7" imgW="1231560" imgH="482400" progId="Equation.DSMT4">
                  <p:embed/>
                  <p:pic>
                    <p:nvPicPr>
                      <p:cNvPr id="656390" name="Object 6">
                        <a:extLst>
                          <a:ext uri="{FF2B5EF4-FFF2-40B4-BE49-F238E27FC236}">
                            <a16:creationId xmlns:a16="http://schemas.microsoft.com/office/drawing/2014/main" id="{70EF28D3-8144-4F07-A06B-654E5A8D4F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648200"/>
                        <a:ext cx="10668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391" name="Object 7">
            <a:extLst>
              <a:ext uri="{FF2B5EF4-FFF2-40B4-BE49-F238E27FC236}">
                <a16:creationId xmlns:a16="http://schemas.microsoft.com/office/drawing/2014/main" id="{53188045-D8AC-4FDC-8440-EC29FF3299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4635500"/>
          <a:ext cx="11430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1295280" imgH="482400" progId="Equation.DSMT4">
                  <p:embed/>
                </p:oleObj>
              </mc:Choice>
              <mc:Fallback>
                <p:oleObj name="Equation" r:id="rId9" imgW="1295280" imgH="482400" progId="Equation.DSMT4">
                  <p:embed/>
                  <p:pic>
                    <p:nvPicPr>
                      <p:cNvPr id="656391" name="Object 7">
                        <a:extLst>
                          <a:ext uri="{FF2B5EF4-FFF2-40B4-BE49-F238E27FC236}">
                            <a16:creationId xmlns:a16="http://schemas.microsoft.com/office/drawing/2014/main" id="{53188045-D8AC-4FDC-8440-EC29FF3299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635500"/>
                        <a:ext cx="11430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392" name="Object 8">
            <a:extLst>
              <a:ext uri="{FF2B5EF4-FFF2-40B4-BE49-F238E27FC236}">
                <a16:creationId xmlns:a16="http://schemas.microsoft.com/office/drawing/2014/main" id="{CF854519-DEE1-4E7D-A3BE-38C86C060A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5156200"/>
          <a:ext cx="838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1" imgW="939600" imgH="482400" progId="Equation.DSMT4">
                  <p:embed/>
                </p:oleObj>
              </mc:Choice>
              <mc:Fallback>
                <p:oleObj name="Equation" r:id="rId11" imgW="939600" imgH="482400" progId="Equation.DSMT4">
                  <p:embed/>
                  <p:pic>
                    <p:nvPicPr>
                      <p:cNvPr id="656392" name="Object 8">
                        <a:extLst>
                          <a:ext uri="{FF2B5EF4-FFF2-40B4-BE49-F238E27FC236}">
                            <a16:creationId xmlns:a16="http://schemas.microsoft.com/office/drawing/2014/main" id="{CF854519-DEE1-4E7D-A3BE-38C86C060A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156200"/>
                        <a:ext cx="8382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393" name="Object 9">
            <a:extLst>
              <a:ext uri="{FF2B5EF4-FFF2-40B4-BE49-F238E27FC236}">
                <a16:creationId xmlns:a16="http://schemas.microsoft.com/office/drawing/2014/main" id="{06FA5809-A732-47CB-A996-244243F771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664200"/>
          <a:ext cx="9906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3" imgW="1091880" imgH="482400" progId="Equation.DSMT4">
                  <p:embed/>
                </p:oleObj>
              </mc:Choice>
              <mc:Fallback>
                <p:oleObj name="Equation" r:id="rId13" imgW="1091880" imgH="482400" progId="Equation.DSMT4">
                  <p:embed/>
                  <p:pic>
                    <p:nvPicPr>
                      <p:cNvPr id="656393" name="Object 9">
                        <a:extLst>
                          <a:ext uri="{FF2B5EF4-FFF2-40B4-BE49-F238E27FC236}">
                            <a16:creationId xmlns:a16="http://schemas.microsoft.com/office/drawing/2014/main" id="{06FA5809-A732-47CB-A996-244243F771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664200"/>
                        <a:ext cx="9906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394" name="Object 10">
            <a:extLst>
              <a:ext uri="{FF2B5EF4-FFF2-40B4-BE49-F238E27FC236}">
                <a16:creationId xmlns:a16="http://schemas.microsoft.com/office/drawing/2014/main" id="{1AFA842F-5F31-4C5B-B806-9847164D14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5638800"/>
          <a:ext cx="11430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15" imgW="1193760" imgH="482400" progId="Equation.DSMT4">
                  <p:embed/>
                </p:oleObj>
              </mc:Choice>
              <mc:Fallback>
                <p:oleObj name="Equation" r:id="rId15" imgW="1193760" imgH="482400" progId="Equation.DSMT4">
                  <p:embed/>
                  <p:pic>
                    <p:nvPicPr>
                      <p:cNvPr id="656394" name="Object 10">
                        <a:extLst>
                          <a:ext uri="{FF2B5EF4-FFF2-40B4-BE49-F238E27FC236}">
                            <a16:creationId xmlns:a16="http://schemas.microsoft.com/office/drawing/2014/main" id="{1AFA842F-5F31-4C5B-B806-9847164D14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638800"/>
                        <a:ext cx="11430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C3F1BE1-BF88-437D-B1D1-50C2D22AC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1.7- </a:t>
            </a:r>
            <a:fld id="{E4878F7E-9922-48AD-9FE4-4AA8930D4070}" type="slidenum">
              <a:rPr lang="en-US" altLang="en-US"/>
              <a:pPr/>
              <a:t>7</a:t>
            </a:fld>
            <a:endParaRPr lang="en-CA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08F4BB-AEA8-4836-8F30-CF13CC5D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57410" name="Rectangle 2">
            <a:extLst>
              <a:ext uri="{FF2B5EF4-FFF2-40B4-BE49-F238E27FC236}">
                <a16:creationId xmlns:a16="http://schemas.microsoft.com/office/drawing/2014/main" id="{77D77D50-9D0C-4A5D-AD28-E1B09967B9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INDEPENDENCE</a:t>
            </a:r>
          </a:p>
        </p:txBody>
      </p:sp>
      <p:sp>
        <p:nvSpPr>
          <p:cNvPr id="657411" name="Rectangle 3">
            <a:extLst>
              <a:ext uri="{FF2B5EF4-FFF2-40B4-BE49-F238E27FC236}">
                <a16:creationId xmlns:a16="http://schemas.microsoft.com/office/drawing/2014/main" id="{538080E1-06E0-439F-AE60-93A8274644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Substitute these values into equation (1) and obtain the equation below.</a:t>
            </a:r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This is one (out of infinitely many) possible linear dependence relations among </a:t>
            </a:r>
            <a:r>
              <a:rPr lang="en-US" altLang="en-US" sz="2800" b="1"/>
              <a:t>v</a:t>
            </a:r>
            <a:r>
              <a:rPr lang="en-US" altLang="en-US" sz="2800" baseline="-25000"/>
              <a:t>1</a:t>
            </a:r>
            <a:r>
              <a:rPr lang="en-US" altLang="en-US" sz="2800"/>
              <a:t>, </a:t>
            </a:r>
            <a:r>
              <a:rPr lang="en-US" altLang="en-US" sz="2800" b="1"/>
              <a:t>v</a:t>
            </a:r>
            <a:r>
              <a:rPr lang="en-US" altLang="en-US" sz="2800" baseline="-25000"/>
              <a:t>2</a:t>
            </a:r>
            <a:r>
              <a:rPr lang="en-US" altLang="en-US" sz="2800"/>
              <a:t>, and </a:t>
            </a:r>
            <a:r>
              <a:rPr lang="en-US" altLang="en-US" sz="2800" b="1"/>
              <a:t>v</a:t>
            </a:r>
            <a:r>
              <a:rPr lang="en-US" altLang="en-US" sz="2800" baseline="-25000"/>
              <a:t>3</a:t>
            </a:r>
            <a:r>
              <a:rPr lang="en-US" altLang="en-US" sz="2800"/>
              <a:t>.</a:t>
            </a:r>
          </a:p>
        </p:txBody>
      </p:sp>
      <p:graphicFrame>
        <p:nvGraphicFramePr>
          <p:cNvPr id="657412" name="Object 4">
            <a:extLst>
              <a:ext uri="{FF2B5EF4-FFF2-40B4-BE49-F238E27FC236}">
                <a16:creationId xmlns:a16="http://schemas.microsoft.com/office/drawing/2014/main" id="{9FB3749B-C892-455C-B05E-A6E7C421A2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783960"/>
              </p:ext>
            </p:extLst>
          </p:nvPr>
        </p:nvGraphicFramePr>
        <p:xfrm>
          <a:off x="3111500" y="2705100"/>
          <a:ext cx="3187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3187700" imgH="558800" progId="Equation.3">
                  <p:embed/>
                </p:oleObj>
              </mc:Choice>
              <mc:Fallback>
                <p:oleObj name="Equation" r:id="rId3" imgW="3187700" imgH="558800" progId="Equation.3">
                  <p:embed/>
                  <p:pic>
                    <p:nvPicPr>
                      <p:cNvPr id="657412" name="Object 4">
                        <a:extLst>
                          <a:ext uri="{FF2B5EF4-FFF2-40B4-BE49-F238E27FC236}">
                            <a16:creationId xmlns:a16="http://schemas.microsoft.com/office/drawing/2014/main" id="{9FB3749B-C892-455C-B05E-A6E7C421A2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2705100"/>
                        <a:ext cx="3187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76A7282-91DB-4ED4-901F-96AA18A972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1.7- </a:t>
            </a:r>
            <a:fld id="{57F307E7-3735-4A15-B512-FF1CAC8C3C18}" type="slidenum">
              <a:rPr lang="en-US" altLang="en-US"/>
              <a:pPr/>
              <a:t>8</a:t>
            </a:fld>
            <a:endParaRPr lang="en-CA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63C6CFD-0E52-4AE3-A14E-E9E1CCF5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58434" name="Rectangle 2">
            <a:extLst>
              <a:ext uri="{FF2B5EF4-FFF2-40B4-BE49-F238E27FC236}">
                <a16:creationId xmlns:a16="http://schemas.microsoft.com/office/drawing/2014/main" id="{106C65C1-B99B-439F-8D5C-EDBD537C14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INDEPENDENCE OF MATRIX COLUMNS</a:t>
            </a:r>
          </a:p>
        </p:txBody>
      </p:sp>
      <p:sp>
        <p:nvSpPr>
          <p:cNvPr id="658435" name="Rectangle 3">
            <a:extLst>
              <a:ext uri="{FF2B5EF4-FFF2-40B4-BE49-F238E27FC236}">
                <a16:creationId xmlns:a16="http://schemas.microsoft.com/office/drawing/2014/main" id="{A3525F1D-9660-4A7A-A76A-00916966F6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Suppose that we begin with a matrix                       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instead of a set of vectors.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The matrix equation              can be written as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i="1" dirty="0"/>
              <a:t>Each linear dependence relation among the columns of A corresponds to a nontrivial solution of</a:t>
            </a:r>
            <a:r>
              <a:rPr lang="en-US" altLang="en-US" sz="2800" dirty="0"/>
              <a:t>              .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Thus, the columns of matrix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are linearly independent if and only if the equation               has only the trivial solution. </a:t>
            </a:r>
          </a:p>
        </p:txBody>
      </p:sp>
      <p:graphicFrame>
        <p:nvGraphicFramePr>
          <p:cNvPr id="658436" name="Object 4">
            <a:extLst>
              <a:ext uri="{FF2B5EF4-FFF2-40B4-BE49-F238E27FC236}">
                <a16:creationId xmlns:a16="http://schemas.microsoft.com/office/drawing/2014/main" id="{AD97E5B1-E3A2-40E1-A7E2-D9B61B948D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520367"/>
              </p:ext>
            </p:extLst>
          </p:nvPr>
        </p:nvGraphicFramePr>
        <p:xfrm>
          <a:off x="6172200" y="1155700"/>
          <a:ext cx="2349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2349500" imgH="635000" progId="Equation.3">
                  <p:embed/>
                </p:oleObj>
              </mc:Choice>
              <mc:Fallback>
                <p:oleObj name="Equation" r:id="rId3" imgW="2349500" imgH="635000" progId="Equation.3">
                  <p:embed/>
                  <p:pic>
                    <p:nvPicPr>
                      <p:cNvPr id="658436" name="Object 4">
                        <a:extLst>
                          <a:ext uri="{FF2B5EF4-FFF2-40B4-BE49-F238E27FC236}">
                            <a16:creationId xmlns:a16="http://schemas.microsoft.com/office/drawing/2014/main" id="{AD97E5B1-E3A2-40E1-A7E2-D9B61B948D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155700"/>
                        <a:ext cx="23495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8437" name="Object 5">
            <a:extLst>
              <a:ext uri="{FF2B5EF4-FFF2-40B4-BE49-F238E27FC236}">
                <a16:creationId xmlns:a16="http://schemas.microsoft.com/office/drawing/2014/main" id="{AAAE2CA4-34FB-47C6-8852-CD27FACF11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674849"/>
              </p:ext>
            </p:extLst>
          </p:nvPr>
        </p:nvGraphicFramePr>
        <p:xfrm>
          <a:off x="3810000" y="2575616"/>
          <a:ext cx="1130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1130300" imgH="342900" progId="Equation.3">
                  <p:embed/>
                </p:oleObj>
              </mc:Choice>
              <mc:Fallback>
                <p:oleObj name="Equation" r:id="rId5" imgW="1130300" imgH="342900" progId="Equation.3">
                  <p:embed/>
                  <p:pic>
                    <p:nvPicPr>
                      <p:cNvPr id="658437" name="Object 5">
                        <a:extLst>
                          <a:ext uri="{FF2B5EF4-FFF2-40B4-BE49-F238E27FC236}">
                            <a16:creationId xmlns:a16="http://schemas.microsoft.com/office/drawing/2014/main" id="{AAAE2CA4-34FB-47C6-8852-CD27FACF11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575616"/>
                        <a:ext cx="1130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8438" name="Object 6">
            <a:extLst>
              <a:ext uri="{FF2B5EF4-FFF2-40B4-BE49-F238E27FC236}">
                <a16:creationId xmlns:a16="http://schemas.microsoft.com/office/drawing/2014/main" id="{6694BC4C-44D7-409A-92D6-FC48C56F29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593465"/>
              </p:ext>
            </p:extLst>
          </p:nvPr>
        </p:nvGraphicFramePr>
        <p:xfrm>
          <a:off x="2743200" y="3091424"/>
          <a:ext cx="3962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3962400" imgH="558800" progId="Equation.3">
                  <p:embed/>
                </p:oleObj>
              </mc:Choice>
              <mc:Fallback>
                <p:oleObj name="Equation" r:id="rId7" imgW="3962400" imgH="558800" progId="Equation.3">
                  <p:embed/>
                  <p:pic>
                    <p:nvPicPr>
                      <p:cNvPr id="658438" name="Object 6">
                        <a:extLst>
                          <a:ext uri="{FF2B5EF4-FFF2-40B4-BE49-F238E27FC236}">
                            <a16:creationId xmlns:a16="http://schemas.microsoft.com/office/drawing/2014/main" id="{6694BC4C-44D7-409A-92D6-FC48C56F29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091424"/>
                        <a:ext cx="3962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8439" name="Object 7">
            <a:extLst>
              <a:ext uri="{FF2B5EF4-FFF2-40B4-BE49-F238E27FC236}">
                <a16:creationId xmlns:a16="http://schemas.microsoft.com/office/drawing/2014/main" id="{1FA0F61E-7C01-4389-B05B-A161C0D846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942964"/>
              </p:ext>
            </p:extLst>
          </p:nvPr>
        </p:nvGraphicFramePr>
        <p:xfrm>
          <a:off x="6780650" y="4379364"/>
          <a:ext cx="1130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1130300" imgH="342900" progId="Equation.3">
                  <p:embed/>
                </p:oleObj>
              </mc:Choice>
              <mc:Fallback>
                <p:oleObj name="Equation" r:id="rId9" imgW="1130300" imgH="342900" progId="Equation.3">
                  <p:embed/>
                  <p:pic>
                    <p:nvPicPr>
                      <p:cNvPr id="658439" name="Object 7">
                        <a:extLst>
                          <a:ext uri="{FF2B5EF4-FFF2-40B4-BE49-F238E27FC236}">
                            <a16:creationId xmlns:a16="http://schemas.microsoft.com/office/drawing/2014/main" id="{1FA0F61E-7C01-4389-B05B-A161C0D846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0650" y="4379364"/>
                        <a:ext cx="1130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8440" name="Object 8">
            <a:extLst>
              <a:ext uri="{FF2B5EF4-FFF2-40B4-BE49-F238E27FC236}">
                <a16:creationId xmlns:a16="http://schemas.microsoft.com/office/drawing/2014/main" id="{31F7B4C5-10D6-4834-A117-F35310F263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926889"/>
              </p:ext>
            </p:extLst>
          </p:nvPr>
        </p:nvGraphicFramePr>
        <p:xfrm>
          <a:off x="4648200" y="5614555"/>
          <a:ext cx="1130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1" imgW="1130300" imgH="342900" progId="Equation.3">
                  <p:embed/>
                </p:oleObj>
              </mc:Choice>
              <mc:Fallback>
                <p:oleObj name="Equation" r:id="rId11" imgW="1130300" imgH="342900" progId="Equation.3">
                  <p:embed/>
                  <p:pic>
                    <p:nvPicPr>
                      <p:cNvPr id="658440" name="Object 8">
                        <a:extLst>
                          <a:ext uri="{FF2B5EF4-FFF2-40B4-BE49-F238E27FC236}">
                            <a16:creationId xmlns:a16="http://schemas.microsoft.com/office/drawing/2014/main" id="{31F7B4C5-10D6-4834-A117-F35310F263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614555"/>
                        <a:ext cx="1130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5B23744-E43E-46E1-B41C-A84B960811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1.7- </a:t>
            </a:r>
            <a:fld id="{23CE81F2-47CB-43A8-8CE5-72CEFEE64C39}" type="slidenum">
              <a:rPr lang="en-US" altLang="en-US"/>
              <a:pPr/>
              <a:t>9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DF0A528-BEB4-404D-A312-D3AAAD91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59458" name="Rectangle 2">
            <a:extLst>
              <a:ext uri="{FF2B5EF4-FFF2-40B4-BE49-F238E27FC236}">
                <a16:creationId xmlns:a16="http://schemas.microsoft.com/office/drawing/2014/main" id="{4D71B5A6-00CD-46FF-924C-1A6BFF20A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SETS OF ONE OR TWO VECTORS</a:t>
            </a:r>
          </a:p>
        </p:txBody>
      </p:sp>
      <p:sp>
        <p:nvSpPr>
          <p:cNvPr id="659459" name="Rectangle 3">
            <a:extLst>
              <a:ext uri="{FF2B5EF4-FFF2-40B4-BE49-F238E27FC236}">
                <a16:creationId xmlns:a16="http://schemas.microsoft.com/office/drawing/2014/main" id="{36C3DF41-3148-4DD4-8579-706F0B3C25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A set containing only one vector – say, </a:t>
            </a:r>
            <a:r>
              <a:rPr lang="en-US" altLang="en-US" sz="2800" b="1"/>
              <a:t>v</a:t>
            </a:r>
            <a:r>
              <a:rPr lang="en-US" altLang="en-US" sz="2800"/>
              <a:t> – is linearly independent if and only if </a:t>
            </a:r>
            <a:r>
              <a:rPr lang="en-US" altLang="en-US" sz="2800" b="1"/>
              <a:t>v</a:t>
            </a:r>
            <a:r>
              <a:rPr lang="en-US" altLang="en-US" sz="2800"/>
              <a:t> is not the zero vector.</a:t>
            </a:r>
          </a:p>
          <a:p>
            <a:endParaRPr lang="en-US" altLang="en-US" sz="2800"/>
          </a:p>
          <a:p>
            <a:r>
              <a:rPr lang="en-US" altLang="en-US" sz="2800"/>
              <a:t>This is because the vector equation              has only the trivial solution when          .</a:t>
            </a:r>
          </a:p>
          <a:p>
            <a:endParaRPr lang="en-US" altLang="en-US" sz="2800"/>
          </a:p>
          <a:p>
            <a:r>
              <a:rPr lang="en-US" altLang="en-US" sz="2800"/>
              <a:t>The zero vector is linearly dependent because            has many nontrivial solutions.</a:t>
            </a:r>
          </a:p>
        </p:txBody>
      </p:sp>
      <p:graphicFrame>
        <p:nvGraphicFramePr>
          <p:cNvPr id="659460" name="Object 4">
            <a:extLst>
              <a:ext uri="{FF2B5EF4-FFF2-40B4-BE49-F238E27FC236}">
                <a16:creationId xmlns:a16="http://schemas.microsoft.com/office/drawing/2014/main" id="{7B4D8EFE-7A84-486D-9737-DC36D7DA7F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405279"/>
              </p:ext>
            </p:extLst>
          </p:nvPr>
        </p:nvGraphicFramePr>
        <p:xfrm>
          <a:off x="5930900" y="3086100"/>
          <a:ext cx="1143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143000" imgH="558800" progId="Equation.3">
                  <p:embed/>
                </p:oleObj>
              </mc:Choice>
              <mc:Fallback>
                <p:oleObj name="Equation" r:id="rId3" imgW="1143000" imgH="558800" progId="Equation.3">
                  <p:embed/>
                  <p:pic>
                    <p:nvPicPr>
                      <p:cNvPr id="659460" name="Object 4">
                        <a:extLst>
                          <a:ext uri="{FF2B5EF4-FFF2-40B4-BE49-F238E27FC236}">
                            <a16:creationId xmlns:a16="http://schemas.microsoft.com/office/drawing/2014/main" id="{7B4D8EFE-7A84-486D-9737-DC36D7DA7F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3086100"/>
                        <a:ext cx="1143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461" name="Object 5">
            <a:extLst>
              <a:ext uri="{FF2B5EF4-FFF2-40B4-BE49-F238E27FC236}">
                <a16:creationId xmlns:a16="http://schemas.microsoft.com/office/drawing/2014/main" id="{65289F99-93D3-4886-B027-FDE4A47B11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309104"/>
              </p:ext>
            </p:extLst>
          </p:nvPr>
        </p:nvGraphicFramePr>
        <p:xfrm>
          <a:off x="4413250" y="3556000"/>
          <a:ext cx="863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863600" imgH="342900" progId="Equation.3">
                  <p:embed/>
                </p:oleObj>
              </mc:Choice>
              <mc:Fallback>
                <p:oleObj name="Equation" r:id="rId5" imgW="863600" imgH="342900" progId="Equation.3">
                  <p:embed/>
                  <p:pic>
                    <p:nvPicPr>
                      <p:cNvPr id="659461" name="Object 5">
                        <a:extLst>
                          <a:ext uri="{FF2B5EF4-FFF2-40B4-BE49-F238E27FC236}">
                            <a16:creationId xmlns:a16="http://schemas.microsoft.com/office/drawing/2014/main" id="{65289F99-93D3-4886-B027-FDE4A47B11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0" y="3556000"/>
                        <a:ext cx="863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462" name="Object 6">
            <a:extLst>
              <a:ext uri="{FF2B5EF4-FFF2-40B4-BE49-F238E27FC236}">
                <a16:creationId xmlns:a16="http://schemas.microsoft.com/office/drawing/2014/main" id="{B2949525-A0CC-4020-8602-73F4338FFA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763560"/>
              </p:ext>
            </p:extLst>
          </p:nvPr>
        </p:nvGraphicFramePr>
        <p:xfrm>
          <a:off x="7454900" y="4508500"/>
          <a:ext cx="1155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1155700" imgH="558800" progId="Equation.3">
                  <p:embed/>
                </p:oleObj>
              </mc:Choice>
              <mc:Fallback>
                <p:oleObj name="Equation" r:id="rId7" imgW="1155700" imgH="558800" progId="Equation.3">
                  <p:embed/>
                  <p:pic>
                    <p:nvPicPr>
                      <p:cNvPr id="659462" name="Object 6">
                        <a:extLst>
                          <a:ext uri="{FF2B5EF4-FFF2-40B4-BE49-F238E27FC236}">
                            <a16:creationId xmlns:a16="http://schemas.microsoft.com/office/drawing/2014/main" id="{B2949525-A0CC-4020-8602-73F4338FFA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4900" y="4508500"/>
                        <a:ext cx="1155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12121</TotalTime>
  <Words>1473</Words>
  <Application>Microsoft Office PowerPoint</Application>
  <PresentationFormat>On-screen Show (4:3)</PresentationFormat>
  <Paragraphs>176</Paragraphs>
  <Slides>20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Narrow</vt:lpstr>
      <vt:lpstr>Bookshelf Symbol 2</vt:lpstr>
      <vt:lpstr>Cambria Math</vt:lpstr>
      <vt:lpstr>Symbol</vt:lpstr>
      <vt:lpstr>Times New Roman</vt:lpstr>
      <vt:lpstr>Wingdings</vt:lpstr>
      <vt:lpstr>Blends</vt:lpstr>
      <vt:lpstr>Equation</vt:lpstr>
      <vt:lpstr>Linear Equations in Linear Algebra</vt:lpstr>
      <vt:lpstr>LINEAR INDEPENDENCE</vt:lpstr>
      <vt:lpstr>LINEAR INDEPENDENCE</vt:lpstr>
      <vt:lpstr>LINEAR INDEPENDENCE</vt:lpstr>
      <vt:lpstr>LINEAR INDEPENDENCE</vt:lpstr>
      <vt:lpstr>LINEAR INDEPENDENCE</vt:lpstr>
      <vt:lpstr>LINEAR INDEPENDENCE</vt:lpstr>
      <vt:lpstr>LINEAR INDEPENDENCE OF MATRIX COLUMNS</vt:lpstr>
      <vt:lpstr>SETS OF ONE OR TWO VECTORS</vt:lpstr>
      <vt:lpstr>SETS OF ONE OR TWO VECTORS</vt:lpstr>
      <vt:lpstr>SETS OF TWO OR MORE VECTORS</vt:lpstr>
      <vt:lpstr>SETS OF TWO OR MORE VECTORS</vt:lpstr>
      <vt:lpstr>SETS OF TWO OR MORE VECTORS</vt:lpstr>
      <vt:lpstr>SETS OF TWO OR MORE VECTORS</vt:lpstr>
      <vt:lpstr>SETS OF TWO OR MORE VECTORS</vt:lpstr>
      <vt:lpstr>SETS OF TWO OR MORE VECTORS</vt:lpstr>
      <vt:lpstr>SETS OF TWO OR MORE VECTORS</vt:lpstr>
      <vt:lpstr>SETS OF TWO OR MORE VECTORS</vt:lpstr>
      <vt:lpstr>SETS OF TWO OR MORE VECTORS</vt:lpstr>
      <vt:lpstr>SETS OF TWO OR MORE VECTORS</vt:lpstr>
    </vt:vector>
  </TitlesOfParts>
  <Company>© 2012 Pearson Education, Inc. All rights reserved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Daniels, Jared</cp:lastModifiedBy>
  <cp:revision>841</cp:revision>
  <dcterms:created xsi:type="dcterms:W3CDTF">2005-10-22T18:34:54Z</dcterms:created>
  <dcterms:modified xsi:type="dcterms:W3CDTF">2022-01-19T17:23:43Z</dcterms:modified>
</cp:coreProperties>
</file>