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4"/>
  </p:notesMasterIdLst>
  <p:handoutMasterIdLst>
    <p:handoutMasterId r:id="rId25"/>
  </p:handoutMasterIdLst>
  <p:sldIdLst>
    <p:sldId id="424" r:id="rId2"/>
    <p:sldId id="362" r:id="rId3"/>
    <p:sldId id="425" r:id="rId4"/>
    <p:sldId id="426" r:id="rId5"/>
    <p:sldId id="427" r:id="rId6"/>
    <p:sldId id="445" r:id="rId7"/>
    <p:sldId id="428" r:id="rId8"/>
    <p:sldId id="429" r:id="rId9"/>
    <p:sldId id="430" r:id="rId10"/>
    <p:sldId id="431" r:id="rId11"/>
    <p:sldId id="432" r:id="rId12"/>
    <p:sldId id="433" r:id="rId13"/>
    <p:sldId id="434" r:id="rId14"/>
    <p:sldId id="435" r:id="rId15"/>
    <p:sldId id="436" r:id="rId16"/>
    <p:sldId id="437" r:id="rId17"/>
    <p:sldId id="438" r:id="rId18"/>
    <p:sldId id="439" r:id="rId19"/>
    <p:sldId id="440" r:id="rId20"/>
    <p:sldId id="441" r:id="rId21"/>
    <p:sldId id="442" r:id="rId22"/>
    <p:sldId id="444" r:id="rId23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91B"/>
    <a:srgbClr val="4C7816"/>
    <a:srgbClr val="528218"/>
    <a:srgbClr val="B6CEAA"/>
    <a:srgbClr val="ADC8A0"/>
    <a:srgbClr val="077C97"/>
    <a:srgbClr val="CD8019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0" autoAdjust="0"/>
    <p:restoredTop sz="98725" autoAdjust="0"/>
  </p:normalViewPr>
  <p:slideViewPr>
    <p:cSldViewPr showGuides="1">
      <p:cViewPr varScale="1">
        <p:scale>
          <a:sx n="119" d="100"/>
          <a:sy n="119" d="100"/>
        </p:scale>
        <p:origin x="1158" y="96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s, Jared" userId="873bad36-237e-4ccd-8a06-bbf523af18a1" providerId="ADAL" clId="{D60A848C-7BDE-433D-A8E5-884DA1A704D3}"/>
    <pc:docChg chg="custSel modSld">
      <pc:chgData name="Daniels, Jared" userId="873bad36-237e-4ccd-8a06-bbf523af18a1" providerId="ADAL" clId="{D60A848C-7BDE-433D-A8E5-884DA1A704D3}" dt="2022-01-23T21:18:48.664" v="8" actId="27636"/>
      <pc:docMkLst>
        <pc:docMk/>
      </pc:docMkLst>
      <pc:sldChg chg="addSp delSp modSp delAnim modAnim">
        <pc:chgData name="Daniels, Jared" userId="873bad36-237e-4ccd-8a06-bbf523af18a1" providerId="ADAL" clId="{D60A848C-7BDE-433D-A8E5-884DA1A704D3}" dt="2022-01-23T21:14:50.624" v="2" actId="27636"/>
        <pc:sldMkLst>
          <pc:docMk/>
          <pc:sldMk cId="0" sldId="362"/>
        </pc:sldMkLst>
        <pc:spChg chg="add mod">
          <ac:chgData name="Daniels, Jared" userId="873bad36-237e-4ccd-8a06-bbf523af18a1" providerId="ADAL" clId="{D60A848C-7BDE-433D-A8E5-884DA1A704D3}" dt="2022-01-23T21:14:50.624" v="2" actId="27636"/>
          <ac:spMkLst>
            <pc:docMk/>
            <pc:sldMk cId="0" sldId="362"/>
            <ac:spMk id="316433" creationId="{EE2626FE-8087-40E0-948E-FABE86F6A8B6}"/>
          </ac:spMkLst>
        </pc:spChg>
        <pc:graphicFrameChg chg="del mod replId">
          <ac:chgData name="Daniels, Jared" userId="873bad36-237e-4ccd-8a06-bbf523af18a1" providerId="ADAL" clId="{D60A848C-7BDE-433D-A8E5-884DA1A704D3}" dt="2022-01-23T21:14:50.561" v="1"/>
          <ac:graphicFrameMkLst>
            <pc:docMk/>
            <pc:sldMk cId="0" sldId="362"/>
            <ac:graphicFrameMk id="3" creationId="{EE2626FE-8087-40E0-948E-FABE86F6A8B6}"/>
          </ac:graphicFrameMkLst>
        </pc:graphicFrameChg>
      </pc:sldChg>
      <pc:sldChg chg="addSp delSp modSp delAnim modAnim">
        <pc:chgData name="Daniels, Jared" userId="873bad36-237e-4ccd-8a06-bbf523af18a1" providerId="ADAL" clId="{D60A848C-7BDE-433D-A8E5-884DA1A704D3}" dt="2022-01-23T21:18:07.112" v="5" actId="27636"/>
        <pc:sldMkLst>
          <pc:docMk/>
          <pc:sldMk cId="0" sldId="431"/>
        </pc:sldMkLst>
        <pc:spChg chg="add mod">
          <ac:chgData name="Daniels, Jared" userId="873bad36-237e-4ccd-8a06-bbf523af18a1" providerId="ADAL" clId="{D60A848C-7BDE-433D-A8E5-884DA1A704D3}" dt="2022-01-23T21:18:07.112" v="5" actId="27636"/>
          <ac:spMkLst>
            <pc:docMk/>
            <pc:sldMk cId="0" sldId="431"/>
            <ac:spMk id="659463" creationId="{8355CD9F-A5EA-43CA-B547-A19A6FA6F715}"/>
          </ac:spMkLst>
        </pc:spChg>
        <pc:graphicFrameChg chg="del mod replId">
          <ac:chgData name="Daniels, Jared" userId="873bad36-237e-4ccd-8a06-bbf523af18a1" providerId="ADAL" clId="{D60A848C-7BDE-433D-A8E5-884DA1A704D3}" dt="2022-01-23T21:18:07.051" v="4"/>
          <ac:graphicFrameMkLst>
            <pc:docMk/>
            <pc:sldMk cId="0" sldId="431"/>
            <ac:graphicFrameMk id="3" creationId="{8355CD9F-A5EA-43CA-B547-A19A6FA6F715}"/>
          </ac:graphicFrameMkLst>
        </pc:graphicFrameChg>
      </pc:sldChg>
      <pc:sldChg chg="addSp delSp modSp delAnim modAnim">
        <pc:chgData name="Daniels, Jared" userId="873bad36-237e-4ccd-8a06-bbf523af18a1" providerId="ADAL" clId="{D60A848C-7BDE-433D-A8E5-884DA1A704D3}" dt="2022-01-23T21:18:48.664" v="8" actId="27636"/>
        <pc:sldMkLst>
          <pc:docMk/>
          <pc:sldMk cId="0" sldId="441"/>
        </pc:sldMkLst>
        <pc:spChg chg="add mod">
          <ac:chgData name="Daniels, Jared" userId="873bad36-237e-4ccd-8a06-bbf523af18a1" providerId="ADAL" clId="{D60A848C-7BDE-433D-A8E5-884DA1A704D3}" dt="2022-01-23T21:18:48.664" v="8" actId="27636"/>
          <ac:spMkLst>
            <pc:docMk/>
            <pc:sldMk cId="0" sldId="441"/>
            <ac:spMk id="672774" creationId="{56646C71-ADAA-403E-B113-B21E35F12840}"/>
          </ac:spMkLst>
        </pc:spChg>
        <pc:graphicFrameChg chg="del mod replId">
          <ac:chgData name="Daniels, Jared" userId="873bad36-237e-4ccd-8a06-bbf523af18a1" providerId="ADAL" clId="{D60A848C-7BDE-433D-A8E5-884DA1A704D3}" dt="2022-01-23T21:18:48.610" v="7"/>
          <ac:graphicFrameMkLst>
            <pc:docMk/>
            <pc:sldMk cId="0" sldId="441"/>
            <ac:graphicFrameMk id="3" creationId="{56646C71-ADAA-403E-B113-B21E35F1284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emf"/><Relationship Id="rId5" Type="http://schemas.openxmlformats.org/officeDocument/2006/relationships/image" Target="../media/image43.emf"/><Relationship Id="rId4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Relationship Id="rId4" Type="http://schemas.openxmlformats.org/officeDocument/2006/relationships/image" Target="../media/image5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emf"/><Relationship Id="rId1" Type="http://schemas.openxmlformats.org/officeDocument/2006/relationships/image" Target="../media/image7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e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B510D-D4D7-964C-BD9E-78333A55F2ED}" type="datetimeFigureOut">
              <a:rPr lang="en-US" smtClean="0"/>
              <a:t>1/23/2022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D6823-B8A3-DD4B-9A99-DC326D41BD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673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C581FAC-9E33-4D3C-973B-0994CA5BE1F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47C2E40-0BC4-4E79-8124-D7BF5FE1F76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F2B919D-65A1-4FAF-9916-48F43A61AA7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F824D58-0622-49A8-A21D-E570891A86E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03B3D84-A043-4BE2-9CAA-7A7E4FCCCF4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 dirty="0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3E54533D-C5BA-48B7-BAC9-E78B2ED069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362B545E-B638-4EE6-BCCD-69C31AD6F665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10889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934C053-D996-47F3-8B37-1F6CD5E45C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79F15-4C49-4D1F-A1E6-889BEB182032}" type="slidenum">
              <a:rPr lang="en-US" altLang="en-US"/>
              <a:pPr/>
              <a:t>1</a:t>
            </a:fld>
            <a:endParaRPr lang="en-US" altLang="en-US" dirty="0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id="{1E2B8A3C-898D-4E91-BFD2-8FF1224FB5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07431FFE-F95F-4973-A227-BBCFE11A7A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7676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3760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2017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6008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66000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1498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21086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16203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1793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774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EB307CA-E497-4BFF-AB25-7591CEEF6D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E10D35-BD7E-4F8D-8EC0-AB647149D077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60332BED-E76D-44C6-848C-8102EACD71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5AED2E59-42FF-4EEC-BFE1-D323D85AC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1465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017979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8972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90699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806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6811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6811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3020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83202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2B545E-B638-4EE6-BCCD-69C31AD6F665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542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2B2C7DC-8322-450B-842C-84C1FFF87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2021 Pearson Education, Inc. All Rights Reserved </a:t>
            </a:r>
          </a:p>
        </p:txBody>
      </p:sp>
      <p:sp>
        <p:nvSpPr>
          <p:cNvPr id="605196" name="Line 12">
            <a:extLst>
              <a:ext uri="{FF2B5EF4-FFF2-40B4-BE49-F238E27FC236}">
                <a16:creationId xmlns:a16="http://schemas.microsoft.com/office/drawing/2014/main" id="{A817D287-42E1-40EB-8DAE-E63EA69E95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5198" name="Text Box 14">
            <a:extLst>
              <a:ext uri="{FF2B5EF4-FFF2-40B4-BE49-F238E27FC236}">
                <a16:creationId xmlns:a16="http://schemas.microsoft.com/office/drawing/2014/main" id="{8D942D72-8C91-44C8-8618-201D5AD696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4200" b="1" dirty="0">
                <a:solidFill>
                  <a:srgbClr val="4C7816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05199" name="Text Box 15">
            <a:extLst>
              <a:ext uri="{FF2B5EF4-FFF2-40B4-BE49-F238E27FC236}">
                <a16:creationId xmlns:a16="http://schemas.microsoft.com/office/drawing/2014/main" id="{21E1E949-FC84-4F07-80D3-2C23CA8E0D9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200" b="1" dirty="0">
                <a:solidFill>
                  <a:srgbClr val="CD8019"/>
                </a:solidFill>
                <a:latin typeface="Arial" panose="020B0604020202020204" pitchFamily="34" charset="0"/>
              </a:rPr>
              <a:t>2.1</a:t>
            </a:r>
          </a:p>
        </p:txBody>
      </p:sp>
      <p:sp>
        <p:nvSpPr>
          <p:cNvPr id="605200" name="Rectangle 16">
            <a:extLst>
              <a:ext uri="{FF2B5EF4-FFF2-40B4-BE49-F238E27FC236}">
                <a16:creationId xmlns:a16="http://schemas.microsoft.com/office/drawing/2014/main" id="{8672FB9B-AFBF-4C4A-B064-7EF8E686C5B2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>
            <a:extLst>
              <a:ext uri="{FF2B5EF4-FFF2-40B4-BE49-F238E27FC236}">
                <a16:creationId xmlns:a16="http://schemas.microsoft.com/office/drawing/2014/main" id="{ED8BD7AF-4E4B-4402-B0F8-1A43834CEC5A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05205" name="Line 21">
            <a:extLst>
              <a:ext uri="{FF2B5EF4-FFF2-40B4-BE49-F238E27FC236}">
                <a16:creationId xmlns:a16="http://schemas.microsoft.com/office/drawing/2014/main" id="{AF2374B7-3D19-4075-8922-F78EB4FC4DEA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5207" name="Line 23">
            <a:extLst>
              <a:ext uri="{FF2B5EF4-FFF2-40B4-BE49-F238E27FC236}">
                <a16:creationId xmlns:a16="http://schemas.microsoft.com/office/drawing/2014/main" id="{0C03E99E-0801-4504-A551-6ECE5BAB7607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5208" name="Line 24">
            <a:extLst>
              <a:ext uri="{FF2B5EF4-FFF2-40B4-BE49-F238E27FC236}">
                <a16:creationId xmlns:a16="http://schemas.microsoft.com/office/drawing/2014/main" id="{DD6EB564-9B0D-4D7D-AE72-5B36DA1219A3}"/>
              </a:ext>
            </a:extLst>
          </p:cNvPr>
          <p:cNvSpPr>
            <a:spLocks noChangeShapeType="1"/>
          </p:cNvSpPr>
          <p:nvPr userDrawn="1"/>
        </p:nvSpPr>
        <p:spPr bwMode="auto">
          <a:xfrm rot="-54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5215" name="Freeform 31">
            <a:extLst>
              <a:ext uri="{FF2B5EF4-FFF2-40B4-BE49-F238E27FC236}">
                <a16:creationId xmlns:a16="http://schemas.microsoft.com/office/drawing/2014/main" id="{D6CB066D-E314-4E82-AFF0-AEC5BB2E4FF3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96 w 96"/>
              <a:gd name="T3" fmla="*/ 0 h 192"/>
              <a:gd name="T4" fmla="*/ 96 w 96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4" name="Picture 15" descr="Lay Linear Algebra 6e cover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6" descr="Pearson 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AAD8A9A8-6F4D-480A-B181-63A67A97DC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Slide 2.1- </a:t>
            </a:r>
            <a:fld id="{A24CB1F0-A3C8-4A1F-8F47-560D129D0CA0}" type="slidenum">
              <a:rPr lang="en-US" altLang="en-US"/>
              <a:pPr/>
              <a:t>‹#›</a:t>
            </a:fld>
            <a:endParaRPr lang="en-CA" altLang="en-US"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AD67-BF8A-4D5C-BC23-783FFC793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97D50-3844-47A9-9800-76F42C095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8A9A8-6F4D-480A-B181-63A67A97DC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Slide 2.1- </a:t>
            </a:r>
            <a:fld id="{A24CB1F0-A3C8-4A1F-8F47-560D129D0CA0}" type="slidenum">
              <a:rPr lang="en-US" altLang="en-US"/>
              <a:pPr/>
              <a:t>‹#›</a:t>
            </a:fld>
            <a:endParaRPr lang="en-CA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B11E1-85E1-46B5-96A9-1E6172CA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309570"/>
            <a:ext cx="5105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Copyright © 2021 Pearson Education, Inc. 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57080353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E7979E96-12CC-4689-B662-FA7BCB5665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anose="020B0604020202020204" pitchFamily="34" charset="0"/>
              </a:defRPr>
            </a:lvl1pPr>
          </a:lstStyle>
          <a:p>
            <a:r>
              <a:rPr lang="en-US" altLang="en-US" dirty="0"/>
              <a:t>Slide 2.1- </a:t>
            </a:r>
            <a:fld id="{25FC5175-2457-4442-B10F-8E1DD939C42A}" type="slidenum">
              <a:rPr lang="en-US" altLang="en-US"/>
              <a:pPr/>
              <a:t>‹#›</a:t>
            </a:fld>
            <a:endParaRPr lang="en-CA" altLang="en-US" dirty="0"/>
          </a:p>
        </p:txBody>
      </p:sp>
      <p:sp>
        <p:nvSpPr>
          <p:cNvPr id="451589" name="Rectangle 5">
            <a:extLst>
              <a:ext uri="{FF2B5EF4-FFF2-40B4-BE49-F238E27FC236}">
                <a16:creationId xmlns:a16="http://schemas.microsoft.com/office/drawing/2014/main" id="{ACD78B44-6ABE-42E9-A7D6-ADBD6F660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1590" name="Rectangle 6">
            <a:extLst>
              <a:ext uri="{FF2B5EF4-FFF2-40B4-BE49-F238E27FC236}">
                <a16:creationId xmlns:a16="http://schemas.microsoft.com/office/drawing/2014/main" id="{E81A62B6-78FF-48CC-8324-F2E6238878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C49FAEC-F6D9-417E-9DC8-4527825A3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600" y="6305550"/>
            <a:ext cx="48006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dirty="0"/>
              <a:t>Copyright © 2021 Pearson Education, Inc. All Rights Reserved </a:t>
            </a:r>
          </a:p>
        </p:txBody>
      </p:sp>
      <p:sp>
        <p:nvSpPr>
          <p:cNvPr id="451597" name="Line 13">
            <a:extLst>
              <a:ext uri="{FF2B5EF4-FFF2-40B4-BE49-F238E27FC236}">
                <a16:creationId xmlns:a16="http://schemas.microsoft.com/office/drawing/2014/main" id="{122927F6-0C35-4289-A9BE-6D8EB835712D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7" name="Picture 16" descr="Pearson 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</p:sldLayoutIdLst>
  <p:transition spd="med"/>
  <p:hf hd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5.png"/><Relationship Id="rId5" Type="http://schemas.openxmlformats.org/officeDocument/2006/relationships/image" Target="../media/image31.wmf"/><Relationship Id="rId10" Type="http://schemas.openxmlformats.org/officeDocument/2006/relationships/image" Target="../media/image34.png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7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6.e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8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3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42.wmf"/><Relationship Id="rId5" Type="http://schemas.openxmlformats.org/officeDocument/2006/relationships/image" Target="../media/image39.e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4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4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44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8.emf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50.emf"/><Relationship Id="rId5" Type="http://schemas.openxmlformats.org/officeDocument/2006/relationships/image" Target="../media/image47.e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4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57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50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59.emf"/><Relationship Id="rId4" Type="http://schemas.openxmlformats.org/officeDocument/2006/relationships/oleObject" Target="../embeddings/oleObject51.bin"/><Relationship Id="rId9" Type="http://schemas.openxmlformats.org/officeDocument/2006/relationships/image" Target="../media/image6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6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62.emf"/><Relationship Id="rId4" Type="http://schemas.openxmlformats.org/officeDocument/2006/relationships/oleObject" Target="../embeddings/oleObject5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8.wmf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6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7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70.wmf"/><Relationship Id="rId10" Type="http://schemas.openxmlformats.org/officeDocument/2006/relationships/image" Target="../media/image72.wmf"/><Relationship Id="rId4" Type="http://schemas.openxmlformats.org/officeDocument/2006/relationships/oleObject" Target="../embeddings/oleObject62.bin"/><Relationship Id="rId9" Type="http://schemas.openxmlformats.org/officeDocument/2006/relationships/oleObject" Target="../embeddings/oleObject6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74.wmf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6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80.wmf"/><Relationship Id="rId5" Type="http://schemas.openxmlformats.org/officeDocument/2006/relationships/image" Target="../media/image77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wmf"/><Relationship Id="rId5" Type="http://schemas.openxmlformats.org/officeDocument/2006/relationships/image" Target="../media/image7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8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E80F125C-7490-443D-A47F-9936CA1182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437251" name="Rectangle 3">
            <a:extLst>
              <a:ext uri="{FF2B5EF4-FFF2-40B4-BE49-F238E27FC236}">
                <a16:creationId xmlns:a16="http://schemas.microsoft.com/office/drawing/2014/main" id="{92322245-9D60-4453-B637-FD32F83208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Matrix Algebra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:a16="http://schemas.microsoft.com/office/drawing/2014/main" id="{1391F926-24E0-4786-92D1-71FFA27202A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MATRIX OPERATIONS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2.1- </a:t>
            </a:r>
            <a:fld id="{A24CB1F0-A3C8-4A1F-8F47-560D129D0CA0}" type="slidenum">
              <a:rPr lang="en-US" altLang="en-US" smtClean="0"/>
              <a:pPr/>
              <a:t>1</a:t>
            </a:fld>
            <a:endParaRPr lang="en-CA" alt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20C4930-4A69-4245-8C03-05964C87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59458" name="Rectangle 2">
            <a:extLst>
              <a:ext uri="{FF2B5EF4-FFF2-40B4-BE49-F238E27FC236}">
                <a16:creationId xmlns:a16="http://schemas.microsoft.com/office/drawing/2014/main" id="{6EE28065-C1BF-4320-846D-51250AD6A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MATRIX MULTIPLICATION</a:t>
            </a:r>
          </a:p>
        </p:txBody>
      </p:sp>
      <p:sp>
        <p:nvSpPr>
          <p:cNvPr id="659459" name="Rectangle 3">
            <a:extLst>
              <a:ext uri="{FF2B5EF4-FFF2-40B4-BE49-F238E27FC236}">
                <a16:creationId xmlns:a16="http://schemas.microsoft.com/office/drawing/2014/main" id="{BFC8F20E-6A37-4FC8-815A-88FE3677C0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486400"/>
          </a:xfrm>
        </p:spPr>
        <p:txBody>
          <a:bodyPr/>
          <a:lstStyle/>
          <a:p>
            <a:r>
              <a:rPr lang="en-US" altLang="en-US" sz="2800" dirty="0"/>
              <a:t>Our goal is to represent this composite mapping as multiplication by a single matrix, denoted by </a:t>
            </a:r>
            <a:r>
              <a:rPr lang="en-US" altLang="en-US" sz="2800" i="1" dirty="0"/>
              <a:t>AB</a:t>
            </a:r>
            <a:r>
              <a:rPr lang="en-US" altLang="en-US" sz="2800" dirty="0"/>
              <a:t>, so that                           . See the figure below. 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If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         , </a:t>
            </a:r>
            <a:r>
              <a:rPr lang="en-US" altLang="en-US" sz="2800" i="1" dirty="0"/>
              <a:t>B</a:t>
            </a:r>
            <a:r>
              <a:rPr lang="en-US" altLang="en-US" sz="2800" dirty="0"/>
              <a:t> is          , and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is in      , denote the columns of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by </a:t>
            </a:r>
            <a:r>
              <a:rPr lang="en-US" altLang="en-US" sz="2800" b="1" dirty="0"/>
              <a:t>b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b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 and the entries in </a:t>
            </a:r>
            <a:r>
              <a:rPr lang="en-US" altLang="en-US" sz="2800" b="1" dirty="0"/>
              <a:t>x</a:t>
            </a:r>
            <a:r>
              <a:rPr lang="en-US" altLang="en-US" sz="2800" dirty="0"/>
              <a:t> by</a:t>
            </a:r>
            <a:br>
              <a:rPr lang="en-US" altLang="en-US" sz="2800" dirty="0"/>
            </a:br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i="1" dirty="0"/>
              <a:t>x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659460" name="Object 4">
            <a:extLst>
              <a:ext uri="{FF2B5EF4-FFF2-40B4-BE49-F238E27FC236}">
                <a16:creationId xmlns:a16="http://schemas.microsoft.com/office/drawing/2014/main" id="{94799CBC-3514-477A-9F46-B3F20B1F89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963207"/>
              </p:ext>
            </p:extLst>
          </p:nvPr>
        </p:nvGraphicFramePr>
        <p:xfrm>
          <a:off x="1555750" y="1993900"/>
          <a:ext cx="226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2260440" imgH="431640" progId="Equation.DSMT4">
                  <p:embed/>
                </p:oleObj>
              </mc:Choice>
              <mc:Fallback>
                <p:oleObj name="Equation" r:id="rId4" imgW="2260440" imgH="431640" progId="Equation.DSMT4">
                  <p:embed/>
                  <p:pic>
                    <p:nvPicPr>
                      <p:cNvPr id="659460" name="Object 4">
                        <a:extLst>
                          <a:ext uri="{FF2B5EF4-FFF2-40B4-BE49-F238E27FC236}">
                            <a16:creationId xmlns:a16="http://schemas.microsoft.com/office/drawing/2014/main" id="{94799CBC-3514-477A-9F46-B3F20B1F89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1993900"/>
                        <a:ext cx="226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1" name="Object 5">
            <a:extLst>
              <a:ext uri="{FF2B5EF4-FFF2-40B4-BE49-F238E27FC236}">
                <a16:creationId xmlns:a16="http://schemas.microsoft.com/office/drawing/2014/main" id="{AE342626-FD63-4FE8-9231-1E62813C7B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51689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6" imgW="863280" imgH="253800" progId="Equation.DSMT4">
                  <p:embed/>
                </p:oleObj>
              </mc:Choice>
              <mc:Fallback>
                <p:oleObj name="Equation" r:id="rId6" imgW="863280" imgH="253800" progId="Equation.DSMT4">
                  <p:embed/>
                  <p:pic>
                    <p:nvPicPr>
                      <p:cNvPr id="659461" name="Object 5">
                        <a:extLst>
                          <a:ext uri="{FF2B5EF4-FFF2-40B4-BE49-F238E27FC236}">
                            <a16:creationId xmlns:a16="http://schemas.microsoft.com/office/drawing/2014/main" id="{AE342626-FD63-4FE8-9231-1E62813C7B8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689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2" name="Object 6">
            <a:extLst>
              <a:ext uri="{FF2B5EF4-FFF2-40B4-BE49-F238E27FC236}">
                <a16:creationId xmlns:a16="http://schemas.microsoft.com/office/drawing/2014/main" id="{72A2FFFF-D78F-40D5-A7DB-00975B05C9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51689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8" imgW="825480" imgH="330120" progId="Equation.DSMT4">
                  <p:embed/>
                </p:oleObj>
              </mc:Choice>
              <mc:Fallback>
                <p:oleObj name="Equation" r:id="rId8" imgW="825480" imgH="330120" progId="Equation.DSMT4">
                  <p:embed/>
                  <p:pic>
                    <p:nvPicPr>
                      <p:cNvPr id="659462" name="Object 6">
                        <a:extLst>
                          <a:ext uri="{FF2B5EF4-FFF2-40B4-BE49-F238E27FC236}">
                            <a16:creationId xmlns:a16="http://schemas.microsoft.com/office/drawing/2014/main" id="{72A2FFFF-D78F-40D5-A7DB-00975B05C9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825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59463" name="Object 7">
                <a:extLst>
                  <a:ext uri="{FF2B5EF4-FFF2-40B4-BE49-F238E27FC236}">
                    <a16:creationId xmlns:a16="http://schemas.microsoft.com/office/drawing/2014/main" id="{8355CD9F-A5EA-43CA-B547-A19A6FA6F715}"/>
                  </a:ext>
                </a:extLst>
              </p:cNvPr>
              <p:cNvSpPr txBox="1"/>
              <p:nvPr/>
            </p:nvSpPr>
            <p:spPr bwMode="auto">
              <a:xfrm>
                <a:off x="5994400" y="5016500"/>
                <a:ext cx="4953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9463" name="Object 7">
                <a:extLst>
                  <a:ext uri="{FF2B5EF4-FFF2-40B4-BE49-F238E27FC236}">
                    <a16:creationId xmlns:a16="http://schemas.microsoft.com/office/drawing/2014/main" id="{8355CD9F-A5EA-43CA-B547-A19A6FA6F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4400" y="5016500"/>
                <a:ext cx="495300" cy="393700"/>
              </a:xfrm>
              <a:prstGeom prst="rect">
                <a:avLst/>
              </a:prstGeom>
              <a:blipFill>
                <a:blip r:embed="rId10"/>
                <a:stretch>
                  <a:fillRect l="-243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59465" name="Picture 9">
            <a:extLst>
              <a:ext uri="{FF2B5EF4-FFF2-40B4-BE49-F238E27FC236}">
                <a16:creationId xmlns:a16="http://schemas.microsoft.com/office/drawing/2014/main" id="{BCC97AA0-067F-4F37-9050-EF2A4905D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67000"/>
            <a:ext cx="7848600" cy="227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2.1- </a:t>
            </a:r>
            <a:fld id="{A24CB1F0-A3C8-4A1F-8F47-560D129D0CA0}" type="slidenum">
              <a:rPr lang="en-US" altLang="en-US" smtClean="0"/>
              <a:pPr/>
              <a:t>10</a:t>
            </a:fld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4F593E9-284D-4777-9930-D2643E4C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60482" name="Rectangle 2">
            <a:extLst>
              <a:ext uri="{FF2B5EF4-FFF2-40B4-BE49-F238E27FC236}">
                <a16:creationId xmlns:a16="http://schemas.microsoft.com/office/drawing/2014/main" id="{CD8E68A2-E4A6-40D6-91D0-30FD01C27E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MATRIX MULTIPLICATION</a:t>
            </a:r>
          </a:p>
        </p:txBody>
      </p:sp>
      <p:sp>
        <p:nvSpPr>
          <p:cNvPr id="660483" name="Rectangle 3">
            <a:extLst>
              <a:ext uri="{FF2B5EF4-FFF2-40B4-BE49-F238E27FC236}">
                <a16:creationId xmlns:a16="http://schemas.microsoft.com/office/drawing/2014/main" id="{E9433B63-38A4-47AE-952D-9FE050C27B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Then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By the linearity of multiplication by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The vector </a:t>
            </a:r>
            <a:r>
              <a:rPr lang="en-US" altLang="en-US" sz="2800" i="1" dirty="0"/>
              <a:t>A </a:t>
            </a:r>
            <a:r>
              <a:rPr lang="en-US" altLang="en-US" sz="2800" dirty="0"/>
              <a:t>(</a:t>
            </a:r>
            <a:r>
              <a:rPr lang="en-US" altLang="en-US" sz="2800" i="1" dirty="0"/>
              <a:t>B</a:t>
            </a:r>
            <a:r>
              <a:rPr lang="en-US" altLang="en-US" sz="2800" b="1" dirty="0"/>
              <a:t>x</a:t>
            </a:r>
            <a:r>
              <a:rPr lang="en-US" altLang="en-US" sz="2800" dirty="0"/>
              <a:t>) is a linear combination of the vectors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b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b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, using the entries in </a:t>
            </a:r>
            <a:r>
              <a:rPr lang="en-US" altLang="en-US" sz="2800" b="1" dirty="0"/>
              <a:t>x</a:t>
            </a:r>
            <a:r>
              <a:rPr lang="en-US" altLang="en-US" sz="2800" dirty="0"/>
              <a:t> as weights.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In matrix notation, this linear combination is written as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   .</a:t>
            </a:r>
          </a:p>
        </p:txBody>
      </p:sp>
      <p:graphicFrame>
        <p:nvGraphicFramePr>
          <p:cNvPr id="660484" name="Object 4">
            <a:extLst>
              <a:ext uri="{FF2B5EF4-FFF2-40B4-BE49-F238E27FC236}">
                <a16:creationId xmlns:a16="http://schemas.microsoft.com/office/drawing/2014/main" id="{033FBF04-9D54-489C-AA85-6286736D32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09298"/>
              </p:ext>
            </p:extLst>
          </p:nvPr>
        </p:nvGraphicFramePr>
        <p:xfrm>
          <a:off x="2940050" y="1409700"/>
          <a:ext cx="3276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4" imgW="3276600" imgH="596900" progId="Equation.3">
                  <p:embed/>
                </p:oleObj>
              </mc:Choice>
              <mc:Fallback>
                <p:oleObj name="Equation" r:id="rId4" imgW="3276600" imgH="596900" progId="Equation.3">
                  <p:embed/>
                  <p:pic>
                    <p:nvPicPr>
                      <p:cNvPr id="660484" name="Object 4">
                        <a:extLst>
                          <a:ext uri="{FF2B5EF4-FFF2-40B4-BE49-F238E27FC236}">
                            <a16:creationId xmlns:a16="http://schemas.microsoft.com/office/drawing/2014/main" id="{033FBF04-9D54-489C-AA85-6286736D32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1409700"/>
                        <a:ext cx="32766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5" name="Object 5">
            <a:extLst>
              <a:ext uri="{FF2B5EF4-FFF2-40B4-BE49-F238E27FC236}">
                <a16:creationId xmlns:a16="http://schemas.microsoft.com/office/drawing/2014/main" id="{19A5537B-73AC-41CD-9100-1578CB8F36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438267"/>
              </p:ext>
            </p:extLst>
          </p:nvPr>
        </p:nvGraphicFramePr>
        <p:xfrm>
          <a:off x="2324100" y="2698750"/>
          <a:ext cx="49784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6" imgW="4978400" imgH="1282700" progId="Equation.3">
                  <p:embed/>
                </p:oleObj>
              </mc:Choice>
              <mc:Fallback>
                <p:oleObj name="Equation" r:id="rId6" imgW="4978400" imgH="1282700" progId="Equation.3">
                  <p:embed/>
                  <p:pic>
                    <p:nvPicPr>
                      <p:cNvPr id="660485" name="Object 5">
                        <a:extLst>
                          <a:ext uri="{FF2B5EF4-FFF2-40B4-BE49-F238E27FC236}">
                            <a16:creationId xmlns:a16="http://schemas.microsoft.com/office/drawing/2014/main" id="{19A5537B-73AC-41CD-9100-1578CB8F36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698750"/>
                        <a:ext cx="4978400" cy="128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6" name="Object 6">
            <a:extLst>
              <a:ext uri="{FF2B5EF4-FFF2-40B4-BE49-F238E27FC236}">
                <a16:creationId xmlns:a16="http://schemas.microsoft.com/office/drawing/2014/main" id="{AE59D1D5-7BAA-481C-938F-FF241BF0CB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713474"/>
              </p:ext>
            </p:extLst>
          </p:nvPr>
        </p:nvGraphicFramePr>
        <p:xfrm>
          <a:off x="2114550" y="5473700"/>
          <a:ext cx="59563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8" imgW="5956300" imgH="889000" progId="Equation.3">
                  <p:embed/>
                </p:oleObj>
              </mc:Choice>
              <mc:Fallback>
                <p:oleObj name="Equation" r:id="rId8" imgW="5956300" imgH="889000" progId="Equation.3">
                  <p:embed/>
                  <p:pic>
                    <p:nvPicPr>
                      <p:cNvPr id="660486" name="Object 6">
                        <a:extLst>
                          <a:ext uri="{FF2B5EF4-FFF2-40B4-BE49-F238E27FC236}">
                            <a16:creationId xmlns:a16="http://schemas.microsoft.com/office/drawing/2014/main" id="{AE59D1D5-7BAA-481C-938F-FF241BF0CB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5473700"/>
                        <a:ext cx="59563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2.1- </a:t>
            </a:r>
            <a:fld id="{A24CB1F0-A3C8-4A1F-8F47-560D129D0CA0}" type="slidenum">
              <a:rPr lang="en-US" altLang="en-US" smtClean="0"/>
              <a:pPr/>
              <a:t>11</a:t>
            </a:fld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E1CBF29-2DA2-4027-9979-6DBCC74E8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61506" name="Rectangle 2">
            <a:extLst>
              <a:ext uri="{FF2B5EF4-FFF2-40B4-BE49-F238E27FC236}">
                <a16:creationId xmlns:a16="http://schemas.microsoft.com/office/drawing/2014/main" id="{22BA2ED5-487B-433B-B061-CF0A8FDBC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MATRIX MULTIPLICATION</a:t>
            </a:r>
          </a:p>
        </p:txBody>
      </p:sp>
      <p:sp>
        <p:nvSpPr>
          <p:cNvPr id="661507" name="Rectangle 3">
            <a:extLst>
              <a:ext uri="{FF2B5EF4-FFF2-40B4-BE49-F238E27FC236}">
                <a16:creationId xmlns:a16="http://schemas.microsoft.com/office/drawing/2014/main" id="{A4FEC736-4162-4478-96F9-74009084E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534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Thus multiplication by                                  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transforms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into </a:t>
            </a:r>
            <a:r>
              <a:rPr lang="en-US" altLang="en-US" sz="2800" i="1" dirty="0"/>
              <a:t>A </a:t>
            </a:r>
            <a:r>
              <a:rPr lang="en-US" altLang="en-US" sz="2800" dirty="0"/>
              <a:t>(</a:t>
            </a:r>
            <a:r>
              <a:rPr lang="en-US" altLang="en-US" sz="2800" i="1" dirty="0"/>
              <a:t>B</a:t>
            </a:r>
            <a:r>
              <a:rPr lang="en-US" altLang="en-US" sz="2800" b="1" dirty="0"/>
              <a:t>x</a:t>
            </a:r>
            <a:r>
              <a:rPr lang="en-US" altLang="en-US" sz="2800" dirty="0"/>
              <a:t>).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b="1" dirty="0"/>
              <a:t>Definition:</a:t>
            </a:r>
            <a:r>
              <a:rPr lang="en-US" altLang="en-US" sz="2800" dirty="0"/>
              <a:t> If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an           matrix, and if </a:t>
            </a:r>
            <a:r>
              <a:rPr lang="en-US" altLang="en-US" sz="2800" i="1" dirty="0"/>
              <a:t>B</a:t>
            </a:r>
            <a:r>
              <a:rPr lang="en-US" altLang="en-US" sz="2800" dirty="0"/>
              <a:t> is an         matrix with columns </a:t>
            </a:r>
            <a:r>
              <a:rPr lang="en-US" altLang="en-US" sz="2800" b="1" dirty="0"/>
              <a:t>b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b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, then the product </a:t>
            </a:r>
            <a:r>
              <a:rPr lang="en-US" altLang="en-US" sz="2800" i="1" dirty="0"/>
              <a:t>AB</a:t>
            </a:r>
            <a:r>
              <a:rPr lang="en-US" altLang="en-US" sz="2800" dirty="0"/>
              <a:t> is the           matrix whose columns are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b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b</a:t>
            </a:r>
            <a:r>
              <a:rPr lang="en-US" altLang="en-US" sz="2800" i="1" baseline="-25000" dirty="0"/>
              <a:t>p</a:t>
            </a:r>
            <a:r>
              <a:rPr lang="en-US" altLang="en-US" sz="2800" dirty="0"/>
              <a:t>. 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That is,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i="1" dirty="0"/>
          </a:p>
          <a:p>
            <a:pPr>
              <a:lnSpc>
                <a:spcPct val="90000"/>
              </a:lnSpc>
            </a:pPr>
            <a:r>
              <a:rPr lang="en-US" altLang="en-US" sz="2800" i="1" dirty="0"/>
              <a:t>Multiplication of matrices corresponds to composition of linear transformations. </a:t>
            </a:r>
          </a:p>
        </p:txBody>
      </p:sp>
      <p:graphicFrame>
        <p:nvGraphicFramePr>
          <p:cNvPr id="661508" name="Object 4">
            <a:extLst>
              <a:ext uri="{FF2B5EF4-FFF2-40B4-BE49-F238E27FC236}">
                <a16:creationId xmlns:a16="http://schemas.microsoft.com/office/drawing/2014/main" id="{5403B8C0-408F-4512-967B-A030A5C9E1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7387482"/>
              </p:ext>
            </p:extLst>
          </p:nvPr>
        </p:nvGraphicFramePr>
        <p:xfrm>
          <a:off x="4419600" y="1066800"/>
          <a:ext cx="4267200" cy="891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4254500" imgH="889000" progId="Equation.3">
                  <p:embed/>
                </p:oleObj>
              </mc:Choice>
              <mc:Fallback>
                <p:oleObj name="Equation" r:id="rId4" imgW="4254500" imgH="889000" progId="Equation.3">
                  <p:embed/>
                  <p:pic>
                    <p:nvPicPr>
                      <p:cNvPr id="661508" name="Object 4">
                        <a:extLst>
                          <a:ext uri="{FF2B5EF4-FFF2-40B4-BE49-F238E27FC236}">
                            <a16:creationId xmlns:a16="http://schemas.microsoft.com/office/drawing/2014/main" id="{5403B8C0-408F-4512-967B-A030A5C9E1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066800"/>
                        <a:ext cx="4267200" cy="891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09" name="Object 5">
            <a:extLst>
              <a:ext uri="{FF2B5EF4-FFF2-40B4-BE49-F238E27FC236}">
                <a16:creationId xmlns:a16="http://schemas.microsoft.com/office/drawing/2014/main" id="{681B8F71-989E-4C92-B822-CAC227876B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26924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863280" imgH="253800" progId="Equation.DSMT4">
                  <p:embed/>
                </p:oleObj>
              </mc:Choice>
              <mc:Fallback>
                <p:oleObj name="Equation" r:id="rId6" imgW="863280" imgH="253800" progId="Equation.DSMT4">
                  <p:embed/>
                  <p:pic>
                    <p:nvPicPr>
                      <p:cNvPr id="661509" name="Object 5">
                        <a:extLst>
                          <a:ext uri="{FF2B5EF4-FFF2-40B4-BE49-F238E27FC236}">
                            <a16:creationId xmlns:a16="http://schemas.microsoft.com/office/drawing/2014/main" id="{681B8F71-989E-4C92-B822-CAC227876B7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6924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0" name="Object 6">
            <a:extLst>
              <a:ext uri="{FF2B5EF4-FFF2-40B4-BE49-F238E27FC236}">
                <a16:creationId xmlns:a16="http://schemas.microsoft.com/office/drawing/2014/main" id="{EACBEF17-834C-4ADF-8B4D-B4A1546A3C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4800" y="2692400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8" imgW="825480" imgH="330120" progId="Equation.DSMT4">
                  <p:embed/>
                </p:oleObj>
              </mc:Choice>
              <mc:Fallback>
                <p:oleObj name="Equation" r:id="rId8" imgW="825480" imgH="330120" progId="Equation.DSMT4">
                  <p:embed/>
                  <p:pic>
                    <p:nvPicPr>
                      <p:cNvPr id="661510" name="Object 6">
                        <a:extLst>
                          <a:ext uri="{FF2B5EF4-FFF2-40B4-BE49-F238E27FC236}">
                            <a16:creationId xmlns:a16="http://schemas.microsoft.com/office/drawing/2014/main" id="{EACBEF17-834C-4ADF-8B4D-B4A1546A3C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2692400"/>
                        <a:ext cx="8255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1" name="Object 7">
            <a:extLst>
              <a:ext uri="{FF2B5EF4-FFF2-40B4-BE49-F238E27FC236}">
                <a16:creationId xmlns:a16="http://schemas.microsoft.com/office/drawing/2014/main" id="{26AABF50-84F4-4353-B7D2-23264CC562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454400"/>
          <a:ext cx="914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10" imgW="914400" imgH="330120" progId="Equation.DSMT4">
                  <p:embed/>
                </p:oleObj>
              </mc:Choice>
              <mc:Fallback>
                <p:oleObj name="Equation" r:id="rId10" imgW="914400" imgH="330120" progId="Equation.DSMT4">
                  <p:embed/>
                  <p:pic>
                    <p:nvPicPr>
                      <p:cNvPr id="661511" name="Object 7">
                        <a:extLst>
                          <a:ext uri="{FF2B5EF4-FFF2-40B4-BE49-F238E27FC236}">
                            <a16:creationId xmlns:a16="http://schemas.microsoft.com/office/drawing/2014/main" id="{26AABF50-84F4-4353-B7D2-23264CC562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454400"/>
                        <a:ext cx="9144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2" name="Object 8">
            <a:extLst>
              <a:ext uri="{FF2B5EF4-FFF2-40B4-BE49-F238E27FC236}">
                <a16:creationId xmlns:a16="http://schemas.microsoft.com/office/drawing/2014/main" id="{78022CF3-90A1-4B5F-814A-7C5A6F7DE9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742459"/>
              </p:ext>
            </p:extLst>
          </p:nvPr>
        </p:nvGraphicFramePr>
        <p:xfrm>
          <a:off x="234950" y="4762500"/>
          <a:ext cx="8756650" cy="837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2" imgW="9296400" imgH="889000" progId="Equation.3">
                  <p:embed/>
                </p:oleObj>
              </mc:Choice>
              <mc:Fallback>
                <p:oleObj name="Equation" r:id="rId12" imgW="9296400" imgH="889000" progId="Equation.3">
                  <p:embed/>
                  <p:pic>
                    <p:nvPicPr>
                      <p:cNvPr id="661512" name="Object 8">
                        <a:extLst>
                          <a:ext uri="{FF2B5EF4-FFF2-40B4-BE49-F238E27FC236}">
                            <a16:creationId xmlns:a16="http://schemas.microsoft.com/office/drawing/2014/main" id="{78022CF3-90A1-4B5F-814A-7C5A6F7DE9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" y="4762500"/>
                        <a:ext cx="8756650" cy="837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2.1- </a:t>
            </a:r>
            <a:fld id="{A24CB1F0-A3C8-4A1F-8F47-560D129D0CA0}" type="slidenum">
              <a:rPr lang="en-US" altLang="en-US" smtClean="0"/>
              <a:pPr/>
              <a:t>12</a:t>
            </a:fld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55E244-AFDA-4467-B75E-847858A1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62530" name="Rectangle 2">
            <a:extLst>
              <a:ext uri="{FF2B5EF4-FFF2-40B4-BE49-F238E27FC236}">
                <a16:creationId xmlns:a16="http://schemas.microsoft.com/office/drawing/2014/main" id="{91CDBE0C-1850-4729-9347-8D51AB2C4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MATRIX MULTIPLICATION</a:t>
            </a:r>
          </a:p>
        </p:txBody>
      </p:sp>
      <p:sp>
        <p:nvSpPr>
          <p:cNvPr id="662531" name="Rectangle 3">
            <a:extLst>
              <a:ext uri="{FF2B5EF4-FFF2-40B4-BE49-F238E27FC236}">
                <a16:creationId xmlns:a16="http://schemas.microsoft.com/office/drawing/2014/main" id="{68874F6C-322B-445F-8507-F367EFC7EE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endParaRPr lang="en-US" altLang="en-US" sz="2800" dirty="0"/>
          </a:p>
          <a:p>
            <a:r>
              <a:rPr lang="en-US" altLang="en-US" sz="2800" b="1" dirty="0"/>
              <a:t>Example 2:</a:t>
            </a:r>
            <a:r>
              <a:rPr lang="en-US" altLang="en-US" sz="2800" dirty="0"/>
              <a:t> Compute </a:t>
            </a:r>
            <a:r>
              <a:rPr lang="en-US" altLang="en-US" sz="2800" i="1" dirty="0"/>
              <a:t>AB</a:t>
            </a:r>
            <a:r>
              <a:rPr lang="en-US" altLang="en-US" sz="2800" dirty="0"/>
              <a:t>, where                         and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endParaRPr lang="en-US" altLang="en-US" sz="2800" b="1" dirty="0"/>
          </a:p>
          <a:p>
            <a:r>
              <a:rPr lang="en-US" altLang="en-US" sz="2800" b="1" dirty="0"/>
              <a:t>Solution:</a:t>
            </a:r>
            <a:r>
              <a:rPr lang="en-US" altLang="en-US" sz="2800" dirty="0"/>
              <a:t> Write                                ,      and compute: 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662532" name="Object 4">
            <a:extLst>
              <a:ext uri="{FF2B5EF4-FFF2-40B4-BE49-F238E27FC236}">
                <a16:creationId xmlns:a16="http://schemas.microsoft.com/office/drawing/2014/main" id="{A1F9104B-974A-41A1-ADBC-102F35D85F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1371600"/>
          <a:ext cx="2070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4" imgW="2070000" imgH="1143000" progId="Equation.DSMT4">
                  <p:embed/>
                </p:oleObj>
              </mc:Choice>
              <mc:Fallback>
                <p:oleObj name="Equation" r:id="rId4" imgW="2070000" imgH="1143000" progId="Equation.DSMT4">
                  <p:embed/>
                  <p:pic>
                    <p:nvPicPr>
                      <p:cNvPr id="662532" name="Object 4">
                        <a:extLst>
                          <a:ext uri="{FF2B5EF4-FFF2-40B4-BE49-F238E27FC236}">
                            <a16:creationId xmlns:a16="http://schemas.microsoft.com/office/drawing/2014/main" id="{A1F9104B-974A-41A1-ADBC-102F35D85F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371600"/>
                        <a:ext cx="20701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3" name="Object 5">
            <a:extLst>
              <a:ext uri="{FF2B5EF4-FFF2-40B4-BE49-F238E27FC236}">
                <a16:creationId xmlns:a16="http://schemas.microsoft.com/office/drawing/2014/main" id="{51E29F5A-6AE4-4189-8D0E-30E59E9023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228087"/>
              </p:ext>
            </p:extLst>
          </p:nvPr>
        </p:nvGraphicFramePr>
        <p:xfrm>
          <a:off x="908050" y="2209800"/>
          <a:ext cx="2667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6" imgW="2666880" imgH="1143000" progId="Equation.DSMT4">
                  <p:embed/>
                </p:oleObj>
              </mc:Choice>
              <mc:Fallback>
                <p:oleObj name="Equation" r:id="rId6" imgW="2666880" imgH="1143000" progId="Equation.DSMT4">
                  <p:embed/>
                  <p:pic>
                    <p:nvPicPr>
                      <p:cNvPr id="662533" name="Object 5">
                        <a:extLst>
                          <a:ext uri="{FF2B5EF4-FFF2-40B4-BE49-F238E27FC236}">
                            <a16:creationId xmlns:a16="http://schemas.microsoft.com/office/drawing/2014/main" id="{51E29F5A-6AE4-4189-8D0E-30E59E9023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209800"/>
                        <a:ext cx="2667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4" name="Object 6">
            <a:extLst>
              <a:ext uri="{FF2B5EF4-FFF2-40B4-BE49-F238E27FC236}">
                <a16:creationId xmlns:a16="http://schemas.microsoft.com/office/drawing/2014/main" id="{A44520A3-3919-47AF-9ED8-1AE2246713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519614"/>
              </p:ext>
            </p:extLst>
          </p:nvPr>
        </p:nvGraphicFramePr>
        <p:xfrm>
          <a:off x="3213100" y="4089400"/>
          <a:ext cx="334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8" imgW="3340100" imgH="838200" progId="Equation.3">
                  <p:embed/>
                </p:oleObj>
              </mc:Choice>
              <mc:Fallback>
                <p:oleObj name="Equation" r:id="rId8" imgW="3340100" imgH="838200" progId="Equation.3">
                  <p:embed/>
                  <p:pic>
                    <p:nvPicPr>
                      <p:cNvPr id="662534" name="Object 6">
                        <a:extLst>
                          <a:ext uri="{FF2B5EF4-FFF2-40B4-BE49-F238E27FC236}">
                            <a16:creationId xmlns:a16="http://schemas.microsoft.com/office/drawing/2014/main" id="{A44520A3-3919-47AF-9ED8-1AE2246713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4089400"/>
                        <a:ext cx="3340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2.1- </a:t>
            </a:r>
            <a:fld id="{A24CB1F0-A3C8-4A1F-8F47-560D129D0CA0}" type="slidenum">
              <a:rPr lang="en-US" altLang="en-US" smtClean="0"/>
              <a:pPr/>
              <a:t>13</a:t>
            </a:fld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16B13BD6-CCDA-434C-8CEF-9633FA31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63563" name="Rectangle 11">
            <a:extLst>
              <a:ext uri="{FF2B5EF4-FFF2-40B4-BE49-F238E27FC236}">
                <a16:creationId xmlns:a16="http://schemas.microsoft.com/office/drawing/2014/main" id="{15246516-2D33-4FC4-82DF-FEC1DAE96C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MATRIX MULTIPLICATION</a:t>
            </a:r>
          </a:p>
        </p:txBody>
      </p:sp>
      <p:sp>
        <p:nvSpPr>
          <p:cNvPr id="663564" name="Rectangle 12">
            <a:extLst>
              <a:ext uri="{FF2B5EF4-FFF2-40B4-BE49-F238E27FC236}">
                <a16:creationId xmlns:a16="http://schemas.microsoft.com/office/drawing/2014/main" id="{5D2EEBBE-A15F-48D1-A89C-24FBA806C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296400" cy="5486400"/>
          </a:xfrm>
        </p:spPr>
        <p:txBody>
          <a:bodyPr/>
          <a:lstStyle/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,                                   ,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r>
              <a:rPr lang="en-US" altLang="en-US" sz="2800" dirty="0"/>
              <a:t>Then  </a:t>
            </a:r>
          </a:p>
        </p:txBody>
      </p:sp>
      <p:graphicFrame>
        <p:nvGraphicFramePr>
          <p:cNvPr id="663556" name="Object 4">
            <a:extLst>
              <a:ext uri="{FF2B5EF4-FFF2-40B4-BE49-F238E27FC236}">
                <a16:creationId xmlns:a16="http://schemas.microsoft.com/office/drawing/2014/main" id="{62174D8B-7C94-40EC-806C-82A0369E74A0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4127659066"/>
              </p:ext>
            </p:extLst>
          </p:nvPr>
        </p:nvGraphicFramePr>
        <p:xfrm>
          <a:off x="0" y="1417638"/>
          <a:ext cx="2819400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4" imgW="3860800" imgH="2578100" progId="Equation.3">
                  <p:embed/>
                </p:oleObj>
              </mc:Choice>
              <mc:Fallback>
                <p:oleObj name="Equation" r:id="rId4" imgW="3860800" imgH="2578100" progId="Equation.3">
                  <p:embed/>
                  <p:pic>
                    <p:nvPicPr>
                      <p:cNvPr id="663556" name="Object 4">
                        <a:extLst>
                          <a:ext uri="{FF2B5EF4-FFF2-40B4-BE49-F238E27FC236}">
                            <a16:creationId xmlns:a16="http://schemas.microsoft.com/office/drawing/2014/main" id="{62174D8B-7C94-40EC-806C-82A0369E74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17638"/>
                        <a:ext cx="2819400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59" name="Object 7">
            <a:extLst>
              <a:ext uri="{FF2B5EF4-FFF2-40B4-BE49-F238E27FC236}">
                <a16:creationId xmlns:a16="http://schemas.microsoft.com/office/drawing/2014/main" id="{B188AADE-3A7E-491B-B08F-5F5B533CF0E3}"/>
              </a:ext>
            </a:extLst>
          </p:cNvPr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871626271"/>
              </p:ext>
            </p:extLst>
          </p:nvPr>
        </p:nvGraphicFramePr>
        <p:xfrm>
          <a:off x="2971800" y="1447800"/>
          <a:ext cx="3048000" cy="190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6" imgW="4127500" imgH="2578100" progId="Equation.3">
                  <p:embed/>
                </p:oleObj>
              </mc:Choice>
              <mc:Fallback>
                <p:oleObj name="Equation" r:id="rId6" imgW="4127500" imgH="2578100" progId="Equation.3">
                  <p:embed/>
                  <p:pic>
                    <p:nvPicPr>
                      <p:cNvPr id="663559" name="Object 7">
                        <a:extLst>
                          <a:ext uri="{FF2B5EF4-FFF2-40B4-BE49-F238E27FC236}">
                            <a16:creationId xmlns:a16="http://schemas.microsoft.com/office/drawing/2014/main" id="{B188AADE-3A7E-491B-B08F-5F5B533CF0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1447800"/>
                        <a:ext cx="3048000" cy="190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3562" name="Object 10">
            <a:extLst>
              <a:ext uri="{FF2B5EF4-FFF2-40B4-BE49-F238E27FC236}">
                <a16:creationId xmlns:a16="http://schemas.microsoft.com/office/drawing/2014/main" id="{0D45F819-2516-4747-8F59-9FE77763A7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3544420"/>
              </p:ext>
            </p:extLst>
          </p:nvPr>
        </p:nvGraphicFramePr>
        <p:xfrm>
          <a:off x="6172200" y="1447800"/>
          <a:ext cx="2895600" cy="192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8" imgW="3873500" imgH="2578100" progId="Equation.3">
                  <p:embed/>
                </p:oleObj>
              </mc:Choice>
              <mc:Fallback>
                <p:oleObj name="Equation" r:id="rId8" imgW="3873500" imgH="2578100" progId="Equation.3">
                  <p:embed/>
                  <p:pic>
                    <p:nvPicPr>
                      <p:cNvPr id="663562" name="Object 10">
                        <a:extLst>
                          <a:ext uri="{FF2B5EF4-FFF2-40B4-BE49-F238E27FC236}">
                            <a16:creationId xmlns:a16="http://schemas.microsoft.com/office/drawing/2014/main" id="{0D45F819-2516-4747-8F59-9FE77763A7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447800"/>
                        <a:ext cx="2895600" cy="1926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65" name="Line 13">
            <a:extLst>
              <a:ext uri="{FF2B5EF4-FFF2-40B4-BE49-F238E27FC236}">
                <a16:creationId xmlns:a16="http://schemas.microsoft.com/office/drawing/2014/main" id="{4FEF5CD8-9A48-4FC9-ABF3-6EB8B2137F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733800"/>
            <a:ext cx="0" cy="6858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3566" name="Line 14">
            <a:extLst>
              <a:ext uri="{FF2B5EF4-FFF2-40B4-BE49-F238E27FC236}">
                <a16:creationId xmlns:a16="http://schemas.microsoft.com/office/drawing/2014/main" id="{2E0832F9-63D1-473C-99E1-6933B32B02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886200"/>
            <a:ext cx="0" cy="5334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3567" name="Line 15">
            <a:extLst>
              <a:ext uri="{FF2B5EF4-FFF2-40B4-BE49-F238E27FC236}">
                <a16:creationId xmlns:a16="http://schemas.microsoft.com/office/drawing/2014/main" id="{834AAD4D-EC59-47B0-9BDC-DABAC827D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886200"/>
            <a:ext cx="0" cy="5334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3570" name="Line 18">
            <a:extLst>
              <a:ext uri="{FF2B5EF4-FFF2-40B4-BE49-F238E27FC236}">
                <a16:creationId xmlns:a16="http://schemas.microsoft.com/office/drawing/2014/main" id="{4D6ABF28-CA04-4E4F-B37D-772103CFDD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1600" y="3886200"/>
            <a:ext cx="38862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3571" name="Line 19">
            <a:extLst>
              <a:ext uri="{FF2B5EF4-FFF2-40B4-BE49-F238E27FC236}">
                <a16:creationId xmlns:a16="http://schemas.microsoft.com/office/drawing/2014/main" id="{22735C4B-B7E2-440C-9340-63D8ADD98D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505200"/>
            <a:ext cx="0" cy="3810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3572" name="Line 20">
            <a:extLst>
              <a:ext uri="{FF2B5EF4-FFF2-40B4-BE49-F238E27FC236}">
                <a16:creationId xmlns:a16="http://schemas.microsoft.com/office/drawing/2014/main" id="{8A7EB0C2-49EF-4FCE-9C86-7F0D42D81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3886200"/>
            <a:ext cx="7620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3573" name="Line 21">
            <a:extLst>
              <a:ext uri="{FF2B5EF4-FFF2-40B4-BE49-F238E27FC236}">
                <a16:creationId xmlns:a16="http://schemas.microsoft.com/office/drawing/2014/main" id="{BFA750FB-97A6-4524-A837-B81D5DD8C4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3581400"/>
            <a:ext cx="0" cy="3048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663574" name="Object 22">
            <a:extLst>
              <a:ext uri="{FF2B5EF4-FFF2-40B4-BE49-F238E27FC236}">
                <a16:creationId xmlns:a16="http://schemas.microsoft.com/office/drawing/2014/main" id="{AD0C5273-38B3-47F7-8DA5-9EDF52262E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352538"/>
              </p:ext>
            </p:extLst>
          </p:nvPr>
        </p:nvGraphicFramePr>
        <p:xfrm>
          <a:off x="381000" y="4451350"/>
          <a:ext cx="70358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10" imgW="7035800" imgH="1231900" progId="Equation.3">
                  <p:embed/>
                </p:oleObj>
              </mc:Choice>
              <mc:Fallback>
                <p:oleObj name="Equation" r:id="rId10" imgW="7035800" imgH="1231900" progId="Equation.3">
                  <p:embed/>
                  <p:pic>
                    <p:nvPicPr>
                      <p:cNvPr id="663574" name="Object 22">
                        <a:extLst>
                          <a:ext uri="{FF2B5EF4-FFF2-40B4-BE49-F238E27FC236}">
                            <a16:creationId xmlns:a16="http://schemas.microsoft.com/office/drawing/2014/main" id="{AD0C5273-38B3-47F7-8DA5-9EDF52262E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4451350"/>
                        <a:ext cx="70358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3575" name="Line 23">
            <a:extLst>
              <a:ext uri="{FF2B5EF4-FFF2-40B4-BE49-F238E27FC236}">
                <a16:creationId xmlns:a16="http://schemas.microsoft.com/office/drawing/2014/main" id="{EA7CF3E4-C5F3-45C9-86F3-5BC2C51101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581400"/>
            <a:ext cx="0" cy="1524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3576" name="Line 24">
            <a:extLst>
              <a:ext uri="{FF2B5EF4-FFF2-40B4-BE49-F238E27FC236}">
                <a16:creationId xmlns:a16="http://schemas.microsoft.com/office/drawing/2014/main" id="{68922793-13FE-44A8-B343-DD4CBB32E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733800"/>
            <a:ext cx="1828800" cy="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3577" name="Line 25">
            <a:extLst>
              <a:ext uri="{FF2B5EF4-FFF2-40B4-BE49-F238E27FC236}">
                <a16:creationId xmlns:a16="http://schemas.microsoft.com/office/drawing/2014/main" id="{3004F9C4-4570-4278-B10A-476CB9F5C1F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5638800"/>
            <a:ext cx="0" cy="4572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3578" name="Line 26">
            <a:extLst>
              <a:ext uri="{FF2B5EF4-FFF2-40B4-BE49-F238E27FC236}">
                <a16:creationId xmlns:a16="http://schemas.microsoft.com/office/drawing/2014/main" id="{B68D7B3B-C8CD-44FA-9506-4E3BBD5EA7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5638800"/>
            <a:ext cx="0" cy="4572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3579" name="Line 27">
            <a:extLst>
              <a:ext uri="{FF2B5EF4-FFF2-40B4-BE49-F238E27FC236}">
                <a16:creationId xmlns:a16="http://schemas.microsoft.com/office/drawing/2014/main" id="{4FD662AB-751F-4675-8BFB-A72C09BBA3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5638800"/>
            <a:ext cx="0" cy="4572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3583" name="Text Box 31">
            <a:extLst>
              <a:ext uri="{FF2B5EF4-FFF2-40B4-BE49-F238E27FC236}">
                <a16:creationId xmlns:a16="http://schemas.microsoft.com/office/drawing/2014/main" id="{80B16CC7-B480-4747-A45E-F1FA15745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6096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dirty="0">
                <a:solidFill>
                  <a:srgbClr val="0099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dirty="0">
                <a:solidFill>
                  <a:srgbClr val="0099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baseline="-25000" dirty="0">
                <a:solidFill>
                  <a:srgbClr val="0099FF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63585" name="Text Box 33">
            <a:extLst>
              <a:ext uri="{FF2B5EF4-FFF2-40B4-BE49-F238E27FC236}">
                <a16:creationId xmlns:a16="http://schemas.microsoft.com/office/drawing/2014/main" id="{42BBA137-EE5A-434C-A42A-9AB40047EB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60960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dirty="0">
                <a:solidFill>
                  <a:srgbClr val="0099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dirty="0">
                <a:solidFill>
                  <a:srgbClr val="0099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baseline="-25000" dirty="0">
                <a:solidFill>
                  <a:srgbClr val="0099FF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63586" name="Text Box 34">
            <a:extLst>
              <a:ext uri="{FF2B5EF4-FFF2-40B4-BE49-F238E27FC236}">
                <a16:creationId xmlns:a16="http://schemas.microsoft.com/office/drawing/2014/main" id="{F5F6514A-2034-41A5-943D-CEA0B1024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60960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i="1" dirty="0">
                <a:solidFill>
                  <a:srgbClr val="0099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dirty="0">
                <a:solidFill>
                  <a:srgbClr val="0099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baseline="-25000" dirty="0">
                <a:solidFill>
                  <a:srgbClr val="0099FF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2.1- </a:t>
            </a:r>
            <a:fld id="{A24CB1F0-A3C8-4A1F-8F47-560D129D0CA0}" type="slidenum">
              <a:rPr lang="en-US" altLang="en-US" smtClean="0"/>
              <a:pPr/>
              <a:t>14</a:t>
            </a:fld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83" grpId="0"/>
      <p:bldP spid="663585" grpId="0"/>
      <p:bldP spid="6635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1BE785F-1185-45FF-A729-687A631C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67650" name="Rectangle 2">
            <a:extLst>
              <a:ext uri="{FF2B5EF4-FFF2-40B4-BE49-F238E27FC236}">
                <a16:creationId xmlns:a16="http://schemas.microsoft.com/office/drawing/2014/main" id="{9E778DEB-38D7-4083-BC8A-D44249FF2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MATRIX MULTIPLICATION</a:t>
            </a:r>
          </a:p>
        </p:txBody>
      </p:sp>
      <p:sp>
        <p:nvSpPr>
          <p:cNvPr id="667651" name="Rectangle 3">
            <a:extLst>
              <a:ext uri="{FF2B5EF4-FFF2-40B4-BE49-F238E27FC236}">
                <a16:creationId xmlns:a16="http://schemas.microsoft.com/office/drawing/2014/main" id="{C50F8AB3-8E39-4709-8FD8-7355B1F67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5105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Each column of </a:t>
            </a:r>
            <a:r>
              <a:rPr lang="en-US" altLang="en-US" sz="2800" i="1" dirty="0"/>
              <a:t>AB</a:t>
            </a:r>
            <a:r>
              <a:rPr lang="en-US" altLang="en-US" sz="2800" dirty="0"/>
              <a:t> is a linear combination of the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using weights from the corresponding column of </a:t>
            </a:r>
            <a:r>
              <a:rPr lang="en-US" altLang="en-US" sz="2800" i="1" dirty="0"/>
              <a:t>B</a:t>
            </a:r>
            <a:r>
              <a:rPr lang="en-US" altLang="en-US" sz="2800" dirty="0"/>
              <a:t>.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>
                <a:solidFill>
                  <a:srgbClr val="0099FF"/>
                </a:solidFill>
              </a:rPr>
              <a:t>Row</a:t>
            </a:r>
            <a:r>
              <a:rPr lang="en-US" altLang="en-US" sz="2800" dirty="0">
                <a:solidFill>
                  <a:srgbClr val="0099FF"/>
                </a:solidFill>
                <a:cs typeface="Times New Roman" panose="02020603050405020304" pitchFamily="18" charset="0"/>
              </a:rPr>
              <a:t>—column rule for computing </a:t>
            </a:r>
            <a:r>
              <a:rPr lang="en-US" altLang="en-US" sz="2800" i="1" dirty="0">
                <a:solidFill>
                  <a:srgbClr val="0099FF"/>
                </a:solidFill>
                <a:cs typeface="Times New Roman" panose="02020603050405020304" pitchFamily="18" charset="0"/>
              </a:rPr>
              <a:t>AB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If a product </a:t>
            </a:r>
            <a:r>
              <a:rPr lang="en-US" altLang="en-US" sz="2800" i="1" dirty="0">
                <a:cs typeface="Times New Roman" panose="02020603050405020304" pitchFamily="18" charset="0"/>
              </a:rPr>
              <a:t>AB</a:t>
            </a:r>
            <a:r>
              <a:rPr lang="en-US" altLang="en-US" sz="2800" dirty="0">
                <a:cs typeface="Times New Roman" panose="02020603050405020304" pitchFamily="18" charset="0"/>
              </a:rPr>
              <a:t> is defined, then the entry in row </a:t>
            </a:r>
            <a:r>
              <a:rPr lang="en-US" altLang="en-US" sz="2800" i="1" dirty="0"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cs typeface="Times New Roman" panose="02020603050405020304" pitchFamily="18" charset="0"/>
              </a:rPr>
              <a:t> and column </a:t>
            </a:r>
            <a:r>
              <a:rPr lang="en-US" altLang="en-US" sz="2800" i="1" dirty="0">
                <a:cs typeface="Times New Roman" panose="02020603050405020304" pitchFamily="18" charset="0"/>
              </a:rPr>
              <a:t>j</a:t>
            </a:r>
            <a:r>
              <a:rPr lang="en-US" altLang="en-US" sz="2800" dirty="0">
                <a:cs typeface="Times New Roman" panose="02020603050405020304" pitchFamily="18" charset="0"/>
              </a:rPr>
              <a:t> of </a:t>
            </a:r>
            <a:r>
              <a:rPr lang="en-US" altLang="en-US" sz="2800" i="1" dirty="0">
                <a:cs typeface="Times New Roman" panose="02020603050405020304" pitchFamily="18" charset="0"/>
              </a:rPr>
              <a:t>AB</a:t>
            </a:r>
            <a:r>
              <a:rPr lang="en-US" altLang="en-US" sz="2800" dirty="0">
                <a:cs typeface="Times New Roman" panose="02020603050405020304" pitchFamily="18" charset="0"/>
              </a:rPr>
              <a:t> is the sum of the products of corresponding entries from row </a:t>
            </a:r>
            <a:r>
              <a:rPr lang="en-US" altLang="en-US" sz="2800" i="1" dirty="0"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cs typeface="Times New Roman" panose="02020603050405020304" pitchFamily="18" charset="0"/>
              </a:rPr>
              <a:t> of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and column </a:t>
            </a:r>
            <a:r>
              <a:rPr lang="en-US" altLang="en-US" sz="2800" i="1" dirty="0">
                <a:cs typeface="Times New Roman" panose="02020603050405020304" pitchFamily="18" charset="0"/>
              </a:rPr>
              <a:t>j</a:t>
            </a:r>
            <a:r>
              <a:rPr lang="en-US" altLang="en-US" sz="2800" dirty="0">
                <a:cs typeface="Times New Roman" panose="02020603050405020304" pitchFamily="18" charset="0"/>
              </a:rPr>
              <a:t> of </a:t>
            </a:r>
            <a:r>
              <a:rPr lang="en-US" altLang="en-US" sz="2800" i="1" dirty="0">
                <a:cs typeface="Times New Roman" panose="02020603050405020304" pitchFamily="18" charset="0"/>
              </a:rPr>
              <a:t>B</a:t>
            </a:r>
            <a:r>
              <a:rPr lang="en-US" altLang="en-US" sz="2800" dirty="0"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cs typeface="Times New Roman" panose="02020603050405020304" pitchFamily="18" charset="0"/>
              </a:rPr>
              <a:t>If (</a:t>
            </a:r>
            <a:r>
              <a:rPr lang="en-US" altLang="en-US" sz="2800" i="1" dirty="0">
                <a:cs typeface="Times New Roman" panose="02020603050405020304" pitchFamily="18" charset="0"/>
              </a:rPr>
              <a:t>AB</a:t>
            </a:r>
            <a:r>
              <a:rPr lang="en-US" altLang="en-US" sz="2800" dirty="0">
                <a:cs typeface="Times New Roman" panose="02020603050405020304" pitchFamily="18" charset="0"/>
              </a:rPr>
              <a:t>)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ij</a:t>
            </a:r>
            <a:r>
              <a:rPr lang="en-US" altLang="en-US" sz="2800" dirty="0">
                <a:cs typeface="Times New Roman" panose="02020603050405020304" pitchFamily="18" charset="0"/>
              </a:rPr>
              <a:t> denotes the (</a:t>
            </a:r>
            <a:r>
              <a:rPr lang="en-US" altLang="en-US" sz="2800" i="1" dirty="0"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i="1" dirty="0">
                <a:cs typeface="Times New Roman" panose="02020603050405020304" pitchFamily="18" charset="0"/>
              </a:rPr>
              <a:t>j</a:t>
            </a:r>
            <a:r>
              <a:rPr lang="en-US" altLang="en-US" sz="2800" dirty="0">
                <a:cs typeface="Times New Roman" panose="02020603050405020304" pitchFamily="18" charset="0"/>
              </a:rPr>
              <a:t>)-entry in </a:t>
            </a:r>
            <a:r>
              <a:rPr lang="en-US" altLang="en-US" sz="2800" i="1" dirty="0">
                <a:cs typeface="Times New Roman" panose="02020603050405020304" pitchFamily="18" charset="0"/>
              </a:rPr>
              <a:t>AB</a:t>
            </a:r>
            <a:r>
              <a:rPr lang="en-US" altLang="en-US" sz="2800" dirty="0">
                <a:cs typeface="Times New Roman" panose="02020603050405020304" pitchFamily="18" charset="0"/>
              </a:rPr>
              <a:t>, and if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is an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         matrix, then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                                                                   .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80000"/>
              </a:lnSpc>
            </a:pPr>
            <a:endParaRPr lang="en-US" altLang="en-US" sz="2800" i="1" dirty="0">
              <a:solidFill>
                <a:srgbClr val="0099FF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667652" name="Object 4">
            <a:extLst>
              <a:ext uri="{FF2B5EF4-FFF2-40B4-BE49-F238E27FC236}">
                <a16:creationId xmlns:a16="http://schemas.microsoft.com/office/drawing/2014/main" id="{50CA3072-5B0B-4553-B54D-35645D155E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100" y="48514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4" imgW="863280" imgH="253800" progId="Equation.DSMT4">
                  <p:embed/>
                </p:oleObj>
              </mc:Choice>
              <mc:Fallback>
                <p:oleObj name="Equation" r:id="rId4" imgW="863280" imgH="253800" progId="Equation.DSMT4">
                  <p:embed/>
                  <p:pic>
                    <p:nvPicPr>
                      <p:cNvPr id="667652" name="Object 4">
                        <a:extLst>
                          <a:ext uri="{FF2B5EF4-FFF2-40B4-BE49-F238E27FC236}">
                            <a16:creationId xmlns:a16="http://schemas.microsoft.com/office/drawing/2014/main" id="{50CA3072-5B0B-4553-B54D-35645D155E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48514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3" name="Object 5">
            <a:extLst>
              <a:ext uri="{FF2B5EF4-FFF2-40B4-BE49-F238E27FC236}">
                <a16:creationId xmlns:a16="http://schemas.microsoft.com/office/drawing/2014/main" id="{24CE530F-7B2C-40FC-A08F-66A5EA5DCA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5334000"/>
          <a:ext cx="3898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6" imgW="3898800" imgH="520560" progId="Equation.DSMT4">
                  <p:embed/>
                </p:oleObj>
              </mc:Choice>
              <mc:Fallback>
                <p:oleObj name="Equation" r:id="rId6" imgW="3898800" imgH="520560" progId="Equation.DSMT4">
                  <p:embed/>
                  <p:pic>
                    <p:nvPicPr>
                      <p:cNvPr id="667653" name="Object 5">
                        <a:extLst>
                          <a:ext uri="{FF2B5EF4-FFF2-40B4-BE49-F238E27FC236}">
                            <a16:creationId xmlns:a16="http://schemas.microsoft.com/office/drawing/2014/main" id="{24CE530F-7B2C-40FC-A08F-66A5EA5DCA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5334000"/>
                        <a:ext cx="3898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2.1- </a:t>
            </a:r>
            <a:fld id="{A24CB1F0-A3C8-4A1F-8F47-560D129D0CA0}" type="slidenum">
              <a:rPr lang="en-US" altLang="en-US" smtClean="0"/>
              <a:pPr/>
              <a:t>15</a:t>
            </a:fld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3785438-19CE-462F-9C5F-39CEF4563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68674" name="Rectangle 2">
            <a:extLst>
              <a:ext uri="{FF2B5EF4-FFF2-40B4-BE49-F238E27FC236}">
                <a16:creationId xmlns:a16="http://schemas.microsoft.com/office/drawing/2014/main" id="{59F0FB58-4398-4A6C-93B0-93D321E2FC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PROPERTIES OF MATRIX MULTIPLICATION</a:t>
            </a:r>
          </a:p>
        </p:txBody>
      </p:sp>
      <p:sp>
        <p:nvSpPr>
          <p:cNvPr id="668675" name="Rectangle 3">
            <a:extLst>
              <a:ext uri="{FF2B5EF4-FFF2-40B4-BE49-F238E27FC236}">
                <a16:creationId xmlns:a16="http://schemas.microsoft.com/office/drawing/2014/main" id="{C5EC679F-B3F1-46F7-ABAC-339F3CF79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609600" indent="-609600"/>
            <a:r>
              <a:rPr lang="en-US" altLang="en-US" sz="2800" b="1" dirty="0"/>
              <a:t>Theorem 2:</a:t>
            </a:r>
            <a:r>
              <a:rPr lang="en-US" altLang="en-US" sz="2800" dirty="0"/>
              <a:t> Let </a:t>
            </a:r>
            <a:r>
              <a:rPr lang="en-US" altLang="en-US" sz="2800" i="1" dirty="0"/>
              <a:t>A</a:t>
            </a:r>
            <a:r>
              <a:rPr lang="en-US" altLang="en-US" sz="2800" dirty="0"/>
              <a:t> be an           matrix, and let </a:t>
            </a:r>
            <a:r>
              <a:rPr lang="en-US" altLang="en-US" sz="2800" i="1" dirty="0"/>
              <a:t>B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C</a:t>
            </a:r>
            <a:r>
              <a:rPr lang="en-US" altLang="en-US" sz="2800" dirty="0"/>
              <a:t> have sizes for which the indicated sums and products are defined.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                             (associative law of multiplication)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                                     (left distributive law)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                                   (right distributive law)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                                         for any scalar </a:t>
            </a:r>
            <a:r>
              <a:rPr lang="en-US" altLang="en-US" sz="2800" i="1" dirty="0"/>
              <a:t>r 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                        (identity for matrix     multiplication)</a:t>
            </a:r>
          </a:p>
          <a:p>
            <a:pPr marL="1371600" lvl="2" indent="-457200"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marL="1371600" lvl="2" indent="-457200">
              <a:buFont typeface="Wingdings" panose="05000000000000000000" pitchFamily="2" charset="2"/>
              <a:buNone/>
            </a:pPr>
            <a:endParaRPr lang="en-US" altLang="en-US" sz="2800" i="1" dirty="0"/>
          </a:p>
        </p:txBody>
      </p:sp>
      <p:graphicFrame>
        <p:nvGraphicFramePr>
          <p:cNvPr id="668676" name="Object 4">
            <a:extLst>
              <a:ext uri="{FF2B5EF4-FFF2-40B4-BE49-F238E27FC236}">
                <a16:creationId xmlns:a16="http://schemas.microsoft.com/office/drawing/2014/main" id="{A02B2B2B-7B8C-4986-8780-B5D48C79F0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13081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4" imgW="863280" imgH="253800" progId="Equation.DSMT4">
                  <p:embed/>
                </p:oleObj>
              </mc:Choice>
              <mc:Fallback>
                <p:oleObj name="Equation" r:id="rId4" imgW="863280" imgH="253800" progId="Equation.DSMT4">
                  <p:embed/>
                  <p:pic>
                    <p:nvPicPr>
                      <p:cNvPr id="668676" name="Object 4">
                        <a:extLst>
                          <a:ext uri="{FF2B5EF4-FFF2-40B4-BE49-F238E27FC236}">
                            <a16:creationId xmlns:a16="http://schemas.microsoft.com/office/drawing/2014/main" id="{A02B2B2B-7B8C-4986-8780-B5D48C79F0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3081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7" name="Object 5">
            <a:extLst>
              <a:ext uri="{FF2B5EF4-FFF2-40B4-BE49-F238E27FC236}">
                <a16:creationId xmlns:a16="http://schemas.microsoft.com/office/drawing/2014/main" id="{7B3DCC5F-7EF0-456B-99CC-18CB45A45B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578100"/>
          <a:ext cx="265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6" imgW="2654280" imgH="431640" progId="Equation.DSMT4">
                  <p:embed/>
                </p:oleObj>
              </mc:Choice>
              <mc:Fallback>
                <p:oleObj name="Equation" r:id="rId6" imgW="2654280" imgH="431640" progId="Equation.DSMT4">
                  <p:embed/>
                  <p:pic>
                    <p:nvPicPr>
                      <p:cNvPr id="668677" name="Object 5">
                        <a:extLst>
                          <a:ext uri="{FF2B5EF4-FFF2-40B4-BE49-F238E27FC236}">
                            <a16:creationId xmlns:a16="http://schemas.microsoft.com/office/drawing/2014/main" id="{7B3DCC5F-7EF0-456B-99CC-18CB45A45B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78100"/>
                        <a:ext cx="2654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8" name="Object 6">
            <a:extLst>
              <a:ext uri="{FF2B5EF4-FFF2-40B4-BE49-F238E27FC236}">
                <a16:creationId xmlns:a16="http://schemas.microsoft.com/office/drawing/2014/main" id="{10B3A95B-21A2-4550-80B1-45379D4E81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3400" y="3517900"/>
          <a:ext cx="339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8" imgW="3390840" imgH="431640" progId="Equation.DSMT4">
                  <p:embed/>
                </p:oleObj>
              </mc:Choice>
              <mc:Fallback>
                <p:oleObj name="Equation" r:id="rId8" imgW="3390840" imgH="431640" progId="Equation.DSMT4">
                  <p:embed/>
                  <p:pic>
                    <p:nvPicPr>
                      <p:cNvPr id="668678" name="Object 6">
                        <a:extLst>
                          <a:ext uri="{FF2B5EF4-FFF2-40B4-BE49-F238E27FC236}">
                            <a16:creationId xmlns:a16="http://schemas.microsoft.com/office/drawing/2014/main" id="{10B3A95B-21A2-4550-80B1-45379D4E81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3517900"/>
                        <a:ext cx="339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9" name="Object 7">
            <a:extLst>
              <a:ext uri="{FF2B5EF4-FFF2-40B4-BE49-F238E27FC236}">
                <a16:creationId xmlns:a16="http://schemas.microsoft.com/office/drawing/2014/main" id="{EE26A278-C412-4F86-97FD-E371F07A92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025900"/>
          <a:ext cx="3276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10" imgW="3276360" imgH="431640" progId="Equation.DSMT4">
                  <p:embed/>
                </p:oleObj>
              </mc:Choice>
              <mc:Fallback>
                <p:oleObj name="Equation" r:id="rId10" imgW="3276360" imgH="431640" progId="Equation.DSMT4">
                  <p:embed/>
                  <p:pic>
                    <p:nvPicPr>
                      <p:cNvPr id="668679" name="Object 7">
                        <a:extLst>
                          <a:ext uri="{FF2B5EF4-FFF2-40B4-BE49-F238E27FC236}">
                            <a16:creationId xmlns:a16="http://schemas.microsoft.com/office/drawing/2014/main" id="{EE26A278-C412-4F86-97FD-E371F07A92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025900"/>
                        <a:ext cx="3276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80" name="Object 8">
            <a:extLst>
              <a:ext uri="{FF2B5EF4-FFF2-40B4-BE49-F238E27FC236}">
                <a16:creationId xmlns:a16="http://schemas.microsoft.com/office/drawing/2014/main" id="{672F259E-725B-418F-82FA-BB79638DA2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0700" y="4546600"/>
          <a:ext cx="377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2" imgW="3771720" imgH="431640" progId="Equation.DSMT4">
                  <p:embed/>
                </p:oleObj>
              </mc:Choice>
              <mc:Fallback>
                <p:oleObj name="Equation" r:id="rId12" imgW="3771720" imgH="431640" progId="Equation.DSMT4">
                  <p:embed/>
                  <p:pic>
                    <p:nvPicPr>
                      <p:cNvPr id="668680" name="Object 8">
                        <a:extLst>
                          <a:ext uri="{FF2B5EF4-FFF2-40B4-BE49-F238E27FC236}">
                            <a16:creationId xmlns:a16="http://schemas.microsoft.com/office/drawing/2014/main" id="{672F259E-725B-418F-82FA-BB79638DA2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546600"/>
                        <a:ext cx="3771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81" name="Object 9">
            <a:extLst>
              <a:ext uri="{FF2B5EF4-FFF2-40B4-BE49-F238E27FC236}">
                <a16:creationId xmlns:a16="http://schemas.microsoft.com/office/drawing/2014/main" id="{DB714655-70EE-489F-9ECC-D92C839EE8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5029200"/>
          <a:ext cx="226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14" imgW="2260440" imgH="482400" progId="Equation.DSMT4">
                  <p:embed/>
                </p:oleObj>
              </mc:Choice>
              <mc:Fallback>
                <p:oleObj name="Equation" r:id="rId14" imgW="2260440" imgH="482400" progId="Equation.DSMT4">
                  <p:embed/>
                  <p:pic>
                    <p:nvPicPr>
                      <p:cNvPr id="668681" name="Object 9">
                        <a:extLst>
                          <a:ext uri="{FF2B5EF4-FFF2-40B4-BE49-F238E27FC236}">
                            <a16:creationId xmlns:a16="http://schemas.microsoft.com/office/drawing/2014/main" id="{DB714655-70EE-489F-9ECC-D92C839EE8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029200"/>
                        <a:ext cx="2260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2.1- </a:t>
            </a:r>
            <a:fld id="{A24CB1F0-A3C8-4A1F-8F47-560D129D0CA0}" type="slidenum">
              <a:rPr lang="en-US" altLang="en-US" smtClean="0"/>
              <a:pPr/>
              <a:t>16</a:t>
            </a:fld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B89AEC1-DF98-4316-BD3C-253810F3F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69698" name="Rectangle 2">
            <a:extLst>
              <a:ext uri="{FF2B5EF4-FFF2-40B4-BE49-F238E27FC236}">
                <a16:creationId xmlns:a16="http://schemas.microsoft.com/office/drawing/2014/main" id="{BF351F48-53C4-4A8D-A57D-CC55DD949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PROPERTIES OF MATRIX MULTIPLICATION</a:t>
            </a:r>
          </a:p>
        </p:txBody>
      </p:sp>
      <p:sp>
        <p:nvSpPr>
          <p:cNvPr id="669699" name="Rectangle 3">
            <a:extLst>
              <a:ext uri="{FF2B5EF4-FFF2-40B4-BE49-F238E27FC236}">
                <a16:creationId xmlns:a16="http://schemas.microsoft.com/office/drawing/2014/main" id="{BC62745C-F23B-4988-AC61-0FC96E3A09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altLang="en-US" sz="2800" b="1" dirty="0"/>
              <a:t>Proof:</a:t>
            </a:r>
            <a:r>
              <a:rPr lang="en-US" altLang="en-US" sz="2800" dirty="0"/>
              <a:t> Property (a) follows from the fact that matrix multiplication corresponds to composition of linear transformations (which are functions), and it is known that the composition of functions is associative.</a:t>
            </a:r>
          </a:p>
          <a:p>
            <a:pPr>
              <a:lnSpc>
                <a:spcPct val="60000"/>
              </a:lnSpc>
            </a:pPr>
            <a:endParaRPr lang="en-US" altLang="en-US" sz="2800" dirty="0"/>
          </a:p>
          <a:p>
            <a:pPr>
              <a:lnSpc>
                <a:spcPct val="60000"/>
              </a:lnSpc>
            </a:pPr>
            <a:r>
              <a:rPr lang="en-US" altLang="en-US" sz="2800" dirty="0"/>
              <a:t>Let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sz="2800" dirty="0"/>
              <a:t>By the definition of matrix multiplication,  </a:t>
            </a:r>
          </a:p>
        </p:txBody>
      </p:sp>
      <p:graphicFrame>
        <p:nvGraphicFramePr>
          <p:cNvPr id="669700" name="Object 4">
            <a:extLst>
              <a:ext uri="{FF2B5EF4-FFF2-40B4-BE49-F238E27FC236}">
                <a16:creationId xmlns:a16="http://schemas.microsoft.com/office/drawing/2014/main" id="{709C0F5F-9A08-4B95-8B9C-54E5B2534A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400029"/>
              </p:ext>
            </p:extLst>
          </p:nvPr>
        </p:nvGraphicFramePr>
        <p:xfrm>
          <a:off x="1524000" y="3429000"/>
          <a:ext cx="3276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4" imgW="3276600" imgH="889000" progId="Equation.3">
                  <p:embed/>
                </p:oleObj>
              </mc:Choice>
              <mc:Fallback>
                <p:oleObj name="Equation" r:id="rId4" imgW="3276600" imgH="889000" progId="Equation.3">
                  <p:embed/>
                  <p:pic>
                    <p:nvPicPr>
                      <p:cNvPr id="669700" name="Object 4">
                        <a:extLst>
                          <a:ext uri="{FF2B5EF4-FFF2-40B4-BE49-F238E27FC236}">
                            <a16:creationId xmlns:a16="http://schemas.microsoft.com/office/drawing/2014/main" id="{709C0F5F-9A08-4B95-8B9C-54E5B2534A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429000"/>
                        <a:ext cx="3276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1" name="Object 5">
            <a:extLst>
              <a:ext uri="{FF2B5EF4-FFF2-40B4-BE49-F238E27FC236}">
                <a16:creationId xmlns:a16="http://schemas.microsoft.com/office/drawing/2014/main" id="{A9D8F535-08A5-41F9-B5A3-6719B64404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063278"/>
              </p:ext>
            </p:extLst>
          </p:nvPr>
        </p:nvGraphicFramePr>
        <p:xfrm>
          <a:off x="1752600" y="4724400"/>
          <a:ext cx="5765800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6" imgW="5765800" imgH="1879600" progId="Equation.3">
                  <p:embed/>
                </p:oleObj>
              </mc:Choice>
              <mc:Fallback>
                <p:oleObj name="Equation" r:id="rId6" imgW="5765800" imgH="1879600" progId="Equation.3">
                  <p:embed/>
                  <p:pic>
                    <p:nvPicPr>
                      <p:cNvPr id="669701" name="Object 5">
                        <a:extLst>
                          <a:ext uri="{FF2B5EF4-FFF2-40B4-BE49-F238E27FC236}">
                            <a16:creationId xmlns:a16="http://schemas.microsoft.com/office/drawing/2014/main" id="{A9D8F535-08A5-41F9-B5A3-6719B64404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724400"/>
                        <a:ext cx="5765800" cy="187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2" name="Object 6">
            <a:extLst>
              <a:ext uri="{FF2B5EF4-FFF2-40B4-BE49-F238E27FC236}">
                <a16:creationId xmlns:a16="http://schemas.microsoft.com/office/drawing/2014/main" id="{FFC1B29C-E53F-4AC3-AE48-44F9D7C17C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9685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8" imgW="914400" imgH="371520" progId="Equation.DSMT4">
                  <p:embed/>
                </p:oleObj>
              </mc:Choice>
              <mc:Fallback>
                <p:oleObj name="Equation" r:id="rId8" imgW="914400" imgH="371520" progId="Equation.DSMT4">
                  <p:embed/>
                  <p:pic>
                    <p:nvPicPr>
                      <p:cNvPr id="669702" name="Object 6">
                        <a:extLst>
                          <a:ext uri="{FF2B5EF4-FFF2-40B4-BE49-F238E27FC236}">
                            <a16:creationId xmlns:a16="http://schemas.microsoft.com/office/drawing/2014/main" id="{FFC1B29C-E53F-4AC3-AE48-44F9D7C17C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685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2.1- </a:t>
            </a:r>
            <a:fld id="{A24CB1F0-A3C8-4A1F-8F47-560D129D0CA0}" type="slidenum">
              <a:rPr lang="en-US" altLang="en-US" smtClean="0"/>
              <a:pPr/>
              <a:t>17</a:t>
            </a:fld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5C26AD6-CB66-477D-A83A-9FF9FC0D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70722" name="Rectangle 2">
            <a:extLst>
              <a:ext uri="{FF2B5EF4-FFF2-40B4-BE49-F238E27FC236}">
                <a16:creationId xmlns:a16="http://schemas.microsoft.com/office/drawing/2014/main" id="{F78762B2-7B49-4F6E-9B3C-35D6C0751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PROPERTIES OF MATRIX MULTIPLICATION</a:t>
            </a:r>
          </a:p>
        </p:txBody>
      </p:sp>
      <p:sp>
        <p:nvSpPr>
          <p:cNvPr id="670723" name="Rectangle 3">
            <a:extLst>
              <a:ext uri="{FF2B5EF4-FFF2-40B4-BE49-F238E27FC236}">
                <a16:creationId xmlns:a16="http://schemas.microsoft.com/office/drawing/2014/main" id="{3A795EAA-C787-48E8-A6FB-E721E2D56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r>
              <a:rPr lang="en-US" altLang="en-US" sz="2800" dirty="0"/>
              <a:t>The definition of </a:t>
            </a:r>
            <a:r>
              <a:rPr lang="en-US" altLang="en-US" sz="2800" i="1" dirty="0"/>
              <a:t>AB</a:t>
            </a:r>
            <a:r>
              <a:rPr lang="en-US" altLang="en-US" sz="2800" dirty="0"/>
              <a:t> makes                              for all </a:t>
            </a:r>
            <a:r>
              <a:rPr lang="en-US" altLang="en-US" sz="2800" b="1" dirty="0"/>
              <a:t>x</a:t>
            </a:r>
            <a:r>
              <a:rPr lang="en-US" altLang="en-US" sz="2800" dirty="0"/>
              <a:t>, so  </a:t>
            </a:r>
          </a:p>
          <a:p>
            <a:endParaRPr lang="en-US" altLang="en-US" sz="2800" dirty="0"/>
          </a:p>
          <a:p>
            <a:r>
              <a:rPr lang="en-US" altLang="en-US" sz="2800" dirty="0"/>
              <a:t>The left-to-right order in products is critical because </a:t>
            </a:r>
            <a:r>
              <a:rPr lang="en-US" altLang="en-US" sz="2800" i="1" dirty="0"/>
              <a:t>AB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BA</a:t>
            </a:r>
            <a:r>
              <a:rPr lang="en-US" altLang="en-US" sz="2800" dirty="0"/>
              <a:t> are usually not the same. </a:t>
            </a:r>
          </a:p>
          <a:p>
            <a:r>
              <a:rPr lang="en-US" altLang="en-US" sz="2800" dirty="0"/>
              <a:t>Because the columns of </a:t>
            </a:r>
            <a:r>
              <a:rPr lang="en-US" altLang="en-US" sz="2800" i="1" dirty="0"/>
              <a:t>AB</a:t>
            </a:r>
            <a:r>
              <a:rPr lang="en-US" altLang="en-US" sz="2800" dirty="0"/>
              <a:t> are linear combinations of the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whereas the columns of </a:t>
            </a:r>
            <a:r>
              <a:rPr lang="en-US" altLang="en-US" sz="2800" i="1" dirty="0"/>
              <a:t>BA</a:t>
            </a:r>
            <a:r>
              <a:rPr lang="en-US" altLang="en-US" sz="2800" dirty="0"/>
              <a:t> are constructed from the columns of </a:t>
            </a:r>
            <a:r>
              <a:rPr lang="en-US" altLang="en-US" sz="2800" i="1" dirty="0"/>
              <a:t>B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The position of the factors in the product </a:t>
            </a:r>
            <a:r>
              <a:rPr lang="en-US" altLang="en-US" sz="2800" i="1" dirty="0"/>
              <a:t>AB</a:t>
            </a:r>
            <a:r>
              <a:rPr lang="en-US" altLang="en-US" sz="2800" dirty="0"/>
              <a:t> is emphasized by saying that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</a:t>
            </a:r>
            <a:r>
              <a:rPr lang="en-US" altLang="en-US" sz="2800" i="1" dirty="0"/>
              <a:t>right-multiplied</a:t>
            </a:r>
            <a:r>
              <a:rPr lang="en-US" altLang="en-US" sz="2800" dirty="0"/>
              <a:t> by </a:t>
            </a:r>
            <a:r>
              <a:rPr lang="en-US" altLang="en-US" sz="2800" i="1" dirty="0"/>
              <a:t>B</a:t>
            </a:r>
            <a:r>
              <a:rPr lang="en-US" altLang="en-US" sz="2800" dirty="0"/>
              <a:t> or that </a:t>
            </a:r>
            <a:r>
              <a:rPr lang="en-US" altLang="en-US" sz="2800" i="1" dirty="0"/>
              <a:t>B</a:t>
            </a:r>
            <a:r>
              <a:rPr lang="en-US" altLang="en-US" sz="2800" dirty="0"/>
              <a:t> is </a:t>
            </a:r>
            <a:r>
              <a:rPr lang="en-US" altLang="en-US" sz="2800" i="1" dirty="0"/>
              <a:t>left-multiplied</a:t>
            </a:r>
            <a:r>
              <a:rPr lang="en-US" altLang="en-US" sz="2800" dirty="0"/>
              <a:t> by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670724" name="Object 4">
            <a:extLst>
              <a:ext uri="{FF2B5EF4-FFF2-40B4-BE49-F238E27FC236}">
                <a16:creationId xmlns:a16="http://schemas.microsoft.com/office/drawing/2014/main" id="{740BA5DC-C13F-4E5C-AC87-83DF8E1F6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478921"/>
              </p:ext>
            </p:extLst>
          </p:nvPr>
        </p:nvGraphicFramePr>
        <p:xfrm>
          <a:off x="4895850" y="1206500"/>
          <a:ext cx="251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4" imgW="2514600" imgH="431800" progId="Equation.3">
                  <p:embed/>
                </p:oleObj>
              </mc:Choice>
              <mc:Fallback>
                <p:oleObj name="Equation" r:id="rId4" imgW="2514600" imgH="431800" progId="Equation.3">
                  <p:embed/>
                  <p:pic>
                    <p:nvPicPr>
                      <p:cNvPr id="670724" name="Object 4">
                        <a:extLst>
                          <a:ext uri="{FF2B5EF4-FFF2-40B4-BE49-F238E27FC236}">
                            <a16:creationId xmlns:a16="http://schemas.microsoft.com/office/drawing/2014/main" id="{740BA5DC-C13F-4E5C-AC87-83DF8E1F69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1206500"/>
                        <a:ext cx="251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25" name="Object 5">
            <a:extLst>
              <a:ext uri="{FF2B5EF4-FFF2-40B4-BE49-F238E27FC236}">
                <a16:creationId xmlns:a16="http://schemas.microsoft.com/office/drawing/2014/main" id="{C25EFDAE-E2DF-4466-B95E-0338FBEB8E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872149"/>
              </p:ext>
            </p:extLst>
          </p:nvPr>
        </p:nvGraphicFramePr>
        <p:xfrm>
          <a:off x="1085850" y="1828800"/>
          <a:ext cx="7264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6" imgW="7264400" imgH="889000" progId="Equation.3">
                  <p:embed/>
                </p:oleObj>
              </mc:Choice>
              <mc:Fallback>
                <p:oleObj name="Equation" r:id="rId6" imgW="7264400" imgH="889000" progId="Equation.3">
                  <p:embed/>
                  <p:pic>
                    <p:nvPicPr>
                      <p:cNvPr id="670725" name="Object 5">
                        <a:extLst>
                          <a:ext uri="{FF2B5EF4-FFF2-40B4-BE49-F238E27FC236}">
                            <a16:creationId xmlns:a16="http://schemas.microsoft.com/office/drawing/2014/main" id="{C25EFDAE-E2DF-4466-B95E-0338FBEB8E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1828800"/>
                        <a:ext cx="7264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2.1- </a:t>
            </a:r>
            <a:fld id="{A24CB1F0-A3C8-4A1F-8F47-560D129D0CA0}" type="slidenum">
              <a:rPr lang="en-US" altLang="en-US" smtClean="0"/>
              <a:pPr/>
              <a:t>18</a:t>
            </a:fld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C9110A3-ABD3-48AF-B726-58F70FA09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71746" name="Rectangle 2">
            <a:extLst>
              <a:ext uri="{FF2B5EF4-FFF2-40B4-BE49-F238E27FC236}">
                <a16:creationId xmlns:a16="http://schemas.microsoft.com/office/drawing/2014/main" id="{8209FC0F-7A7A-46D9-8B35-930F85461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PROPERTIES OF MATRIX MULTIPLICATION</a:t>
            </a:r>
          </a:p>
        </p:txBody>
      </p:sp>
      <p:sp>
        <p:nvSpPr>
          <p:cNvPr id="671747" name="Rectangle 3">
            <a:extLst>
              <a:ext uri="{FF2B5EF4-FFF2-40B4-BE49-F238E27FC236}">
                <a16:creationId xmlns:a16="http://schemas.microsoft.com/office/drawing/2014/main" id="{CB772A2E-4164-4129-88DB-72B92B9401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marL="609600" indent="-609600"/>
            <a:r>
              <a:rPr lang="en-US" altLang="en-US" sz="2800" dirty="0"/>
              <a:t>If                  , we say that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B</a:t>
            </a:r>
            <a:r>
              <a:rPr lang="en-US" altLang="en-US" sz="2800" dirty="0"/>
              <a:t> </a:t>
            </a:r>
            <a:r>
              <a:rPr lang="en-US" altLang="en-US" sz="2800" b="1" dirty="0"/>
              <a:t>commute</a:t>
            </a:r>
            <a:r>
              <a:rPr lang="en-US" altLang="en-US" sz="2800" dirty="0"/>
              <a:t> with one another.</a:t>
            </a:r>
          </a:p>
          <a:p>
            <a:pPr marL="609600" indent="-609600"/>
            <a:endParaRPr lang="en-US" altLang="en-US" sz="2800" dirty="0"/>
          </a:p>
          <a:p>
            <a:pPr marL="609600" indent="-609600"/>
            <a:r>
              <a:rPr lang="en-US" altLang="en-US" sz="2800" b="1" dirty="0"/>
              <a:t>Warnings:</a:t>
            </a:r>
          </a:p>
          <a:p>
            <a:pPr marL="1371600" lvl="2" indent="-457200">
              <a:buFont typeface="Wingdings" panose="05000000000000000000" pitchFamily="2" charset="2"/>
              <a:buAutoNum type="arabicPeriod"/>
            </a:pPr>
            <a:r>
              <a:rPr lang="en-US" altLang="en-US" sz="2800" dirty="0"/>
              <a:t>In general,                  . </a:t>
            </a:r>
          </a:p>
          <a:p>
            <a:pPr marL="1371600" lvl="2" indent="-457200">
              <a:buFont typeface="Wingdings" panose="05000000000000000000" pitchFamily="2" charset="2"/>
              <a:buAutoNum type="arabicPeriod"/>
            </a:pPr>
            <a:r>
              <a:rPr lang="en-US" altLang="en-US" sz="2800" dirty="0"/>
              <a:t>The cancellation laws do </a:t>
            </a:r>
            <a:r>
              <a:rPr lang="en-US" altLang="en-US" sz="2800" i="1" dirty="0"/>
              <a:t>not</a:t>
            </a:r>
            <a:r>
              <a:rPr lang="en-US" altLang="en-US" sz="2800" dirty="0"/>
              <a:t> hold for matrix multiplication. That is, if                   , then it is </a:t>
            </a:r>
            <a:r>
              <a:rPr lang="en-US" altLang="en-US" sz="2800" i="1" dirty="0"/>
              <a:t>not</a:t>
            </a:r>
            <a:r>
              <a:rPr lang="en-US" altLang="en-US" sz="2800" dirty="0"/>
              <a:t> true in general that            .</a:t>
            </a:r>
          </a:p>
          <a:p>
            <a:pPr marL="1371600" lvl="2" indent="-457200">
              <a:buFont typeface="Wingdings" panose="05000000000000000000" pitchFamily="2" charset="2"/>
              <a:buAutoNum type="arabicPeriod"/>
            </a:pPr>
            <a:r>
              <a:rPr lang="en-US" altLang="en-US" sz="2800" dirty="0"/>
              <a:t>If a product </a:t>
            </a:r>
            <a:r>
              <a:rPr lang="en-US" altLang="en-US" sz="2800" i="1" dirty="0"/>
              <a:t>AB</a:t>
            </a:r>
            <a:r>
              <a:rPr lang="en-US" altLang="en-US" sz="2800" dirty="0"/>
              <a:t> is the zero matrix, you </a:t>
            </a:r>
            <a:r>
              <a:rPr lang="en-US" altLang="en-US" sz="2800" i="1" dirty="0"/>
              <a:t>cannot</a:t>
            </a:r>
            <a:r>
              <a:rPr lang="en-US" altLang="en-US" sz="2800" dirty="0"/>
              <a:t> conclude in general that either           or           .</a:t>
            </a:r>
          </a:p>
        </p:txBody>
      </p:sp>
      <p:graphicFrame>
        <p:nvGraphicFramePr>
          <p:cNvPr id="671748" name="Object 4">
            <a:extLst>
              <a:ext uri="{FF2B5EF4-FFF2-40B4-BE49-F238E27FC236}">
                <a16:creationId xmlns:a16="http://schemas.microsoft.com/office/drawing/2014/main" id="{959C7037-BDE9-4918-AEFE-C9906046E5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447800"/>
          <a:ext cx="147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4" imgW="1473120" imgH="330120" progId="Equation.DSMT4">
                  <p:embed/>
                </p:oleObj>
              </mc:Choice>
              <mc:Fallback>
                <p:oleObj name="Equation" r:id="rId4" imgW="1473120" imgH="330120" progId="Equation.DSMT4">
                  <p:embed/>
                  <p:pic>
                    <p:nvPicPr>
                      <p:cNvPr id="671748" name="Object 4">
                        <a:extLst>
                          <a:ext uri="{FF2B5EF4-FFF2-40B4-BE49-F238E27FC236}">
                            <a16:creationId xmlns:a16="http://schemas.microsoft.com/office/drawing/2014/main" id="{959C7037-BDE9-4918-AEFE-C9906046E5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47800"/>
                        <a:ext cx="1473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49" name="Object 5">
            <a:extLst>
              <a:ext uri="{FF2B5EF4-FFF2-40B4-BE49-F238E27FC236}">
                <a16:creationId xmlns:a16="http://schemas.microsoft.com/office/drawing/2014/main" id="{78044304-7B09-41B4-966F-D10F77C591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416300"/>
          <a:ext cx="147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6" imgW="1473120" imgH="330120" progId="Equation.DSMT4">
                  <p:embed/>
                </p:oleObj>
              </mc:Choice>
              <mc:Fallback>
                <p:oleObj name="Equation" r:id="rId6" imgW="1473120" imgH="330120" progId="Equation.DSMT4">
                  <p:embed/>
                  <p:pic>
                    <p:nvPicPr>
                      <p:cNvPr id="671749" name="Object 5">
                        <a:extLst>
                          <a:ext uri="{FF2B5EF4-FFF2-40B4-BE49-F238E27FC236}">
                            <a16:creationId xmlns:a16="http://schemas.microsoft.com/office/drawing/2014/main" id="{78044304-7B09-41B4-966F-D10F77C591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16300"/>
                        <a:ext cx="1473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50" name="Object 6">
            <a:extLst>
              <a:ext uri="{FF2B5EF4-FFF2-40B4-BE49-F238E27FC236}">
                <a16:creationId xmlns:a16="http://schemas.microsoft.com/office/drawing/2014/main" id="{30635095-7640-476B-BFC2-D92FA47460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356100"/>
          <a:ext cx="1549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8" imgW="1549080" imgH="342720" progId="Equation.DSMT4">
                  <p:embed/>
                </p:oleObj>
              </mc:Choice>
              <mc:Fallback>
                <p:oleObj name="Equation" r:id="rId8" imgW="1549080" imgH="342720" progId="Equation.DSMT4">
                  <p:embed/>
                  <p:pic>
                    <p:nvPicPr>
                      <p:cNvPr id="671750" name="Object 6">
                        <a:extLst>
                          <a:ext uri="{FF2B5EF4-FFF2-40B4-BE49-F238E27FC236}">
                            <a16:creationId xmlns:a16="http://schemas.microsoft.com/office/drawing/2014/main" id="{30635095-7640-476B-BFC2-D92FA47460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356100"/>
                        <a:ext cx="1549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51" name="Object 7">
            <a:extLst>
              <a:ext uri="{FF2B5EF4-FFF2-40B4-BE49-F238E27FC236}">
                <a16:creationId xmlns:a16="http://schemas.microsoft.com/office/drawing/2014/main" id="{6CB5D305-86EC-433C-894D-982462C91F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7000" y="4787900"/>
          <a:ext cx="990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10" imgW="990360" imgH="342720" progId="Equation.DSMT4">
                  <p:embed/>
                </p:oleObj>
              </mc:Choice>
              <mc:Fallback>
                <p:oleObj name="Equation" r:id="rId10" imgW="990360" imgH="342720" progId="Equation.DSMT4">
                  <p:embed/>
                  <p:pic>
                    <p:nvPicPr>
                      <p:cNvPr id="671751" name="Object 7">
                        <a:extLst>
                          <a:ext uri="{FF2B5EF4-FFF2-40B4-BE49-F238E27FC236}">
                            <a16:creationId xmlns:a16="http://schemas.microsoft.com/office/drawing/2014/main" id="{6CB5D305-86EC-433C-894D-982462C91F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0" y="4787900"/>
                        <a:ext cx="990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52" name="Object 8">
            <a:extLst>
              <a:ext uri="{FF2B5EF4-FFF2-40B4-BE49-F238E27FC236}">
                <a16:creationId xmlns:a16="http://schemas.microsoft.com/office/drawing/2014/main" id="{CF225E52-2E19-4344-A777-7DF1F6DF1E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5727700"/>
          <a:ext cx="901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2" imgW="901440" imgH="342720" progId="Equation.DSMT4">
                  <p:embed/>
                </p:oleObj>
              </mc:Choice>
              <mc:Fallback>
                <p:oleObj name="Equation" r:id="rId12" imgW="901440" imgH="342720" progId="Equation.DSMT4">
                  <p:embed/>
                  <p:pic>
                    <p:nvPicPr>
                      <p:cNvPr id="671752" name="Object 8">
                        <a:extLst>
                          <a:ext uri="{FF2B5EF4-FFF2-40B4-BE49-F238E27FC236}">
                            <a16:creationId xmlns:a16="http://schemas.microsoft.com/office/drawing/2014/main" id="{CF225E52-2E19-4344-A777-7DF1F6DF1E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727700"/>
                        <a:ext cx="901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53" name="Object 9">
            <a:extLst>
              <a:ext uri="{FF2B5EF4-FFF2-40B4-BE49-F238E27FC236}">
                <a16:creationId xmlns:a16="http://schemas.microsoft.com/office/drawing/2014/main" id="{C9C482F1-B444-4792-8E80-DE35D3E732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43800" y="5727700"/>
          <a:ext cx="901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14" imgW="901440" imgH="342720" progId="Equation.DSMT4">
                  <p:embed/>
                </p:oleObj>
              </mc:Choice>
              <mc:Fallback>
                <p:oleObj name="Equation" r:id="rId14" imgW="901440" imgH="342720" progId="Equation.DSMT4">
                  <p:embed/>
                  <p:pic>
                    <p:nvPicPr>
                      <p:cNvPr id="671753" name="Object 9">
                        <a:extLst>
                          <a:ext uri="{FF2B5EF4-FFF2-40B4-BE49-F238E27FC236}">
                            <a16:creationId xmlns:a16="http://schemas.microsoft.com/office/drawing/2014/main" id="{C9C482F1-B444-4792-8E80-DE35D3E732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727700"/>
                        <a:ext cx="901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2.1- </a:t>
            </a:r>
            <a:fld id="{A24CB1F0-A3C8-4A1F-8F47-560D129D0CA0}" type="slidenum">
              <a:rPr lang="en-US" altLang="en-US" smtClean="0"/>
              <a:pPr/>
              <a:t>19</a:t>
            </a:fld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87E357F-AF50-4F5C-A8D7-49F59E59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38746774-0CC4-463E-BBA8-51B6261E0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MATRIX OPERATIONS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id="{0B7D0F49-9A44-4EC6-8F2D-3852DD9310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r>
              <a:rPr lang="en-US" altLang="en-US" sz="2800" dirty="0"/>
              <a:t>If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an           matrix</a:t>
            </a:r>
            <a:r>
              <a:rPr lang="en-US" altLang="en-US" sz="2800" dirty="0">
                <a:cs typeface="Times New Roman" panose="02020603050405020304" pitchFamily="18" charset="0"/>
              </a:rPr>
              <a:t>—that is, a matrix with </a:t>
            </a:r>
            <a:r>
              <a:rPr lang="en-US" altLang="en-US" sz="2800" i="1" dirty="0">
                <a:cs typeface="Times New Roman" panose="02020603050405020304" pitchFamily="18" charset="0"/>
              </a:rPr>
              <a:t>m</a:t>
            </a:r>
            <a:r>
              <a:rPr lang="en-US" altLang="en-US" sz="2800" dirty="0">
                <a:cs typeface="Times New Roman" panose="02020603050405020304" pitchFamily="18" charset="0"/>
              </a:rPr>
              <a:t> rows and </a:t>
            </a:r>
            <a:r>
              <a:rPr lang="en-US" altLang="en-US" sz="2800" i="1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 columns—then the scalar entry in the </a:t>
            </a:r>
            <a:r>
              <a:rPr lang="en-US" altLang="en-US" sz="2800" i="1" dirty="0"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cs typeface="Times New Roman" panose="02020603050405020304" pitchFamily="18" charset="0"/>
              </a:rPr>
              <a:t>th row and </a:t>
            </a:r>
            <a:r>
              <a:rPr lang="en-US" altLang="en-US" sz="2800" i="1" dirty="0">
                <a:cs typeface="Times New Roman" panose="02020603050405020304" pitchFamily="18" charset="0"/>
              </a:rPr>
              <a:t>j</a:t>
            </a:r>
            <a:r>
              <a:rPr lang="en-US" altLang="en-US" sz="2800" dirty="0">
                <a:cs typeface="Times New Roman" panose="02020603050405020304" pitchFamily="18" charset="0"/>
              </a:rPr>
              <a:t>th column of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is denoted by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i="1" baseline="-25000" dirty="0">
                <a:cs typeface="Times New Roman" panose="02020603050405020304" pitchFamily="18" charset="0"/>
              </a:rPr>
              <a:t>ij</a:t>
            </a:r>
            <a:r>
              <a:rPr lang="en-US" altLang="en-US" sz="2800" dirty="0">
                <a:cs typeface="Times New Roman" panose="02020603050405020304" pitchFamily="18" charset="0"/>
              </a:rPr>
              <a:t> and is called the (</a:t>
            </a:r>
            <a:r>
              <a:rPr lang="en-US" altLang="en-US" sz="2800" i="1" dirty="0">
                <a:cs typeface="Times New Roman" panose="02020603050405020304" pitchFamily="18" charset="0"/>
              </a:rPr>
              <a:t>i</a:t>
            </a:r>
            <a:r>
              <a:rPr lang="en-US" altLang="en-US" sz="2800" dirty="0">
                <a:cs typeface="Times New Roman" panose="02020603050405020304" pitchFamily="18" charset="0"/>
              </a:rPr>
              <a:t>, </a:t>
            </a:r>
            <a:r>
              <a:rPr lang="en-US" altLang="en-US" sz="2800" i="1" dirty="0">
                <a:cs typeface="Times New Roman" panose="02020603050405020304" pitchFamily="18" charset="0"/>
              </a:rPr>
              <a:t>j</a:t>
            </a:r>
            <a:r>
              <a:rPr lang="en-US" altLang="en-US" sz="2800" dirty="0">
                <a:cs typeface="Times New Roman" panose="02020603050405020304" pitchFamily="18" charset="0"/>
              </a:rPr>
              <a:t>)-entry of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. See the figure below.</a:t>
            </a:r>
          </a:p>
          <a:p>
            <a:r>
              <a:rPr lang="en-US" altLang="en-US" sz="2800" dirty="0">
                <a:cs typeface="Times New Roman" panose="02020603050405020304" pitchFamily="18" charset="0"/>
              </a:rPr>
              <a:t>Each column of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is a list of </a:t>
            </a:r>
            <a:r>
              <a:rPr lang="en-US" altLang="en-US" sz="2800" i="1" dirty="0">
                <a:cs typeface="Times New Roman" panose="02020603050405020304" pitchFamily="18" charset="0"/>
              </a:rPr>
              <a:t>m</a:t>
            </a:r>
            <a:r>
              <a:rPr lang="en-US" altLang="en-US" sz="2800" dirty="0">
                <a:cs typeface="Times New Roman" panose="02020603050405020304" pitchFamily="18" charset="0"/>
              </a:rPr>
              <a:t> real numbers, which identifies a vector in      .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316432" name="Object 16">
            <a:extLst>
              <a:ext uri="{FF2B5EF4-FFF2-40B4-BE49-F238E27FC236}">
                <a16:creationId xmlns:a16="http://schemas.microsoft.com/office/drawing/2014/main" id="{5FC07672-FC9C-4B48-99DB-B462A5F41F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7900" y="13081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863280" imgH="253800" progId="Equation.DSMT4">
                  <p:embed/>
                </p:oleObj>
              </mc:Choice>
              <mc:Fallback>
                <p:oleObj name="Equation" r:id="rId4" imgW="863280" imgH="253800" progId="Equation.DSMT4">
                  <p:embed/>
                  <p:pic>
                    <p:nvPicPr>
                      <p:cNvPr id="316432" name="Object 16">
                        <a:extLst>
                          <a:ext uri="{FF2B5EF4-FFF2-40B4-BE49-F238E27FC236}">
                            <a16:creationId xmlns:a16="http://schemas.microsoft.com/office/drawing/2014/main" id="{5FC07672-FC9C-4B48-99DB-B462A5F41F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13081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16433" name="Object 17">
                <a:extLst>
                  <a:ext uri="{FF2B5EF4-FFF2-40B4-BE49-F238E27FC236}">
                    <a16:creationId xmlns:a16="http://schemas.microsoft.com/office/drawing/2014/main" id="{EE2626FE-8087-40E0-948E-FABE86F6A8B6}"/>
                  </a:ext>
                </a:extLst>
              </p:cNvPr>
              <p:cNvSpPr txBox="1"/>
              <p:nvPr/>
            </p:nvSpPr>
            <p:spPr bwMode="auto">
              <a:xfrm>
                <a:off x="3886200" y="337820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6433" name="Object 17">
                <a:extLst>
                  <a:ext uri="{FF2B5EF4-FFF2-40B4-BE49-F238E27FC236}">
                    <a16:creationId xmlns:a16="http://schemas.microsoft.com/office/drawing/2014/main" id="{EE2626FE-8087-40E0-948E-FABE86F6A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6200" y="3378200"/>
                <a:ext cx="508000" cy="393700"/>
              </a:xfrm>
              <a:prstGeom prst="rect">
                <a:avLst/>
              </a:prstGeom>
              <a:blipFill>
                <a:blip r:embed="rId6"/>
                <a:stretch>
                  <a:fillRect l="-843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6435" name="Picture 19">
            <a:extLst>
              <a:ext uri="{FF2B5EF4-FFF2-40B4-BE49-F238E27FC236}">
                <a16:creationId xmlns:a16="http://schemas.microsoft.com/office/drawing/2014/main" id="{9CBA1F15-1E26-4184-9F7E-AD38AA27C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86200"/>
            <a:ext cx="3810000" cy="267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2.1- </a:t>
            </a:r>
            <a:fld id="{A24CB1F0-A3C8-4A1F-8F47-560D129D0CA0}" type="slidenum">
              <a:rPr lang="en-US" altLang="en-US" smtClean="0"/>
              <a:pPr/>
              <a:t>2</a:t>
            </a:fld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070A572-23F2-4159-B858-C97138BAD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72770" name="Rectangle 2">
            <a:extLst>
              <a:ext uri="{FF2B5EF4-FFF2-40B4-BE49-F238E27FC236}">
                <a16:creationId xmlns:a16="http://schemas.microsoft.com/office/drawing/2014/main" id="{86C1D5EB-10BB-41CB-9744-EE1D0F36C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POWERS OF A MATRIX</a:t>
            </a:r>
          </a:p>
        </p:txBody>
      </p:sp>
      <p:sp>
        <p:nvSpPr>
          <p:cNvPr id="672771" name="Rectangle 3">
            <a:extLst>
              <a:ext uri="{FF2B5EF4-FFF2-40B4-BE49-F238E27FC236}">
                <a16:creationId xmlns:a16="http://schemas.microsoft.com/office/drawing/2014/main" id="{5E5008F3-9E34-4AA5-8AAC-9E3F3D305A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If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an           matrix and if </a:t>
            </a:r>
            <a:r>
              <a:rPr lang="en-US" altLang="en-US" sz="2800" i="1" dirty="0"/>
              <a:t>k</a:t>
            </a:r>
            <a:r>
              <a:rPr lang="en-US" altLang="en-US" sz="2800" dirty="0"/>
              <a:t> is a positive integer, then </a:t>
            </a:r>
            <a:r>
              <a:rPr lang="en-US" altLang="en-US" sz="2800" i="1" dirty="0"/>
              <a:t>A</a:t>
            </a:r>
            <a:r>
              <a:rPr lang="en-US" altLang="en-US" sz="2800" i="1" baseline="30000" dirty="0"/>
              <a:t>k</a:t>
            </a:r>
            <a:r>
              <a:rPr lang="en-US" altLang="en-US" sz="2800" dirty="0"/>
              <a:t> denotes the product of </a:t>
            </a:r>
            <a:r>
              <a:rPr lang="en-US" altLang="en-US" sz="2800" i="1" dirty="0"/>
              <a:t>k</a:t>
            </a:r>
            <a:r>
              <a:rPr lang="en-US" altLang="en-US" sz="2800" dirty="0"/>
              <a:t> copies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: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If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nonzero and if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is in       , then </a:t>
            </a:r>
            <a:r>
              <a:rPr lang="en-US" altLang="en-US" sz="2800" i="1" dirty="0"/>
              <a:t>A</a:t>
            </a:r>
            <a:r>
              <a:rPr lang="en-US" altLang="en-US" sz="2800" i="1" baseline="30000" dirty="0"/>
              <a:t>k</a:t>
            </a:r>
            <a:r>
              <a:rPr lang="en-US" altLang="en-US" sz="2800" b="1" dirty="0"/>
              <a:t>x</a:t>
            </a:r>
            <a:r>
              <a:rPr lang="en-US" altLang="en-US" sz="2800" dirty="0"/>
              <a:t> is the result of left-multiplying </a:t>
            </a:r>
            <a:r>
              <a:rPr lang="en-US" altLang="en-US" sz="2800" b="1" dirty="0"/>
              <a:t>x</a:t>
            </a:r>
            <a:r>
              <a:rPr lang="en-US" altLang="en-US" sz="2800" dirty="0"/>
              <a:t> by </a:t>
            </a:r>
            <a:r>
              <a:rPr lang="en-US" altLang="en-US" sz="2800" i="1" dirty="0"/>
              <a:t>A</a:t>
            </a:r>
            <a:r>
              <a:rPr lang="en-US" altLang="en-US" sz="2800" dirty="0"/>
              <a:t> repeatedly </a:t>
            </a:r>
            <a:r>
              <a:rPr lang="en-US" altLang="en-US" sz="2800" i="1" dirty="0"/>
              <a:t>k</a:t>
            </a:r>
            <a:r>
              <a:rPr lang="en-US" altLang="en-US" sz="2800" dirty="0"/>
              <a:t> times.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If           , then </a:t>
            </a:r>
            <a:r>
              <a:rPr lang="en-US" altLang="en-US" sz="2800" i="1" dirty="0"/>
              <a:t>A</a:t>
            </a:r>
            <a:r>
              <a:rPr lang="en-US" altLang="en-US" sz="2800" baseline="30000" dirty="0"/>
              <a:t>0</a:t>
            </a:r>
            <a:r>
              <a:rPr lang="en-US" altLang="en-US" sz="2800" b="1" dirty="0"/>
              <a:t>x</a:t>
            </a:r>
            <a:r>
              <a:rPr lang="en-US" altLang="en-US" sz="2800" dirty="0"/>
              <a:t> should be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itself.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Thus </a:t>
            </a:r>
            <a:r>
              <a:rPr lang="en-US" altLang="en-US" sz="2800" i="1" dirty="0"/>
              <a:t>A</a:t>
            </a:r>
            <a:r>
              <a:rPr lang="en-US" altLang="en-US" sz="2800" baseline="30000" dirty="0"/>
              <a:t>0</a:t>
            </a:r>
            <a:r>
              <a:rPr lang="en-US" altLang="en-US" sz="2800" dirty="0"/>
              <a:t> is interpreted as the identity matrix.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672772" name="Object 4">
            <a:extLst>
              <a:ext uri="{FF2B5EF4-FFF2-40B4-BE49-F238E27FC236}">
                <a16:creationId xmlns:a16="http://schemas.microsoft.com/office/drawing/2014/main" id="{30BB02D0-E122-42C9-8874-6A98475B29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6637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4" imgW="774360" imgH="253800" progId="Equation.DSMT4">
                  <p:embed/>
                </p:oleObj>
              </mc:Choice>
              <mc:Fallback>
                <p:oleObj name="Equation" r:id="rId4" imgW="774360" imgH="253800" progId="Equation.DSMT4">
                  <p:embed/>
                  <p:pic>
                    <p:nvPicPr>
                      <p:cNvPr id="672772" name="Object 4">
                        <a:extLst>
                          <a:ext uri="{FF2B5EF4-FFF2-40B4-BE49-F238E27FC236}">
                            <a16:creationId xmlns:a16="http://schemas.microsoft.com/office/drawing/2014/main" id="{30BB02D0-E122-42C9-8874-6A98475B29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637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3" name="Object 5">
            <a:extLst>
              <a:ext uri="{FF2B5EF4-FFF2-40B4-BE49-F238E27FC236}">
                <a16:creationId xmlns:a16="http://schemas.microsoft.com/office/drawing/2014/main" id="{4C932D55-4962-4FA4-AC06-7FCEF59B42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906572"/>
              </p:ext>
            </p:extLst>
          </p:nvPr>
        </p:nvGraphicFramePr>
        <p:xfrm>
          <a:off x="3670300" y="2565400"/>
          <a:ext cx="1816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6" imgW="1816100" imgH="812800" progId="Equation.3">
                  <p:embed/>
                </p:oleObj>
              </mc:Choice>
              <mc:Fallback>
                <p:oleObj name="Equation" r:id="rId6" imgW="1816100" imgH="812800" progId="Equation.3">
                  <p:embed/>
                  <p:pic>
                    <p:nvPicPr>
                      <p:cNvPr id="672773" name="Object 5">
                        <a:extLst>
                          <a:ext uri="{FF2B5EF4-FFF2-40B4-BE49-F238E27FC236}">
                            <a16:creationId xmlns:a16="http://schemas.microsoft.com/office/drawing/2014/main" id="{4C932D55-4962-4FA4-AC06-7FCEF59B42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2565400"/>
                        <a:ext cx="18161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72774" name="Object 6">
                <a:extLst>
                  <a:ext uri="{FF2B5EF4-FFF2-40B4-BE49-F238E27FC236}">
                    <a16:creationId xmlns:a16="http://schemas.microsoft.com/office/drawing/2014/main" id="{56646C71-ADAA-403E-B113-B21E35F12840}"/>
                  </a:ext>
                </a:extLst>
              </p:cNvPr>
              <p:cNvSpPr txBox="1"/>
              <p:nvPr/>
            </p:nvSpPr>
            <p:spPr bwMode="auto">
              <a:xfrm>
                <a:off x="4953000" y="37719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2774" name="Object 6">
                <a:extLst>
                  <a:ext uri="{FF2B5EF4-FFF2-40B4-BE49-F238E27FC236}">
                    <a16:creationId xmlns:a16="http://schemas.microsoft.com/office/drawing/2014/main" id="{56646C71-ADAA-403E-B113-B21E35F12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3771900"/>
                <a:ext cx="457200" cy="393700"/>
              </a:xfrm>
              <a:prstGeom prst="rect">
                <a:avLst/>
              </a:prstGeom>
              <a:blipFill>
                <a:blip r:embed="rId8"/>
                <a:stretch>
                  <a:fillRect l="-9333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72775" name="Object 7">
            <a:extLst>
              <a:ext uri="{FF2B5EF4-FFF2-40B4-BE49-F238E27FC236}">
                <a16:creationId xmlns:a16="http://schemas.microsoft.com/office/drawing/2014/main" id="{E246CB11-73E6-4687-B500-434EF09888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5143500"/>
          <a:ext cx="838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9" imgW="838080" imgH="355320" progId="Equation.DSMT4">
                  <p:embed/>
                </p:oleObj>
              </mc:Choice>
              <mc:Fallback>
                <p:oleObj name="Equation" r:id="rId9" imgW="838080" imgH="355320" progId="Equation.DSMT4">
                  <p:embed/>
                  <p:pic>
                    <p:nvPicPr>
                      <p:cNvPr id="672775" name="Object 7">
                        <a:extLst>
                          <a:ext uri="{FF2B5EF4-FFF2-40B4-BE49-F238E27FC236}">
                            <a16:creationId xmlns:a16="http://schemas.microsoft.com/office/drawing/2014/main" id="{E246CB11-73E6-4687-B500-434EF09888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43500"/>
                        <a:ext cx="838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2.1- </a:t>
            </a:r>
            <a:fld id="{A24CB1F0-A3C8-4A1F-8F47-560D129D0CA0}" type="slidenum">
              <a:rPr lang="en-US" altLang="en-US" smtClean="0"/>
              <a:pPr/>
              <a:t>20</a:t>
            </a:fld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E67AF51-A94B-4508-8B8F-59F0D934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73794" name="Rectangle 2">
            <a:extLst>
              <a:ext uri="{FF2B5EF4-FFF2-40B4-BE49-F238E27FC236}">
                <a16:creationId xmlns:a16="http://schemas.microsoft.com/office/drawing/2014/main" id="{36982445-484C-4345-8F0A-8C097A469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TRANSPOSE OF A MATRIX</a:t>
            </a:r>
          </a:p>
        </p:txBody>
      </p:sp>
      <p:sp>
        <p:nvSpPr>
          <p:cNvPr id="673795" name="Rectangle 3">
            <a:extLst>
              <a:ext uri="{FF2B5EF4-FFF2-40B4-BE49-F238E27FC236}">
                <a16:creationId xmlns:a16="http://schemas.microsoft.com/office/drawing/2014/main" id="{724EA9C1-F59F-498D-BDB4-B7AF4B087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609600" indent="-609600"/>
            <a:r>
              <a:rPr lang="en-US" altLang="en-US" sz="2800" dirty="0"/>
              <a:t>Given an           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the </a:t>
            </a:r>
            <a:r>
              <a:rPr lang="en-US" altLang="en-US" sz="2800" b="1" dirty="0"/>
              <a:t>transpose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the 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 dirty="0"/>
              <a:t>	           matrix, denoted by </a:t>
            </a:r>
            <a:r>
              <a:rPr lang="en-US" altLang="en-US" sz="2800" i="1" dirty="0"/>
              <a:t>A</a:t>
            </a:r>
            <a:r>
              <a:rPr lang="en-US" altLang="en-US" sz="2800" i="1" baseline="30000" dirty="0"/>
              <a:t>T</a:t>
            </a:r>
            <a:r>
              <a:rPr lang="en-US" altLang="en-US" sz="2800" dirty="0"/>
              <a:t>, whose columns are formed from the corresponding rows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pPr marL="609600" indent="-609600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673796" name="Object 4">
            <a:extLst>
              <a:ext uri="{FF2B5EF4-FFF2-40B4-BE49-F238E27FC236}">
                <a16:creationId xmlns:a16="http://schemas.microsoft.com/office/drawing/2014/main" id="{FBC0B0C2-9DDF-4EBF-AFDC-F607316B82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2700" y="13081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4" imgW="863280" imgH="253800" progId="Equation.DSMT4">
                  <p:embed/>
                </p:oleObj>
              </mc:Choice>
              <mc:Fallback>
                <p:oleObj name="Equation" r:id="rId4" imgW="863280" imgH="253800" progId="Equation.DSMT4">
                  <p:embed/>
                  <p:pic>
                    <p:nvPicPr>
                      <p:cNvPr id="673796" name="Object 4">
                        <a:extLst>
                          <a:ext uri="{FF2B5EF4-FFF2-40B4-BE49-F238E27FC236}">
                            <a16:creationId xmlns:a16="http://schemas.microsoft.com/office/drawing/2014/main" id="{FBC0B0C2-9DDF-4EBF-AFDC-F607316B82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13081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797" name="Object 5">
            <a:extLst>
              <a:ext uri="{FF2B5EF4-FFF2-40B4-BE49-F238E27FC236}">
                <a16:creationId xmlns:a16="http://schemas.microsoft.com/office/drawing/2014/main" id="{3B1F846D-2989-41B8-BE94-8BA0D36CAD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3800" y="18288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6" imgW="863280" imgH="253800" progId="Equation.DSMT4">
                  <p:embed/>
                </p:oleObj>
              </mc:Choice>
              <mc:Fallback>
                <p:oleObj name="Equation" r:id="rId6" imgW="863280" imgH="253800" progId="Equation.DSMT4">
                  <p:embed/>
                  <p:pic>
                    <p:nvPicPr>
                      <p:cNvPr id="673797" name="Object 5">
                        <a:extLst>
                          <a:ext uri="{FF2B5EF4-FFF2-40B4-BE49-F238E27FC236}">
                            <a16:creationId xmlns:a16="http://schemas.microsoft.com/office/drawing/2014/main" id="{3B1F846D-2989-41B8-BE94-8BA0D36CAD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18288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2EB0A20A-7229-4264-AF3E-F6329D1B14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541528"/>
              </p:ext>
            </p:extLst>
          </p:nvPr>
        </p:nvGraphicFramePr>
        <p:xfrm>
          <a:off x="2219982" y="2942433"/>
          <a:ext cx="4704036" cy="2241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8" imgW="1574640" imgH="736560" progId="Equation.DSMT4">
                  <p:embed/>
                </p:oleObj>
              </mc:Choice>
              <mc:Fallback>
                <p:oleObj name="Equation" r:id="rId8" imgW="1574640" imgH="73656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EB0A20A-7229-4264-AF3E-F6329D1B14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19982" y="2942433"/>
                        <a:ext cx="4704036" cy="2241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2.1- </a:t>
            </a:r>
            <a:fld id="{A24CB1F0-A3C8-4A1F-8F47-560D129D0CA0}" type="slidenum">
              <a:rPr lang="en-US" altLang="en-US" smtClean="0"/>
              <a:pPr/>
              <a:t>21</a:t>
            </a:fld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E67AF51-A94B-4508-8B8F-59F0D9347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73794" name="Rectangle 2">
            <a:extLst>
              <a:ext uri="{FF2B5EF4-FFF2-40B4-BE49-F238E27FC236}">
                <a16:creationId xmlns:a16="http://schemas.microsoft.com/office/drawing/2014/main" id="{36982445-484C-4345-8F0A-8C097A469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TRANSPOSE OF A MATRIX</a:t>
            </a:r>
          </a:p>
        </p:txBody>
      </p:sp>
      <p:sp>
        <p:nvSpPr>
          <p:cNvPr id="673795" name="Rectangle 3">
            <a:extLst>
              <a:ext uri="{FF2B5EF4-FFF2-40B4-BE49-F238E27FC236}">
                <a16:creationId xmlns:a16="http://schemas.microsoft.com/office/drawing/2014/main" id="{724EA9C1-F59F-498D-BDB4-B7AF4B087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 b="1" dirty="0"/>
              <a:t>Theorem 3:</a:t>
            </a:r>
            <a:r>
              <a:rPr lang="en-US" altLang="en-US" sz="2800" dirty="0"/>
              <a:t> Let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B</a:t>
            </a:r>
            <a:r>
              <a:rPr lang="en-US" altLang="en-US" sz="2800" dirty="0"/>
              <a:t> denote matrices whose sizes are appropriate for the following sums and products.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                     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                                       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For any scalar </a:t>
            </a:r>
            <a:r>
              <a:rPr lang="en-US" altLang="en-US" sz="2800" i="1" dirty="0"/>
              <a:t>r</a:t>
            </a:r>
            <a:r>
              <a:rPr lang="en-US" altLang="en-US" sz="2800" dirty="0"/>
              <a:t>,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</a:t>
            </a:r>
          </a:p>
          <a:p>
            <a:pPr marL="457200" lvl="1" indent="0">
              <a:buNone/>
            </a:pPr>
            <a:r>
              <a:rPr lang="en-US" altLang="en-US" sz="3200" dirty="0"/>
              <a:t>The transpose of a product of matrices equals the product of their transposes in the </a:t>
            </a:r>
            <a:r>
              <a:rPr lang="en-US" altLang="en-US" sz="3200" i="1" dirty="0"/>
              <a:t>reverse</a:t>
            </a:r>
            <a:r>
              <a:rPr lang="en-US" altLang="en-US" sz="3200" dirty="0"/>
              <a:t> order.</a:t>
            </a:r>
          </a:p>
          <a:p>
            <a:pPr marL="914400" lvl="2" indent="0">
              <a:buNone/>
            </a:pPr>
            <a:r>
              <a:rPr lang="en-US" altLang="en-US" sz="2800" dirty="0"/>
              <a:t>  </a:t>
            </a:r>
          </a:p>
        </p:txBody>
      </p:sp>
      <p:graphicFrame>
        <p:nvGraphicFramePr>
          <p:cNvPr id="673798" name="Object 6">
            <a:extLst>
              <a:ext uri="{FF2B5EF4-FFF2-40B4-BE49-F238E27FC236}">
                <a16:creationId xmlns:a16="http://schemas.microsoft.com/office/drawing/2014/main" id="{8680FAB6-EDD7-4340-AACD-B6F2ACE1FB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445496"/>
              </p:ext>
            </p:extLst>
          </p:nvPr>
        </p:nvGraphicFramePr>
        <p:xfrm>
          <a:off x="1905000" y="2514600"/>
          <a:ext cx="1612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4" imgW="1612800" imgH="482400" progId="Equation.DSMT4">
                  <p:embed/>
                </p:oleObj>
              </mc:Choice>
              <mc:Fallback>
                <p:oleObj name="Equation" r:id="rId4" imgW="1612800" imgH="482400" progId="Equation.DSMT4">
                  <p:embed/>
                  <p:pic>
                    <p:nvPicPr>
                      <p:cNvPr id="673798" name="Object 6">
                        <a:extLst>
                          <a:ext uri="{FF2B5EF4-FFF2-40B4-BE49-F238E27FC236}">
                            <a16:creationId xmlns:a16="http://schemas.microsoft.com/office/drawing/2014/main" id="{8680FAB6-EDD7-4340-AACD-B6F2ACE1FB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514600"/>
                        <a:ext cx="1612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799" name="Object 7">
            <a:extLst>
              <a:ext uri="{FF2B5EF4-FFF2-40B4-BE49-F238E27FC236}">
                <a16:creationId xmlns:a16="http://schemas.microsoft.com/office/drawing/2014/main" id="{195A1523-C98B-4216-990D-2F8F13049A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110050"/>
              </p:ext>
            </p:extLst>
          </p:nvPr>
        </p:nvGraphicFramePr>
        <p:xfrm>
          <a:off x="1905000" y="3067050"/>
          <a:ext cx="3035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6" imgW="3035160" imgH="482400" progId="Equation.DSMT4">
                  <p:embed/>
                </p:oleObj>
              </mc:Choice>
              <mc:Fallback>
                <p:oleObj name="Equation" r:id="rId6" imgW="3035160" imgH="482400" progId="Equation.DSMT4">
                  <p:embed/>
                  <p:pic>
                    <p:nvPicPr>
                      <p:cNvPr id="673799" name="Object 7">
                        <a:extLst>
                          <a:ext uri="{FF2B5EF4-FFF2-40B4-BE49-F238E27FC236}">
                            <a16:creationId xmlns:a16="http://schemas.microsoft.com/office/drawing/2014/main" id="{195A1523-C98B-4216-990D-2F8F13049A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67050"/>
                        <a:ext cx="3035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800" name="Object 8">
            <a:extLst>
              <a:ext uri="{FF2B5EF4-FFF2-40B4-BE49-F238E27FC236}">
                <a16:creationId xmlns:a16="http://schemas.microsoft.com/office/drawing/2014/main" id="{C09D7921-54F5-4265-9DA5-26C3CF9AD7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014640"/>
              </p:ext>
            </p:extLst>
          </p:nvPr>
        </p:nvGraphicFramePr>
        <p:xfrm>
          <a:off x="4419600" y="3581400"/>
          <a:ext cx="1828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8" imgW="1828800" imgH="482400" progId="Equation.DSMT4">
                  <p:embed/>
                </p:oleObj>
              </mc:Choice>
              <mc:Fallback>
                <p:oleObj name="Equation" r:id="rId8" imgW="1828800" imgH="482400" progId="Equation.DSMT4">
                  <p:embed/>
                  <p:pic>
                    <p:nvPicPr>
                      <p:cNvPr id="673800" name="Object 8">
                        <a:extLst>
                          <a:ext uri="{FF2B5EF4-FFF2-40B4-BE49-F238E27FC236}">
                            <a16:creationId xmlns:a16="http://schemas.microsoft.com/office/drawing/2014/main" id="{C09D7921-54F5-4265-9DA5-26C3CF9AD7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581400"/>
                        <a:ext cx="1828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3801" name="Object 9">
            <a:extLst>
              <a:ext uri="{FF2B5EF4-FFF2-40B4-BE49-F238E27FC236}">
                <a16:creationId xmlns:a16="http://schemas.microsoft.com/office/drawing/2014/main" id="{126DADA4-AD1E-48BF-8785-95292D37EB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12775"/>
              </p:ext>
            </p:extLst>
          </p:nvPr>
        </p:nvGraphicFramePr>
        <p:xfrm>
          <a:off x="1904508" y="4127500"/>
          <a:ext cx="2273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10" imgW="2273040" imgH="482400" progId="Equation.DSMT4">
                  <p:embed/>
                </p:oleObj>
              </mc:Choice>
              <mc:Fallback>
                <p:oleObj name="Equation" r:id="rId10" imgW="2273040" imgH="482400" progId="Equation.DSMT4">
                  <p:embed/>
                  <p:pic>
                    <p:nvPicPr>
                      <p:cNvPr id="673801" name="Object 9">
                        <a:extLst>
                          <a:ext uri="{FF2B5EF4-FFF2-40B4-BE49-F238E27FC236}">
                            <a16:creationId xmlns:a16="http://schemas.microsoft.com/office/drawing/2014/main" id="{126DADA4-AD1E-48BF-8785-95292D37EB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508" y="4127500"/>
                        <a:ext cx="2273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2.1- </a:t>
            </a:r>
            <a:fld id="{A24CB1F0-A3C8-4A1F-8F47-560D129D0CA0}" type="slidenum">
              <a:rPr lang="en-US" altLang="en-US" smtClean="0"/>
              <a:pPr/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2665247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4E482B-2CD8-4E03-A4CF-F0CD97A1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53314" name="Rectangle 2">
            <a:extLst>
              <a:ext uri="{FF2B5EF4-FFF2-40B4-BE49-F238E27FC236}">
                <a16:creationId xmlns:a16="http://schemas.microsoft.com/office/drawing/2014/main" id="{E40FDBE5-1CAC-4578-9BB8-4455027C03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MATRIX OPERATIONS</a:t>
            </a:r>
          </a:p>
        </p:txBody>
      </p:sp>
      <p:sp>
        <p:nvSpPr>
          <p:cNvPr id="653315" name="Rectangle 3">
            <a:extLst>
              <a:ext uri="{FF2B5EF4-FFF2-40B4-BE49-F238E27FC236}">
                <a16:creationId xmlns:a16="http://schemas.microsoft.com/office/drawing/2014/main" id="{8E97D86E-D135-40B5-9B35-55EEB0851C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029200"/>
          </a:xfrm>
        </p:spPr>
        <p:txBody>
          <a:bodyPr/>
          <a:lstStyle/>
          <a:p>
            <a:r>
              <a:rPr lang="en-US" altLang="en-US" sz="2800" dirty="0"/>
              <a:t>The columns are denoted by </a:t>
            </a:r>
            <a:r>
              <a:rPr lang="en-US" altLang="en-US" sz="2800" b="1" dirty="0"/>
              <a:t>a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a</a:t>
            </a:r>
            <a:r>
              <a:rPr lang="en-US" altLang="en-US" sz="2800" i="1" baseline="-25000" dirty="0"/>
              <a:t>n</a:t>
            </a:r>
            <a:r>
              <a:rPr lang="en-US" altLang="en-US" sz="2800" dirty="0"/>
              <a:t>, and the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written as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.</a:t>
            </a:r>
          </a:p>
          <a:p>
            <a:r>
              <a:rPr lang="en-US" altLang="en-US" sz="2800" dirty="0"/>
              <a:t>The number </a:t>
            </a:r>
            <a:r>
              <a:rPr lang="en-US" altLang="en-US" sz="2800" i="1" dirty="0"/>
              <a:t>a</a:t>
            </a:r>
            <a:r>
              <a:rPr lang="en-US" altLang="en-US" sz="2800" i="1" baseline="-25000" dirty="0"/>
              <a:t>ij</a:t>
            </a:r>
            <a:r>
              <a:rPr lang="en-US" altLang="en-US" sz="2800" dirty="0"/>
              <a:t> is the </a:t>
            </a:r>
            <a:r>
              <a:rPr lang="en-US" altLang="en-US" sz="2800" i="1" dirty="0"/>
              <a:t>i</a:t>
            </a:r>
            <a:r>
              <a:rPr lang="en-US" altLang="en-US" sz="2800" dirty="0"/>
              <a:t>th entry (from the top) of the </a:t>
            </a:r>
            <a:r>
              <a:rPr lang="en-US" altLang="en-US" sz="2800" i="1" dirty="0"/>
              <a:t>j</a:t>
            </a:r>
            <a:r>
              <a:rPr lang="en-US" altLang="en-US" sz="2800" dirty="0"/>
              <a:t>th column vector </a:t>
            </a:r>
            <a:r>
              <a:rPr lang="en-US" altLang="en-US" sz="2800" b="1" dirty="0"/>
              <a:t>a</a:t>
            </a:r>
            <a:r>
              <a:rPr lang="en-US" altLang="en-US" sz="2800" i="1" baseline="-25000" dirty="0"/>
              <a:t>j</a:t>
            </a:r>
            <a:r>
              <a:rPr lang="en-US" altLang="en-US" sz="2800" dirty="0"/>
              <a:t>. </a:t>
            </a:r>
          </a:p>
          <a:p>
            <a:r>
              <a:rPr lang="en-US" altLang="en-US" sz="2800" dirty="0"/>
              <a:t>The </a:t>
            </a:r>
            <a:r>
              <a:rPr lang="en-US" altLang="en-US" sz="2800" b="1" dirty="0"/>
              <a:t>diagonal entries</a:t>
            </a:r>
            <a:r>
              <a:rPr lang="en-US" altLang="en-US" sz="2800" dirty="0"/>
              <a:t> in an           matrix                 are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</a:t>
            </a:r>
            <a:r>
              <a:rPr lang="en-US" altLang="en-US" sz="2800" i="1" dirty="0"/>
              <a:t>a</a:t>
            </a:r>
            <a:r>
              <a:rPr lang="en-US" altLang="en-US" sz="2800" baseline="-25000" dirty="0"/>
              <a:t>11</a:t>
            </a:r>
            <a:r>
              <a:rPr lang="en-US" altLang="en-US" sz="2800" dirty="0"/>
              <a:t>, </a:t>
            </a:r>
            <a:r>
              <a:rPr lang="en-US" altLang="en-US" sz="2800" i="1" dirty="0"/>
              <a:t>a</a:t>
            </a:r>
            <a:r>
              <a:rPr lang="en-US" altLang="en-US" sz="2800" baseline="-25000" dirty="0"/>
              <a:t>22</a:t>
            </a:r>
            <a:r>
              <a:rPr lang="en-US" altLang="en-US" sz="2800" dirty="0"/>
              <a:t>, </a:t>
            </a:r>
            <a:r>
              <a:rPr lang="en-US" altLang="en-US" sz="2800" i="1" dirty="0"/>
              <a:t>a</a:t>
            </a:r>
            <a:r>
              <a:rPr lang="en-US" altLang="en-US" sz="2800" baseline="-25000" dirty="0"/>
              <a:t>33</a:t>
            </a:r>
            <a:r>
              <a:rPr lang="en-US" altLang="en-US" sz="2800" dirty="0"/>
              <a:t>, …, and they form the </a:t>
            </a:r>
            <a:r>
              <a:rPr lang="en-US" altLang="en-US" sz="2800" b="1" dirty="0"/>
              <a:t>main diagonal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 </a:t>
            </a:r>
          </a:p>
          <a:p>
            <a:r>
              <a:rPr lang="en-US" altLang="en-US" sz="2800" dirty="0"/>
              <a:t>A </a:t>
            </a:r>
            <a:r>
              <a:rPr lang="en-US" altLang="en-US" sz="2800" b="1" dirty="0"/>
              <a:t>diagonal matrix</a:t>
            </a:r>
            <a:r>
              <a:rPr lang="en-US" altLang="en-US" sz="2800" dirty="0"/>
              <a:t> is an           matrix whose nondiagonal entries are zero.</a:t>
            </a:r>
          </a:p>
          <a:p>
            <a:r>
              <a:rPr lang="en-US" altLang="en-US" sz="2800" dirty="0"/>
              <a:t>An example is the          identity matrix, </a:t>
            </a:r>
            <a:r>
              <a:rPr lang="en-US" altLang="en-US" sz="2800" i="1" dirty="0"/>
              <a:t>I</a:t>
            </a:r>
            <a:r>
              <a:rPr lang="en-US" altLang="en-US" sz="2800" i="1" baseline="-25000" dirty="0"/>
              <a:t>n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653316" name="Object 4">
            <a:extLst>
              <a:ext uri="{FF2B5EF4-FFF2-40B4-BE49-F238E27FC236}">
                <a16:creationId xmlns:a16="http://schemas.microsoft.com/office/drawing/2014/main" id="{BBFD8586-A1BD-452C-9454-C2E0ED1C27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2011072"/>
              </p:ext>
            </p:extLst>
          </p:nvPr>
        </p:nvGraphicFramePr>
        <p:xfrm>
          <a:off x="2660650" y="1981200"/>
          <a:ext cx="3987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3987800" imgH="838200" progId="Equation.3">
                  <p:embed/>
                </p:oleObj>
              </mc:Choice>
              <mc:Fallback>
                <p:oleObj name="Equation" r:id="rId4" imgW="3987800" imgH="838200" progId="Equation.3">
                  <p:embed/>
                  <p:pic>
                    <p:nvPicPr>
                      <p:cNvPr id="653316" name="Object 4">
                        <a:extLst>
                          <a:ext uri="{FF2B5EF4-FFF2-40B4-BE49-F238E27FC236}">
                            <a16:creationId xmlns:a16="http://schemas.microsoft.com/office/drawing/2014/main" id="{BBFD8586-A1BD-452C-9454-C2E0ED1C27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1981200"/>
                        <a:ext cx="3987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17" name="Object 5">
            <a:extLst>
              <a:ext uri="{FF2B5EF4-FFF2-40B4-BE49-F238E27FC236}">
                <a16:creationId xmlns:a16="http://schemas.microsoft.com/office/drawing/2014/main" id="{BB1F447C-4BEB-4498-9FF0-91D0043EE9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00600" y="38608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863280" imgH="253800" progId="Equation.DSMT4">
                  <p:embed/>
                </p:oleObj>
              </mc:Choice>
              <mc:Fallback>
                <p:oleObj name="Equation" r:id="rId6" imgW="863280" imgH="253800" progId="Equation.DSMT4">
                  <p:embed/>
                  <p:pic>
                    <p:nvPicPr>
                      <p:cNvPr id="653317" name="Object 5">
                        <a:extLst>
                          <a:ext uri="{FF2B5EF4-FFF2-40B4-BE49-F238E27FC236}">
                            <a16:creationId xmlns:a16="http://schemas.microsoft.com/office/drawing/2014/main" id="{BB1F447C-4BEB-4498-9FF0-91D0043EE9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8608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18" name="Object 6">
            <a:extLst>
              <a:ext uri="{FF2B5EF4-FFF2-40B4-BE49-F238E27FC236}">
                <a16:creationId xmlns:a16="http://schemas.microsoft.com/office/drawing/2014/main" id="{94349E3C-3F1F-4AFD-9969-EFBC717760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3670300"/>
          <a:ext cx="13716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8" imgW="1434960" imgH="634680" progId="Equation.DSMT4">
                  <p:embed/>
                </p:oleObj>
              </mc:Choice>
              <mc:Fallback>
                <p:oleObj name="Equation" r:id="rId8" imgW="1434960" imgH="634680" progId="Equation.DSMT4">
                  <p:embed/>
                  <p:pic>
                    <p:nvPicPr>
                      <p:cNvPr id="653318" name="Object 6">
                        <a:extLst>
                          <a:ext uri="{FF2B5EF4-FFF2-40B4-BE49-F238E27FC236}">
                            <a16:creationId xmlns:a16="http://schemas.microsoft.com/office/drawing/2014/main" id="{94349E3C-3F1F-4AFD-9969-EFBC717760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670300"/>
                        <a:ext cx="13716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19" name="Object 7">
            <a:extLst>
              <a:ext uri="{FF2B5EF4-FFF2-40B4-BE49-F238E27FC236}">
                <a16:creationId xmlns:a16="http://schemas.microsoft.com/office/drawing/2014/main" id="{022D3F81-75F6-4E77-B80A-E5FE227EA4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646231"/>
              </p:ext>
            </p:extLst>
          </p:nvPr>
        </p:nvGraphicFramePr>
        <p:xfrm>
          <a:off x="4494213" y="48768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10" imgW="774360" imgH="253800" progId="Equation.DSMT4">
                  <p:embed/>
                </p:oleObj>
              </mc:Choice>
              <mc:Fallback>
                <p:oleObj name="Equation" r:id="rId10" imgW="774360" imgH="253800" progId="Equation.DSMT4">
                  <p:embed/>
                  <p:pic>
                    <p:nvPicPr>
                      <p:cNvPr id="653319" name="Object 7">
                        <a:extLst>
                          <a:ext uri="{FF2B5EF4-FFF2-40B4-BE49-F238E27FC236}">
                            <a16:creationId xmlns:a16="http://schemas.microsoft.com/office/drawing/2014/main" id="{022D3F81-75F6-4E77-B80A-E5FE227EA4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48768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0" name="Object 8">
            <a:extLst>
              <a:ext uri="{FF2B5EF4-FFF2-40B4-BE49-F238E27FC236}">
                <a16:creationId xmlns:a16="http://schemas.microsoft.com/office/drawing/2014/main" id="{E3C0EA19-845B-4CC9-8D7C-0F887D5A66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5816600"/>
          <a:ext cx="774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2" imgW="774360" imgH="253800" progId="Equation.DSMT4">
                  <p:embed/>
                </p:oleObj>
              </mc:Choice>
              <mc:Fallback>
                <p:oleObj name="Equation" r:id="rId12" imgW="774360" imgH="253800" progId="Equation.DSMT4">
                  <p:embed/>
                  <p:pic>
                    <p:nvPicPr>
                      <p:cNvPr id="653320" name="Object 8">
                        <a:extLst>
                          <a:ext uri="{FF2B5EF4-FFF2-40B4-BE49-F238E27FC236}">
                            <a16:creationId xmlns:a16="http://schemas.microsoft.com/office/drawing/2014/main" id="{E3C0EA19-845B-4CC9-8D7C-0F887D5A66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816600"/>
                        <a:ext cx="774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2.1- </a:t>
            </a:r>
            <a:fld id="{A24CB1F0-A3C8-4A1F-8F47-560D129D0CA0}" type="slidenum">
              <a:rPr lang="en-US" altLang="en-US" smtClean="0"/>
              <a:pPr/>
              <a:t>3</a:t>
            </a:fld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3C9D1D5-5B7E-40B0-AA2C-5CC31565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54338" name="Rectangle 2">
            <a:extLst>
              <a:ext uri="{FF2B5EF4-FFF2-40B4-BE49-F238E27FC236}">
                <a16:creationId xmlns:a16="http://schemas.microsoft.com/office/drawing/2014/main" id="{617EBE0A-405C-43A3-80E6-41DCCA1E12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SUMS AND SCALAR MULTIPLES</a:t>
            </a:r>
          </a:p>
        </p:txBody>
      </p:sp>
      <p:sp>
        <p:nvSpPr>
          <p:cNvPr id="654339" name="Rectangle 3">
            <a:extLst>
              <a:ext uri="{FF2B5EF4-FFF2-40B4-BE49-F238E27FC236}">
                <a16:creationId xmlns:a16="http://schemas.microsoft.com/office/drawing/2014/main" id="{73822EC0-CC3F-45EB-B93E-C3A17C951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An           matrix whose entries are all zero is a </a:t>
            </a:r>
            <a:r>
              <a:rPr lang="en-US" altLang="en-US" sz="2800" b="1" dirty="0"/>
              <a:t>zero matrix</a:t>
            </a:r>
            <a:r>
              <a:rPr lang="en-US" altLang="en-US" sz="2800" dirty="0"/>
              <a:t> and is written as 0.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Two matrices are </a:t>
            </a:r>
            <a:r>
              <a:rPr lang="en-US" altLang="en-US" sz="2800" b="1" dirty="0"/>
              <a:t>equal</a:t>
            </a:r>
            <a:r>
              <a:rPr lang="en-US" altLang="en-US" sz="2800" dirty="0"/>
              <a:t> if they have the same size (</a:t>
            </a:r>
            <a:r>
              <a:rPr lang="en-US" altLang="en-US" sz="2800" i="1" dirty="0"/>
              <a:t>i.e.</a:t>
            </a:r>
            <a:r>
              <a:rPr lang="en-US" altLang="en-US" sz="2800" dirty="0"/>
              <a:t>, the same number of rows and the same number of columns) and if their corresponding columns are equal, which amounts to saying that their corresponding entries are equal.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If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B</a:t>
            </a:r>
            <a:r>
              <a:rPr lang="en-US" altLang="en-US" sz="2800" dirty="0"/>
              <a:t> are           matrices, then the </a:t>
            </a:r>
            <a:r>
              <a:rPr lang="en-US" altLang="en-US" sz="2800" b="1" dirty="0"/>
              <a:t>sum</a:t>
            </a:r>
            <a:r>
              <a:rPr lang="en-US" altLang="en-US" sz="2800" dirty="0"/>
              <a:t>            is the            matrix whose columns are the sums of the corresponding columns in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B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654340" name="Object 4">
            <a:extLst>
              <a:ext uri="{FF2B5EF4-FFF2-40B4-BE49-F238E27FC236}">
                <a16:creationId xmlns:a16="http://schemas.microsoft.com/office/drawing/2014/main" id="{D373C73E-D58C-479E-9B7B-65A31B5AB3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2827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863280" imgH="253800" progId="Equation.DSMT4">
                  <p:embed/>
                </p:oleObj>
              </mc:Choice>
              <mc:Fallback>
                <p:oleObj name="Equation" r:id="rId4" imgW="863280" imgH="253800" progId="Equation.DSMT4">
                  <p:embed/>
                  <p:pic>
                    <p:nvPicPr>
                      <p:cNvPr id="654340" name="Object 4">
                        <a:extLst>
                          <a:ext uri="{FF2B5EF4-FFF2-40B4-BE49-F238E27FC236}">
                            <a16:creationId xmlns:a16="http://schemas.microsoft.com/office/drawing/2014/main" id="{D373C73E-D58C-479E-9B7B-65A31B5AB3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2827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341" name="Object 5">
            <a:extLst>
              <a:ext uri="{FF2B5EF4-FFF2-40B4-BE49-F238E27FC236}">
                <a16:creationId xmlns:a16="http://schemas.microsoft.com/office/drawing/2014/main" id="{A9EE1AA4-AD23-4990-B3E6-E9F1823C45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1000" y="50800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863280" imgH="253800" progId="Equation.DSMT4">
                  <p:embed/>
                </p:oleObj>
              </mc:Choice>
              <mc:Fallback>
                <p:oleObj name="Equation" r:id="rId6" imgW="863280" imgH="253800" progId="Equation.DSMT4">
                  <p:embed/>
                  <p:pic>
                    <p:nvPicPr>
                      <p:cNvPr id="654341" name="Object 5">
                        <a:extLst>
                          <a:ext uri="{FF2B5EF4-FFF2-40B4-BE49-F238E27FC236}">
                            <a16:creationId xmlns:a16="http://schemas.microsoft.com/office/drawing/2014/main" id="{A9EE1AA4-AD23-4990-B3E6-E9F1823C45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50800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342" name="Object 6">
            <a:extLst>
              <a:ext uri="{FF2B5EF4-FFF2-40B4-BE49-F238E27FC236}">
                <a16:creationId xmlns:a16="http://schemas.microsoft.com/office/drawing/2014/main" id="{51806772-0D78-425A-AE30-6D5B8396DC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24700" y="4991100"/>
          <a:ext cx="939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8" imgW="939600" imgH="330120" progId="Equation.DSMT4">
                  <p:embed/>
                </p:oleObj>
              </mc:Choice>
              <mc:Fallback>
                <p:oleObj name="Equation" r:id="rId8" imgW="939600" imgH="330120" progId="Equation.DSMT4">
                  <p:embed/>
                  <p:pic>
                    <p:nvPicPr>
                      <p:cNvPr id="654342" name="Object 6">
                        <a:extLst>
                          <a:ext uri="{FF2B5EF4-FFF2-40B4-BE49-F238E27FC236}">
                            <a16:creationId xmlns:a16="http://schemas.microsoft.com/office/drawing/2014/main" id="{51806772-0D78-425A-AE30-6D5B8396DC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4700" y="4991100"/>
                        <a:ext cx="939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343" name="Object 7">
            <a:extLst>
              <a:ext uri="{FF2B5EF4-FFF2-40B4-BE49-F238E27FC236}">
                <a16:creationId xmlns:a16="http://schemas.microsoft.com/office/drawing/2014/main" id="{7634643E-AB10-465F-AFCF-31822E38BE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5100" y="54610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0" imgW="863280" imgH="253800" progId="Equation.DSMT4">
                  <p:embed/>
                </p:oleObj>
              </mc:Choice>
              <mc:Fallback>
                <p:oleObj name="Equation" r:id="rId10" imgW="863280" imgH="253800" progId="Equation.DSMT4">
                  <p:embed/>
                  <p:pic>
                    <p:nvPicPr>
                      <p:cNvPr id="654343" name="Object 7">
                        <a:extLst>
                          <a:ext uri="{FF2B5EF4-FFF2-40B4-BE49-F238E27FC236}">
                            <a16:creationId xmlns:a16="http://schemas.microsoft.com/office/drawing/2014/main" id="{7634643E-AB10-465F-AFCF-31822E38BE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100" y="54610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2.1- </a:t>
            </a:r>
            <a:fld id="{A24CB1F0-A3C8-4A1F-8F47-560D129D0CA0}" type="slidenum">
              <a:rPr lang="en-US" altLang="en-US" smtClean="0"/>
              <a:pPr/>
              <a:t>4</a:t>
            </a:fld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388A8CD-BA5B-4912-A0A7-894D2AD3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55362" name="Rectangle 2">
            <a:extLst>
              <a:ext uri="{FF2B5EF4-FFF2-40B4-BE49-F238E27FC236}">
                <a16:creationId xmlns:a16="http://schemas.microsoft.com/office/drawing/2014/main" id="{D1306D8D-BFB4-4CE4-99E1-FCFE002B71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SUMS AND SCALAR MULTIPLES</a:t>
            </a:r>
          </a:p>
        </p:txBody>
      </p:sp>
      <p:sp>
        <p:nvSpPr>
          <p:cNvPr id="655363" name="Rectangle 3">
            <a:extLst>
              <a:ext uri="{FF2B5EF4-FFF2-40B4-BE49-F238E27FC236}">
                <a16:creationId xmlns:a16="http://schemas.microsoft.com/office/drawing/2014/main" id="{45150589-0E2C-4D64-A6D5-7D83EB2B2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Since vector addition of the columns is done entrywise, each entry in            is the sum of the corresponding entries in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B</a:t>
            </a:r>
            <a:r>
              <a:rPr lang="en-US" altLang="en-US" sz="2800" dirty="0"/>
              <a:t>.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r>
              <a:rPr lang="en-US" altLang="en-US" sz="2800" dirty="0"/>
              <a:t>The sum             is defined only when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B</a:t>
            </a:r>
            <a:r>
              <a:rPr lang="en-US" altLang="en-US" sz="2800" dirty="0"/>
              <a:t> are the same size.</a:t>
            </a:r>
          </a:p>
        </p:txBody>
      </p:sp>
      <p:graphicFrame>
        <p:nvGraphicFramePr>
          <p:cNvPr id="655364" name="Object 4">
            <a:extLst>
              <a:ext uri="{FF2B5EF4-FFF2-40B4-BE49-F238E27FC236}">
                <a16:creationId xmlns:a16="http://schemas.microsoft.com/office/drawing/2014/main" id="{2F9C77F4-BE5F-4D82-9866-3C2567635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2500" y="2705100"/>
          <a:ext cx="939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4" imgW="939600" imgH="330120" progId="Equation.DSMT4">
                  <p:embed/>
                </p:oleObj>
              </mc:Choice>
              <mc:Fallback>
                <p:oleObj name="Equation" r:id="rId4" imgW="939600" imgH="330120" progId="Equation.DSMT4">
                  <p:embed/>
                  <p:pic>
                    <p:nvPicPr>
                      <p:cNvPr id="655364" name="Object 4">
                        <a:extLst>
                          <a:ext uri="{FF2B5EF4-FFF2-40B4-BE49-F238E27FC236}">
                            <a16:creationId xmlns:a16="http://schemas.microsoft.com/office/drawing/2014/main" id="{2F9C77F4-BE5F-4D82-9866-3C25676351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2705100"/>
                        <a:ext cx="939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65" name="Object 5">
            <a:extLst>
              <a:ext uri="{FF2B5EF4-FFF2-40B4-BE49-F238E27FC236}">
                <a16:creationId xmlns:a16="http://schemas.microsoft.com/office/drawing/2014/main" id="{2D931DE2-AD81-4F87-97F7-77B92CC920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0700" y="1498600"/>
          <a:ext cx="939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6" imgW="939600" imgH="330120" progId="Equation.DSMT4">
                  <p:embed/>
                </p:oleObj>
              </mc:Choice>
              <mc:Fallback>
                <p:oleObj name="Equation" r:id="rId6" imgW="939600" imgH="330120" progId="Equation.DSMT4">
                  <p:embed/>
                  <p:pic>
                    <p:nvPicPr>
                      <p:cNvPr id="655365" name="Object 5">
                        <a:extLst>
                          <a:ext uri="{FF2B5EF4-FFF2-40B4-BE49-F238E27FC236}">
                            <a16:creationId xmlns:a16="http://schemas.microsoft.com/office/drawing/2014/main" id="{2D931DE2-AD81-4F87-97F7-77B92CC920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1498600"/>
                        <a:ext cx="939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2.1- </a:t>
            </a:r>
            <a:fld id="{A24CB1F0-A3C8-4A1F-8F47-560D129D0CA0}" type="slidenum">
              <a:rPr lang="en-US" altLang="en-US" smtClean="0"/>
              <a:pPr/>
              <a:t>5</a:t>
            </a:fld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C388A8CD-BA5B-4912-A0A7-894D2AD3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55362" name="Rectangle 2">
            <a:extLst>
              <a:ext uri="{FF2B5EF4-FFF2-40B4-BE49-F238E27FC236}">
                <a16:creationId xmlns:a16="http://schemas.microsoft.com/office/drawing/2014/main" id="{D1306D8D-BFB4-4CE4-99E1-FCFE002B71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SUMS AND SCALAR MULTIPLES</a:t>
            </a:r>
          </a:p>
        </p:txBody>
      </p:sp>
      <p:sp>
        <p:nvSpPr>
          <p:cNvPr id="655363" name="Rectangle 3">
            <a:extLst>
              <a:ext uri="{FF2B5EF4-FFF2-40B4-BE49-F238E27FC236}">
                <a16:creationId xmlns:a16="http://schemas.microsoft.com/office/drawing/2014/main" id="{45150589-0E2C-4D64-A6D5-7D83EB2B21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334000"/>
          </a:xfrm>
        </p:spPr>
        <p:txBody>
          <a:bodyPr/>
          <a:lstStyle/>
          <a:p>
            <a:pPr>
              <a:lnSpc>
                <a:spcPct val="80000"/>
              </a:lnSpc>
            </a:pPr>
            <a:endParaRPr lang="en-US" altLang="en-US" sz="2800" b="1" dirty="0"/>
          </a:p>
          <a:p>
            <a:pPr>
              <a:lnSpc>
                <a:spcPct val="80000"/>
              </a:lnSpc>
            </a:pPr>
            <a:r>
              <a:rPr lang="en-US" altLang="en-US" sz="2800" b="1" dirty="0"/>
              <a:t>Example 1:</a:t>
            </a:r>
            <a:r>
              <a:rPr lang="en-US" altLang="en-US" sz="2800" dirty="0"/>
              <a:t> Let                                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and                        . Find             and           .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	 </a:t>
            </a:r>
          </a:p>
        </p:txBody>
      </p:sp>
      <p:graphicFrame>
        <p:nvGraphicFramePr>
          <p:cNvPr id="655366" name="Object 6">
            <a:extLst>
              <a:ext uri="{FF2B5EF4-FFF2-40B4-BE49-F238E27FC236}">
                <a16:creationId xmlns:a16="http://schemas.microsoft.com/office/drawing/2014/main" id="{0D6F4DE3-DD78-4AFE-AFD4-7DED3023D7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825340"/>
              </p:ext>
            </p:extLst>
          </p:nvPr>
        </p:nvGraphicFramePr>
        <p:xfrm>
          <a:off x="3276600" y="1219200"/>
          <a:ext cx="52832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5283000" imgH="1143000" progId="Equation.DSMT4">
                  <p:embed/>
                </p:oleObj>
              </mc:Choice>
              <mc:Fallback>
                <p:oleObj name="Equation" r:id="rId4" imgW="5283000" imgH="1143000" progId="Equation.DSMT4">
                  <p:embed/>
                  <p:pic>
                    <p:nvPicPr>
                      <p:cNvPr id="655366" name="Object 6">
                        <a:extLst>
                          <a:ext uri="{FF2B5EF4-FFF2-40B4-BE49-F238E27FC236}">
                            <a16:creationId xmlns:a16="http://schemas.microsoft.com/office/drawing/2014/main" id="{0D6F4DE3-DD78-4AFE-AFD4-7DED3023D7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219200"/>
                        <a:ext cx="52832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68" name="Object 8">
            <a:extLst>
              <a:ext uri="{FF2B5EF4-FFF2-40B4-BE49-F238E27FC236}">
                <a16:creationId xmlns:a16="http://schemas.microsoft.com/office/drawing/2014/main" id="{961C4581-2CFC-44C7-A600-C85171E4BA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4257169"/>
              </p:ext>
            </p:extLst>
          </p:nvPr>
        </p:nvGraphicFramePr>
        <p:xfrm>
          <a:off x="1473200" y="2501900"/>
          <a:ext cx="2082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2082600" imgH="1143000" progId="Equation.DSMT4">
                  <p:embed/>
                </p:oleObj>
              </mc:Choice>
              <mc:Fallback>
                <p:oleObj name="Equation" r:id="rId6" imgW="2082600" imgH="1143000" progId="Equation.DSMT4">
                  <p:embed/>
                  <p:pic>
                    <p:nvPicPr>
                      <p:cNvPr id="655368" name="Object 8">
                        <a:extLst>
                          <a:ext uri="{FF2B5EF4-FFF2-40B4-BE49-F238E27FC236}">
                            <a16:creationId xmlns:a16="http://schemas.microsoft.com/office/drawing/2014/main" id="{961C4581-2CFC-44C7-A600-C85171E4BA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2501900"/>
                        <a:ext cx="20828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69" name="Object 9">
            <a:extLst>
              <a:ext uri="{FF2B5EF4-FFF2-40B4-BE49-F238E27FC236}">
                <a16:creationId xmlns:a16="http://schemas.microsoft.com/office/drawing/2014/main" id="{784B55F4-A9F3-4E24-A35E-B23FEB315A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9120915"/>
              </p:ext>
            </p:extLst>
          </p:nvPr>
        </p:nvGraphicFramePr>
        <p:xfrm>
          <a:off x="4470400" y="2870200"/>
          <a:ext cx="939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8" imgW="939600" imgH="330120" progId="Equation.DSMT4">
                  <p:embed/>
                </p:oleObj>
              </mc:Choice>
              <mc:Fallback>
                <p:oleObj name="Equation" r:id="rId8" imgW="939600" imgH="330120" progId="Equation.DSMT4">
                  <p:embed/>
                  <p:pic>
                    <p:nvPicPr>
                      <p:cNvPr id="655369" name="Object 9">
                        <a:extLst>
                          <a:ext uri="{FF2B5EF4-FFF2-40B4-BE49-F238E27FC236}">
                            <a16:creationId xmlns:a16="http://schemas.microsoft.com/office/drawing/2014/main" id="{784B55F4-A9F3-4E24-A35E-B23FEB315A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2870200"/>
                        <a:ext cx="939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70" name="Object 10">
            <a:extLst>
              <a:ext uri="{FF2B5EF4-FFF2-40B4-BE49-F238E27FC236}">
                <a16:creationId xmlns:a16="http://schemas.microsoft.com/office/drawing/2014/main" id="{C91A6918-2E59-43D3-A0EA-C494B432B5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38187"/>
              </p:ext>
            </p:extLst>
          </p:nvPr>
        </p:nvGraphicFramePr>
        <p:xfrm>
          <a:off x="6134100" y="2870200"/>
          <a:ext cx="952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0" imgW="952200" imgH="342720" progId="Equation.DSMT4">
                  <p:embed/>
                </p:oleObj>
              </mc:Choice>
              <mc:Fallback>
                <p:oleObj name="Equation" r:id="rId10" imgW="952200" imgH="342720" progId="Equation.DSMT4">
                  <p:embed/>
                  <p:pic>
                    <p:nvPicPr>
                      <p:cNvPr id="655370" name="Object 10">
                        <a:extLst>
                          <a:ext uri="{FF2B5EF4-FFF2-40B4-BE49-F238E27FC236}">
                            <a16:creationId xmlns:a16="http://schemas.microsoft.com/office/drawing/2014/main" id="{C91A6918-2E59-43D3-A0EA-C494B432B5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2870200"/>
                        <a:ext cx="952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2.1- </a:t>
            </a:r>
            <a:fld id="{A24CB1F0-A3C8-4A1F-8F47-560D129D0CA0}" type="slidenum">
              <a:rPr lang="en-US" altLang="en-US" smtClean="0"/>
              <a:pPr/>
              <a:t>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9964092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7026A11-E1DE-4283-AD61-2657501A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56386" name="Rectangle 2">
            <a:extLst>
              <a:ext uri="{FF2B5EF4-FFF2-40B4-BE49-F238E27FC236}">
                <a16:creationId xmlns:a16="http://schemas.microsoft.com/office/drawing/2014/main" id="{461AAE97-566E-4472-94B7-61447D14B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SUMS AND SCALAR MULTIPLES</a:t>
            </a:r>
          </a:p>
        </p:txBody>
      </p:sp>
      <p:sp>
        <p:nvSpPr>
          <p:cNvPr id="656387" name="Rectangle 3">
            <a:extLst>
              <a:ext uri="{FF2B5EF4-FFF2-40B4-BE49-F238E27FC236}">
                <a16:creationId xmlns:a16="http://schemas.microsoft.com/office/drawing/2014/main" id="{DAEAAF82-CBEE-41DB-ACA4-E31033051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marL="609600" indent="-609600">
              <a:lnSpc>
                <a:spcPct val="80000"/>
              </a:lnSpc>
            </a:pPr>
            <a:endParaRPr lang="en-US" altLang="en-US" sz="2400" b="1" dirty="0"/>
          </a:p>
          <a:p>
            <a:pPr marL="609600" indent="-609600">
              <a:lnSpc>
                <a:spcPct val="80000"/>
              </a:lnSpc>
            </a:pPr>
            <a:r>
              <a:rPr lang="en-US" altLang="en-US" sz="2800" b="1" dirty="0"/>
              <a:t>Solution:                                    </a:t>
            </a:r>
            <a:r>
              <a:rPr lang="en-US" altLang="en-US" sz="2800" dirty="0"/>
              <a:t>but             is not </a:t>
            </a:r>
          </a:p>
          <a:p>
            <a:pPr marL="609600" indent="-609600">
              <a:lnSpc>
                <a:spcPct val="80000"/>
              </a:lnSpc>
            </a:pPr>
            <a:endParaRPr lang="en-US" altLang="en-US" sz="2800" dirty="0"/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	defined because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C</a:t>
            </a:r>
            <a:r>
              <a:rPr lang="en-US" altLang="en-US" sz="2800" dirty="0"/>
              <a:t> have different sizes.</a:t>
            </a:r>
          </a:p>
          <a:p>
            <a:pPr marL="609600" indent="-609600">
              <a:lnSpc>
                <a:spcPct val="80000"/>
              </a:lnSpc>
            </a:pPr>
            <a:endParaRPr lang="en-US" altLang="en-US" sz="2800" dirty="0"/>
          </a:p>
          <a:p>
            <a:pPr marL="609600" indent="-609600">
              <a:lnSpc>
                <a:spcPct val="80000"/>
              </a:lnSpc>
            </a:pPr>
            <a:r>
              <a:rPr lang="en-US" altLang="en-US" sz="2800" dirty="0"/>
              <a:t>If </a:t>
            </a:r>
            <a:r>
              <a:rPr lang="en-US" altLang="en-US" sz="2800" i="1" dirty="0"/>
              <a:t>r</a:t>
            </a:r>
            <a:r>
              <a:rPr lang="en-US" altLang="en-US" sz="2800" dirty="0"/>
              <a:t> is a scalar and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 matrix, then the </a:t>
            </a:r>
            <a:r>
              <a:rPr lang="en-US" altLang="en-US" sz="2800" b="1" dirty="0"/>
              <a:t>scalar multiple</a:t>
            </a:r>
            <a:r>
              <a:rPr lang="en-US" altLang="en-US" sz="2800" dirty="0"/>
              <a:t> </a:t>
            </a:r>
            <a:r>
              <a:rPr lang="en-US" altLang="en-US" sz="2800" i="1" dirty="0"/>
              <a:t>rA</a:t>
            </a:r>
            <a:r>
              <a:rPr lang="en-US" altLang="en-US" sz="2800" dirty="0"/>
              <a:t> is the matrix whose columns are </a:t>
            </a:r>
            <a:r>
              <a:rPr lang="en-US" altLang="en-US" sz="2800" i="1" dirty="0"/>
              <a:t>r</a:t>
            </a:r>
            <a:r>
              <a:rPr lang="en-US" altLang="en-US" sz="2800" dirty="0"/>
              <a:t> times the corresponding columns in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656388" name="Object 4">
            <a:extLst>
              <a:ext uri="{FF2B5EF4-FFF2-40B4-BE49-F238E27FC236}">
                <a16:creationId xmlns:a16="http://schemas.microsoft.com/office/drawing/2014/main" id="{C57C3FB3-0EB6-4D21-AFB0-149801A274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244600"/>
          <a:ext cx="3048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4" imgW="3047760" imgH="1143000" progId="Equation.DSMT4">
                  <p:embed/>
                </p:oleObj>
              </mc:Choice>
              <mc:Fallback>
                <p:oleObj name="Equation" r:id="rId4" imgW="3047760" imgH="1143000" progId="Equation.DSMT4">
                  <p:embed/>
                  <p:pic>
                    <p:nvPicPr>
                      <p:cNvPr id="656388" name="Object 4">
                        <a:extLst>
                          <a:ext uri="{FF2B5EF4-FFF2-40B4-BE49-F238E27FC236}">
                            <a16:creationId xmlns:a16="http://schemas.microsoft.com/office/drawing/2014/main" id="{C57C3FB3-0EB6-4D21-AFB0-149801A274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244600"/>
                        <a:ext cx="30480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89" name="Object 5">
            <a:extLst>
              <a:ext uri="{FF2B5EF4-FFF2-40B4-BE49-F238E27FC236}">
                <a16:creationId xmlns:a16="http://schemas.microsoft.com/office/drawing/2014/main" id="{B1A37524-0BE9-41FB-B635-1C02429E73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37300" y="1612900"/>
          <a:ext cx="952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6" imgW="952200" imgH="342720" progId="Equation.DSMT4">
                  <p:embed/>
                </p:oleObj>
              </mc:Choice>
              <mc:Fallback>
                <p:oleObj name="Equation" r:id="rId6" imgW="952200" imgH="342720" progId="Equation.DSMT4">
                  <p:embed/>
                  <p:pic>
                    <p:nvPicPr>
                      <p:cNvPr id="656389" name="Object 5">
                        <a:extLst>
                          <a:ext uri="{FF2B5EF4-FFF2-40B4-BE49-F238E27FC236}">
                            <a16:creationId xmlns:a16="http://schemas.microsoft.com/office/drawing/2014/main" id="{B1A37524-0BE9-41FB-B635-1C02429E73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1612900"/>
                        <a:ext cx="952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2.1- </a:t>
            </a:r>
            <a:fld id="{A24CB1F0-A3C8-4A1F-8F47-560D129D0CA0}" type="slidenum">
              <a:rPr lang="en-US" altLang="en-US" smtClean="0"/>
              <a:pPr/>
              <a:t>7</a:t>
            </a:fld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049B8E9-98C4-4AAE-9CBD-F476A8D85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BFA3F1F2-CE65-41CC-8997-3E37AFB91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SUMS AND SCALAR MULTIPLES</a:t>
            </a:r>
          </a:p>
        </p:txBody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B1D17EF1-7E2D-4CE2-A384-1189C8F5E2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800" b="1" dirty="0"/>
              <a:t>Theorem 1:</a:t>
            </a:r>
            <a:r>
              <a:rPr lang="en-US" altLang="en-US" sz="2800" dirty="0"/>
              <a:t> Let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</a:t>
            </a:r>
            <a:r>
              <a:rPr lang="en-US" altLang="en-US" sz="2800" i="1" dirty="0"/>
              <a:t>B</a:t>
            </a:r>
            <a:r>
              <a:rPr lang="en-US" altLang="en-US" sz="2800" dirty="0"/>
              <a:t>, and </a:t>
            </a:r>
            <a:r>
              <a:rPr lang="en-US" altLang="en-US" sz="2800" i="1" dirty="0"/>
              <a:t>C</a:t>
            </a:r>
            <a:r>
              <a:rPr lang="en-US" altLang="en-US" sz="2800" dirty="0"/>
              <a:t> be matrices of the same size, and let </a:t>
            </a:r>
            <a:r>
              <a:rPr lang="en-US" altLang="en-US" sz="2800" i="1" dirty="0"/>
              <a:t>r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s</a:t>
            </a:r>
            <a:r>
              <a:rPr lang="en-US" altLang="en-US" sz="2800" dirty="0"/>
              <a:t> be scalars.</a:t>
            </a:r>
          </a:p>
          <a:p>
            <a:pPr marL="1371600" lvl="2" indent="-457200">
              <a:lnSpc>
                <a:spcPct val="80000"/>
              </a:lnSpc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 </a:t>
            </a:r>
          </a:p>
          <a:p>
            <a:pPr marL="1371600" lvl="2" indent="-457200">
              <a:lnSpc>
                <a:spcPct val="80000"/>
              </a:lnSpc>
              <a:buFont typeface="Wingdings" panose="05000000000000000000" pitchFamily="2" charset="2"/>
              <a:buAutoNum type="alphaLcPeriod" startAt="2"/>
            </a:pPr>
            <a:r>
              <a:rPr lang="en-US" altLang="en-US" sz="2800" dirty="0"/>
              <a:t>                                                                 </a:t>
            </a:r>
          </a:p>
          <a:p>
            <a:pPr marL="1371600" lvl="2" indent="-457200">
              <a:lnSpc>
                <a:spcPct val="80000"/>
              </a:lnSpc>
              <a:buFont typeface="Wingdings" panose="05000000000000000000" pitchFamily="2" charset="2"/>
              <a:buAutoNum type="alphaLcPeriod" startAt="2"/>
            </a:pPr>
            <a:r>
              <a:rPr lang="en-US" altLang="en-US" sz="2800" dirty="0"/>
              <a:t>                                              </a:t>
            </a:r>
            <a:r>
              <a:rPr lang="en-US" altLang="en-US" dirty="0"/>
              <a:t>                                              </a:t>
            </a:r>
          </a:p>
          <a:p>
            <a:pPr marL="1371600" lvl="2" indent="-457200">
              <a:lnSpc>
                <a:spcPct val="80000"/>
              </a:lnSpc>
              <a:buFont typeface="Wingdings" panose="05000000000000000000" pitchFamily="2" charset="2"/>
              <a:buAutoNum type="alphaLcPeriod" startAt="2"/>
            </a:pPr>
            <a:r>
              <a:rPr lang="en-US" altLang="en-US" sz="2800" dirty="0"/>
              <a:t>                                              </a:t>
            </a:r>
            <a:r>
              <a:rPr lang="en-US" altLang="en-US" dirty="0"/>
              <a:t>                                       </a:t>
            </a:r>
          </a:p>
          <a:p>
            <a:pPr marL="1371600" lvl="2" indent="-457200">
              <a:lnSpc>
                <a:spcPct val="80000"/>
              </a:lnSpc>
              <a:buFont typeface="Wingdings" panose="05000000000000000000" pitchFamily="2" charset="2"/>
              <a:buAutoNum type="alphaLcPeriod" startAt="2"/>
            </a:pPr>
            <a:r>
              <a:rPr lang="en-US" altLang="en-US" sz="2800" dirty="0"/>
              <a:t>                                              </a:t>
            </a:r>
            <a:r>
              <a:rPr lang="en-US" altLang="en-US" dirty="0"/>
              <a:t>                                        </a:t>
            </a:r>
          </a:p>
          <a:p>
            <a:pPr marL="1371600" lvl="2" indent="-457200">
              <a:lnSpc>
                <a:spcPct val="80000"/>
              </a:lnSpc>
              <a:buFont typeface="Wingdings" panose="05000000000000000000" pitchFamily="2" charset="2"/>
              <a:buAutoNum type="alphaLcPeriod" startAt="2"/>
            </a:pPr>
            <a:r>
              <a:rPr lang="en-US" altLang="en-US" sz="2800" dirty="0"/>
              <a:t>                                                                                       </a:t>
            </a:r>
          </a:p>
          <a:p>
            <a:pPr marL="609600" indent="-609600">
              <a:lnSpc>
                <a:spcPct val="80000"/>
              </a:lnSpc>
            </a:pPr>
            <a:r>
              <a:rPr lang="en-US" altLang="en-US" sz="2800" dirty="0"/>
              <a:t>Each quantity in Theorem 1 is verified by showing that the matrix on the left side has the same size as the matrix on the right and that corresponding columns are equal.</a:t>
            </a:r>
          </a:p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 </a:t>
            </a:r>
          </a:p>
          <a:p>
            <a:pPr marL="1371600" lvl="2" indent="-457200">
              <a:lnSpc>
                <a:spcPct val="80000"/>
              </a:lnSpc>
              <a:buFont typeface="Wingdings" panose="05000000000000000000" pitchFamily="2" charset="2"/>
              <a:buAutoNum type="alphaLcPeriod" startAt="2"/>
            </a:pPr>
            <a:endParaRPr lang="en-US" altLang="en-US" dirty="0"/>
          </a:p>
        </p:txBody>
      </p:sp>
      <p:graphicFrame>
        <p:nvGraphicFramePr>
          <p:cNvPr id="657412" name="Object 4">
            <a:extLst>
              <a:ext uri="{FF2B5EF4-FFF2-40B4-BE49-F238E27FC236}">
                <a16:creationId xmlns:a16="http://schemas.microsoft.com/office/drawing/2014/main" id="{6A3DC57F-4189-4845-B635-36EA005981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916334"/>
              </p:ext>
            </p:extLst>
          </p:nvPr>
        </p:nvGraphicFramePr>
        <p:xfrm>
          <a:off x="1828800" y="2651970"/>
          <a:ext cx="4114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4" imgW="4114800" imgH="431640" progId="Equation.DSMT4">
                  <p:embed/>
                </p:oleObj>
              </mc:Choice>
              <mc:Fallback>
                <p:oleObj name="Equation" r:id="rId4" imgW="4114800" imgH="431640" progId="Equation.DSMT4">
                  <p:embed/>
                  <p:pic>
                    <p:nvPicPr>
                      <p:cNvPr id="657412" name="Object 4">
                        <a:extLst>
                          <a:ext uri="{FF2B5EF4-FFF2-40B4-BE49-F238E27FC236}">
                            <a16:creationId xmlns:a16="http://schemas.microsoft.com/office/drawing/2014/main" id="{6A3DC57F-4189-4845-B635-36EA005981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651970"/>
                        <a:ext cx="4114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3" name="Object 5">
            <a:extLst>
              <a:ext uri="{FF2B5EF4-FFF2-40B4-BE49-F238E27FC236}">
                <a16:creationId xmlns:a16="http://schemas.microsoft.com/office/drawing/2014/main" id="{DAFC9FA6-BD8F-4EE3-84B9-2735D3D25E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464046"/>
              </p:ext>
            </p:extLst>
          </p:nvPr>
        </p:nvGraphicFramePr>
        <p:xfrm>
          <a:off x="1905000" y="3083770"/>
          <a:ext cx="1536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6" imgW="1536480" imgH="342720" progId="Equation.DSMT4">
                  <p:embed/>
                </p:oleObj>
              </mc:Choice>
              <mc:Fallback>
                <p:oleObj name="Equation" r:id="rId6" imgW="1536480" imgH="342720" progId="Equation.DSMT4">
                  <p:embed/>
                  <p:pic>
                    <p:nvPicPr>
                      <p:cNvPr id="657413" name="Object 5">
                        <a:extLst>
                          <a:ext uri="{FF2B5EF4-FFF2-40B4-BE49-F238E27FC236}">
                            <a16:creationId xmlns:a16="http://schemas.microsoft.com/office/drawing/2014/main" id="{DAFC9FA6-BD8F-4EE3-84B9-2735D3D25E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083770"/>
                        <a:ext cx="1536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4" name="Object 6">
            <a:extLst>
              <a:ext uri="{FF2B5EF4-FFF2-40B4-BE49-F238E27FC236}">
                <a16:creationId xmlns:a16="http://schemas.microsoft.com/office/drawing/2014/main" id="{627C0ACC-5AEC-4FBF-8B04-130DFC2D87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8380305"/>
              </p:ext>
            </p:extLst>
          </p:nvPr>
        </p:nvGraphicFramePr>
        <p:xfrm>
          <a:off x="1828800" y="3502870"/>
          <a:ext cx="2997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8" imgW="2997000" imgH="431640" progId="Equation.DSMT4">
                  <p:embed/>
                </p:oleObj>
              </mc:Choice>
              <mc:Fallback>
                <p:oleObj name="Equation" r:id="rId8" imgW="2997000" imgH="431640" progId="Equation.DSMT4">
                  <p:embed/>
                  <p:pic>
                    <p:nvPicPr>
                      <p:cNvPr id="657414" name="Object 6">
                        <a:extLst>
                          <a:ext uri="{FF2B5EF4-FFF2-40B4-BE49-F238E27FC236}">
                            <a16:creationId xmlns:a16="http://schemas.microsoft.com/office/drawing/2014/main" id="{627C0ACC-5AEC-4FBF-8B04-130DFC2D87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02870"/>
                        <a:ext cx="2997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5" name="Object 7">
            <a:extLst>
              <a:ext uri="{FF2B5EF4-FFF2-40B4-BE49-F238E27FC236}">
                <a16:creationId xmlns:a16="http://schemas.microsoft.com/office/drawing/2014/main" id="{939A9362-8BDA-4FD4-BFFF-39F65A34D9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3012913"/>
              </p:ext>
            </p:extLst>
          </p:nvPr>
        </p:nvGraphicFramePr>
        <p:xfrm>
          <a:off x="1828800" y="3921970"/>
          <a:ext cx="288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10" imgW="2882880" imgH="431640" progId="Equation.DSMT4">
                  <p:embed/>
                </p:oleObj>
              </mc:Choice>
              <mc:Fallback>
                <p:oleObj name="Equation" r:id="rId10" imgW="2882880" imgH="431640" progId="Equation.DSMT4">
                  <p:embed/>
                  <p:pic>
                    <p:nvPicPr>
                      <p:cNvPr id="657415" name="Object 7">
                        <a:extLst>
                          <a:ext uri="{FF2B5EF4-FFF2-40B4-BE49-F238E27FC236}">
                            <a16:creationId xmlns:a16="http://schemas.microsoft.com/office/drawing/2014/main" id="{939A9362-8BDA-4FD4-BFFF-39F65A34D9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921970"/>
                        <a:ext cx="288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6" name="Object 8">
            <a:extLst>
              <a:ext uri="{FF2B5EF4-FFF2-40B4-BE49-F238E27FC236}">
                <a16:creationId xmlns:a16="http://schemas.microsoft.com/office/drawing/2014/main" id="{D9DECD32-9033-4BD8-B966-02B7548271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9491756"/>
              </p:ext>
            </p:extLst>
          </p:nvPr>
        </p:nvGraphicFramePr>
        <p:xfrm>
          <a:off x="1816100" y="4353770"/>
          <a:ext cx="2197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2" imgW="2197080" imgH="431640" progId="Equation.DSMT4">
                  <p:embed/>
                </p:oleObj>
              </mc:Choice>
              <mc:Fallback>
                <p:oleObj name="Equation" r:id="rId12" imgW="2197080" imgH="431640" progId="Equation.DSMT4">
                  <p:embed/>
                  <p:pic>
                    <p:nvPicPr>
                      <p:cNvPr id="657416" name="Object 8">
                        <a:extLst>
                          <a:ext uri="{FF2B5EF4-FFF2-40B4-BE49-F238E27FC236}">
                            <a16:creationId xmlns:a16="http://schemas.microsoft.com/office/drawing/2014/main" id="{D9DECD32-9033-4BD8-B966-02B7548271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4353770"/>
                        <a:ext cx="2197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A5C56454-869F-433E-A43E-339784961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597567"/>
              </p:ext>
            </p:extLst>
          </p:nvPr>
        </p:nvGraphicFramePr>
        <p:xfrm>
          <a:off x="1828800" y="2209800"/>
          <a:ext cx="224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4" imgW="2247840" imgH="330120" progId="Equation.DSMT4">
                  <p:embed/>
                </p:oleObj>
              </mc:Choice>
              <mc:Fallback>
                <p:oleObj name="Equation" r:id="rId14" imgW="2247840" imgH="330120" progId="Equation.DSMT4">
                  <p:embed/>
                  <p:pic>
                    <p:nvPicPr>
                      <p:cNvPr id="11" name="Object 6">
                        <a:extLst>
                          <a:ext uri="{FF2B5EF4-FFF2-40B4-BE49-F238E27FC236}">
                            <a16:creationId xmlns:a16="http://schemas.microsoft.com/office/drawing/2014/main" id="{A5C56454-869F-433E-A43E-3397849614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09800"/>
                        <a:ext cx="2247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2.1- </a:t>
            </a:r>
            <a:fld id="{A24CB1F0-A3C8-4A1F-8F47-560D129D0CA0}" type="slidenum">
              <a:rPr lang="en-US" altLang="en-US" smtClean="0"/>
              <a:pPr/>
              <a:t>8</a:t>
            </a:fld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4915276-2EC9-4626-89A0-19C606DB0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58434" name="Rectangle 2">
            <a:extLst>
              <a:ext uri="{FF2B5EF4-FFF2-40B4-BE49-F238E27FC236}">
                <a16:creationId xmlns:a16="http://schemas.microsoft.com/office/drawing/2014/main" id="{65C23ACA-F860-4FEF-8EDC-07FBB3066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MATRIX MULTIPLICATION</a:t>
            </a:r>
          </a:p>
        </p:txBody>
      </p:sp>
      <p:sp>
        <p:nvSpPr>
          <p:cNvPr id="658435" name="Rectangle 3">
            <a:extLst>
              <a:ext uri="{FF2B5EF4-FFF2-40B4-BE49-F238E27FC236}">
                <a16:creationId xmlns:a16="http://schemas.microsoft.com/office/drawing/2014/main" id="{545DE76E-C7FE-40A8-AB72-CFB66F562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dirty="0"/>
              <a:t>When a matrix </a:t>
            </a:r>
            <a:r>
              <a:rPr lang="en-US" altLang="en-US" sz="2800" i="1" dirty="0"/>
              <a:t>B</a:t>
            </a:r>
            <a:r>
              <a:rPr lang="en-US" altLang="en-US" sz="2800" dirty="0"/>
              <a:t> multiplies a vector </a:t>
            </a:r>
            <a:r>
              <a:rPr lang="en-US" altLang="en-US" sz="2800" b="1" dirty="0"/>
              <a:t>x</a:t>
            </a:r>
            <a:r>
              <a:rPr lang="en-US" altLang="en-US" sz="2800" dirty="0"/>
              <a:t>, it transforms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into the vector </a:t>
            </a:r>
            <a:r>
              <a:rPr lang="en-US" altLang="en-US" sz="2800" i="1" dirty="0"/>
              <a:t>B</a:t>
            </a:r>
            <a:r>
              <a:rPr lang="en-US" altLang="en-US" sz="2800" b="1" dirty="0"/>
              <a:t>x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If this vector is then multiplied in turn by a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the resulting vector is </a:t>
            </a:r>
            <a:r>
              <a:rPr lang="en-US" altLang="en-US" sz="2800" i="1" dirty="0"/>
              <a:t>A</a:t>
            </a:r>
            <a:r>
              <a:rPr lang="en-US" altLang="en-US" sz="2800" dirty="0"/>
              <a:t> (</a:t>
            </a:r>
            <a:r>
              <a:rPr lang="en-US" altLang="en-US" sz="2800" i="1" dirty="0"/>
              <a:t>B</a:t>
            </a:r>
            <a:r>
              <a:rPr lang="en-US" altLang="en-US" sz="2800" b="1" dirty="0"/>
              <a:t>x</a:t>
            </a:r>
            <a:r>
              <a:rPr lang="en-US" altLang="en-US" sz="2800" dirty="0"/>
              <a:t>). See the Fig. below.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Thus </a:t>
            </a:r>
            <a:r>
              <a:rPr lang="en-US" altLang="en-US" sz="2800" i="1" dirty="0"/>
              <a:t>A </a:t>
            </a:r>
            <a:r>
              <a:rPr lang="en-US" altLang="en-US" sz="2800" dirty="0"/>
              <a:t>(</a:t>
            </a:r>
            <a:r>
              <a:rPr lang="en-US" altLang="en-US" sz="2800" i="1" dirty="0"/>
              <a:t>B</a:t>
            </a:r>
            <a:r>
              <a:rPr lang="en-US" altLang="en-US" sz="2800" b="1" dirty="0"/>
              <a:t>x</a:t>
            </a:r>
            <a:r>
              <a:rPr lang="en-US" altLang="en-US" sz="2800" dirty="0"/>
              <a:t>) is produced from </a:t>
            </a:r>
            <a:r>
              <a:rPr lang="en-US" altLang="en-US" sz="2800" b="1" dirty="0"/>
              <a:t>x</a:t>
            </a:r>
            <a:r>
              <a:rPr lang="en-US" altLang="en-US" sz="2800" dirty="0"/>
              <a:t> by a composition of mappings</a:t>
            </a:r>
            <a:r>
              <a:rPr lang="en-US" altLang="en-US" sz="2800" dirty="0">
                <a:cs typeface="Times New Roman" panose="02020603050405020304" pitchFamily="18" charset="0"/>
              </a:rPr>
              <a:t>—the linear transformations.</a:t>
            </a:r>
          </a:p>
        </p:txBody>
      </p:sp>
      <p:pic>
        <p:nvPicPr>
          <p:cNvPr id="658436" name="Picture 4">
            <a:extLst>
              <a:ext uri="{FF2B5EF4-FFF2-40B4-BE49-F238E27FC236}">
                <a16:creationId xmlns:a16="http://schemas.microsoft.com/office/drawing/2014/main" id="{79E826EA-81BB-4E6E-B3E4-99DEACAF3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76600"/>
            <a:ext cx="73152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2.1- </a:t>
            </a:r>
            <a:fld id="{A24CB1F0-A3C8-4A1F-8F47-560D129D0CA0}" type="slidenum">
              <a:rPr lang="en-US" altLang="en-US" smtClean="0"/>
              <a:pPr/>
              <a:t>9</a:t>
            </a:fld>
            <a:endParaRPr lang="en-CA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12945</TotalTime>
  <Words>1549</Words>
  <Application>Microsoft Office PowerPoint</Application>
  <PresentationFormat>On-screen Show (4:3)</PresentationFormat>
  <Paragraphs>232</Paragraphs>
  <Slides>22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Arial Narrow</vt:lpstr>
      <vt:lpstr>Bookshelf Symbol 2</vt:lpstr>
      <vt:lpstr>Cambria Math</vt:lpstr>
      <vt:lpstr>Symbol</vt:lpstr>
      <vt:lpstr>Times New Roman</vt:lpstr>
      <vt:lpstr>Wingdings</vt:lpstr>
      <vt:lpstr>Blends</vt:lpstr>
      <vt:lpstr>Equation</vt:lpstr>
      <vt:lpstr>Matrix Algebra</vt:lpstr>
      <vt:lpstr>MATRIX OPERATIONS</vt:lpstr>
      <vt:lpstr>MATRIX OPERATIONS</vt:lpstr>
      <vt:lpstr>SUMS AND SCALAR MULTIPLES</vt:lpstr>
      <vt:lpstr>SUMS AND SCALAR MULTIPLES</vt:lpstr>
      <vt:lpstr>SUMS AND SCALAR MULTIPLES</vt:lpstr>
      <vt:lpstr>SUMS AND SCALAR MULTIPLES</vt:lpstr>
      <vt:lpstr>SUMS AND SCALAR MULTIPLES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PROPERTIES OF MATRIX MULTIPLICATION</vt:lpstr>
      <vt:lpstr>PROPERTIES OF MATRIX MULTIPLICATION</vt:lpstr>
      <vt:lpstr>PROPERTIES OF MATRIX MULTIPLICATION</vt:lpstr>
      <vt:lpstr>PROPERTIES OF MATRIX MULTIPLICATION</vt:lpstr>
      <vt:lpstr>POWERS OF A MATRIX</vt:lpstr>
      <vt:lpstr>THE TRANSPOSE OF A MATRIX</vt:lpstr>
      <vt:lpstr>THE TRANSPOSE OF A MATRIX</vt:lpstr>
    </vt:vector>
  </TitlesOfParts>
  <Company>© 2012 Pearson Education, Inc. All rights reserved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Daniels, Jared</cp:lastModifiedBy>
  <cp:revision>816</cp:revision>
  <dcterms:created xsi:type="dcterms:W3CDTF">2005-10-22T18:34:54Z</dcterms:created>
  <dcterms:modified xsi:type="dcterms:W3CDTF">2022-01-23T21:29:06Z</dcterms:modified>
</cp:coreProperties>
</file>