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1"/>
  </p:notesMasterIdLst>
  <p:handoutMasterIdLst>
    <p:handoutMasterId r:id="rId22"/>
  </p:handoutMasterIdLst>
  <p:sldIdLst>
    <p:sldId id="424" r:id="rId2"/>
    <p:sldId id="440" r:id="rId3"/>
    <p:sldId id="362" r:id="rId4"/>
    <p:sldId id="441" r:id="rId5"/>
    <p:sldId id="442" r:id="rId6"/>
    <p:sldId id="443" r:id="rId7"/>
    <p:sldId id="437" r:id="rId8"/>
    <p:sldId id="444" r:id="rId9"/>
    <p:sldId id="438" r:id="rId10"/>
    <p:sldId id="425" r:id="rId11"/>
    <p:sldId id="426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605" autoAdjust="0"/>
    <p:restoredTop sz="98725" autoAdjust="0"/>
  </p:normalViewPr>
  <p:slideViewPr>
    <p:cSldViewPr showGuides="1">
      <p:cViewPr varScale="1">
        <p:scale>
          <a:sx n="123" d="100"/>
          <a:sy n="123" d="100"/>
        </p:scale>
        <p:origin x="2034" y="9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BFC8A2B5-EEDB-4FA3-A6AB-2CE31DA78CDC}"/>
    <pc:docChg chg="custSel modSld">
      <pc:chgData name="Daniels, Jared" userId="873bad36-237e-4ccd-8a06-bbf523af18a1" providerId="ADAL" clId="{BFC8A2B5-EEDB-4FA3-A6AB-2CE31DA78CDC}" dt="2022-01-23T21:38:28.568" v="40" actId="27636"/>
      <pc:docMkLst>
        <pc:docMk/>
      </pc:docMkLst>
      <pc:sldChg chg="addSp delSp modSp delAnim modAnim">
        <pc:chgData name="Daniels, Jared" userId="873bad36-237e-4ccd-8a06-bbf523af18a1" providerId="ADAL" clId="{BFC8A2B5-EEDB-4FA3-A6AB-2CE31DA78CDC}" dt="2022-01-23T21:36:01.184" v="2" actId="27636"/>
        <pc:sldMkLst>
          <pc:docMk/>
          <pc:sldMk cId="0" sldId="362"/>
        </pc:sldMkLst>
        <pc:spChg chg="add mod">
          <ac:chgData name="Daniels, Jared" userId="873bad36-237e-4ccd-8a06-bbf523af18a1" providerId="ADAL" clId="{BFC8A2B5-EEDB-4FA3-A6AB-2CE31DA78CDC}" dt="2022-01-23T21:36:01.184" v="2" actId="27636"/>
          <ac:spMkLst>
            <pc:docMk/>
            <pc:sldMk cId="0" sldId="362"/>
            <ac:spMk id="4" creationId="{7778F38F-C4AA-473B-BC21-16EDAF6BCC75}"/>
          </ac:spMkLst>
        </pc:spChg>
        <pc:graphicFrameChg chg="del mod replId">
          <ac:chgData name="Daniels, Jared" userId="873bad36-237e-4ccd-8a06-bbf523af18a1" providerId="ADAL" clId="{BFC8A2B5-EEDB-4FA3-A6AB-2CE31DA78CDC}" dt="2022-01-23T21:36:01.146" v="1"/>
          <ac:graphicFrameMkLst>
            <pc:docMk/>
            <pc:sldMk cId="0" sldId="362"/>
            <ac:graphicFrameMk id="5" creationId="{7778F38F-C4AA-473B-BC21-16EDAF6BCC75}"/>
          </ac:graphicFrameMkLst>
        </pc:graphicFrameChg>
      </pc:sldChg>
      <pc:sldChg chg="addSp delSp modSp delAnim modAnim">
        <pc:chgData name="Daniels, Jared" userId="873bad36-237e-4ccd-8a06-bbf523af18a1" providerId="ADAL" clId="{BFC8A2B5-EEDB-4FA3-A6AB-2CE31DA78CDC}" dt="2022-01-23T21:37:01.846" v="17" actId="27636"/>
        <pc:sldMkLst>
          <pc:docMk/>
          <pc:sldMk cId="0" sldId="425"/>
        </pc:sldMkLst>
        <pc:spChg chg="add mod">
          <ac:chgData name="Daniels, Jared" userId="873bad36-237e-4ccd-8a06-bbf523af18a1" providerId="ADAL" clId="{BFC8A2B5-EEDB-4FA3-A6AB-2CE31DA78CDC}" dt="2022-01-23T21:36:50.883" v="8" actId="27636"/>
          <ac:spMkLst>
            <pc:docMk/>
            <pc:sldMk cId="0" sldId="425"/>
            <ac:spMk id="695302" creationId="{C7FE2041-84F7-4C5F-8EA5-B1EDE8D1B91F}"/>
          </ac:spMkLst>
        </pc:spChg>
        <pc:spChg chg="add mod">
          <ac:chgData name="Daniels, Jared" userId="873bad36-237e-4ccd-8a06-bbf523af18a1" providerId="ADAL" clId="{BFC8A2B5-EEDB-4FA3-A6AB-2CE31DA78CDC}" dt="2022-01-23T21:36:54.430" v="11" actId="27636"/>
          <ac:spMkLst>
            <pc:docMk/>
            <pc:sldMk cId="0" sldId="425"/>
            <ac:spMk id="695303" creationId="{E0BFCC27-66DB-4D10-BAEB-6FA2174CB3D1}"/>
          </ac:spMkLst>
        </pc:spChg>
        <pc:spChg chg="add mod">
          <ac:chgData name="Daniels, Jared" userId="873bad36-237e-4ccd-8a06-bbf523af18a1" providerId="ADAL" clId="{BFC8A2B5-EEDB-4FA3-A6AB-2CE31DA78CDC}" dt="2022-01-23T21:36:57.715" v="14" actId="27636"/>
          <ac:spMkLst>
            <pc:docMk/>
            <pc:sldMk cId="0" sldId="425"/>
            <ac:spMk id="695305" creationId="{7C6C62D1-C4CE-46F9-9790-9739875D704C}"/>
          </ac:spMkLst>
        </pc:spChg>
        <pc:spChg chg="add mod">
          <ac:chgData name="Daniels, Jared" userId="873bad36-237e-4ccd-8a06-bbf523af18a1" providerId="ADAL" clId="{BFC8A2B5-EEDB-4FA3-A6AB-2CE31DA78CDC}" dt="2022-01-23T21:37:01.846" v="17" actId="27636"/>
          <ac:spMkLst>
            <pc:docMk/>
            <pc:sldMk cId="0" sldId="425"/>
            <ac:spMk id="695306" creationId="{82AE0B44-2F8D-446A-B4C8-282288116F59}"/>
          </ac:spMkLst>
        </pc:spChg>
        <pc:graphicFrameChg chg="del mod replId">
          <ac:chgData name="Daniels, Jared" userId="873bad36-237e-4ccd-8a06-bbf523af18a1" providerId="ADAL" clId="{BFC8A2B5-EEDB-4FA3-A6AB-2CE31DA78CDC}" dt="2022-01-23T21:36:50.831" v="7"/>
          <ac:graphicFrameMkLst>
            <pc:docMk/>
            <pc:sldMk cId="0" sldId="425"/>
            <ac:graphicFrameMk id="2" creationId="{C7FE2041-84F7-4C5F-8EA5-B1EDE8D1B91F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6:54.378" v="10"/>
          <ac:graphicFrameMkLst>
            <pc:docMk/>
            <pc:sldMk cId="0" sldId="425"/>
            <ac:graphicFrameMk id="4" creationId="{E0BFCC27-66DB-4D10-BAEB-6FA2174CB3D1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6:57.673" v="13"/>
          <ac:graphicFrameMkLst>
            <pc:docMk/>
            <pc:sldMk cId="0" sldId="425"/>
            <ac:graphicFrameMk id="6" creationId="{7C6C62D1-C4CE-46F9-9790-9739875D704C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7:01.791" v="16"/>
          <ac:graphicFrameMkLst>
            <pc:docMk/>
            <pc:sldMk cId="0" sldId="425"/>
            <ac:graphicFrameMk id="8" creationId="{82AE0B44-2F8D-446A-B4C8-282288116F59}"/>
          </ac:graphicFrameMkLst>
        </pc:graphicFrameChg>
      </pc:sldChg>
      <pc:sldChg chg="addSp delSp modSp delAnim modAnim">
        <pc:chgData name="Daniels, Jared" userId="873bad36-237e-4ccd-8a06-bbf523af18a1" providerId="ADAL" clId="{BFC8A2B5-EEDB-4FA3-A6AB-2CE31DA78CDC}" dt="2022-01-23T21:37:37.515" v="19"/>
        <pc:sldMkLst>
          <pc:docMk/>
          <pc:sldMk cId="0" sldId="431"/>
        </pc:sldMkLst>
        <pc:spChg chg="add">
          <ac:chgData name="Daniels, Jared" userId="873bad36-237e-4ccd-8a06-bbf523af18a1" providerId="ADAL" clId="{BFC8A2B5-EEDB-4FA3-A6AB-2CE31DA78CDC}" dt="2022-01-23T21:37:37.515" v="19"/>
          <ac:spMkLst>
            <pc:docMk/>
            <pc:sldMk cId="0" sldId="431"/>
            <ac:spMk id="701445" creationId="{9DD565D0-77CE-45DD-B727-DB9D1784AB1A}"/>
          </ac:spMkLst>
        </pc:spChg>
        <pc:graphicFrameChg chg="del mod replId">
          <ac:chgData name="Daniels, Jared" userId="873bad36-237e-4ccd-8a06-bbf523af18a1" providerId="ADAL" clId="{BFC8A2B5-EEDB-4FA3-A6AB-2CE31DA78CDC}" dt="2022-01-23T21:37:37.515" v="19"/>
          <ac:graphicFrameMkLst>
            <pc:docMk/>
            <pc:sldMk cId="0" sldId="431"/>
            <ac:graphicFrameMk id="2" creationId="{9DD565D0-77CE-45DD-B727-DB9D1784AB1A}"/>
          </ac:graphicFrameMkLst>
        </pc:graphicFrameChg>
      </pc:sldChg>
      <pc:sldChg chg="addSp delSp modSp delAnim modAnim">
        <pc:chgData name="Daniels, Jared" userId="873bad36-237e-4ccd-8a06-bbf523af18a1" providerId="ADAL" clId="{BFC8A2B5-EEDB-4FA3-A6AB-2CE31DA78CDC}" dt="2022-01-23T21:38:14.905" v="34" actId="27636"/>
        <pc:sldMkLst>
          <pc:docMk/>
          <pc:sldMk cId="0" sldId="434"/>
        </pc:sldMkLst>
        <pc:spChg chg="add mod">
          <ac:chgData name="Daniels, Jared" userId="873bad36-237e-4ccd-8a06-bbf523af18a1" providerId="ADAL" clId="{BFC8A2B5-EEDB-4FA3-A6AB-2CE31DA78CDC}" dt="2022-01-23T21:37:58.895" v="22" actId="27636"/>
          <ac:spMkLst>
            <pc:docMk/>
            <pc:sldMk cId="0" sldId="434"/>
            <ac:spMk id="704516" creationId="{9B63630A-0855-46F7-B70F-C12D5886CADF}"/>
          </ac:spMkLst>
        </pc:spChg>
        <pc:spChg chg="add mod">
          <ac:chgData name="Daniels, Jared" userId="873bad36-237e-4ccd-8a06-bbf523af18a1" providerId="ADAL" clId="{BFC8A2B5-EEDB-4FA3-A6AB-2CE31DA78CDC}" dt="2022-01-23T21:38:02.164" v="25" actId="27636"/>
          <ac:spMkLst>
            <pc:docMk/>
            <pc:sldMk cId="0" sldId="434"/>
            <ac:spMk id="704517" creationId="{7F773F02-9F2F-480E-BE25-96E6A7B13C7C}"/>
          </ac:spMkLst>
        </pc:spChg>
        <pc:spChg chg="add mod">
          <ac:chgData name="Daniels, Jared" userId="873bad36-237e-4ccd-8a06-bbf523af18a1" providerId="ADAL" clId="{BFC8A2B5-EEDB-4FA3-A6AB-2CE31DA78CDC}" dt="2022-01-23T21:38:06.722" v="28" actId="27636"/>
          <ac:spMkLst>
            <pc:docMk/>
            <pc:sldMk cId="0" sldId="434"/>
            <ac:spMk id="704519" creationId="{AD49F89F-02DA-4011-A810-A8F3283C0E13}"/>
          </ac:spMkLst>
        </pc:spChg>
        <pc:spChg chg="add mod">
          <ac:chgData name="Daniels, Jared" userId="873bad36-237e-4ccd-8a06-bbf523af18a1" providerId="ADAL" clId="{BFC8A2B5-EEDB-4FA3-A6AB-2CE31DA78CDC}" dt="2022-01-23T21:38:10.240" v="31" actId="27636"/>
          <ac:spMkLst>
            <pc:docMk/>
            <pc:sldMk cId="0" sldId="434"/>
            <ac:spMk id="704520" creationId="{3E4F13A6-2E0C-41A4-88F5-63758AFF683A}"/>
          </ac:spMkLst>
        </pc:spChg>
        <pc:spChg chg="add mod">
          <ac:chgData name="Daniels, Jared" userId="873bad36-237e-4ccd-8a06-bbf523af18a1" providerId="ADAL" clId="{BFC8A2B5-EEDB-4FA3-A6AB-2CE31DA78CDC}" dt="2022-01-23T21:38:14.905" v="34" actId="27636"/>
          <ac:spMkLst>
            <pc:docMk/>
            <pc:sldMk cId="0" sldId="434"/>
            <ac:spMk id="704522" creationId="{C0A76AAA-028F-4D0A-8777-4DAB699E7C7B}"/>
          </ac:spMkLst>
        </pc:spChg>
        <pc:graphicFrameChg chg="del mod replId">
          <ac:chgData name="Daniels, Jared" userId="873bad36-237e-4ccd-8a06-bbf523af18a1" providerId="ADAL" clId="{BFC8A2B5-EEDB-4FA3-A6AB-2CE31DA78CDC}" dt="2022-01-23T21:37:58.850" v="21"/>
          <ac:graphicFrameMkLst>
            <pc:docMk/>
            <pc:sldMk cId="0" sldId="434"/>
            <ac:graphicFrameMk id="2" creationId="{9B63630A-0855-46F7-B70F-C12D5886CADF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8:02.133" v="24"/>
          <ac:graphicFrameMkLst>
            <pc:docMk/>
            <pc:sldMk cId="0" sldId="434"/>
            <ac:graphicFrameMk id="4" creationId="{7F773F02-9F2F-480E-BE25-96E6A7B13C7C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8:06.661" v="27"/>
          <ac:graphicFrameMkLst>
            <pc:docMk/>
            <pc:sldMk cId="0" sldId="434"/>
            <ac:graphicFrameMk id="6" creationId="{AD49F89F-02DA-4011-A810-A8F3283C0E13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8:10.175" v="30"/>
          <ac:graphicFrameMkLst>
            <pc:docMk/>
            <pc:sldMk cId="0" sldId="434"/>
            <ac:graphicFrameMk id="8" creationId="{3E4F13A6-2E0C-41A4-88F5-63758AFF683A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8:14.853" v="33"/>
          <ac:graphicFrameMkLst>
            <pc:docMk/>
            <pc:sldMk cId="0" sldId="434"/>
            <ac:graphicFrameMk id="10" creationId="{C0A76AAA-028F-4D0A-8777-4DAB699E7C7B}"/>
          </ac:graphicFrameMkLst>
        </pc:graphicFrameChg>
      </pc:sldChg>
      <pc:sldChg chg="addSp delSp modSp delAnim modAnim">
        <pc:chgData name="Daniels, Jared" userId="873bad36-237e-4ccd-8a06-bbf523af18a1" providerId="ADAL" clId="{BFC8A2B5-EEDB-4FA3-A6AB-2CE31DA78CDC}" dt="2022-01-23T21:38:28.568" v="40" actId="27636"/>
        <pc:sldMkLst>
          <pc:docMk/>
          <pc:sldMk cId="0" sldId="435"/>
        </pc:sldMkLst>
        <pc:spChg chg="add mod">
          <ac:chgData name="Daniels, Jared" userId="873bad36-237e-4ccd-8a06-bbf523af18a1" providerId="ADAL" clId="{BFC8A2B5-EEDB-4FA3-A6AB-2CE31DA78CDC}" dt="2022-01-23T21:38:25.092" v="37" actId="27636"/>
          <ac:spMkLst>
            <pc:docMk/>
            <pc:sldMk cId="0" sldId="435"/>
            <ac:spMk id="706564" creationId="{D31DB4B4-53E2-467F-960F-111E3DE2ACD9}"/>
          </ac:spMkLst>
        </pc:spChg>
        <pc:spChg chg="add mod">
          <ac:chgData name="Daniels, Jared" userId="873bad36-237e-4ccd-8a06-bbf523af18a1" providerId="ADAL" clId="{BFC8A2B5-EEDB-4FA3-A6AB-2CE31DA78CDC}" dt="2022-01-23T21:38:28.568" v="40" actId="27636"/>
          <ac:spMkLst>
            <pc:docMk/>
            <pc:sldMk cId="0" sldId="435"/>
            <ac:spMk id="706565" creationId="{90117CC0-1612-46BE-B40D-E70CA1A9FB91}"/>
          </ac:spMkLst>
        </pc:spChg>
        <pc:graphicFrameChg chg="del mod replId">
          <ac:chgData name="Daniels, Jared" userId="873bad36-237e-4ccd-8a06-bbf523af18a1" providerId="ADAL" clId="{BFC8A2B5-EEDB-4FA3-A6AB-2CE31DA78CDC}" dt="2022-01-23T21:38:25.030" v="36"/>
          <ac:graphicFrameMkLst>
            <pc:docMk/>
            <pc:sldMk cId="0" sldId="435"/>
            <ac:graphicFrameMk id="2" creationId="{D31DB4B4-53E2-467F-960F-111E3DE2ACD9}"/>
          </ac:graphicFrameMkLst>
        </pc:graphicFrameChg>
        <pc:graphicFrameChg chg="del mod replId">
          <ac:chgData name="Daniels, Jared" userId="873bad36-237e-4ccd-8a06-bbf523af18a1" providerId="ADAL" clId="{BFC8A2B5-EEDB-4FA3-A6AB-2CE31DA78CDC}" dt="2022-01-23T21:38:28.500" v="39"/>
          <ac:graphicFrameMkLst>
            <pc:docMk/>
            <pc:sldMk cId="0" sldId="435"/>
            <ac:graphicFrameMk id="4" creationId="{90117CC0-1612-46BE-B40D-E70CA1A9FB91}"/>
          </ac:graphicFrameMkLst>
        </pc:graphicFrameChg>
      </pc:sldChg>
      <pc:sldChg chg="addSp delSp modSp delAnim modAnim">
        <pc:chgData name="Daniels, Jared" userId="873bad36-237e-4ccd-8a06-bbf523af18a1" providerId="ADAL" clId="{BFC8A2B5-EEDB-4FA3-A6AB-2CE31DA78CDC}" dt="2022-01-23T21:36:08.832" v="5" actId="27636"/>
        <pc:sldMkLst>
          <pc:docMk/>
          <pc:sldMk cId="1453027000" sldId="441"/>
        </pc:sldMkLst>
        <pc:spChg chg="add mod">
          <ac:chgData name="Daniels, Jared" userId="873bad36-237e-4ccd-8a06-bbf523af18a1" providerId="ADAL" clId="{BFC8A2B5-EEDB-4FA3-A6AB-2CE31DA78CDC}" dt="2022-01-23T21:36:08.832" v="5" actId="27636"/>
          <ac:spMkLst>
            <pc:docMk/>
            <pc:sldMk cId="1453027000" sldId="441"/>
            <ac:spMk id="4" creationId="{7778F38F-C4AA-473B-BC21-16EDAF6BCC75}"/>
          </ac:spMkLst>
        </pc:spChg>
        <pc:graphicFrameChg chg="del mod replId">
          <ac:chgData name="Daniels, Jared" userId="873bad36-237e-4ccd-8a06-bbf523af18a1" providerId="ADAL" clId="{BFC8A2B5-EEDB-4FA3-A6AB-2CE31DA78CDC}" dt="2022-01-23T21:36:08.772" v="4"/>
          <ac:graphicFrameMkLst>
            <pc:docMk/>
            <pc:sldMk cId="1453027000" sldId="441"/>
            <ac:graphicFrameMk id="2" creationId="{7778F38F-C4AA-473B-BC21-16EDAF6BCC75}"/>
          </ac:graphicFrameMkLst>
        </pc:graphicFrameChg>
      </pc:sldChg>
    </pc:docChg>
  </pc:docChgLst>
  <pc:docChgLst>
    <pc:chgData name="Daniels, Jared" userId="873bad36-237e-4ccd-8a06-bbf523af18a1" providerId="ADAL" clId="{FB0E8B30-3ECE-437E-A89A-AB4766C63DCA}"/>
    <pc:docChg chg="modSld">
      <pc:chgData name="Daniels, Jared" userId="873bad36-237e-4ccd-8a06-bbf523af18a1" providerId="ADAL" clId="{FB0E8B30-3ECE-437E-A89A-AB4766C63DCA}" dt="2022-02-10T15:41:14.647" v="0" actId="20577"/>
      <pc:docMkLst>
        <pc:docMk/>
      </pc:docMkLst>
      <pc:sldChg chg="modSp">
        <pc:chgData name="Daniels, Jared" userId="873bad36-237e-4ccd-8a06-bbf523af18a1" providerId="ADAL" clId="{FB0E8B30-3ECE-437E-A89A-AB4766C63DCA}" dt="2022-02-10T15:41:14.647" v="0" actId="20577"/>
        <pc:sldMkLst>
          <pc:docMk/>
          <pc:sldMk cId="877481880" sldId="438"/>
        </pc:sldMkLst>
        <pc:spChg chg="mod">
          <ac:chgData name="Daniels, Jared" userId="873bad36-237e-4ccd-8a06-bbf523af18a1" providerId="ADAL" clId="{FB0E8B30-3ECE-437E-A89A-AB4766C63DCA}" dt="2022-02-10T15:41:14.647" v="0" actId="20577"/>
          <ac:spMkLst>
            <pc:docMk/>
            <pc:sldMk cId="877481880" sldId="438"/>
            <ac:spMk id="316424" creationId="{60D9F2B3-1691-4D4F-9930-5DDFD6E809C7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9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6C141-7226-1742-8678-BD81376E05A9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ABC6D-3D8B-2F4E-8ED2-4BCB2DC83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7F95373-3F5D-46C9-AC92-9FBD559F3A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3604AB0-8FB4-4C12-BE36-B24BAC94A9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99E76F3-C839-4E00-9694-0888CA1585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83EB839-D9A4-4394-BB5A-B08B38289B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12E2CEB-8154-445F-BDBD-BAC7068B02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A0C53EA-E71F-4B2F-9C28-491FB0FCC5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5557197-9DF6-455F-BD1A-EBF15FE66E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85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6A5CB2-D4A3-49ED-B59A-2E9263C20F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4AC587-BB13-4D37-AB8C-4C80FA80918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DD454ECE-5980-457E-B712-43515CC50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0C7AF4A4-1E0F-4B3D-856C-48BBFC016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52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0267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67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751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6354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749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0D64504-39CA-425D-BDF3-5F43C3B534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EBFE99-7666-4507-B8EA-4BE0545F1A9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FBC1CE7-7596-41D4-BC18-062673AD05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BAA262AC-8590-44C8-A454-C0AADD501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63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D8D9670-294E-442D-ACE2-871CE495B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id="{EE71738F-A48D-454D-9FCE-4834DFF58CD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id="{50DD6B10-832D-42B8-A2B4-8D7CF6D303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6106EAFD-469C-4F59-9926-8576DCBDD4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2.3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id="{57E98B9F-A2BD-4B14-9A20-DF311106FED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164D19A2-E854-4254-B786-82302B7234B9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id="{08212B07-CF2B-4B60-B717-460EA164D1CA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id="{04384BAB-A77F-4F53-8B6A-E70FF466560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id="{68097741-B2EC-4634-9C1A-EB2F09C92DCC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id="{57556647-7A2B-4FDB-B537-98225060A155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9091-8F7A-43B1-B791-121E9FCC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2BC6-1177-4384-9EE8-E68C81A79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FA630-A4D2-4AB1-94DD-C63CAFFAA3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2.3- </a:t>
            </a:r>
            <a:fld id="{65192A95-5729-4397-8584-A91DBFA7D907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6F7F5-225C-4B3E-91C4-C9941B3D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1630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DA80-43D9-4CE9-BDFC-73A61EB6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86BE-21DA-4AD1-8621-E9A236A3ED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8BD3D-332F-4DB7-AA9F-2889CBE07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36B1F-4139-45AA-9FD5-EDFA12016B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2.3- </a:t>
            </a:r>
            <a:fld id="{439DFDF8-7B08-444F-8078-C3DB586DE6FD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4504-0E15-44E1-890D-F4799531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5550"/>
            <a:ext cx="5029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5073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EFA2615F-718D-4321-9853-7F217E39F75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2.3- </a:t>
            </a:r>
            <a:fld id="{487920EE-7875-4089-B31D-177DD585156D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2D54093A-80C2-4BA6-87F1-8BF076FDA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1777C46E-9C43-460F-B5E8-FD2BFDFCD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541991A-B22F-46A1-87C0-4F119EF2C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id="{C6355F95-673D-45C4-B6C0-7619961A4A55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25" r:id="rId3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5.wmf"/><Relationship Id="rId11" Type="http://schemas.openxmlformats.org/officeDocument/2006/relationships/image" Target="../media/image25.png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6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41.png"/><Relationship Id="rId4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41.wmf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9.wmf"/><Relationship Id="rId11" Type="http://schemas.openxmlformats.org/officeDocument/2006/relationships/image" Target="../media/image53.png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58.png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4.wmf"/><Relationship Id="rId4" Type="http://schemas.openxmlformats.org/officeDocument/2006/relationships/image" Target="../media/image59.png"/><Relationship Id="rId9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CC8E820E-EE95-4572-A1AF-6525EB08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075BFA17-22E7-4186-BE9A-C555FF962F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Matrix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3643F3E3-9A1C-4D1D-90F9-3E5BFDC0F5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CHARACTERIZATIONS OF INVERTIBLE MATRICES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7D5E5C8-E562-417E-A31A-99450A644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8AC27384-BA41-4A3A-99F0-92B32A45692D}" type="slidenum">
              <a:rPr lang="en-US" altLang="en-US"/>
              <a:pPr/>
              <a:t>10</a:t>
            </a:fld>
            <a:endParaRPr lang="en-CA" alt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9F93EA5-1F2B-45E8-9703-D87A1226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5298" name="Rectangle 2">
            <a:extLst>
              <a:ext uri="{FF2B5EF4-FFF2-40B4-BE49-F238E27FC236}">
                <a16:creationId xmlns:a16="http://schemas.microsoft.com/office/drawing/2014/main" id="{1262CC15-DC2D-4102-89D7-9A7361436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ECCC18FE-9672-4CB6-9C80-4579D8F27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linear transformation                 is one-to-one.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equation               has at least one solution for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span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 linear transformation                  maps      onto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There is an           matrix </a:t>
            </a:r>
            <a:r>
              <a:rPr lang="en-US" altLang="en-US" sz="2800" i="1" dirty="0"/>
              <a:t>C</a:t>
            </a:r>
            <a:r>
              <a:rPr lang="en-US" altLang="en-US" sz="2800" dirty="0"/>
              <a:t> such that              . 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There is an           matrix </a:t>
            </a:r>
            <a:r>
              <a:rPr lang="en-US" altLang="en-US" sz="2800" i="1" dirty="0"/>
              <a:t>D</a:t>
            </a:r>
            <a:r>
              <a:rPr lang="en-US" altLang="en-US" sz="2800" dirty="0"/>
              <a:t> such that              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6"/>
            </a:pP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 is an invertible matrix.</a:t>
            </a:r>
          </a:p>
        </p:txBody>
      </p:sp>
      <p:graphicFrame>
        <p:nvGraphicFramePr>
          <p:cNvPr id="695300" name="Object 4">
            <a:extLst>
              <a:ext uri="{FF2B5EF4-FFF2-40B4-BE49-F238E27FC236}">
                <a16:creationId xmlns:a16="http://schemas.microsoft.com/office/drawing/2014/main" id="{1527D32C-C072-448F-AEB9-9EF2B6F987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972996"/>
              </p:ext>
            </p:extLst>
          </p:nvPr>
        </p:nvGraphicFramePr>
        <p:xfrm>
          <a:off x="5645150" y="1517650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308100" imgH="342900" progId="Equation.3">
                  <p:embed/>
                </p:oleObj>
              </mc:Choice>
              <mc:Fallback>
                <p:oleObj name="Equation" r:id="rId3" imgW="1308100" imgH="342900" progId="Equation.3">
                  <p:embed/>
                  <p:pic>
                    <p:nvPicPr>
                      <p:cNvPr id="695300" name="Object 4">
                        <a:extLst>
                          <a:ext uri="{FF2B5EF4-FFF2-40B4-BE49-F238E27FC236}">
                            <a16:creationId xmlns:a16="http://schemas.microsoft.com/office/drawing/2014/main" id="{1527D32C-C072-448F-AEB9-9EF2B6F98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150" y="1517650"/>
                        <a:ext cx="130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1" name="Object 5">
            <a:extLst>
              <a:ext uri="{FF2B5EF4-FFF2-40B4-BE49-F238E27FC236}">
                <a16:creationId xmlns:a16="http://schemas.microsoft.com/office/drawing/2014/main" id="{A00AA699-5697-485F-B21C-C07E4AE75F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658098"/>
              </p:ext>
            </p:extLst>
          </p:nvPr>
        </p:nvGraphicFramePr>
        <p:xfrm>
          <a:off x="3860800" y="2457450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143000" imgH="342720" progId="Equation.DSMT4">
                  <p:embed/>
                </p:oleObj>
              </mc:Choice>
              <mc:Fallback>
                <p:oleObj name="Equation" r:id="rId5" imgW="1143000" imgH="342720" progId="Equation.DSMT4">
                  <p:embed/>
                  <p:pic>
                    <p:nvPicPr>
                      <p:cNvPr id="695301" name="Object 5">
                        <a:extLst>
                          <a:ext uri="{FF2B5EF4-FFF2-40B4-BE49-F238E27FC236}">
                            <a16:creationId xmlns:a16="http://schemas.microsoft.com/office/drawing/2014/main" id="{A00AA699-5697-485F-B21C-C07E4AE75F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2457450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5302" name="Object 6">
                <a:extLst>
                  <a:ext uri="{FF2B5EF4-FFF2-40B4-BE49-F238E27FC236}">
                    <a16:creationId xmlns:a16="http://schemas.microsoft.com/office/drawing/2014/main" id="{C7FE2041-84F7-4C5F-8EA5-B1EDE8D1B91F}"/>
                  </a:ext>
                </a:extLst>
              </p:cNvPr>
              <p:cNvSpPr txBox="1"/>
              <p:nvPr/>
            </p:nvSpPr>
            <p:spPr bwMode="auto">
              <a:xfrm>
                <a:off x="3784600" y="28321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5302" name="Object 6">
                <a:extLst>
                  <a:ext uri="{FF2B5EF4-FFF2-40B4-BE49-F238E27FC236}">
                    <a16:creationId xmlns:a16="http://schemas.microsoft.com/office/drawing/2014/main" id="{C7FE2041-84F7-4C5F-8EA5-B1EDE8D1B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4600" y="2832100"/>
                <a:ext cx="457200" cy="393700"/>
              </a:xfrm>
              <a:prstGeom prst="rect">
                <a:avLst/>
              </a:prstGeom>
              <a:blipFill>
                <a:blip r:embed="rId7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303" name="Object 7">
                <a:extLst>
                  <a:ext uri="{FF2B5EF4-FFF2-40B4-BE49-F238E27FC236}">
                    <a16:creationId xmlns:a16="http://schemas.microsoft.com/office/drawing/2014/main" id="{E0BFCC27-66DB-4D10-BAEB-6FA2174CB3D1}"/>
                  </a:ext>
                </a:extLst>
              </p:cNvPr>
              <p:cNvSpPr txBox="1"/>
              <p:nvPr/>
            </p:nvSpPr>
            <p:spPr bwMode="auto">
              <a:xfrm>
                <a:off x="5295900" y="33401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5303" name="Object 7">
                <a:extLst>
                  <a:ext uri="{FF2B5EF4-FFF2-40B4-BE49-F238E27FC236}">
                    <a16:creationId xmlns:a16="http://schemas.microsoft.com/office/drawing/2014/main" id="{E0BFCC27-66DB-4D10-BAEB-6FA2174CB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5900" y="3340100"/>
                <a:ext cx="457200" cy="393700"/>
              </a:xfrm>
              <a:prstGeom prst="rect">
                <a:avLst/>
              </a:prstGeom>
              <a:blipFill>
                <a:blip r:embed="rId8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5304" name="Object 8">
            <a:extLst>
              <a:ext uri="{FF2B5EF4-FFF2-40B4-BE49-F238E27FC236}">
                <a16:creationId xmlns:a16="http://schemas.microsoft.com/office/drawing/2014/main" id="{19DF7C77-581B-41BE-B103-EF36780159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61950"/>
              </p:ext>
            </p:extLst>
          </p:nvPr>
        </p:nvGraphicFramePr>
        <p:xfrm>
          <a:off x="5708650" y="3917950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1308100" imgH="342900" progId="Equation.3">
                  <p:embed/>
                </p:oleObj>
              </mc:Choice>
              <mc:Fallback>
                <p:oleObj name="Equation" r:id="rId9" imgW="1308100" imgH="342900" progId="Equation.3">
                  <p:embed/>
                  <p:pic>
                    <p:nvPicPr>
                      <p:cNvPr id="695304" name="Object 8">
                        <a:extLst>
                          <a:ext uri="{FF2B5EF4-FFF2-40B4-BE49-F238E27FC236}">
                            <a16:creationId xmlns:a16="http://schemas.microsoft.com/office/drawing/2014/main" id="{19DF7C77-581B-41BE-B103-EF36780159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650" y="3917950"/>
                        <a:ext cx="1308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95305" name="Object 9">
                <a:extLst>
                  <a:ext uri="{FF2B5EF4-FFF2-40B4-BE49-F238E27FC236}">
                    <a16:creationId xmlns:a16="http://schemas.microsoft.com/office/drawing/2014/main" id="{7C6C62D1-C4CE-46F9-9790-9739875D704C}"/>
                  </a:ext>
                </a:extLst>
              </p:cNvPr>
              <p:cNvSpPr txBox="1"/>
              <p:nvPr/>
            </p:nvSpPr>
            <p:spPr bwMode="auto">
              <a:xfrm>
                <a:off x="7962900" y="38608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5305" name="Object 9">
                <a:extLst>
                  <a:ext uri="{FF2B5EF4-FFF2-40B4-BE49-F238E27FC236}">
                    <a16:creationId xmlns:a16="http://schemas.microsoft.com/office/drawing/2014/main" id="{7C6C62D1-C4CE-46F9-9790-9739875D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3860800"/>
                <a:ext cx="457200" cy="393700"/>
              </a:xfrm>
              <a:prstGeom prst="rect">
                <a:avLst/>
              </a:prstGeom>
              <a:blipFill>
                <a:blip r:embed="rId11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5306" name="Object 10">
                <a:extLst>
                  <a:ext uri="{FF2B5EF4-FFF2-40B4-BE49-F238E27FC236}">
                    <a16:creationId xmlns:a16="http://schemas.microsoft.com/office/drawing/2014/main" id="{82AE0B44-2F8D-446A-B4C8-282288116F59}"/>
                  </a:ext>
                </a:extLst>
              </p:cNvPr>
              <p:cNvSpPr txBox="1"/>
              <p:nvPr/>
            </p:nvSpPr>
            <p:spPr bwMode="auto">
              <a:xfrm>
                <a:off x="2616200" y="4279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95306" name="Object 10">
                <a:extLst>
                  <a:ext uri="{FF2B5EF4-FFF2-40B4-BE49-F238E27FC236}">
                    <a16:creationId xmlns:a16="http://schemas.microsoft.com/office/drawing/2014/main" id="{82AE0B44-2F8D-446A-B4C8-282288116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6200" y="4279900"/>
                <a:ext cx="457200" cy="393700"/>
              </a:xfrm>
              <a:prstGeom prst="rect">
                <a:avLst/>
              </a:prstGeom>
              <a:blipFill>
                <a:blip r:embed="rId12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95307" name="Object 11">
            <a:extLst>
              <a:ext uri="{FF2B5EF4-FFF2-40B4-BE49-F238E27FC236}">
                <a16:creationId xmlns:a16="http://schemas.microsoft.com/office/drawing/2014/main" id="{732C2A99-6F0E-4354-8F72-A50E95EC2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4953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3" imgW="774360" imgH="253800" progId="Equation.DSMT4">
                  <p:embed/>
                </p:oleObj>
              </mc:Choice>
              <mc:Fallback>
                <p:oleObj name="Equation" r:id="rId13" imgW="774360" imgH="253800" progId="Equation.DSMT4">
                  <p:embed/>
                  <p:pic>
                    <p:nvPicPr>
                      <p:cNvPr id="695307" name="Object 11">
                        <a:extLst>
                          <a:ext uri="{FF2B5EF4-FFF2-40B4-BE49-F238E27FC236}">
                            <a16:creationId xmlns:a16="http://schemas.microsoft.com/office/drawing/2014/main" id="{732C2A99-6F0E-4354-8F72-A50E95EC2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953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8" name="Object 12">
            <a:extLst>
              <a:ext uri="{FF2B5EF4-FFF2-40B4-BE49-F238E27FC236}">
                <a16:creationId xmlns:a16="http://schemas.microsoft.com/office/drawing/2014/main" id="{1FBA5F36-4FB2-49DE-ABFD-33ABB038FE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48641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5" imgW="1130040" imgH="342720" progId="Equation.DSMT4">
                  <p:embed/>
                </p:oleObj>
              </mc:Choice>
              <mc:Fallback>
                <p:oleObj name="Equation" r:id="rId15" imgW="1130040" imgH="342720" progId="Equation.DSMT4">
                  <p:embed/>
                  <p:pic>
                    <p:nvPicPr>
                      <p:cNvPr id="695308" name="Object 12">
                        <a:extLst>
                          <a:ext uri="{FF2B5EF4-FFF2-40B4-BE49-F238E27FC236}">
                            <a16:creationId xmlns:a16="http://schemas.microsoft.com/office/drawing/2014/main" id="{1FBA5F36-4FB2-49DE-ABFD-33ABB038FE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8641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9" name="Object 13">
            <a:extLst>
              <a:ext uri="{FF2B5EF4-FFF2-40B4-BE49-F238E27FC236}">
                <a16:creationId xmlns:a16="http://schemas.microsoft.com/office/drawing/2014/main" id="{8710A15E-A6CD-4AC7-9A63-7844E17781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5372100"/>
          <a:ext cx="1206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7" imgW="1206360" imgH="330120" progId="Equation.DSMT4">
                  <p:embed/>
                </p:oleObj>
              </mc:Choice>
              <mc:Fallback>
                <p:oleObj name="Equation" r:id="rId17" imgW="1206360" imgH="330120" progId="Equation.DSMT4">
                  <p:embed/>
                  <p:pic>
                    <p:nvPicPr>
                      <p:cNvPr id="695309" name="Object 13">
                        <a:extLst>
                          <a:ext uri="{FF2B5EF4-FFF2-40B4-BE49-F238E27FC236}">
                            <a16:creationId xmlns:a16="http://schemas.microsoft.com/office/drawing/2014/main" id="{8710A15E-A6CD-4AC7-9A63-7844E17781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5372100"/>
                        <a:ext cx="1206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10" name="Object 14">
            <a:extLst>
              <a:ext uri="{FF2B5EF4-FFF2-40B4-BE49-F238E27FC236}">
                <a16:creationId xmlns:a16="http://schemas.microsoft.com/office/drawing/2014/main" id="{81293FB0-00E4-4D2F-ABEB-87FDA223C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5461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9" imgW="774360" imgH="253800" progId="Equation.DSMT4">
                  <p:embed/>
                </p:oleObj>
              </mc:Choice>
              <mc:Fallback>
                <p:oleObj name="Equation" r:id="rId19" imgW="774360" imgH="253800" progId="Equation.DSMT4">
                  <p:embed/>
                  <p:pic>
                    <p:nvPicPr>
                      <p:cNvPr id="695310" name="Object 14">
                        <a:extLst>
                          <a:ext uri="{FF2B5EF4-FFF2-40B4-BE49-F238E27FC236}">
                            <a16:creationId xmlns:a16="http://schemas.microsoft.com/office/drawing/2014/main" id="{81293FB0-00E4-4D2F-ABEB-87FDA223C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461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3C6DB49-229F-462D-A77F-22B7FEA178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74A7C8D2-EEB6-4919-A7A3-8F6FF75E0F8C}" type="slidenum">
              <a:rPr lang="en-US" altLang="en-US"/>
              <a:pPr/>
              <a:t>11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500EB34-CBF4-478C-9C1B-4C4B0AFD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6322" name="Rectangle 2">
            <a:extLst>
              <a:ext uri="{FF2B5EF4-FFF2-40B4-BE49-F238E27FC236}">
                <a16:creationId xmlns:a16="http://schemas.microsoft.com/office/drawing/2014/main" id="{F2A74A05-1A59-485D-B978-77EF8403F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6323" name="Rectangle 3">
            <a:extLst>
              <a:ext uri="{FF2B5EF4-FFF2-40B4-BE49-F238E27FC236}">
                <a16:creationId xmlns:a16="http://schemas.microsoft.com/office/drawing/2014/main" id="{47D07E1D-28CE-4426-B646-2CD4B2BDE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The textbook contains a careful proof of the relationship between each statement for the interested reader.  </a:t>
            </a:r>
          </a:p>
          <a:p>
            <a:r>
              <a:rPr lang="en-US" altLang="en-US" sz="2800" dirty="0"/>
              <a:t>For example, the proof will establish the “circle” of implications as shown in the following figure.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spcBef>
                <a:spcPts val="1800"/>
              </a:spcBef>
            </a:pPr>
            <a:r>
              <a:rPr lang="en-US" altLang="en-US" sz="2800" dirty="0"/>
              <a:t>If any one of these five statements is true, then so are the others, as each one implies the next.  </a:t>
            </a:r>
          </a:p>
        </p:txBody>
      </p:sp>
      <p:pic>
        <p:nvPicPr>
          <p:cNvPr id="696326" name="Picture 6">
            <a:extLst>
              <a:ext uri="{FF2B5EF4-FFF2-40B4-BE49-F238E27FC236}">
                <a16:creationId xmlns:a16="http://schemas.microsoft.com/office/drawing/2014/main" id="{F3825383-43CD-4C4A-ADB4-FB1E1362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49650"/>
            <a:ext cx="2057400" cy="15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61CB05D1-D62C-43D4-A32B-955F4F2302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F664D440-BD75-478B-9E4D-23C0E950D475}" type="slidenum">
              <a:rPr lang="en-US" altLang="en-US"/>
              <a:pPr/>
              <a:t>12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EA16443-869A-45A3-ABE0-D1970225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8370" name="Rectangle 2">
            <a:extLst>
              <a:ext uri="{FF2B5EF4-FFF2-40B4-BE49-F238E27FC236}">
                <a16:creationId xmlns:a16="http://schemas.microsoft.com/office/drawing/2014/main" id="{F50DA21D-17E1-4D86-89A5-C7FE6AF3A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8371" name="Rectangle 3">
            <a:extLst>
              <a:ext uri="{FF2B5EF4-FFF2-40B4-BE49-F238E27FC236}">
                <a16:creationId xmlns:a16="http://schemas.microsoft.com/office/drawing/2014/main" id="{1CDF880B-3009-4448-9FC0-AA5AA463E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Next,                 because       works for </a:t>
            </a:r>
            <a:r>
              <a:rPr lang="en-US" altLang="en-US" sz="2800" i="1" dirty="0"/>
              <a:t>D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Also,                  and                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So (k) and (g) are linked to the circle.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Further, (g), (h), and (i) are equivalent for any matrix.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Thus, (h) and (i) are linked through (g) to the circle.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Since (d) is linked to the circle, so are (e) and (f), because (d), (e), and (f) are all equivalent for </a:t>
            </a:r>
            <a:r>
              <a:rPr lang="en-US" altLang="en-US" sz="2800" i="1" dirty="0"/>
              <a:t>any</a:t>
            </a:r>
            <a:r>
              <a:rPr lang="en-US" altLang="en-US" sz="2800" dirty="0"/>
              <a:t>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Finally,                and                . 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This completes the proof.          </a:t>
            </a:r>
          </a:p>
        </p:txBody>
      </p:sp>
      <p:graphicFrame>
        <p:nvGraphicFramePr>
          <p:cNvPr id="698372" name="Object 4">
            <a:extLst>
              <a:ext uri="{FF2B5EF4-FFF2-40B4-BE49-F238E27FC236}">
                <a16:creationId xmlns:a16="http://schemas.microsoft.com/office/drawing/2014/main" id="{B8250C29-34D6-43B2-BE63-315789B03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7469231"/>
              </p:ext>
            </p:extLst>
          </p:nvPr>
        </p:nvGraphicFramePr>
        <p:xfrm>
          <a:off x="1700249" y="1395279"/>
          <a:ext cx="1447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574640" imgH="431640" progId="Equation.DSMT4">
                  <p:embed/>
                </p:oleObj>
              </mc:Choice>
              <mc:Fallback>
                <p:oleObj name="Equation" r:id="rId3" imgW="1574640" imgH="431640" progId="Equation.DSMT4">
                  <p:embed/>
                  <p:pic>
                    <p:nvPicPr>
                      <p:cNvPr id="698372" name="Object 4">
                        <a:extLst>
                          <a:ext uri="{FF2B5EF4-FFF2-40B4-BE49-F238E27FC236}">
                            <a16:creationId xmlns:a16="http://schemas.microsoft.com/office/drawing/2014/main" id="{B8250C29-34D6-43B2-BE63-315789B03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49" y="1395279"/>
                        <a:ext cx="1447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3" name="Object 5">
            <a:extLst>
              <a:ext uri="{FF2B5EF4-FFF2-40B4-BE49-F238E27FC236}">
                <a16:creationId xmlns:a16="http://schemas.microsoft.com/office/drawing/2014/main" id="{82B9E8A4-B16D-4E04-9CC3-33EF134956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411991"/>
              </p:ext>
            </p:extLst>
          </p:nvPr>
        </p:nvGraphicFramePr>
        <p:xfrm>
          <a:off x="1667384" y="1900104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587240" imgH="431640" progId="Equation.DSMT4">
                  <p:embed/>
                </p:oleObj>
              </mc:Choice>
              <mc:Fallback>
                <p:oleObj name="Equation" r:id="rId5" imgW="1587240" imgH="431640" progId="Equation.DSMT4">
                  <p:embed/>
                  <p:pic>
                    <p:nvPicPr>
                      <p:cNvPr id="698373" name="Object 5">
                        <a:extLst>
                          <a:ext uri="{FF2B5EF4-FFF2-40B4-BE49-F238E27FC236}">
                            <a16:creationId xmlns:a16="http://schemas.microsoft.com/office/drawing/2014/main" id="{82B9E8A4-B16D-4E04-9CC3-33EF13495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384" y="1900104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4" name="Object 6">
            <a:extLst>
              <a:ext uri="{FF2B5EF4-FFF2-40B4-BE49-F238E27FC236}">
                <a16:creationId xmlns:a16="http://schemas.microsoft.com/office/drawing/2014/main" id="{63D3BFF8-F8E5-46C1-BE8B-CFC3C5BEB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702197"/>
              </p:ext>
            </p:extLst>
          </p:nvPr>
        </p:nvGraphicFramePr>
        <p:xfrm>
          <a:off x="3810000" y="1900104"/>
          <a:ext cx="1371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562040" imgH="431640" progId="Equation.DSMT4">
                  <p:embed/>
                </p:oleObj>
              </mc:Choice>
              <mc:Fallback>
                <p:oleObj name="Equation" r:id="rId7" imgW="1562040" imgH="431640" progId="Equation.DSMT4">
                  <p:embed/>
                  <p:pic>
                    <p:nvPicPr>
                      <p:cNvPr id="698374" name="Object 6">
                        <a:extLst>
                          <a:ext uri="{FF2B5EF4-FFF2-40B4-BE49-F238E27FC236}">
                            <a16:creationId xmlns:a16="http://schemas.microsoft.com/office/drawing/2014/main" id="{63D3BFF8-F8E5-46C1-BE8B-CFC3C5BEB1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900104"/>
                        <a:ext cx="1371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5" name="Object 7">
            <a:extLst>
              <a:ext uri="{FF2B5EF4-FFF2-40B4-BE49-F238E27FC236}">
                <a16:creationId xmlns:a16="http://schemas.microsoft.com/office/drawing/2014/main" id="{24C197CE-E1DE-4C2D-AA58-777736420D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060691"/>
              </p:ext>
            </p:extLst>
          </p:nvPr>
        </p:nvGraphicFramePr>
        <p:xfrm>
          <a:off x="2057400" y="4953000"/>
          <a:ext cx="12954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460160" imgH="431640" progId="Equation.DSMT4">
                  <p:embed/>
                </p:oleObj>
              </mc:Choice>
              <mc:Fallback>
                <p:oleObj name="Equation" r:id="rId9" imgW="1460160" imgH="431640" progId="Equation.DSMT4">
                  <p:embed/>
                  <p:pic>
                    <p:nvPicPr>
                      <p:cNvPr id="698375" name="Object 7">
                        <a:extLst>
                          <a:ext uri="{FF2B5EF4-FFF2-40B4-BE49-F238E27FC236}">
                            <a16:creationId xmlns:a16="http://schemas.microsoft.com/office/drawing/2014/main" id="{24C197CE-E1DE-4C2D-AA58-777736420D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953000"/>
                        <a:ext cx="12954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6" name="Object 8">
            <a:extLst>
              <a:ext uri="{FF2B5EF4-FFF2-40B4-BE49-F238E27FC236}">
                <a16:creationId xmlns:a16="http://schemas.microsoft.com/office/drawing/2014/main" id="{251B8E1C-47B5-4C68-B83A-E52FCB40A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176151"/>
              </p:ext>
            </p:extLst>
          </p:nvPr>
        </p:nvGraphicFramePr>
        <p:xfrm>
          <a:off x="3987800" y="4999341"/>
          <a:ext cx="12954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1460160" imgH="431640" progId="Equation.DSMT4">
                  <p:embed/>
                </p:oleObj>
              </mc:Choice>
              <mc:Fallback>
                <p:oleObj name="Equation" r:id="rId11" imgW="1460160" imgH="431640" progId="Equation.DSMT4">
                  <p:embed/>
                  <p:pic>
                    <p:nvPicPr>
                      <p:cNvPr id="698376" name="Object 8">
                        <a:extLst>
                          <a:ext uri="{FF2B5EF4-FFF2-40B4-BE49-F238E27FC236}">
                            <a16:creationId xmlns:a16="http://schemas.microsoft.com/office/drawing/2014/main" id="{251B8E1C-47B5-4C68-B83A-E52FCB40AA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999341"/>
                        <a:ext cx="1295400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78" name="Object 10">
            <a:extLst>
              <a:ext uri="{FF2B5EF4-FFF2-40B4-BE49-F238E27FC236}">
                <a16:creationId xmlns:a16="http://schemas.microsoft.com/office/drawing/2014/main" id="{1D132CCE-27C1-4614-92FD-6D80AD711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372737"/>
              </p:ext>
            </p:extLst>
          </p:nvPr>
        </p:nvGraphicFramePr>
        <p:xfrm>
          <a:off x="4384118" y="1371600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3" imgW="520560" imgH="393480" progId="Equation.DSMT4">
                  <p:embed/>
                </p:oleObj>
              </mc:Choice>
              <mc:Fallback>
                <p:oleObj name="Equation" r:id="rId13" imgW="520560" imgH="393480" progId="Equation.DSMT4">
                  <p:embed/>
                  <p:pic>
                    <p:nvPicPr>
                      <p:cNvPr id="698378" name="Object 10">
                        <a:extLst>
                          <a:ext uri="{FF2B5EF4-FFF2-40B4-BE49-F238E27FC236}">
                            <a16:creationId xmlns:a16="http://schemas.microsoft.com/office/drawing/2014/main" id="{1D132CCE-27C1-4614-92FD-6D80AD711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118" y="1371600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3CCC24B-3336-4EFB-AF01-FDDF6ECF50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ADE1E3E1-97BD-42CC-9E79-86D2660D933C}" type="slidenum">
              <a:rPr lang="en-US" altLang="en-US"/>
              <a:pPr/>
              <a:t>13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D1A014C-03A6-4F86-8EFE-C4E1388E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99394" name="Rectangle 2">
            <a:extLst>
              <a:ext uri="{FF2B5EF4-FFF2-40B4-BE49-F238E27FC236}">
                <a16:creationId xmlns:a16="http://schemas.microsoft.com/office/drawing/2014/main" id="{41A97B48-0738-4A3B-B3CD-AB53BA9BC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699395" name="Rectangle 3">
            <a:extLst>
              <a:ext uri="{FF2B5EF4-FFF2-40B4-BE49-F238E27FC236}">
                <a16:creationId xmlns:a16="http://schemas.microsoft.com/office/drawing/2014/main" id="{1B941C8C-0C97-4FD0-B334-014D30C90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Additionally, whenever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invertible:</a:t>
            </a:r>
          </a:p>
          <a:p>
            <a:pPr marL="0" indent="0">
              <a:buNone/>
            </a:pPr>
            <a:r>
              <a:rPr lang="en-US" altLang="en-US" sz="2800" dirty="0"/>
              <a:t>            is invertible and                 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</a:t>
            </a:r>
          </a:p>
          <a:p>
            <a:r>
              <a:rPr lang="en-US" altLang="en-US" sz="2800" dirty="0"/>
              <a:t>The Invertible Matrix Theorem divides the set of all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matrices into two disjoint classes: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dirty="0"/>
              <a:t>the invertible (nonsingular) matrices,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dirty="0"/>
              <a:t>and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sz="2800" dirty="0"/>
              <a:t>the noninvertible (singular) matrices.</a:t>
            </a:r>
          </a:p>
        </p:txBody>
      </p:sp>
      <p:graphicFrame>
        <p:nvGraphicFramePr>
          <p:cNvPr id="699399" name="Object 7">
            <a:extLst>
              <a:ext uri="{FF2B5EF4-FFF2-40B4-BE49-F238E27FC236}">
                <a16:creationId xmlns:a16="http://schemas.microsoft.com/office/drawing/2014/main" id="{8AED9467-AE95-4CB8-9A02-CA1585443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399657"/>
              </p:ext>
            </p:extLst>
          </p:nvPr>
        </p:nvGraphicFramePr>
        <p:xfrm>
          <a:off x="4038600" y="1640657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752480" imgH="482400" progId="Equation.DSMT4">
                  <p:embed/>
                </p:oleObj>
              </mc:Choice>
              <mc:Fallback>
                <p:oleObj name="Equation" r:id="rId3" imgW="1752480" imgH="482400" progId="Equation.DSMT4">
                  <p:embed/>
                  <p:pic>
                    <p:nvPicPr>
                      <p:cNvPr id="699399" name="Object 7">
                        <a:extLst>
                          <a:ext uri="{FF2B5EF4-FFF2-40B4-BE49-F238E27FC236}">
                            <a16:creationId xmlns:a16="http://schemas.microsoft.com/office/drawing/2014/main" id="{8AED9467-AE95-4CB8-9A02-CA1585443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1640657"/>
                        <a:ext cx="175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401" name="Object 9">
            <a:extLst>
              <a:ext uri="{FF2B5EF4-FFF2-40B4-BE49-F238E27FC236}">
                <a16:creationId xmlns:a16="http://schemas.microsoft.com/office/drawing/2014/main" id="{9ED636B4-AE23-4B90-8A9B-96925C4325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153208"/>
              </p:ext>
            </p:extLst>
          </p:nvPr>
        </p:nvGraphicFramePr>
        <p:xfrm>
          <a:off x="990600" y="3382175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699401" name="Object 9">
                        <a:extLst>
                          <a:ext uri="{FF2B5EF4-FFF2-40B4-BE49-F238E27FC236}">
                            <a16:creationId xmlns:a16="http://schemas.microsoft.com/office/drawing/2014/main" id="{9ED636B4-AE23-4B90-8A9B-96925C432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82175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EF27755-E8E1-4922-A5DB-BCAA1037B0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536290"/>
              </p:ext>
            </p:extLst>
          </p:nvPr>
        </p:nvGraphicFramePr>
        <p:xfrm>
          <a:off x="914400" y="1566796"/>
          <a:ext cx="704850" cy="556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241200" imgH="190440" progId="Equation.DSMT4">
                  <p:embed/>
                </p:oleObj>
              </mc:Choice>
              <mc:Fallback>
                <p:oleObj name="Equation" r:id="rId7" imgW="241200" imgH="1904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EF27755-E8E1-4922-A5DB-BCAA1037B0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1566796"/>
                        <a:ext cx="704850" cy="556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E0FE8E-8660-4569-BB5C-B0443E5F2A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60160D5-EB6A-4E4B-A63C-03D49C77DEFA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B4EC50-A3A3-4F00-A129-F42C75D4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700418" name="Rectangle 2">
            <a:extLst>
              <a:ext uri="{FF2B5EF4-FFF2-40B4-BE49-F238E27FC236}">
                <a16:creationId xmlns:a16="http://schemas.microsoft.com/office/drawing/2014/main" id="{2767BAD9-8608-493E-8BB8-8E34BF746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700419" name="Rectangle 3">
            <a:extLst>
              <a:ext uri="{FF2B5EF4-FFF2-40B4-BE49-F238E27FC236}">
                <a16:creationId xmlns:a16="http://schemas.microsoft.com/office/drawing/2014/main" id="{AA937414-3AD3-40D9-AB7E-869612D90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r>
              <a:rPr lang="en-US" altLang="en-US" sz="2800"/>
              <a:t>Each statement in the theorem describes a property of every           invertible matrix.</a:t>
            </a:r>
          </a:p>
          <a:p>
            <a:endParaRPr lang="en-US" altLang="en-US" sz="2800"/>
          </a:p>
          <a:p>
            <a:r>
              <a:rPr lang="en-US" altLang="en-US" sz="2800"/>
              <a:t>The </a:t>
            </a:r>
            <a:r>
              <a:rPr lang="en-US" altLang="en-US" sz="2800" i="1"/>
              <a:t>negation</a:t>
            </a:r>
            <a:r>
              <a:rPr lang="en-US" altLang="en-US" sz="2800"/>
              <a:t> of a statement in the theorem describes a property of every          singular matrix.</a:t>
            </a:r>
          </a:p>
          <a:p>
            <a:endParaRPr lang="en-US" altLang="en-US" sz="2800"/>
          </a:p>
          <a:p>
            <a:r>
              <a:rPr lang="en-US" altLang="en-US" sz="2800"/>
              <a:t>For instance, an           singular matrix is </a:t>
            </a:r>
            <a:r>
              <a:rPr lang="en-US" altLang="en-US" sz="2800" i="1"/>
              <a:t>not</a:t>
            </a:r>
            <a:r>
              <a:rPr lang="en-US" altLang="en-US" sz="2800"/>
              <a:t> row equivalent to </a:t>
            </a:r>
            <a:r>
              <a:rPr lang="en-US" altLang="en-US" sz="2800" i="1"/>
              <a:t>I</a:t>
            </a:r>
            <a:r>
              <a:rPr lang="en-US" altLang="en-US" sz="2800" i="1" baseline="-25000"/>
              <a:t>n</a:t>
            </a:r>
            <a:r>
              <a:rPr lang="en-US" altLang="en-US" sz="2800"/>
              <a:t>, does </a:t>
            </a:r>
            <a:r>
              <a:rPr lang="en-US" altLang="en-US" sz="2800" i="1"/>
              <a:t>not</a:t>
            </a:r>
            <a:r>
              <a:rPr lang="en-US" altLang="en-US" sz="2800"/>
              <a:t> have </a:t>
            </a:r>
            <a:r>
              <a:rPr lang="en-US" altLang="en-US" sz="2800" i="1"/>
              <a:t>n</a:t>
            </a:r>
            <a:r>
              <a:rPr lang="en-US" altLang="en-US" sz="2800"/>
              <a:t> pivot position, and has linearly </a:t>
            </a:r>
            <a:r>
              <a:rPr lang="en-US" altLang="en-US" sz="2800" i="1"/>
              <a:t>dependent</a:t>
            </a:r>
            <a:r>
              <a:rPr lang="en-US" altLang="en-US" sz="2800"/>
              <a:t> columns. </a:t>
            </a:r>
          </a:p>
        </p:txBody>
      </p:sp>
      <p:graphicFrame>
        <p:nvGraphicFramePr>
          <p:cNvPr id="700420" name="Object 4">
            <a:extLst>
              <a:ext uri="{FF2B5EF4-FFF2-40B4-BE49-F238E27FC236}">
                <a16:creationId xmlns:a16="http://schemas.microsoft.com/office/drawing/2014/main" id="{82B5C634-823B-45DC-A729-03463F24F4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9685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774360" imgH="253800" progId="Equation.DSMT4">
                  <p:embed/>
                </p:oleObj>
              </mc:Choice>
              <mc:Fallback>
                <p:oleObj name="Equation" r:id="rId3" imgW="774360" imgH="253800" progId="Equation.DSMT4">
                  <p:embed/>
                  <p:pic>
                    <p:nvPicPr>
                      <p:cNvPr id="700420" name="Object 4">
                        <a:extLst>
                          <a:ext uri="{FF2B5EF4-FFF2-40B4-BE49-F238E27FC236}">
                            <a16:creationId xmlns:a16="http://schemas.microsoft.com/office/drawing/2014/main" id="{82B5C634-823B-45DC-A729-03463F24F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685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1" name="Object 5">
            <a:extLst>
              <a:ext uri="{FF2B5EF4-FFF2-40B4-BE49-F238E27FC236}">
                <a16:creationId xmlns:a16="http://schemas.microsoft.com/office/drawing/2014/main" id="{458E5EE6-B030-4BFA-9A31-B28C7845F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4163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774360" imgH="253800" progId="Equation.DSMT4">
                  <p:embed/>
                </p:oleObj>
              </mc:Choice>
              <mc:Fallback>
                <p:oleObj name="Equation" r:id="rId5" imgW="774360" imgH="253800" progId="Equation.DSMT4">
                  <p:embed/>
                  <p:pic>
                    <p:nvPicPr>
                      <p:cNvPr id="700421" name="Object 5">
                        <a:extLst>
                          <a:ext uri="{FF2B5EF4-FFF2-40B4-BE49-F238E27FC236}">
                            <a16:creationId xmlns:a16="http://schemas.microsoft.com/office/drawing/2014/main" id="{458E5EE6-B030-4BFA-9A31-B28C7845FE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163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0422" name="Object 6">
            <a:extLst>
              <a:ext uri="{FF2B5EF4-FFF2-40B4-BE49-F238E27FC236}">
                <a16:creationId xmlns:a16="http://schemas.microsoft.com/office/drawing/2014/main" id="{F60C328E-D922-4DE7-A7E0-0A279111E9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3900" y="44450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74360" imgH="253800" progId="Equation.DSMT4">
                  <p:embed/>
                </p:oleObj>
              </mc:Choice>
              <mc:Fallback>
                <p:oleObj name="Equation" r:id="rId7" imgW="774360" imgH="253800" progId="Equation.DSMT4">
                  <p:embed/>
                  <p:pic>
                    <p:nvPicPr>
                      <p:cNvPr id="700422" name="Object 6">
                        <a:extLst>
                          <a:ext uri="{FF2B5EF4-FFF2-40B4-BE49-F238E27FC236}">
                            <a16:creationId xmlns:a16="http://schemas.microsoft.com/office/drawing/2014/main" id="{F60C328E-D922-4DE7-A7E0-0A279111E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4450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CD2C61E-5A24-417A-870C-FA8EC6E2D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25754821-F7CC-49EF-8FC8-74DB2F5AA84D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340C91A-898D-4942-A53E-95BC80187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701442" name="Rectangle 2">
            <a:extLst>
              <a:ext uri="{FF2B5EF4-FFF2-40B4-BE49-F238E27FC236}">
                <a16:creationId xmlns:a16="http://schemas.microsoft.com/office/drawing/2014/main" id="{3151D14C-0285-4467-B872-C1C79826F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701443" name="Rectangle 3">
            <a:extLst>
              <a:ext uri="{FF2B5EF4-FFF2-40B4-BE49-F238E27FC236}">
                <a16:creationId xmlns:a16="http://schemas.microsoft.com/office/drawing/2014/main" id="{43658924-BC04-48F1-9FD5-C155648EE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 b="1"/>
              <a:t>Example 1:</a:t>
            </a:r>
            <a:r>
              <a:rPr lang="en-US" altLang="en-US" sz="2800"/>
              <a:t> Use the Invertible Matrix Theorem to decide if </a:t>
            </a:r>
            <a:r>
              <a:rPr lang="en-US" altLang="en-US" sz="2800" i="1"/>
              <a:t>A</a:t>
            </a:r>
            <a:r>
              <a:rPr lang="en-US" altLang="en-US" sz="2800"/>
              <a:t> is invertible: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 b="1"/>
              <a:t>Solution:</a:t>
            </a:r>
            <a:r>
              <a:rPr lang="en-US" altLang="en-US" sz="2800"/>
              <a:t> </a:t>
            </a:r>
          </a:p>
        </p:txBody>
      </p:sp>
      <p:graphicFrame>
        <p:nvGraphicFramePr>
          <p:cNvPr id="701444" name="Object 4">
            <a:extLst>
              <a:ext uri="{FF2B5EF4-FFF2-40B4-BE49-F238E27FC236}">
                <a16:creationId xmlns:a16="http://schemas.microsoft.com/office/drawing/2014/main" id="{28A98BF1-53BB-492C-BF28-8A0B86463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209800"/>
          <a:ext cx="28956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073320" imgH="1777680" progId="Equation.DSMT4">
                  <p:embed/>
                </p:oleObj>
              </mc:Choice>
              <mc:Fallback>
                <p:oleObj name="Equation" r:id="rId3" imgW="3073320" imgH="1777680" progId="Equation.DSMT4">
                  <p:embed/>
                  <p:pic>
                    <p:nvPicPr>
                      <p:cNvPr id="701444" name="Object 4">
                        <a:extLst>
                          <a:ext uri="{FF2B5EF4-FFF2-40B4-BE49-F238E27FC236}">
                            <a16:creationId xmlns:a16="http://schemas.microsoft.com/office/drawing/2014/main" id="{28A98BF1-53BB-492C-BF28-8A0B864638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28956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01445" name="Object 5">
                <a:extLst>
                  <a:ext uri="{FF2B5EF4-FFF2-40B4-BE49-F238E27FC236}">
                    <a16:creationId xmlns:a16="http://schemas.microsoft.com/office/drawing/2014/main" id="{9DD565D0-77CE-45DD-B727-DB9D1784AB1A}"/>
                  </a:ext>
                </a:extLst>
              </p:cNvPr>
              <p:cNvSpPr txBox="1"/>
              <p:nvPr/>
            </p:nvSpPr>
            <p:spPr bwMode="auto">
              <a:xfrm>
                <a:off x="1905000" y="4419600"/>
                <a:ext cx="5105400" cy="17446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1445" name="Object 5">
                <a:extLst>
                  <a:ext uri="{FF2B5EF4-FFF2-40B4-BE49-F238E27FC236}">
                    <a16:creationId xmlns:a16="http://schemas.microsoft.com/office/drawing/2014/main" id="{9DD565D0-77CE-45DD-B727-DB9D1784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5000" y="4419600"/>
                <a:ext cx="5105400" cy="1744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7A73240-7204-4A9D-85CC-D905EE00A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D7E9B23B-B2FF-422D-AA19-DB8AEFAF3B97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F2758A-399A-4F80-B6A4-E829DF04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702466" name="Rectangle 2">
            <a:extLst>
              <a:ext uri="{FF2B5EF4-FFF2-40B4-BE49-F238E27FC236}">
                <a16:creationId xmlns:a16="http://schemas.microsoft.com/office/drawing/2014/main" id="{9034E15D-5B00-44FE-84DC-DD2578768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INVERTIBLE MATRIX THEOREM</a:t>
            </a:r>
          </a:p>
        </p:txBody>
      </p:sp>
      <p:sp>
        <p:nvSpPr>
          <p:cNvPr id="702467" name="Rectangle 3">
            <a:extLst>
              <a:ext uri="{FF2B5EF4-FFF2-40B4-BE49-F238E27FC236}">
                <a16:creationId xmlns:a16="http://schemas.microsoft.com/office/drawing/2014/main" id="{38E8261C-FE98-4F5C-A951-B7DBFFA30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So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three pivot positions and hence is invertible, by the Invertible Matrix Theorem, statement (c).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Invertible Matrix Theorem </a:t>
            </a:r>
            <a:r>
              <a:rPr lang="en-US" altLang="en-US" sz="2800" i="1" dirty="0"/>
              <a:t>applies only to square matrices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example, if the columns of a          matrix are linearly independent, we cannot use the Invertible Matrix Theorem to conclude anything about the existence or nonexistence of solutions of equation of the form             .</a:t>
            </a:r>
          </a:p>
        </p:txBody>
      </p:sp>
      <p:graphicFrame>
        <p:nvGraphicFramePr>
          <p:cNvPr id="702468" name="Object 4">
            <a:extLst>
              <a:ext uri="{FF2B5EF4-FFF2-40B4-BE49-F238E27FC236}">
                <a16:creationId xmlns:a16="http://schemas.microsoft.com/office/drawing/2014/main" id="{4CFFAEFC-8DA9-4277-B12C-CB9DDB106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191000"/>
          <a:ext cx="6096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736560" imgH="342720" progId="Equation.DSMT4">
                  <p:embed/>
                </p:oleObj>
              </mc:Choice>
              <mc:Fallback>
                <p:oleObj name="Equation" r:id="rId3" imgW="736560" imgH="342720" progId="Equation.DSMT4">
                  <p:embed/>
                  <p:pic>
                    <p:nvPicPr>
                      <p:cNvPr id="702468" name="Object 4">
                        <a:extLst>
                          <a:ext uri="{FF2B5EF4-FFF2-40B4-BE49-F238E27FC236}">
                            <a16:creationId xmlns:a16="http://schemas.microsoft.com/office/drawing/2014/main" id="{4CFFAEFC-8DA9-4277-B12C-CB9DDB106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91000"/>
                        <a:ext cx="6096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69" name="Object 5">
            <a:extLst>
              <a:ext uri="{FF2B5EF4-FFF2-40B4-BE49-F238E27FC236}">
                <a16:creationId xmlns:a16="http://schemas.microsoft.com/office/drawing/2014/main" id="{ABD55572-DAF1-4E30-BED7-C74449CE91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843765"/>
              </p:ext>
            </p:extLst>
          </p:nvPr>
        </p:nvGraphicFramePr>
        <p:xfrm>
          <a:off x="2209800" y="5694363"/>
          <a:ext cx="10668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1143000" imgH="342720" progId="Equation.DSMT4">
                  <p:embed/>
                </p:oleObj>
              </mc:Choice>
              <mc:Fallback>
                <p:oleObj name="Equation" r:id="rId5" imgW="1143000" imgH="342720" progId="Equation.DSMT4">
                  <p:embed/>
                  <p:pic>
                    <p:nvPicPr>
                      <p:cNvPr id="702469" name="Object 5">
                        <a:extLst>
                          <a:ext uri="{FF2B5EF4-FFF2-40B4-BE49-F238E27FC236}">
                            <a16:creationId xmlns:a16="http://schemas.microsoft.com/office/drawing/2014/main" id="{ABD55572-DAF1-4E30-BED7-C74449CE91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694363"/>
                        <a:ext cx="10668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7C4897A-9C3C-4771-BE78-B58553DD8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31F857CC-B03B-4023-99B2-F607082B85E9}" type="slidenum">
              <a:rPr lang="en-US" altLang="en-US"/>
              <a:pPr/>
              <a:t>17</a:t>
            </a:fld>
            <a:endParaRPr lang="en-CA" alt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CC085418-AC58-4414-AF4D-2B04FF5E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703490" name="Rectangle 2">
            <a:extLst>
              <a:ext uri="{FF2B5EF4-FFF2-40B4-BE49-F238E27FC236}">
                <a16:creationId xmlns:a16="http://schemas.microsoft.com/office/drawing/2014/main" id="{09CF45E4-44C5-43F1-81B3-9DC5125D6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INVERTIBLE LINEAR TRANSFORMATIONS</a:t>
            </a:r>
          </a:p>
        </p:txBody>
      </p:sp>
      <p:sp>
        <p:nvSpPr>
          <p:cNvPr id="703491" name="Rectangle 3">
            <a:extLst>
              <a:ext uri="{FF2B5EF4-FFF2-40B4-BE49-F238E27FC236}">
                <a16:creationId xmlns:a16="http://schemas.microsoft.com/office/drawing/2014/main" id="{4BDDB75B-7E54-49BA-AF0D-4E8A85A2DF3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82000" cy="2362200"/>
          </a:xfrm>
        </p:spPr>
        <p:txBody>
          <a:bodyPr/>
          <a:lstStyle/>
          <a:p>
            <a:r>
              <a:rPr lang="en-US" altLang="en-US" sz="2800" dirty="0"/>
              <a:t>Matrix multiplication corresponds to composition of linear transformations.</a:t>
            </a:r>
          </a:p>
          <a:p>
            <a:r>
              <a:rPr lang="en-US" altLang="en-US" sz="2800" dirty="0"/>
              <a:t>When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invertible, the equation               can be viewed as a statement about linear transformations. See the following figure.        </a:t>
            </a:r>
          </a:p>
        </p:txBody>
      </p:sp>
      <p:graphicFrame>
        <p:nvGraphicFramePr>
          <p:cNvPr id="703492" name="Object 4">
            <a:extLst>
              <a:ext uri="{FF2B5EF4-FFF2-40B4-BE49-F238E27FC236}">
                <a16:creationId xmlns:a16="http://schemas.microsoft.com/office/drawing/2014/main" id="{CA39DF99-9B7D-442D-A168-2AAFA607990E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8508989"/>
              </p:ext>
            </p:extLst>
          </p:nvPr>
        </p:nvGraphicFramePr>
        <p:xfrm>
          <a:off x="7099300" y="2400300"/>
          <a:ext cx="1625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625400" imgH="393480" progId="Equation.DSMT4">
                  <p:embed/>
                </p:oleObj>
              </mc:Choice>
              <mc:Fallback>
                <p:oleObj name="Equation" r:id="rId3" imgW="1625400" imgH="393480" progId="Equation.DSMT4">
                  <p:embed/>
                  <p:pic>
                    <p:nvPicPr>
                      <p:cNvPr id="703492" name="Object 4">
                        <a:extLst>
                          <a:ext uri="{FF2B5EF4-FFF2-40B4-BE49-F238E27FC236}">
                            <a16:creationId xmlns:a16="http://schemas.microsoft.com/office/drawing/2014/main" id="{CA39DF99-9B7D-442D-A168-2AAFA6079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2400300"/>
                        <a:ext cx="1625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3495" name="Picture 7">
            <a:extLst>
              <a:ext uri="{FF2B5EF4-FFF2-40B4-BE49-F238E27FC236}">
                <a16:creationId xmlns:a16="http://schemas.microsoft.com/office/drawing/2014/main" id="{782A5A0D-E91B-42D3-A0E0-FAF858F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69342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717C0F8-9165-4C60-9CCF-A40082B2D2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25EB1442-07C7-4E27-8035-6A879590A964}" type="slidenum">
              <a:rPr lang="en-US" altLang="en-US"/>
              <a:pPr/>
              <a:t>18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DD976CA-F534-41D7-AA8B-79F0AF9B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704514" name="Rectangle 2">
            <a:extLst>
              <a:ext uri="{FF2B5EF4-FFF2-40B4-BE49-F238E27FC236}">
                <a16:creationId xmlns:a16="http://schemas.microsoft.com/office/drawing/2014/main" id="{31B2F665-99D5-4936-9754-EFA2A5CB5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INVERTIBLE LINEAR TRANSFORMATIONS</a:t>
            </a:r>
          </a:p>
        </p:txBody>
      </p:sp>
      <p:sp>
        <p:nvSpPr>
          <p:cNvPr id="704515" name="Rectangle 3">
            <a:extLst>
              <a:ext uri="{FF2B5EF4-FFF2-40B4-BE49-F238E27FC236}">
                <a16:creationId xmlns:a16="http://schemas.microsoft.com/office/drawing/2014/main" id="{45BE7439-7919-41F1-9B9B-9C6188A2D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 linear transformation                        is said to be invertible if there exists a function                        such that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for all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            ----(1)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for all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                 ----(2)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Theorem 9:</a:t>
            </a:r>
            <a:r>
              <a:rPr lang="en-US" altLang="en-US" sz="2800" dirty="0"/>
              <a:t> Let                        be a linear transformation and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the standard matrix for </a:t>
            </a:r>
            <a:r>
              <a:rPr lang="en-US" altLang="en-US" sz="2800" i="1" dirty="0"/>
              <a:t>T</a:t>
            </a:r>
            <a:r>
              <a:rPr lang="en-US" altLang="en-US" sz="2800" dirty="0"/>
              <a:t>. Then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invertible if and only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invertible matrix. In that case, the linear transformation </a:t>
            </a:r>
            <a:r>
              <a:rPr lang="en-US" altLang="en-US" sz="2800" i="1" dirty="0"/>
              <a:t>S</a:t>
            </a:r>
            <a:r>
              <a:rPr lang="en-US" altLang="en-US" sz="2800" dirty="0"/>
              <a:t> given by                        is the unique function satisfying equation (1) and (2).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4516" name="Object 4">
                <a:extLst>
                  <a:ext uri="{FF2B5EF4-FFF2-40B4-BE49-F238E27FC236}">
                    <a16:creationId xmlns:a16="http://schemas.microsoft.com/office/drawing/2014/main" id="{9B63630A-0855-46F7-B70F-C12D5886CADF}"/>
                  </a:ext>
                </a:extLst>
              </p:cNvPr>
              <p:cNvSpPr txBox="1"/>
              <p:nvPr/>
            </p:nvSpPr>
            <p:spPr bwMode="auto">
              <a:xfrm>
                <a:off x="4305300" y="1206500"/>
                <a:ext cx="1993900" cy="4064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4516" name="Object 4">
                <a:extLst>
                  <a:ext uri="{FF2B5EF4-FFF2-40B4-BE49-F238E27FC236}">
                    <a16:creationId xmlns:a16="http://schemas.microsoft.com/office/drawing/2014/main" id="{9B63630A-0855-46F7-B70F-C12D5886C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05300" y="1206500"/>
                <a:ext cx="1993900" cy="40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517" name="Object 5">
                <a:extLst>
                  <a:ext uri="{FF2B5EF4-FFF2-40B4-BE49-F238E27FC236}">
                    <a16:creationId xmlns:a16="http://schemas.microsoft.com/office/drawing/2014/main" id="{7F773F02-9F2F-480E-BE25-96E6A7B13C7C}"/>
                  </a:ext>
                </a:extLst>
              </p:cNvPr>
              <p:cNvSpPr txBox="1"/>
              <p:nvPr/>
            </p:nvSpPr>
            <p:spPr bwMode="auto">
              <a:xfrm>
                <a:off x="5842000" y="1587500"/>
                <a:ext cx="1981200" cy="4064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4517" name="Object 5">
                <a:extLst>
                  <a:ext uri="{FF2B5EF4-FFF2-40B4-BE49-F238E27FC236}">
                    <a16:creationId xmlns:a16="http://schemas.microsoft.com/office/drawing/2014/main" id="{7F773F02-9F2F-480E-BE25-96E6A7B13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0" y="1587500"/>
                <a:ext cx="1981200" cy="406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4518" name="Object 6">
            <a:extLst>
              <a:ext uri="{FF2B5EF4-FFF2-40B4-BE49-F238E27FC236}">
                <a16:creationId xmlns:a16="http://schemas.microsoft.com/office/drawing/2014/main" id="{4AC513A9-4F12-4EFE-9AB2-D5105F076A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549752"/>
              </p:ext>
            </p:extLst>
          </p:nvPr>
        </p:nvGraphicFramePr>
        <p:xfrm>
          <a:off x="1873250" y="248920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1917360" imgH="431640" progId="Equation.DSMT4">
                  <p:embed/>
                </p:oleObj>
              </mc:Choice>
              <mc:Fallback>
                <p:oleObj name="Equation" r:id="rId5" imgW="1917360" imgH="431640" progId="Equation.DSMT4">
                  <p:embed/>
                  <p:pic>
                    <p:nvPicPr>
                      <p:cNvPr id="704518" name="Object 6">
                        <a:extLst>
                          <a:ext uri="{FF2B5EF4-FFF2-40B4-BE49-F238E27FC236}">
                            <a16:creationId xmlns:a16="http://schemas.microsoft.com/office/drawing/2014/main" id="{4AC513A9-4F12-4EFE-9AB2-D5105F076A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489200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04519" name="Object 7">
                <a:extLst>
                  <a:ext uri="{FF2B5EF4-FFF2-40B4-BE49-F238E27FC236}">
                    <a16:creationId xmlns:a16="http://schemas.microsoft.com/office/drawing/2014/main" id="{AD49F89F-02DA-4011-A810-A8F3283C0E13}"/>
                  </a:ext>
                </a:extLst>
              </p:cNvPr>
              <p:cNvSpPr txBox="1"/>
              <p:nvPr/>
            </p:nvSpPr>
            <p:spPr bwMode="auto">
              <a:xfrm>
                <a:off x="5562600" y="24384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4519" name="Object 7">
                <a:extLst>
                  <a:ext uri="{FF2B5EF4-FFF2-40B4-BE49-F238E27FC236}">
                    <a16:creationId xmlns:a16="http://schemas.microsoft.com/office/drawing/2014/main" id="{AD49F89F-02DA-4011-A810-A8F3283C0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2438400"/>
                <a:ext cx="457200" cy="393700"/>
              </a:xfrm>
              <a:prstGeom prst="rect">
                <a:avLst/>
              </a:prstGeom>
              <a:blipFill>
                <a:blip r:embed="rId7"/>
                <a:stretch>
                  <a:fillRect l="-9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4520" name="Object 8">
                <a:extLst>
                  <a:ext uri="{FF2B5EF4-FFF2-40B4-BE49-F238E27FC236}">
                    <a16:creationId xmlns:a16="http://schemas.microsoft.com/office/drawing/2014/main" id="{3E4F13A6-2E0C-41A4-88F5-63758AFF683A}"/>
                  </a:ext>
                </a:extLst>
              </p:cNvPr>
              <p:cNvSpPr txBox="1"/>
              <p:nvPr/>
            </p:nvSpPr>
            <p:spPr bwMode="auto">
              <a:xfrm>
                <a:off x="5562600" y="2908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4520" name="Object 8">
                <a:extLst>
                  <a:ext uri="{FF2B5EF4-FFF2-40B4-BE49-F238E27FC236}">
                    <a16:creationId xmlns:a16="http://schemas.microsoft.com/office/drawing/2014/main" id="{3E4F13A6-2E0C-41A4-88F5-63758AFF6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2600" y="2908300"/>
                <a:ext cx="457200" cy="393700"/>
              </a:xfrm>
              <a:prstGeom prst="rect">
                <a:avLst/>
              </a:prstGeom>
              <a:blipFill>
                <a:blip r:embed="rId8"/>
                <a:stretch>
                  <a:fillRect l="-9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4521" name="Object 9">
            <a:extLst>
              <a:ext uri="{FF2B5EF4-FFF2-40B4-BE49-F238E27FC236}">
                <a16:creationId xmlns:a16="http://schemas.microsoft.com/office/drawing/2014/main" id="{EB6F3618-4D79-4A90-BB01-4E9AE429A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955607"/>
              </p:ext>
            </p:extLst>
          </p:nvPr>
        </p:nvGraphicFramePr>
        <p:xfrm>
          <a:off x="1860550" y="2959100"/>
          <a:ext cx="191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9" imgW="1917360" imgH="431640" progId="Equation.DSMT4">
                  <p:embed/>
                </p:oleObj>
              </mc:Choice>
              <mc:Fallback>
                <p:oleObj name="Equation" r:id="rId9" imgW="1917360" imgH="431640" progId="Equation.DSMT4">
                  <p:embed/>
                  <p:pic>
                    <p:nvPicPr>
                      <p:cNvPr id="704521" name="Object 9">
                        <a:extLst>
                          <a:ext uri="{FF2B5EF4-FFF2-40B4-BE49-F238E27FC236}">
                            <a16:creationId xmlns:a16="http://schemas.microsoft.com/office/drawing/2014/main" id="{EB6F3618-4D79-4A90-BB01-4E9AE429A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959100"/>
                        <a:ext cx="191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04522" name="Object 10">
                <a:extLst>
                  <a:ext uri="{FF2B5EF4-FFF2-40B4-BE49-F238E27FC236}">
                    <a16:creationId xmlns:a16="http://schemas.microsoft.com/office/drawing/2014/main" id="{C0A76AAA-028F-4D0A-8777-4DAB699E7C7B}"/>
                  </a:ext>
                </a:extLst>
              </p:cNvPr>
              <p:cNvSpPr txBox="1"/>
              <p:nvPr/>
            </p:nvSpPr>
            <p:spPr bwMode="auto">
              <a:xfrm>
                <a:off x="3314700" y="3848100"/>
                <a:ext cx="1993900" cy="4064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func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4522" name="Object 10">
                <a:extLst>
                  <a:ext uri="{FF2B5EF4-FFF2-40B4-BE49-F238E27FC236}">
                    <a16:creationId xmlns:a16="http://schemas.microsoft.com/office/drawing/2014/main" id="{C0A76AAA-028F-4D0A-8777-4DAB699E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3848100"/>
                <a:ext cx="1993900" cy="4064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4523" name="Object 11">
            <a:extLst>
              <a:ext uri="{FF2B5EF4-FFF2-40B4-BE49-F238E27FC236}">
                <a16:creationId xmlns:a16="http://schemas.microsoft.com/office/drawing/2014/main" id="{B083A6E2-4EE9-40E2-9BD1-622ECC26F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694113"/>
              </p:ext>
            </p:extLst>
          </p:nvPr>
        </p:nvGraphicFramePr>
        <p:xfrm>
          <a:off x="1365250" y="5384800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12" imgW="1879560" imgH="482400" progId="Equation.DSMT4">
                  <p:embed/>
                </p:oleObj>
              </mc:Choice>
              <mc:Fallback>
                <p:oleObj name="Equation" r:id="rId12" imgW="1879560" imgH="482400" progId="Equation.DSMT4">
                  <p:embed/>
                  <p:pic>
                    <p:nvPicPr>
                      <p:cNvPr id="704523" name="Object 11">
                        <a:extLst>
                          <a:ext uri="{FF2B5EF4-FFF2-40B4-BE49-F238E27FC236}">
                            <a16:creationId xmlns:a16="http://schemas.microsoft.com/office/drawing/2014/main" id="{B083A6E2-4EE9-40E2-9BD1-622ECC26F8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5384800"/>
                        <a:ext cx="187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A11C669-9256-48EC-9CD8-DBD9EFAFF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7C61538C-CAB2-43FA-8339-B4A63ACAF34C}" type="slidenum">
              <a:rPr lang="en-US" altLang="en-US"/>
              <a:pPr/>
              <a:t>19</a:t>
            </a:fld>
            <a:endParaRPr lang="en-CA" alt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D4EB9A6-EFB5-437A-A300-F2B41AA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706562" name="Rectangle 2">
            <a:extLst>
              <a:ext uri="{FF2B5EF4-FFF2-40B4-BE49-F238E27FC236}">
                <a16:creationId xmlns:a16="http://schemas.microsoft.com/office/drawing/2014/main" id="{06400077-F87C-476F-80DD-811FB1D46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INVERTIBLE LINEAR TRANSFORMATIONS</a:t>
            </a:r>
          </a:p>
        </p:txBody>
      </p:sp>
      <p:sp>
        <p:nvSpPr>
          <p:cNvPr id="706563" name="Rectangle 3">
            <a:extLst>
              <a:ext uri="{FF2B5EF4-FFF2-40B4-BE49-F238E27FC236}">
                <a16:creationId xmlns:a16="http://schemas.microsoft.com/office/drawing/2014/main" id="{B7F82A71-B695-43A0-805D-2375C85A8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Suppose that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invertible.</a:t>
            </a:r>
          </a:p>
          <a:p>
            <a:r>
              <a:rPr lang="en-US" altLang="en-US" sz="2800" dirty="0"/>
              <a:t>Then (2) shows that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onto      , for if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in      and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    , then                                    , so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in the range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Thus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invertible, by the Invertible Matrix Theorem, statement (i).</a:t>
            </a:r>
          </a:p>
          <a:p>
            <a:r>
              <a:rPr lang="en-US" altLang="en-US" sz="2800" dirty="0"/>
              <a:t>Conversely, suppose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invertible, and let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                      . Then, </a:t>
            </a:r>
            <a:r>
              <a:rPr lang="en-US" altLang="en-US" sz="2800" i="1" dirty="0"/>
              <a:t>S</a:t>
            </a:r>
            <a:r>
              <a:rPr lang="en-US" altLang="en-US" sz="2800" dirty="0"/>
              <a:t> is a linear transformation, and </a:t>
            </a:r>
            <a:r>
              <a:rPr lang="en-US" altLang="en-US" sz="2800" i="1" dirty="0"/>
              <a:t>S</a:t>
            </a:r>
            <a:r>
              <a:rPr lang="en-US" altLang="en-US" sz="2800" dirty="0"/>
              <a:t> satisfies (1) and (2).</a:t>
            </a:r>
          </a:p>
          <a:p>
            <a:r>
              <a:rPr lang="en-US" altLang="en-US" sz="2800" dirty="0"/>
              <a:t>For instance,                                                         .</a:t>
            </a:r>
          </a:p>
          <a:p>
            <a:r>
              <a:rPr lang="en-US" altLang="en-US" sz="2800" dirty="0"/>
              <a:t>Thus,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invertible.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64" name="Object 4">
                <a:extLst>
                  <a:ext uri="{FF2B5EF4-FFF2-40B4-BE49-F238E27FC236}">
                    <a16:creationId xmlns:a16="http://schemas.microsoft.com/office/drawing/2014/main" id="{D31DB4B4-53E2-467F-960F-111E3DE2ACD9}"/>
                  </a:ext>
                </a:extLst>
              </p:cNvPr>
              <p:cNvSpPr txBox="1"/>
              <p:nvPr/>
            </p:nvSpPr>
            <p:spPr bwMode="auto">
              <a:xfrm>
                <a:off x="5143326" y="17526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6564" name="Object 4">
                <a:extLst>
                  <a:ext uri="{FF2B5EF4-FFF2-40B4-BE49-F238E27FC236}">
                    <a16:creationId xmlns:a16="http://schemas.microsoft.com/office/drawing/2014/main" id="{D31DB4B4-53E2-467F-960F-111E3DE2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3326" y="17526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6565" name="Object 5">
                <a:extLst>
                  <a:ext uri="{FF2B5EF4-FFF2-40B4-BE49-F238E27FC236}">
                    <a16:creationId xmlns:a16="http://schemas.microsoft.com/office/drawing/2014/main" id="{90117CC0-1612-46BE-B40D-E70CA1A9FB91}"/>
                  </a:ext>
                </a:extLst>
              </p:cNvPr>
              <p:cNvSpPr txBox="1"/>
              <p:nvPr/>
            </p:nvSpPr>
            <p:spPr bwMode="auto">
              <a:xfrm>
                <a:off x="7556326" y="17526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06565" name="Object 5">
                <a:extLst>
                  <a:ext uri="{FF2B5EF4-FFF2-40B4-BE49-F238E27FC236}">
                    <a16:creationId xmlns:a16="http://schemas.microsoft.com/office/drawing/2014/main" id="{90117CC0-1612-46BE-B40D-E70CA1A9F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6326" y="1752600"/>
                <a:ext cx="457200" cy="393700"/>
              </a:xfrm>
              <a:prstGeom prst="rect">
                <a:avLst/>
              </a:prstGeom>
              <a:blipFill>
                <a:blip r:embed="rId4"/>
                <a:stretch>
                  <a:fillRect l="-9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06566" name="Object 6">
            <a:extLst>
              <a:ext uri="{FF2B5EF4-FFF2-40B4-BE49-F238E27FC236}">
                <a16:creationId xmlns:a16="http://schemas.microsoft.com/office/drawing/2014/main" id="{B1F16F02-F5B1-40E7-B0A3-486C26FD08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698908"/>
              </p:ext>
            </p:extLst>
          </p:nvPr>
        </p:nvGraphicFramePr>
        <p:xfrm>
          <a:off x="838200" y="23114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5" imgW="1396800" imgH="431640" progId="Equation.DSMT4">
                  <p:embed/>
                </p:oleObj>
              </mc:Choice>
              <mc:Fallback>
                <p:oleObj name="Equation" r:id="rId5" imgW="1396800" imgH="431640" progId="Equation.DSMT4">
                  <p:embed/>
                  <p:pic>
                    <p:nvPicPr>
                      <p:cNvPr id="706566" name="Object 6">
                        <a:extLst>
                          <a:ext uri="{FF2B5EF4-FFF2-40B4-BE49-F238E27FC236}">
                            <a16:creationId xmlns:a16="http://schemas.microsoft.com/office/drawing/2014/main" id="{B1F16F02-F5B1-40E7-B0A3-486C26FD08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114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7" name="Object 7">
            <a:extLst>
              <a:ext uri="{FF2B5EF4-FFF2-40B4-BE49-F238E27FC236}">
                <a16:creationId xmlns:a16="http://schemas.microsoft.com/office/drawing/2014/main" id="{4016A8AA-5532-43ED-8CED-7B3B8DD4BE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26705"/>
              </p:ext>
            </p:extLst>
          </p:nvPr>
        </p:nvGraphicFramePr>
        <p:xfrm>
          <a:off x="3124200" y="2311400"/>
          <a:ext cx="308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3085920" imgH="431640" progId="Equation.DSMT4">
                  <p:embed/>
                </p:oleObj>
              </mc:Choice>
              <mc:Fallback>
                <p:oleObj name="Equation" r:id="rId7" imgW="3085920" imgH="431640" progId="Equation.DSMT4">
                  <p:embed/>
                  <p:pic>
                    <p:nvPicPr>
                      <p:cNvPr id="706567" name="Object 7">
                        <a:extLst>
                          <a:ext uri="{FF2B5EF4-FFF2-40B4-BE49-F238E27FC236}">
                            <a16:creationId xmlns:a16="http://schemas.microsoft.com/office/drawing/2014/main" id="{4016A8AA-5532-43ED-8CED-7B3B8DD4BE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11400"/>
                        <a:ext cx="308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8" name="Object 8">
            <a:extLst>
              <a:ext uri="{FF2B5EF4-FFF2-40B4-BE49-F238E27FC236}">
                <a16:creationId xmlns:a16="http://schemas.microsoft.com/office/drawing/2014/main" id="{1230FD8F-8993-4F9D-91DD-0082582FF1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24358"/>
              </p:ext>
            </p:extLst>
          </p:nvPr>
        </p:nvGraphicFramePr>
        <p:xfrm>
          <a:off x="933450" y="4648200"/>
          <a:ext cx="187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9" imgW="1879560" imgH="482400" progId="Equation.DSMT4">
                  <p:embed/>
                </p:oleObj>
              </mc:Choice>
              <mc:Fallback>
                <p:oleObj name="Equation" r:id="rId9" imgW="1879560" imgH="482400" progId="Equation.DSMT4">
                  <p:embed/>
                  <p:pic>
                    <p:nvPicPr>
                      <p:cNvPr id="706568" name="Object 8">
                        <a:extLst>
                          <a:ext uri="{FF2B5EF4-FFF2-40B4-BE49-F238E27FC236}">
                            <a16:creationId xmlns:a16="http://schemas.microsoft.com/office/drawing/2014/main" id="{1230FD8F-8993-4F9D-91DD-0082582FF1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648200"/>
                        <a:ext cx="1879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69" name="Object 9">
            <a:extLst>
              <a:ext uri="{FF2B5EF4-FFF2-40B4-BE49-F238E27FC236}">
                <a16:creationId xmlns:a16="http://schemas.microsoft.com/office/drawing/2014/main" id="{27B37773-6F4B-4B73-8E33-C35F312C69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29953"/>
              </p:ext>
            </p:extLst>
          </p:nvPr>
        </p:nvGraphicFramePr>
        <p:xfrm>
          <a:off x="2730500" y="5588000"/>
          <a:ext cx="5067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1" imgW="5067000" imgH="482400" progId="Equation.DSMT4">
                  <p:embed/>
                </p:oleObj>
              </mc:Choice>
              <mc:Fallback>
                <p:oleObj name="Equation" r:id="rId11" imgW="5067000" imgH="482400" progId="Equation.DSMT4">
                  <p:embed/>
                  <p:pic>
                    <p:nvPicPr>
                      <p:cNvPr id="706569" name="Object 9">
                        <a:extLst>
                          <a:ext uri="{FF2B5EF4-FFF2-40B4-BE49-F238E27FC236}">
                            <a16:creationId xmlns:a16="http://schemas.microsoft.com/office/drawing/2014/main" id="{27B37773-6F4B-4B73-8E33-C35F312C69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5588000"/>
                        <a:ext cx="5067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2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be an            matrix. On the following slides, each statement is true if and only if one of the following holds:  </a:t>
            </a:r>
          </a:p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609600" indent="-609600">
              <a:buFont typeface="+mj-lt"/>
              <a:buAutoNum type="alphaUcPeriod"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514350" indent="-514350">
              <a:buFont typeface="+mj-lt"/>
              <a:buAutoNum type="alphaUcPeriod"/>
            </a:pPr>
            <a:endParaRPr lang="en-US" altLang="en-US" sz="2800" i="1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Decide which. </a:t>
            </a:r>
          </a:p>
          <a:p>
            <a:pPr marL="0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46" name="Object 30">
            <a:extLst>
              <a:ext uri="{FF2B5EF4-FFF2-40B4-BE49-F238E27FC236}">
                <a16:creationId xmlns:a16="http://schemas.microsoft.com/office/drawing/2014/main" id="{1995D16B-AAA6-438D-8F5D-4FBA8BAA8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8094"/>
              </p:ext>
            </p:extLst>
          </p:nvPr>
        </p:nvGraphicFramePr>
        <p:xfrm>
          <a:off x="2286000" y="12192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316446" name="Object 30">
                        <a:extLst>
                          <a:ext uri="{FF2B5EF4-FFF2-40B4-BE49-F238E27FC236}">
                            <a16:creationId xmlns:a16="http://schemas.microsoft.com/office/drawing/2014/main" id="{1995D16B-AAA6-438D-8F5D-4FBA8BAA8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1834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3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equation               has only the trivial solution.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equation              has a solution for every </a:t>
            </a:r>
            <a:r>
              <a:rPr lang="en-US" altLang="en-US" sz="2800" b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in      .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82D9D-12A3-4DC0-91A7-63F39248C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96152"/>
              </p:ext>
            </p:extLst>
          </p:nvPr>
        </p:nvGraphicFramePr>
        <p:xfrm>
          <a:off x="3396317" y="16764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117440" imgH="342720" progId="Equation.DSMT4">
                  <p:embed/>
                </p:oleObj>
              </mc:Choice>
              <mc:Fallback>
                <p:oleObj name="Equation" r:id="rId4" imgW="1117440" imgH="3427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82D9D-12A3-4DC0-91A7-63F39248C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96317" y="1676400"/>
                        <a:ext cx="11176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7E404A8-1250-4542-A678-43645EBC69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7042"/>
              </p:ext>
            </p:extLst>
          </p:nvPr>
        </p:nvGraphicFramePr>
        <p:xfrm>
          <a:off x="3370917" y="4142675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1143000" imgH="342720" progId="Equation.DSMT4">
                  <p:embed/>
                </p:oleObj>
              </mc:Choice>
              <mc:Fallback>
                <p:oleObj name="Equation" r:id="rId6" imgW="1143000" imgH="34272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7E404A8-1250-4542-A678-43645EBC69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70917" y="4142675"/>
                        <a:ext cx="11430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778F38F-C4AA-473B-BC21-16EDAF6BCC75}"/>
                  </a:ext>
                </a:extLst>
              </p:cNvPr>
              <p:cNvSpPr txBox="1"/>
              <p:nvPr/>
            </p:nvSpPr>
            <p:spPr>
              <a:xfrm>
                <a:off x="1792266" y="4523853"/>
                <a:ext cx="457200" cy="528638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778F38F-C4AA-473B-BC21-16EDAF6BC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66" y="4523853"/>
                <a:ext cx="457200" cy="528638"/>
              </a:xfrm>
              <a:prstGeom prst="rect">
                <a:avLst/>
              </a:prstGeom>
              <a:blipFill>
                <a:blip r:embed="rId8"/>
                <a:stretch>
                  <a:fillRect l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4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span      . 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are linearly independent. 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778F38F-C4AA-473B-BC21-16EDAF6BCC75}"/>
                  </a:ext>
                </a:extLst>
              </p:cNvPr>
              <p:cNvSpPr txBox="1"/>
              <p:nvPr/>
            </p:nvSpPr>
            <p:spPr>
              <a:xfrm>
                <a:off x="4800600" y="1530350"/>
                <a:ext cx="457200" cy="5270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7778F38F-C4AA-473B-BC21-16EDAF6BC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530350"/>
                <a:ext cx="457200" cy="527050"/>
              </a:xfrm>
              <a:prstGeom prst="rect">
                <a:avLst/>
              </a:prstGeom>
              <a:blipFill>
                <a:blip r:embed="rId3"/>
                <a:stretch>
                  <a:fillRect l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027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5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/>
              <a:t>The linear transformation                 is one-to-one.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/>
              <a:t>The linear transformation                 is onto.</a:t>
            </a: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B8EA2DA-B03A-4C3E-8A6D-2232D642F9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802173"/>
              </p:ext>
            </p:extLst>
          </p:nvPr>
        </p:nvGraphicFramePr>
        <p:xfrm>
          <a:off x="5181600" y="1670050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1308100" imgH="342900" progId="Equation.3">
                  <p:embed/>
                </p:oleObj>
              </mc:Choice>
              <mc:Fallback>
                <p:oleObj name="Equation" r:id="rId4" imgW="1308100" imgH="342900" progId="Equation.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B8EA2DA-B03A-4C3E-8A6D-2232D642F9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1600" y="1670050"/>
                        <a:ext cx="1308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752686D-6172-4360-BC3C-4B717A8DE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911965"/>
              </p:ext>
            </p:extLst>
          </p:nvPr>
        </p:nvGraphicFramePr>
        <p:xfrm>
          <a:off x="5184775" y="3697288"/>
          <a:ext cx="1308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308100" imgH="342900" progId="Equation.3">
                  <p:embed/>
                </p:oleObj>
              </mc:Choice>
              <mc:Fallback>
                <p:oleObj name="Equation" r:id="rId6" imgW="1308100" imgH="342900" progId="Equation.3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752686D-6172-4360-BC3C-4B717A8DE1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84775" y="3697288"/>
                        <a:ext cx="1308100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444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6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en-US" sz="2800" dirty="0"/>
              <a:t>Notice that when </a:t>
            </a:r>
            <a:r>
              <a:rPr lang="en-US" altLang="en-US" sz="2800" i="1" dirty="0"/>
              <a:t>m </a:t>
            </a:r>
            <a:r>
              <a:rPr lang="en-US" altLang="en-US" sz="2800" dirty="0"/>
              <a:t>= </a:t>
            </a:r>
            <a:r>
              <a:rPr lang="en-US" altLang="en-US" sz="2800" i="1" dirty="0"/>
              <a:t>n, </a:t>
            </a:r>
            <a:endParaRPr lang="en-US" altLang="en-US" sz="2800" dirty="0"/>
          </a:p>
          <a:p>
            <a:pPr marL="914400" lvl="2" indent="0" algn="ctr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column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</a:p>
          <a:p>
            <a:pPr marL="914400" lvl="2" indent="0" algn="ctr">
              <a:buNone/>
            </a:pP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if and only if</a:t>
            </a:r>
          </a:p>
          <a:p>
            <a:pPr marL="914400" lvl="2" indent="0" algn="ctr">
              <a:buNone/>
            </a:pP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there is a pivot in every row of </a:t>
            </a:r>
            <a:r>
              <a:rPr lang="en-US" altLang="en-US" sz="2800" i="1" dirty="0">
                <a:solidFill>
                  <a:srgbClr val="077C97"/>
                </a:solidFill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solidFill>
                  <a:srgbClr val="077C97"/>
                </a:solidFill>
                <a:cs typeface="Times New Roman" panose="02020603050405020304" pitchFamily="18" charset="0"/>
              </a:rPr>
              <a:t>.</a:t>
            </a:r>
          </a:p>
          <a:p>
            <a:pPr marL="914400" lvl="2" indent="0"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62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7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60814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is an invertible matrix.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r>
              <a:rPr lang="en-US" i="1" dirty="0"/>
              <a:t>A</a:t>
            </a:r>
            <a:r>
              <a:rPr lang="en-US" dirty="0"/>
              <a:t> is row equivalent to the          identity matrix.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dirty="0"/>
              <a:t>is invertible.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316447" name="Object 31">
            <a:extLst>
              <a:ext uri="{FF2B5EF4-FFF2-40B4-BE49-F238E27FC236}">
                <a16:creationId xmlns:a16="http://schemas.microsoft.com/office/drawing/2014/main" id="{DDC1C1E8-87A4-467E-8352-4DA56651C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849124"/>
              </p:ext>
            </p:extLst>
          </p:nvPr>
        </p:nvGraphicFramePr>
        <p:xfrm>
          <a:off x="4876800" y="31242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:a16="http://schemas.microsoft.com/office/drawing/2014/main" id="{DDC1C1E8-87A4-467E-8352-4DA56651C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C3E0832-7804-4661-876F-B51FC17A83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022684"/>
              </p:ext>
            </p:extLst>
          </p:nvPr>
        </p:nvGraphicFramePr>
        <p:xfrm>
          <a:off x="533400" y="4114800"/>
          <a:ext cx="5397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215640" imgH="190440" progId="Equation.DSMT4">
                  <p:embed/>
                </p:oleObj>
              </mc:Choice>
              <mc:Fallback>
                <p:oleObj name="Equation" r:id="rId6" imgW="215640" imgH="1904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C3E0832-7804-4661-876F-B51FC17A83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400" y="4114800"/>
                        <a:ext cx="539750" cy="476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206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8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IT’S ALL ABOUT THE PIVOTS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60814"/>
            <a:ext cx="8229600" cy="5410200"/>
          </a:xfrm>
        </p:spPr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There is an          matrix </a:t>
            </a:r>
            <a:r>
              <a:rPr lang="en-US" i="1" dirty="0"/>
              <a:t>C</a:t>
            </a:r>
            <a:r>
              <a:rPr lang="en-US" dirty="0"/>
              <a:t> such that </a:t>
            </a:r>
            <a:r>
              <a:rPr lang="en-US" i="1" dirty="0"/>
              <a:t>CA = I 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endParaRPr lang="en-US" dirty="0">
              <a:solidFill>
                <a:srgbClr val="077C97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an         matrix </a:t>
            </a:r>
            <a:r>
              <a:rPr lang="en-US" i="1" dirty="0"/>
              <a:t>D</a:t>
            </a:r>
            <a:r>
              <a:rPr lang="en-US" dirty="0"/>
              <a:t> such that </a:t>
            </a:r>
            <a:r>
              <a:rPr lang="en-US" i="1" dirty="0"/>
              <a:t>AD</a:t>
            </a:r>
            <a:r>
              <a:rPr lang="en-US" dirty="0"/>
              <a:t> = </a:t>
            </a:r>
            <a:r>
              <a:rPr lang="en-US" i="1" dirty="0"/>
              <a:t>I</a:t>
            </a:r>
            <a:r>
              <a:rPr lang="en-US" dirty="0"/>
              <a:t> .</a:t>
            </a:r>
            <a:endParaRPr lang="en-US" dirty="0">
              <a:solidFill>
                <a:srgbClr val="077C97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77C97"/>
                </a:solidFill>
              </a:rPr>
              <a:t>A</a:t>
            </a:r>
            <a:r>
              <a:rPr lang="en-US" dirty="0">
                <a:solidFill>
                  <a:srgbClr val="077C97"/>
                </a:solidFill>
              </a:rPr>
              <a:t> has a pivot in every row and column.</a:t>
            </a:r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316447" name="Object 31">
            <a:extLst>
              <a:ext uri="{FF2B5EF4-FFF2-40B4-BE49-F238E27FC236}">
                <a16:creationId xmlns:a16="http://schemas.microsoft.com/office/drawing/2014/main" id="{DDC1C1E8-87A4-467E-8352-4DA56651C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34916"/>
              </p:ext>
            </p:extLst>
          </p:nvPr>
        </p:nvGraphicFramePr>
        <p:xfrm>
          <a:off x="2514600" y="19812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:a16="http://schemas.microsoft.com/office/drawing/2014/main" id="{DDC1C1E8-87A4-467E-8352-4DA56651C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812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84D99D6-3450-4E8B-AAD9-8815A3267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9506911"/>
              </p:ext>
            </p:extLst>
          </p:nvPr>
        </p:nvGraphicFramePr>
        <p:xfrm>
          <a:off x="2514600" y="4343400"/>
          <a:ext cx="7683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768556" imgH="247808" progId="Equation.DSMT4">
                  <p:embed/>
                </p:oleObj>
              </mc:Choice>
              <mc:Fallback>
                <p:oleObj name="Equation" r:id="rId6" imgW="768556" imgH="247808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84D99D6-3450-4E8B-AAD9-8815A3267D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4343400"/>
                        <a:ext cx="7683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91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E3127D-07D7-435B-8456-9DB85A4F2E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2.3- </a:t>
            </a:r>
            <a:fld id="{05432BC8-54D5-41E2-8EF2-10DDB8FADB6B}" type="slidenum">
              <a:rPr lang="en-US" altLang="en-US"/>
              <a:pPr/>
              <a:t>9</a:t>
            </a:fld>
            <a:endParaRPr lang="en-CA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E513F1D-1A17-499F-B50D-B8B0435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4A100109-089E-4F21-89A3-8813B089E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INVERTIBLE MATRIX THEOREM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0D9F2B3-1691-4D4F-9930-5DDFD6E80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Let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be an            matrix. The following are equivalent: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an invertible matrix.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row equivalent to the          identity matrix.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pivot positions.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equation               has only the trivial solution.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>
                <a:cs typeface="Times New Roman" panose="02020603050405020304" pitchFamily="18" charset="0"/>
              </a:rPr>
              <a:t>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form a linearly independent set.</a:t>
            </a:r>
          </a:p>
        </p:txBody>
      </p:sp>
      <p:graphicFrame>
        <p:nvGraphicFramePr>
          <p:cNvPr id="316446" name="Object 30">
            <a:extLst>
              <a:ext uri="{FF2B5EF4-FFF2-40B4-BE49-F238E27FC236}">
                <a16:creationId xmlns:a16="http://schemas.microsoft.com/office/drawing/2014/main" id="{1995D16B-AAA6-438D-8F5D-4FBA8BAA8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1123"/>
              </p:ext>
            </p:extLst>
          </p:nvPr>
        </p:nvGraphicFramePr>
        <p:xfrm>
          <a:off x="2940050" y="12192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316446" name="Object 30">
                        <a:extLst>
                          <a:ext uri="{FF2B5EF4-FFF2-40B4-BE49-F238E27FC236}">
                            <a16:creationId xmlns:a16="http://schemas.microsoft.com/office/drawing/2014/main" id="{1995D16B-AAA6-438D-8F5D-4FBA8BAA8D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2192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7" name="Object 31">
            <a:extLst>
              <a:ext uri="{FF2B5EF4-FFF2-40B4-BE49-F238E27FC236}">
                <a16:creationId xmlns:a16="http://schemas.microsoft.com/office/drawing/2014/main" id="{DDC1C1E8-87A4-467E-8352-4DA56651C2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83169"/>
              </p:ext>
            </p:extLst>
          </p:nvPr>
        </p:nvGraphicFramePr>
        <p:xfrm>
          <a:off x="7391400" y="26924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774360" imgH="253800" progId="Equation.DSMT4">
                  <p:embed/>
                </p:oleObj>
              </mc:Choice>
              <mc:Fallback>
                <p:oleObj name="Equation" r:id="rId6" imgW="774360" imgH="253800" progId="Equation.DSMT4">
                  <p:embed/>
                  <p:pic>
                    <p:nvPicPr>
                      <p:cNvPr id="316447" name="Object 31">
                        <a:extLst>
                          <a:ext uri="{FF2B5EF4-FFF2-40B4-BE49-F238E27FC236}">
                            <a16:creationId xmlns:a16="http://schemas.microsoft.com/office/drawing/2014/main" id="{DDC1C1E8-87A4-467E-8352-4DA56651C2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6924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48" name="Object 32">
            <a:extLst>
              <a:ext uri="{FF2B5EF4-FFF2-40B4-BE49-F238E27FC236}">
                <a16:creationId xmlns:a16="http://schemas.microsoft.com/office/drawing/2014/main" id="{1D6946C6-7C9E-4235-9FCF-1D76FB16B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002280"/>
              </p:ext>
            </p:extLst>
          </p:nvPr>
        </p:nvGraphicFramePr>
        <p:xfrm>
          <a:off x="3892550" y="40386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117440" imgH="342720" progId="Equation.DSMT4">
                  <p:embed/>
                </p:oleObj>
              </mc:Choice>
              <mc:Fallback>
                <p:oleObj name="Equation" r:id="rId8" imgW="1117440" imgH="342720" progId="Equation.DSMT4">
                  <p:embed/>
                  <p:pic>
                    <p:nvPicPr>
                      <p:cNvPr id="316448" name="Object 32">
                        <a:extLst>
                          <a:ext uri="{FF2B5EF4-FFF2-40B4-BE49-F238E27FC236}">
                            <a16:creationId xmlns:a16="http://schemas.microsoft.com/office/drawing/2014/main" id="{1D6946C6-7C9E-4235-9FCF-1D76FB16B6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40386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481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12301</TotalTime>
  <Words>1328</Words>
  <Application>Microsoft Office PowerPoint</Application>
  <PresentationFormat>On-screen Show (4:3)</PresentationFormat>
  <Paragraphs>193</Paragraphs>
  <Slides>19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Matrix Algebra</vt:lpstr>
      <vt:lpstr>IT’S ALL ABOUT THE PIVOTS</vt:lpstr>
      <vt:lpstr>IT’S ALL ABOUT THE PIVOTS</vt:lpstr>
      <vt:lpstr>IT’S ALL ABOUT THE PIVOTS</vt:lpstr>
      <vt:lpstr>IT’S ALL ABOUT THE PIVOTS</vt:lpstr>
      <vt:lpstr>IT’S ALL ABOUT THE PIVOTS</vt:lpstr>
      <vt:lpstr>IT’S ALL ABOUT THE PIVOTS</vt:lpstr>
      <vt:lpstr>IT’S ALL ABOUT THE PIVOTS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THE INVERTIBLE MATRIX THEOREM</vt:lpstr>
      <vt:lpstr>INVERTIBLE LINEAR TRANSFORMATIONS</vt:lpstr>
      <vt:lpstr>INVERTIBLE LINEAR TRANSFORMATIONS</vt:lpstr>
      <vt:lpstr>INVERTIBLE LINEAR TRANSFORMATIONS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1065</cp:revision>
  <dcterms:created xsi:type="dcterms:W3CDTF">2005-10-22T18:34:54Z</dcterms:created>
  <dcterms:modified xsi:type="dcterms:W3CDTF">2022-02-10T15:41:18Z</dcterms:modified>
</cp:coreProperties>
</file>