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77C97"/>
    <a:srgbClr val="D7791B"/>
    <a:srgbClr val="4C7816"/>
    <a:srgbClr val="528218"/>
    <a:srgbClr val="B6CEAA"/>
    <a:srgbClr val="ADC8A0"/>
    <a:srgbClr val="CD8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0" autoAdjust="0"/>
    <p:restoredTop sz="99831" autoAdjust="0"/>
  </p:normalViewPr>
  <p:slideViewPr>
    <p:cSldViewPr>
      <p:cViewPr varScale="1">
        <p:scale>
          <a:sx n="73" d="100"/>
          <a:sy n="73" d="100"/>
        </p:scale>
        <p:origin x="-90" y="-14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47B91-2C5F-F547-BB2A-25895BE2156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D7707-7D9B-FF49-B15C-10C60DD3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6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54F01C-9DAE-4834-B3FA-3D4760BB01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470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115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338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314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029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979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758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703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29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75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8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208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629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</a:rPr>
              <a:t>2.5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Copyright © 2021 Pearson Education, Inc. All Rights Reserved </a:t>
            </a:r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8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2.2- </a:t>
            </a:r>
            <a:fld id="{CE90E932-D1B3-4534-813D-FD4EBE5E39C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4876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7696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2.2- </a:t>
            </a:r>
            <a:fld id="{CE7008AD-6ACD-4396-A6D7-C548241CE52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5029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 smtClean="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Matrix Algebra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MATRIX FACTORIZATIONS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LU FACTORIZATION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19200"/>
                <a:ext cx="8991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Note that row operations in equation (3), which reduce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to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, also reduce the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in equation (4) to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, because </a:t>
                </a:r>
                <a14:m>
                  <m:oMath xmlns:m="http://schemas.openxmlformats.org/officeDocument/2006/math"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sz="27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sz="27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7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sz="275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sz="27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en-US" sz="27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sz="275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altLang="en-US" sz="27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75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7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altLang="en-US" sz="275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en-US" sz="27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altLang="en-US" sz="27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altLang="en-US" sz="275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en-US" sz="27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. This observation is the key to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constructing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19200"/>
                <a:ext cx="8991600" cy="5181600"/>
              </a:xfrm>
              <a:blipFill>
                <a:blip r:embed="rId3"/>
                <a:stretch>
                  <a:fillRect l="-1271" t="-1225" r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3354303"/>
            <a:ext cx="8229600" cy="2208297"/>
          </a:xfrm>
          <a:prstGeom prst="rect">
            <a:avLst/>
          </a:prstGeom>
          <a:noFill/>
          <a:ln w="28575">
            <a:solidFill>
              <a:srgbClr val="077C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750" b="1" dirty="0">
                <a:solidFill>
                  <a:srgbClr val="077C97"/>
                </a:solidFill>
                <a:latin typeface="+mn-lt"/>
              </a:rPr>
              <a:t>Algorithm for an LU Factorization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50" dirty="0">
                <a:latin typeface="+mn-lt"/>
              </a:rPr>
              <a:t>Reduce </a:t>
            </a:r>
            <a:r>
              <a:rPr lang="en-US" sz="2750" i="1" dirty="0">
                <a:latin typeface="+mn-lt"/>
              </a:rPr>
              <a:t>A</a:t>
            </a:r>
            <a:r>
              <a:rPr lang="en-US" sz="2750" dirty="0">
                <a:latin typeface="+mn-lt"/>
              </a:rPr>
              <a:t> to an echelon form </a:t>
            </a:r>
            <a:r>
              <a:rPr lang="en-US" sz="2750" i="1" dirty="0">
                <a:latin typeface="+mn-lt"/>
              </a:rPr>
              <a:t>U</a:t>
            </a:r>
            <a:r>
              <a:rPr lang="en-US" sz="2750" dirty="0">
                <a:latin typeface="+mn-lt"/>
              </a:rPr>
              <a:t> by a sequence of row replacement operations, if 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50" dirty="0">
                <a:latin typeface="+mn-lt"/>
              </a:rPr>
              <a:t>Place entries in </a:t>
            </a:r>
            <a:r>
              <a:rPr lang="en-US" sz="2750" i="1" dirty="0">
                <a:latin typeface="+mn-lt"/>
              </a:rPr>
              <a:t>L</a:t>
            </a:r>
            <a:r>
              <a:rPr lang="en-US" sz="2750" dirty="0">
                <a:latin typeface="+mn-lt"/>
              </a:rPr>
              <a:t> such that the </a:t>
            </a:r>
            <a:r>
              <a:rPr lang="en-US" sz="2750" i="1" dirty="0">
                <a:latin typeface="+mn-lt"/>
              </a:rPr>
              <a:t>same sequence of row operations </a:t>
            </a:r>
            <a:r>
              <a:rPr lang="en-US" sz="2750" dirty="0">
                <a:latin typeface="+mn-lt"/>
              </a:rPr>
              <a:t>reduces </a:t>
            </a:r>
            <a:r>
              <a:rPr lang="en-US" sz="2750" i="1" dirty="0">
                <a:latin typeface="+mn-lt"/>
              </a:rPr>
              <a:t>L</a:t>
            </a:r>
            <a:r>
              <a:rPr lang="en-US" sz="2750" dirty="0">
                <a:latin typeface="+mn-lt"/>
              </a:rPr>
              <a:t> to </a:t>
            </a:r>
            <a:r>
              <a:rPr lang="en-US" sz="2750" i="1" dirty="0">
                <a:latin typeface="+mn-lt"/>
              </a:rPr>
              <a:t>I</a:t>
            </a:r>
            <a:r>
              <a:rPr lang="en-US" sz="275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290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LU FACTORIZATION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19200"/>
                <a:ext cx="8991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Step 1 is not always possible, but when it is, the argument above shows that an LU factorization exists. </a:t>
                </a: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Example 2 on the followings slides will show how to implement step 2. By construction,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will satisfy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𝐸𝑝</m:t>
                    </m:r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sz="275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 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=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I</a:t>
                </a: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using the same </a:t>
                </a:r>
                <a14:m>
                  <m:oMath xmlns:m="http://schemas.openxmlformats.org/officeDocument/2006/math"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sz="275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sz="27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…,</m:t>
                    </m:r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sz="275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as in equation (3). Thus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will be invertible, by the Invertible Matrix Theorem,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75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sz="2750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en-US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sz="2750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7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7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en-US" sz="27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. From (3),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5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en-US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, and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 = LU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. So step 2 will produce an acceptable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19200"/>
                <a:ext cx="8991600" cy="5181600"/>
              </a:xfrm>
              <a:blipFill>
                <a:blip r:embed="rId3"/>
                <a:stretch>
                  <a:fillRect l="-1271" t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633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LU FACTORIZATION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19200"/>
                <a:ext cx="8991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50" b="1" dirty="0">
                    <a:cs typeface="Times New Roman" panose="02020603050405020304" pitchFamily="18" charset="0"/>
                  </a:rPr>
                  <a:t>Example 2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  Find an LU factorization of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50" b="1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5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 Since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has four rows,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should be </a:t>
                </a:r>
                <a14:m>
                  <m:oMath xmlns:m="http://schemas.openxmlformats.org/officeDocument/2006/math"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. The first column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is the first column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divided by the top pivot entry: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5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19200"/>
                <a:ext cx="8991600" cy="5181600"/>
              </a:xfrm>
              <a:blipFill>
                <a:blip r:embed="rId3"/>
                <a:stretch>
                  <a:fillRect l="-1271" t="-1225" r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782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LU FACTORIZATION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066800"/>
                <a:ext cx="8991600" cy="5562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400" dirty="0">
                    <a:cs typeface="Times New Roman" panose="02020603050405020304" pitchFamily="18" charset="0"/>
                  </a:rPr>
                  <a:t>Compare the first columns of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.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The row operations that create zeros in the first column of A will also create zeros in the first column of L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en-US" altLang="en-US" sz="2400" dirty="0">
                    <a:cs typeface="Times New Roman" panose="02020603050405020304" pitchFamily="18" charset="0"/>
                  </a:rPr>
                  <a:t>To make this same correspondence of row operations on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 hold for the rest of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, watch a row reduction of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 to an echelon form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. That is,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highlight the entries 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in each matrix that are used to determine the sequence of row operations that transform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 onto </a:t>
                </a:r>
                <a:r>
                  <a:rPr lang="en-US" altLang="en-US" sz="2400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066800"/>
                <a:ext cx="8991600" cy="5562600"/>
              </a:xfrm>
              <a:blipFill>
                <a:blip r:embed="rId3"/>
                <a:stretch>
                  <a:fillRect l="-989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534400" y="5020469"/>
            <a:ext cx="609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429652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LU FACTORIZATION ALGORITHM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1371600"/>
          </a:xfrm>
        </p:spPr>
        <p:txBody>
          <a:bodyPr/>
          <a:lstStyle/>
          <a:p>
            <a:pPr eaLnBrk="1" hangingPunct="1"/>
            <a:r>
              <a:rPr lang="en-US" altLang="en-US" sz="2700" dirty="0">
                <a:cs typeface="Times New Roman" panose="02020603050405020304" pitchFamily="18" charset="0"/>
              </a:rPr>
              <a:t>The highlighted entries above determine the row reduction of </a:t>
            </a:r>
            <a:r>
              <a:rPr lang="en-US" altLang="en-US" sz="2700" i="1" dirty="0">
                <a:cs typeface="Times New Roman" panose="02020603050405020304" pitchFamily="18" charset="0"/>
              </a:rPr>
              <a:t>A</a:t>
            </a:r>
            <a:r>
              <a:rPr lang="en-US" altLang="en-US" sz="2700" dirty="0">
                <a:cs typeface="Times New Roman" panose="02020603050405020304" pitchFamily="18" charset="0"/>
              </a:rPr>
              <a:t> to </a:t>
            </a:r>
            <a:r>
              <a:rPr lang="en-US" altLang="en-US" sz="2700" i="1" dirty="0">
                <a:cs typeface="Times New Roman" panose="02020603050405020304" pitchFamily="18" charset="0"/>
              </a:rPr>
              <a:t>U</a:t>
            </a:r>
            <a:r>
              <a:rPr lang="en-US" altLang="en-US" sz="2700" dirty="0">
                <a:cs typeface="Times New Roman" panose="02020603050405020304" pitchFamily="18" charset="0"/>
              </a:rPr>
              <a:t>. At each pivot column, divide the highlighted entries by the pivot and place the result onto </a:t>
            </a:r>
            <a:r>
              <a:rPr lang="en-US" altLang="en-US" sz="2700" i="1" dirty="0">
                <a:cs typeface="Times New Roman" panose="02020603050405020304" pitchFamily="18" charset="0"/>
              </a:rPr>
              <a:t>L</a:t>
            </a:r>
            <a:r>
              <a:rPr lang="en-US" altLang="en-US" sz="2700" dirty="0"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id="{B65A3B13-07C7-F848-83D6-C5B1AC66E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799" y="4485190"/>
                <a:ext cx="7965311" cy="1687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B65A3B13-07C7-F848-83D6-C5B1AC66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799" y="4485190"/>
                <a:ext cx="7965311" cy="1687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BEB6D065-F55E-E349-87A8-C7604CBD2E3E}"/>
                  </a:ext>
                </a:extLst>
              </p:cNvPr>
              <p:cNvSpPr/>
              <p:nvPr/>
            </p:nvSpPr>
            <p:spPr>
              <a:xfrm>
                <a:off x="1066800" y="2362200"/>
                <a:ext cx="91217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EB6D065-F55E-E349-87A8-C7604CBD2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362200"/>
                <a:ext cx="912173" cy="1452962"/>
              </a:xfrm>
              <a:prstGeom prst="rect">
                <a:avLst/>
              </a:prstGeom>
              <a:blipFill>
                <a:blip r:embed="rId4"/>
                <a:stretch>
                  <a:fillRect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C8A09D04-8CA2-D846-81B2-029232B99B13}"/>
                  </a:ext>
                </a:extLst>
              </p:cNvPr>
              <p:cNvSpPr/>
              <p:nvPr/>
            </p:nvSpPr>
            <p:spPr>
              <a:xfrm>
                <a:off x="1752600" y="2723004"/>
                <a:ext cx="898323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A09D04-8CA2-D846-81B2-029232B99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723004"/>
                <a:ext cx="898323" cy="1066574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CFAC7736-C191-8D4A-8D31-BB5EA2316B1B}"/>
                  </a:ext>
                </a:extLst>
              </p:cNvPr>
              <p:cNvSpPr/>
              <p:nvPr/>
            </p:nvSpPr>
            <p:spPr>
              <a:xfrm>
                <a:off x="2514600" y="3083808"/>
                <a:ext cx="648318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AC7736-C191-8D4A-8D31-BB5EA2316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083808"/>
                <a:ext cx="648318" cy="705771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B3829B33-B07C-7F44-9AA5-CD3FD65A7A7C}"/>
                  </a:ext>
                </a:extLst>
              </p:cNvPr>
              <p:cNvSpPr/>
              <p:nvPr/>
            </p:nvSpPr>
            <p:spPr>
              <a:xfrm>
                <a:off x="3124200" y="3359781"/>
                <a:ext cx="6389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829B33-B07C-7F44-9AA5-CD3FD65A7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359781"/>
                <a:ext cx="6389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2D590093-E51C-9847-9DAE-12C46D105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921543"/>
            <a:ext cx="8991600" cy="93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700" dirty="0">
                <a:cs typeface="Times New Roman" panose="02020603050405020304" pitchFamily="18" charset="0"/>
              </a:rPr>
              <a:t>An easy calculation verifies that this </a:t>
            </a:r>
            <a:r>
              <a:rPr lang="en-US" altLang="en-US" sz="2700" i="1" dirty="0">
                <a:cs typeface="Times New Roman" panose="02020603050405020304" pitchFamily="18" charset="0"/>
              </a:rPr>
              <a:t>L</a:t>
            </a:r>
            <a:r>
              <a:rPr lang="en-US" altLang="en-US" sz="2700" dirty="0">
                <a:cs typeface="Times New Roman" panose="02020603050405020304" pitchFamily="18" charset="0"/>
              </a:rPr>
              <a:t> and </a:t>
            </a:r>
            <a:r>
              <a:rPr lang="en-US" altLang="en-US" sz="2700" i="1" dirty="0">
                <a:cs typeface="Times New Roman" panose="02020603050405020304" pitchFamily="18" charset="0"/>
              </a:rPr>
              <a:t>U</a:t>
            </a:r>
            <a:r>
              <a:rPr lang="en-US" altLang="en-US" sz="2700" dirty="0">
                <a:cs typeface="Times New Roman" panose="02020603050405020304" pitchFamily="18" charset="0"/>
              </a:rPr>
              <a:t> satisfy </a:t>
            </a:r>
            <a:r>
              <a:rPr lang="en-US" altLang="en-US" sz="2700" i="1" dirty="0">
                <a:cs typeface="Times New Roman" panose="02020603050405020304" pitchFamily="18" charset="0"/>
              </a:rPr>
              <a:t>LU = A</a:t>
            </a:r>
            <a:r>
              <a:rPr lang="en-US" altLang="en-US" sz="2700" dirty="0"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2FBA881F-F433-6E41-8BEA-548652115F8A}"/>
                  </a:ext>
                </a:extLst>
              </p:cNvPr>
              <p:cNvSpPr/>
              <p:nvPr/>
            </p:nvSpPr>
            <p:spPr>
              <a:xfrm>
                <a:off x="1164654" y="3767149"/>
                <a:ext cx="7211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÷</m:t>
                      </m:r>
                      <m:r>
                        <a:rPr lang="en-US" altLang="en-US" b="0" i="1" smtClean="0">
                          <a:solidFill>
                            <a:srgbClr val="00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99FF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FBA881F-F433-6E41-8BEA-54865211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54" y="3767149"/>
                <a:ext cx="7211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1C15E5FE-E09E-3747-B020-7CE733B9EC65}"/>
              </a:ext>
            </a:extLst>
          </p:cNvPr>
          <p:cNvCxnSpPr/>
          <p:nvPr/>
        </p:nvCxnSpPr>
        <p:spPr bwMode="auto">
          <a:xfrm>
            <a:off x="1522886" y="4111142"/>
            <a:ext cx="0" cy="358424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13EAB4AA-97A9-E040-ABB3-766A64D29FFF}"/>
                  </a:ext>
                </a:extLst>
              </p:cNvPr>
              <p:cNvSpPr/>
              <p:nvPr/>
            </p:nvSpPr>
            <p:spPr>
              <a:xfrm>
                <a:off x="1825353" y="3756406"/>
                <a:ext cx="7211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÷</m:t>
                      </m:r>
                      <m:r>
                        <a:rPr lang="en-US" altLang="en-US" b="0" i="1" smtClean="0">
                          <a:solidFill>
                            <a:srgbClr val="00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99FF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3EAB4AA-97A9-E040-ABB3-766A64D29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353" y="3756406"/>
                <a:ext cx="7211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B80E6D03-3728-FF4D-8A7A-E1FC03DCB01A}"/>
              </a:ext>
            </a:extLst>
          </p:cNvPr>
          <p:cNvCxnSpPr/>
          <p:nvPr/>
        </p:nvCxnSpPr>
        <p:spPr bwMode="auto">
          <a:xfrm>
            <a:off x="2183585" y="4100399"/>
            <a:ext cx="0" cy="358424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D6CB852B-63A0-8A46-915A-355B4A78F490}"/>
                  </a:ext>
                </a:extLst>
              </p:cNvPr>
              <p:cNvSpPr/>
              <p:nvPr/>
            </p:nvSpPr>
            <p:spPr>
              <a:xfrm>
                <a:off x="2486052" y="3745663"/>
                <a:ext cx="7211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÷</m:t>
                      </m:r>
                      <m:r>
                        <a:rPr lang="en-US" altLang="en-US" b="0" i="1" smtClean="0">
                          <a:solidFill>
                            <a:srgbClr val="00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99FF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CB852B-63A0-8A46-915A-355B4A78F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52" y="3745663"/>
                <a:ext cx="72115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51A427E2-A9FE-C245-A0A8-CCF5D0B6955D}"/>
              </a:ext>
            </a:extLst>
          </p:cNvPr>
          <p:cNvCxnSpPr/>
          <p:nvPr/>
        </p:nvCxnSpPr>
        <p:spPr bwMode="auto">
          <a:xfrm>
            <a:off x="2844284" y="4089656"/>
            <a:ext cx="0" cy="358424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C416116B-9270-4F45-B154-BFEBDC6F989D}"/>
                  </a:ext>
                </a:extLst>
              </p:cNvPr>
              <p:cNvSpPr/>
              <p:nvPr/>
            </p:nvSpPr>
            <p:spPr>
              <a:xfrm>
                <a:off x="3048000" y="3734920"/>
                <a:ext cx="7211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÷</m:t>
                      </m:r>
                      <m:r>
                        <a:rPr lang="en-US" altLang="en-US" b="0" i="1" smtClean="0">
                          <a:solidFill>
                            <a:srgbClr val="00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99FF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416116B-9270-4F45-B154-BFEBDC6F9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34920"/>
                <a:ext cx="72115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1F2A67E2-13B4-394A-9C57-19D1C362DC80}"/>
              </a:ext>
            </a:extLst>
          </p:cNvPr>
          <p:cNvCxnSpPr/>
          <p:nvPr/>
        </p:nvCxnSpPr>
        <p:spPr bwMode="auto">
          <a:xfrm>
            <a:off x="3429000" y="4078913"/>
            <a:ext cx="0" cy="358424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7715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  <p:bldP spid="7" grpId="0"/>
      <p:bldP spid="3" grpId="0"/>
      <p:bldP spid="9" grpId="0"/>
      <p:bldP spid="10" grpId="0"/>
      <p:bldP spid="11" grpId="0"/>
      <p:bldP spid="13" grpId="0"/>
      <p:bldP spid="14" grpId="0"/>
      <p:bldP spid="17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MATRIX FACTORIZATIONS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A </a:t>
            </a:r>
            <a:r>
              <a:rPr lang="en-US" altLang="en-US" sz="2800" i="1" dirty="0">
                <a:cs typeface="Times New Roman" panose="02020603050405020304" pitchFamily="18" charset="0"/>
              </a:rPr>
              <a:t>factorization</a:t>
            </a:r>
            <a:r>
              <a:rPr lang="en-US" altLang="en-US" sz="2800" dirty="0">
                <a:cs typeface="Times New Roman" panose="02020603050405020304" pitchFamily="18" charset="0"/>
              </a:rPr>
              <a:t> of a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an equation that expresses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as a product of two or more matrices.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Whereas matrix multiplication involves a </a:t>
            </a:r>
            <a:r>
              <a:rPr lang="en-US" altLang="en-US" sz="2800" i="1" dirty="0">
                <a:cs typeface="Times New Roman" panose="02020603050405020304" pitchFamily="18" charset="0"/>
              </a:rPr>
              <a:t>synthesis</a:t>
            </a:r>
            <a:r>
              <a:rPr lang="en-US" altLang="en-US" sz="2800" dirty="0">
                <a:cs typeface="Times New Roman" panose="02020603050405020304" pitchFamily="18" charset="0"/>
              </a:rPr>
              <a:t> of data (combining the effects of two or more linear transformations into a single matrix), matrix factorization is an </a:t>
            </a:r>
            <a:r>
              <a:rPr lang="en-US" altLang="en-US" sz="2800" i="1" dirty="0">
                <a:cs typeface="Times New Roman" panose="02020603050405020304" pitchFamily="18" charset="0"/>
              </a:rPr>
              <a:t>analysis</a:t>
            </a:r>
            <a:r>
              <a:rPr lang="en-US" altLang="en-US" sz="2800" dirty="0">
                <a:cs typeface="Times New Roman" panose="02020603050405020304" pitchFamily="18" charset="0"/>
              </a:rPr>
              <a:t> of data.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LU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0668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The LU factorization, described on the next few slides, is motivated by the fairly common industrial and business problem of solving a sequence of equations, all with the same coefficient matrix: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750" b="0" dirty="0"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75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5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7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75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5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75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 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75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75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75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en-US" sz="27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             (1)</a:t>
                </a: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When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is invertible, one could compute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and then compute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5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5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, and so on.</a:t>
                </a: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However, it is more efficient to solve the first equation in the sequence (1) by row reduction and obtain the LU factorization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at the same time. Thereafter, the remaining equations in sequence (1) are solved with the LU factorization.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066800"/>
                <a:ext cx="8534400" cy="5181600"/>
              </a:xfrm>
              <a:blipFill>
                <a:blip r:embed="rId4"/>
                <a:stretch>
                  <a:fillRect l="-1189" t="-1225" r="-2377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020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LU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0668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At first, assume that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en-US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 matrix that can be row reduced to echelon form,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without row interchanges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Then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can be written in the form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 = LU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, were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en-US" sz="27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 lower triangular matrix with 1’s on the diagonal and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en-US" sz="27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en-US" sz="27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5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2750" dirty="0">
                    <a:cs typeface="Times New Roman" panose="02020603050405020304" pitchFamily="18" charset="0"/>
                  </a:rPr>
                  <a:t> echelon form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. </a:t>
                </a: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For instance, see Fig. 1 below. Such a factorization is called an 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LU factorization 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. The matrix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is invertible and is called a unit lower triangular matrix.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7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75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5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/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/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75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066800"/>
                <a:ext cx="8534400" cy="5181600"/>
              </a:xfrm>
              <a:blipFill>
                <a:blip r:embed="rId4"/>
                <a:stretch>
                  <a:fillRect l="-1189" t="-1225" r="-133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480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LU FACTORIZATION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81600"/>
          </a:xfrm>
        </p:spPr>
        <p:txBody>
          <a:bodyPr/>
          <a:lstStyle/>
          <a:p>
            <a:pPr eaLnBrk="1" hangingPunct="1"/>
            <a:r>
              <a:rPr lang="en-US" altLang="en-US" sz="2750" dirty="0">
                <a:cs typeface="Times New Roman" panose="02020603050405020304" pitchFamily="18" charset="0"/>
              </a:rPr>
              <a:t>Before studying how to construct </a:t>
            </a:r>
            <a:r>
              <a:rPr lang="en-US" altLang="en-US" sz="2750" i="1" dirty="0">
                <a:cs typeface="Times New Roman" panose="02020603050405020304" pitchFamily="18" charset="0"/>
              </a:rPr>
              <a:t>L</a:t>
            </a:r>
            <a:r>
              <a:rPr lang="en-US" altLang="en-US" sz="2750" dirty="0">
                <a:cs typeface="Times New Roman" panose="02020603050405020304" pitchFamily="18" charset="0"/>
              </a:rPr>
              <a:t> and </a:t>
            </a:r>
            <a:r>
              <a:rPr lang="en-US" altLang="en-US" sz="2750" i="1" dirty="0">
                <a:cs typeface="Times New Roman" panose="02020603050405020304" pitchFamily="18" charset="0"/>
              </a:rPr>
              <a:t>U</a:t>
            </a:r>
            <a:r>
              <a:rPr lang="en-US" altLang="en-US" sz="2750" dirty="0">
                <a:cs typeface="Times New Roman" panose="02020603050405020304" pitchFamily="18" charset="0"/>
              </a:rPr>
              <a:t>, we should look at why they are so useful. When </a:t>
            </a:r>
            <a:r>
              <a:rPr lang="en-US" altLang="en-US" sz="2750" i="1" dirty="0">
                <a:cs typeface="Times New Roman" panose="02020603050405020304" pitchFamily="18" charset="0"/>
              </a:rPr>
              <a:t>A = LU</a:t>
            </a:r>
            <a:r>
              <a:rPr lang="en-US" altLang="en-US" sz="2750" dirty="0">
                <a:cs typeface="Times New Roman" panose="02020603050405020304" pitchFamily="18" charset="0"/>
              </a:rPr>
              <a:t>, the equation </a:t>
            </a:r>
            <a:r>
              <a:rPr lang="en-US" altLang="en-US" sz="2750" i="1" dirty="0">
                <a:cs typeface="Times New Roman" panose="02020603050405020304" pitchFamily="18" charset="0"/>
              </a:rPr>
              <a:t>A</a:t>
            </a:r>
            <a:r>
              <a:rPr lang="en-US" altLang="en-US" sz="2750" b="1" dirty="0">
                <a:cs typeface="Times New Roman" panose="02020603050405020304" pitchFamily="18" charset="0"/>
              </a:rPr>
              <a:t>x</a:t>
            </a:r>
            <a:r>
              <a:rPr lang="en-US" altLang="en-US" sz="2750" i="1" dirty="0">
                <a:cs typeface="Times New Roman" panose="02020603050405020304" pitchFamily="18" charset="0"/>
              </a:rPr>
              <a:t> = </a:t>
            </a:r>
            <a:r>
              <a:rPr lang="en-US" altLang="en-US" sz="2750" b="1" dirty="0">
                <a:cs typeface="Times New Roman" panose="02020603050405020304" pitchFamily="18" charset="0"/>
              </a:rPr>
              <a:t>b</a:t>
            </a:r>
            <a:r>
              <a:rPr lang="en-US" altLang="en-US" sz="2750" dirty="0">
                <a:cs typeface="Times New Roman" panose="02020603050405020304" pitchFamily="18" charset="0"/>
              </a:rPr>
              <a:t> can be written as </a:t>
            </a:r>
            <a:r>
              <a:rPr lang="en-US" altLang="en-US" sz="2750" i="1" dirty="0">
                <a:cs typeface="Times New Roman" panose="02020603050405020304" pitchFamily="18" charset="0"/>
              </a:rPr>
              <a:t>L(U</a:t>
            </a:r>
            <a:r>
              <a:rPr lang="en-US" altLang="en-US" sz="2750" b="1" dirty="0">
                <a:cs typeface="Times New Roman" panose="02020603050405020304" pitchFamily="18" charset="0"/>
              </a:rPr>
              <a:t>x</a:t>
            </a:r>
            <a:r>
              <a:rPr lang="en-US" altLang="en-US" sz="2750" i="1" dirty="0">
                <a:cs typeface="Times New Roman" panose="02020603050405020304" pitchFamily="18" charset="0"/>
              </a:rPr>
              <a:t>) = </a:t>
            </a:r>
            <a:r>
              <a:rPr lang="en-US" altLang="en-US" sz="2750" b="1" dirty="0">
                <a:cs typeface="Times New Roman" panose="02020603050405020304" pitchFamily="18" charset="0"/>
              </a:rPr>
              <a:t>b</a:t>
            </a:r>
            <a:r>
              <a:rPr lang="en-US" altLang="en-US" sz="2750" dirty="0"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en-US" sz="2750" dirty="0">
                <a:cs typeface="Times New Roman" panose="02020603050405020304" pitchFamily="18" charset="0"/>
              </a:rPr>
              <a:t>Writing </a:t>
            </a:r>
            <a:r>
              <a:rPr lang="en-US" altLang="en-US" sz="2750" i="1" dirty="0">
                <a:cs typeface="Times New Roman" panose="02020603050405020304" pitchFamily="18" charset="0"/>
              </a:rPr>
              <a:t>y</a:t>
            </a:r>
            <a:r>
              <a:rPr lang="en-US" altLang="en-US" sz="2750" dirty="0">
                <a:cs typeface="Times New Roman" panose="02020603050405020304" pitchFamily="18" charset="0"/>
              </a:rPr>
              <a:t> for </a:t>
            </a:r>
            <a:r>
              <a:rPr lang="en-US" altLang="en-US" sz="2750" i="1" dirty="0">
                <a:cs typeface="Times New Roman" panose="02020603050405020304" pitchFamily="18" charset="0"/>
              </a:rPr>
              <a:t>Ux</a:t>
            </a:r>
            <a:r>
              <a:rPr lang="en-US" altLang="en-US" sz="2750" dirty="0">
                <a:cs typeface="Times New Roman" panose="02020603050405020304" pitchFamily="18" charset="0"/>
              </a:rPr>
              <a:t>, we can find </a:t>
            </a:r>
            <a:r>
              <a:rPr lang="en-US" altLang="en-US" sz="2750" i="1" dirty="0">
                <a:cs typeface="Times New Roman" panose="02020603050405020304" pitchFamily="18" charset="0"/>
              </a:rPr>
              <a:t>x</a:t>
            </a:r>
            <a:r>
              <a:rPr lang="en-US" altLang="en-US" sz="2750" dirty="0">
                <a:cs typeface="Times New Roman" panose="02020603050405020304" pitchFamily="18" charset="0"/>
              </a:rPr>
              <a:t> by solving the pair of equations</a:t>
            </a:r>
          </a:p>
          <a:p>
            <a:pPr eaLnBrk="1" hangingPunct="1"/>
            <a:endParaRPr lang="en-US" altLang="en-US" sz="2750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75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750" dirty="0">
                <a:cs typeface="Times New Roman" panose="02020603050405020304" pitchFamily="18" charset="0"/>
              </a:rPr>
              <a:t>First solve </a:t>
            </a:r>
            <a:r>
              <a:rPr lang="en-US" altLang="en-US" sz="2750" i="1" dirty="0">
                <a:cs typeface="Times New Roman" panose="02020603050405020304" pitchFamily="18" charset="0"/>
              </a:rPr>
              <a:t>L</a:t>
            </a:r>
            <a:r>
              <a:rPr lang="en-US" altLang="en-US" sz="2750" b="1" dirty="0">
                <a:cs typeface="Times New Roman" panose="02020603050405020304" pitchFamily="18" charset="0"/>
              </a:rPr>
              <a:t>y</a:t>
            </a:r>
            <a:r>
              <a:rPr lang="en-US" altLang="en-US" sz="2750" i="1" dirty="0">
                <a:cs typeface="Times New Roman" panose="02020603050405020304" pitchFamily="18" charset="0"/>
              </a:rPr>
              <a:t> = </a:t>
            </a:r>
            <a:r>
              <a:rPr lang="en-US" altLang="en-US" sz="2750" b="1" dirty="0">
                <a:cs typeface="Times New Roman" panose="02020603050405020304" pitchFamily="18" charset="0"/>
              </a:rPr>
              <a:t>b</a:t>
            </a:r>
            <a:r>
              <a:rPr lang="en-US" altLang="en-US" sz="2750" i="1" dirty="0">
                <a:cs typeface="Times New Roman" panose="02020603050405020304" pitchFamily="18" charset="0"/>
              </a:rPr>
              <a:t> </a:t>
            </a:r>
            <a:r>
              <a:rPr lang="en-US" altLang="en-US" sz="2750" dirty="0">
                <a:cs typeface="Times New Roman" panose="02020603050405020304" pitchFamily="18" charset="0"/>
              </a:rPr>
              <a:t>for </a:t>
            </a:r>
            <a:r>
              <a:rPr lang="en-US" altLang="en-US" sz="2750" b="1" dirty="0">
                <a:cs typeface="Times New Roman" panose="02020603050405020304" pitchFamily="18" charset="0"/>
              </a:rPr>
              <a:t>y</a:t>
            </a:r>
            <a:r>
              <a:rPr lang="en-US" altLang="en-US" sz="2750" dirty="0">
                <a:cs typeface="Times New Roman" panose="02020603050405020304" pitchFamily="18" charset="0"/>
              </a:rPr>
              <a:t>, and then solve </a:t>
            </a:r>
            <a:r>
              <a:rPr lang="en-US" altLang="en-US" sz="2750" i="1" dirty="0">
                <a:cs typeface="Times New Roman" panose="02020603050405020304" pitchFamily="18" charset="0"/>
              </a:rPr>
              <a:t>U</a:t>
            </a:r>
            <a:r>
              <a:rPr lang="en-US" altLang="en-US" sz="2750" b="1" i="1" dirty="0">
                <a:cs typeface="Times New Roman" panose="02020603050405020304" pitchFamily="18" charset="0"/>
              </a:rPr>
              <a:t>x</a:t>
            </a:r>
            <a:r>
              <a:rPr lang="en-US" altLang="en-US" sz="2750" i="1" dirty="0">
                <a:cs typeface="Times New Roman" panose="02020603050405020304" pitchFamily="18" charset="0"/>
              </a:rPr>
              <a:t> = </a:t>
            </a:r>
            <a:r>
              <a:rPr lang="en-US" altLang="en-US" sz="2750" b="1" dirty="0">
                <a:cs typeface="Times New Roman" panose="02020603050405020304" pitchFamily="18" charset="0"/>
              </a:rPr>
              <a:t>y</a:t>
            </a:r>
            <a:r>
              <a:rPr lang="en-US" altLang="en-US" sz="2750" i="1" dirty="0">
                <a:cs typeface="Times New Roman" panose="02020603050405020304" pitchFamily="18" charset="0"/>
              </a:rPr>
              <a:t> </a:t>
            </a:r>
            <a:r>
              <a:rPr lang="en-US" altLang="en-US" sz="2750" dirty="0">
                <a:cs typeface="Times New Roman" panose="02020603050405020304" pitchFamily="18" charset="0"/>
              </a:rPr>
              <a:t>for </a:t>
            </a:r>
            <a:r>
              <a:rPr lang="en-US" altLang="en-US" sz="2750" b="1" dirty="0">
                <a:cs typeface="Times New Roman" panose="02020603050405020304" pitchFamily="18" charset="0"/>
              </a:rPr>
              <a:t>x</a:t>
            </a:r>
            <a:r>
              <a:rPr lang="en-US" altLang="en-US" sz="2750" dirty="0">
                <a:cs typeface="Times New Roman" panose="02020603050405020304" pitchFamily="18" charset="0"/>
              </a:rPr>
              <a:t>. See Fig. 2 on the next slide. Each equation is easy to solve because </a:t>
            </a:r>
            <a:r>
              <a:rPr lang="en-US" altLang="en-US" sz="2750" i="1" dirty="0">
                <a:cs typeface="Times New Roman" panose="02020603050405020304" pitchFamily="18" charset="0"/>
              </a:rPr>
              <a:t>L</a:t>
            </a:r>
            <a:r>
              <a:rPr lang="en-US" altLang="en-US" sz="2750" dirty="0">
                <a:cs typeface="Times New Roman" panose="02020603050405020304" pitchFamily="18" charset="0"/>
              </a:rPr>
              <a:t> and </a:t>
            </a:r>
            <a:r>
              <a:rPr lang="en-US" altLang="en-US" sz="2750" i="1" dirty="0">
                <a:cs typeface="Times New Roman" panose="02020603050405020304" pitchFamily="18" charset="0"/>
              </a:rPr>
              <a:t>U</a:t>
            </a:r>
            <a:r>
              <a:rPr lang="en-US" altLang="en-US" sz="2750" dirty="0">
                <a:cs typeface="Times New Roman" panose="02020603050405020304" pitchFamily="18" charset="0"/>
              </a:rPr>
              <a:t> are triangular.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00500" y="3512403"/>
            <a:ext cx="129540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n-lt"/>
              </a:rPr>
              <a:t>L</a:t>
            </a:r>
            <a:r>
              <a:rPr lang="en-US" b="1" dirty="0">
                <a:latin typeface="+mn-lt"/>
              </a:rPr>
              <a:t>y</a:t>
            </a:r>
            <a:r>
              <a:rPr lang="en-US" i="1" dirty="0">
                <a:latin typeface="+mn-lt"/>
              </a:rPr>
              <a:t> = </a:t>
            </a:r>
            <a:r>
              <a:rPr lang="en-US" b="1" dirty="0">
                <a:latin typeface="+mn-lt"/>
              </a:rPr>
              <a:t>b</a:t>
            </a:r>
          </a:p>
          <a:p>
            <a:r>
              <a:rPr lang="en-US" i="1" dirty="0">
                <a:latin typeface="+mn-lt"/>
              </a:rPr>
              <a:t>U</a:t>
            </a:r>
            <a:r>
              <a:rPr lang="en-US" b="1" dirty="0">
                <a:latin typeface="+mn-lt"/>
              </a:rPr>
              <a:t>x</a:t>
            </a:r>
            <a:r>
              <a:rPr lang="en-US" i="1" dirty="0">
                <a:latin typeface="+mn-lt"/>
              </a:rPr>
              <a:t> = </a:t>
            </a:r>
            <a:r>
              <a:rPr lang="en-US" b="1" dirty="0">
                <a:latin typeface="+mn-lt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3203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LU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19200"/>
                <a:ext cx="8839200" cy="5181600"/>
              </a:xfrm>
            </p:spPr>
            <p:txBody>
              <a:bodyPr/>
              <a:lstStyle/>
              <a:p>
                <a:pPr eaLnBrk="1" hangingPunct="1"/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200" b="1" dirty="0"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sz="2200" dirty="0">
                    <a:cs typeface="Times New Roman" panose="02020603050405020304" pitchFamily="18" charset="0"/>
                  </a:rPr>
                  <a:t>   It can be verified that </a:t>
                </a: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2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endParaRPr lang="en-US" altLang="en-US" sz="22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200" dirty="0">
                    <a:cs typeface="Times New Roman" panose="02020603050405020304" pitchFamily="18" charset="0"/>
                  </a:rPr>
                  <a:t>Use this factorization of </a:t>
                </a:r>
                <a:r>
                  <a:rPr lang="en-US" altLang="en-US" sz="2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200" dirty="0">
                    <a:cs typeface="Times New Roman" panose="02020603050405020304" pitchFamily="18" charset="0"/>
                  </a:rPr>
                  <a:t> to solve </a:t>
                </a:r>
                <a:r>
                  <a:rPr lang="en-US" altLang="en-US" sz="2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2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200" i="1" dirty="0">
                    <a:cs typeface="Times New Roman" panose="02020603050405020304" pitchFamily="18" charset="0"/>
                  </a:rPr>
                  <a:t>=</a:t>
                </a:r>
                <a:r>
                  <a:rPr lang="en-US" altLang="en-US" sz="22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200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−9</m:t>
                            </m:r>
                          </m:e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19200"/>
                <a:ext cx="8839200" cy="5181600"/>
              </a:xfrm>
              <a:blipFill>
                <a:blip r:embed="rId4"/>
                <a:stretch>
                  <a:fillRect l="-718" b="-4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6A70677-AB75-9743-BFDC-5607F7269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1875"/>
            <a:ext cx="7315200" cy="215472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379D99E2-2F05-BA48-9E52-2A08CAF89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15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LU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192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50" b="1" dirty="0">
                    <a:cs typeface="Times New Roman" panose="02020603050405020304" pitchFamily="18" charset="0"/>
                  </a:rPr>
                  <a:t>Solution   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The solution of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needs only 6 multiplications and 6 additions, because the arithmetic takes place only in column 5.</a:t>
                </a:r>
              </a:p>
              <a:p>
                <a:pPr marL="0" indent="0" eaLnBrk="1" hangingPunct="1">
                  <a:buNone/>
                </a:pPr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altLang="en-US" sz="24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en-US" sz="24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Then, for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, the “backward” phase of row reduction requires 4 divisions, 6 multiplications, and 6 additions.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19200"/>
                <a:ext cx="8534400" cy="5181600"/>
              </a:xfrm>
              <a:blipFill>
                <a:blip r:embed="rId4"/>
                <a:stretch>
                  <a:fillRect l="-1189" t="-1225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616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LU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334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For instance, creating the zeros in column 4 of [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U   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] requires 1 division in row 4 and 3 multiplication-addition pairs to add multiples of row 4 to the rows above.</a:t>
                </a:r>
              </a:p>
              <a:p>
                <a:pPr eaLnBrk="1" hangingPunct="1"/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e>
                                <m:r>
                                  <a:rPr lang="en-US" altLang="en-US" sz="22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2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2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2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5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50" dirty="0">
                    <a:cs typeface="Times New Roman" panose="02020603050405020304" pitchFamily="18" charset="0"/>
                  </a:rPr>
                  <a:t>To find 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requires 28 arithmetic operations, or “flops” (floating point operations), excluding the cost of finding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. In contrast, row reduction of [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A   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] to [</a:t>
                </a:r>
                <a:r>
                  <a:rPr lang="en-US" altLang="en-US" sz="2750" i="1" dirty="0">
                    <a:cs typeface="Times New Roman" panose="02020603050405020304" pitchFamily="18" charset="0"/>
                  </a:rPr>
                  <a:t>I    </a:t>
                </a:r>
                <a:r>
                  <a:rPr lang="en-US" altLang="en-US" sz="275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50" dirty="0">
                    <a:cs typeface="Times New Roman" panose="02020603050405020304" pitchFamily="18" charset="0"/>
                  </a:rPr>
                  <a:t>] takes 62 operations.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334000"/>
              </a:xfrm>
              <a:blipFill>
                <a:blip r:embed="rId4"/>
                <a:stretch>
                  <a:fillRect l="-1168" t="-1190" r="-175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112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2.5-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>
                <a:latin typeface="Arial" panose="020B0604020202020204" pitchFamily="34" charset="0"/>
              </a:rPr>
              <a:t>Copyright © 2021 Pearson Education, Inc. All Rights Reserved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LU FACTORIZATION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19200"/>
                <a:ext cx="8991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00" dirty="0" smtClean="0">
                    <a:cs typeface="Times New Roman" panose="02020603050405020304" pitchFamily="18" charset="0"/>
                  </a:rPr>
                  <a:t>Suppose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can be reduced to an echelon form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using only row replacements that add a multiple of one row to another below it.</a:t>
                </a:r>
              </a:p>
              <a:p>
                <a:pPr eaLnBrk="1" hangingPunct="1"/>
                <a:r>
                  <a:rPr lang="en-US" altLang="en-US" sz="2600" dirty="0">
                    <a:cs typeface="Times New Roman" panose="02020603050405020304" pitchFamily="18" charset="0"/>
                  </a:rPr>
                  <a:t>In this case, there exist unit lower triangular elementary matrices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600" baseline="-25000" dirty="0">
                    <a:cs typeface="Times New Roman" panose="02020603050405020304" pitchFamily="18" charset="0"/>
                  </a:rPr>
                  <a:t>1 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,…,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sz="2600" baseline="-25000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such that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en-US" sz="26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en-US" sz="26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en-US" altLang="en-US" sz="2600" b="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600" dirty="0"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𝐸𝑝</m:t>
                              </m:r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en-US" sz="26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en-US" sz="2600" b="0" dirty="0">
                  <a:cs typeface="Times New Roman" panose="02020603050405020304" pitchFamily="18" charset="0"/>
                </a:endParaRPr>
              </a:p>
              <a:p>
                <a:pPr eaLnBrk="1" hangingPunct="1">
                  <a:buClr>
                    <a:schemeClr val="bg1"/>
                  </a:buClr>
                </a:pPr>
                <a:r>
                  <a:rPr lang="en-US" altLang="en-US" sz="2600" dirty="0">
                    <a:cs typeface="Times New Roman" panose="02020603050405020304" pitchFamily="18" charset="0"/>
                  </a:rPr>
                  <a:t>where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𝐸𝑝</m:t>
                              </m:r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en-US" sz="26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en-US" sz="2600" baseline="300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600" dirty="0">
                    <a:cs typeface="Times New Roman" panose="02020603050405020304" pitchFamily="18" charset="0"/>
                  </a:rPr>
                  <a:t>It can be shown that products and inverses of unit lower triangular matrices are also unit lower triangular. Thus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is unit lower triangular.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19200"/>
                <a:ext cx="8991600" cy="5181600"/>
              </a:xfrm>
              <a:blipFill rotWithShape="1">
                <a:blip r:embed="rId4"/>
                <a:stretch>
                  <a:fillRect l="-1017" t="-1059" r="-1492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0" y="2845526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1000" y="4628583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782003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uiExpand="1" build="p"/>
      <p:bldP spid="2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12843</TotalTime>
  <Words>1944</Words>
  <Application>Microsoft Office PowerPoint</Application>
  <PresentationFormat>On-screen Show (4:3)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Blends</vt:lpstr>
      <vt:lpstr>Equation</vt:lpstr>
      <vt:lpstr>Matrix Algebra</vt:lpstr>
      <vt:lpstr>MATRIX FACTORIZATIONS</vt:lpstr>
      <vt:lpstr>THE LU FACTORIZATION</vt:lpstr>
      <vt:lpstr>THE LU FACTORIZATION</vt:lpstr>
      <vt:lpstr>THE LU FACTORIZATION</vt:lpstr>
      <vt:lpstr>THE LU FACTORIZATION</vt:lpstr>
      <vt:lpstr>THE LU FACTORIZATION</vt:lpstr>
      <vt:lpstr>THE LU FACTORIZATION</vt:lpstr>
      <vt:lpstr>AN LU FACTORIZATION ALGORITHM</vt:lpstr>
      <vt:lpstr>AN LU FACTORIZATION ALGORITHM</vt:lpstr>
      <vt:lpstr>AN LU FACTORIZATION ALGORITHM</vt:lpstr>
      <vt:lpstr>AN LU FACTORIZATION ALGORITHM</vt:lpstr>
      <vt:lpstr>AN LU FACTORIZATION ALGORITHM</vt:lpstr>
      <vt:lpstr>AN LU FACTORIZATION ALGORITHM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1009</cp:revision>
  <dcterms:created xsi:type="dcterms:W3CDTF">2005-10-22T18:34:54Z</dcterms:created>
  <dcterms:modified xsi:type="dcterms:W3CDTF">2020-10-12T15:58:51Z</dcterms:modified>
</cp:coreProperties>
</file>