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1"/>
  </p:notesMasterIdLst>
  <p:handoutMasterIdLst>
    <p:handoutMasterId r:id="rId12"/>
  </p:handoutMasterIdLst>
  <p:sldIdLst>
    <p:sldId id="475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94660"/>
  </p:normalViewPr>
  <p:slideViewPr>
    <p:cSldViewPr showGuides="1">
      <p:cViewPr varScale="1">
        <p:scale>
          <a:sx n="78" d="100"/>
          <a:sy n="78" d="100"/>
        </p:scale>
        <p:origin x="-384" y="-8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272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926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748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97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61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576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522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3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3.1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3.1-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3.1-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e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xfrm>
            <a:off x="1828800" y="6305550"/>
            <a:ext cx="6934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DETERMINANTS</a:t>
            </a:r>
          </a:p>
        </p:txBody>
      </p:sp>
    </p:spTree>
    <p:extLst>
      <p:ext uri="{BB962C8B-B14F-4D97-AF65-F5344CB8AC3E}">
        <p14:creationId xmlns:p14="http://schemas.microsoft.com/office/powerpoint/2010/main" val="652841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Let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be a 2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2 matrix, 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=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              . The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determinant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is given by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 eaLnBrk="1" hangingPunct="1">
                  <a:buNone/>
                </a:pPr>
                <a:endParaRPr lang="en-US" altLang="en-US" sz="25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5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b="1" dirty="0"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: The matrix      is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formed from the matrix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by removing 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-th row and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j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-th column of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A.</a:t>
                </a:r>
              </a:p>
              <a:p>
                <a:pPr marL="0" indent="0" eaLnBrk="1" hangingPunct="1">
                  <a:buNone/>
                </a:pPr>
                <a:endParaRPr lang="en-US" altLang="en-US" sz="2800" i="1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en-US" sz="2800" b="1" dirty="0" smtClean="0">
                    <a:cs typeface="Times New Roman" panose="02020603050405020304" pitchFamily="18" charset="0"/>
                  </a:rPr>
                  <a:t>Example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If                   , 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 </a:t>
                </a:r>
                <a:endParaRPr lang="en-US" alt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259" t="-1059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3.1-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DETERMINANTS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F8DEE16E-9AB8-4AB9-8142-3ED5EC177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78388"/>
              </p:ext>
            </p:extLst>
          </p:nvPr>
        </p:nvGraphicFramePr>
        <p:xfrm>
          <a:off x="6450022" y="1130300"/>
          <a:ext cx="125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257120" imgH="888840" progId="Equation.DSMT4">
                  <p:embed/>
                </p:oleObj>
              </mc:Choice>
              <mc:Fallback>
                <p:oleObj name="Equation" r:id="rId5" imgW="1257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0022" y="1130300"/>
                        <a:ext cx="12573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E8A35050-9791-4010-80D8-504EAC74A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745855"/>
              </p:ext>
            </p:extLst>
          </p:nvPr>
        </p:nvGraphicFramePr>
        <p:xfrm>
          <a:off x="3124200" y="2416129"/>
          <a:ext cx="234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2349360" imgH="380880" progId="Equation.DSMT4">
                  <p:embed/>
                </p:oleObj>
              </mc:Choice>
              <mc:Fallback>
                <p:oleObj name="Equation" r:id="rId7" imgW="2349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2416129"/>
                        <a:ext cx="234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361965C-15BC-4683-A369-214685DB7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09205"/>
              </p:ext>
            </p:extLst>
          </p:nvPr>
        </p:nvGraphicFramePr>
        <p:xfrm>
          <a:off x="4298950" y="3179929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9" imgW="330120" imgH="431640" progId="Equation.DSMT4">
                  <p:embed/>
                </p:oleObj>
              </mc:Choice>
              <mc:Fallback>
                <p:oleObj name="Equation" r:id="rId9" imgW="330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8950" y="3179929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9B71B73C-C256-41A4-BE4C-2F4652F95E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76126"/>
              </p:ext>
            </p:extLst>
          </p:nvPr>
        </p:nvGraphicFramePr>
        <p:xfrm>
          <a:off x="2816224" y="4371976"/>
          <a:ext cx="149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1" imgW="1498320" imgH="1066680" progId="Equation.DSMT4">
                  <p:embed/>
                </p:oleObj>
              </mc:Choice>
              <mc:Fallback>
                <p:oleObj name="Equation" r:id="rId11" imgW="149832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6224" y="4371976"/>
                        <a:ext cx="14986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740E472F-5E50-43C8-A0C7-9B93F54DF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09375"/>
              </p:ext>
            </p:extLst>
          </p:nvPr>
        </p:nvGraphicFramePr>
        <p:xfrm>
          <a:off x="5257800" y="4546600"/>
          <a:ext cx="1384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3" imgW="1384200" imgH="711000" progId="Equation.DSMT4">
                  <p:embed/>
                </p:oleObj>
              </mc:Choice>
              <mc:Fallback>
                <p:oleObj name="Equation" r:id="rId13" imgW="1384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0" y="4546600"/>
                        <a:ext cx="1384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4605453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then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01870"/>
              </p:ext>
            </p:extLst>
          </p:nvPr>
        </p:nvGraphicFramePr>
        <p:xfrm>
          <a:off x="6553200" y="4572000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5" imgW="1917360" imgH="711000" progId="Equation.DSMT4">
                  <p:embed/>
                </p:oleObj>
              </mc:Choice>
              <mc:Fallback>
                <p:oleObj name="Equation" r:id="rId15" imgW="1917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0"/>
                        <a:ext cx="191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915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3.1-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For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≥ 2, the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determinant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an </a:t>
                </a: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matrix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sz="2700" i="1" dirty="0" err="1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i="1" baseline="-25000" dirty="0" err="1">
                    <a:cs typeface="Times New Roman" panose="02020603050405020304" pitchFamily="18" charset="0"/>
                  </a:rPr>
                  <a:t>ij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] is given by </a:t>
                </a:r>
              </a:p>
              <a:p>
                <a:pPr marL="0" indent="0" eaLnBrk="1" hangingPunct="1">
                  <a:buNone/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5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en-US" sz="25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en-US" sz="2500" i="1" dirty="0"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sz="25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en-US" sz="25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func>
                            <m:funcPr>
                              <m:ctrlPr>
                                <a:rPr lang="en-US" altLang="en-US" sz="25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nor/>
                                </m:rPr>
                                <a:rPr lang="en-US" altLang="en-US" sz="25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altLang="en-US" sz="2500" i="1" dirty="0"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en-US" sz="25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en-US" sz="25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en-US" sz="25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m:rPr>
                                  <m:nor/>
                                </m:rPr>
                                <a:rPr lang="en-US" altLang="en-US" sz="25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det</m:t>
                              </m:r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m:rPr>
                                  <m:nor/>
                                </m:rPr>
                                <a:rPr lang="en-US" altLang="en-US" sz="2500" i="1" dirty="0"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en-US" sz="25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d>
                                <m:dPr>
                                  <m:ctrlPr>
                                    <a:rPr lang="en-US" altLang="en-US" sz="25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sz="2500" b="0" i="1" spc="-100" baseline="30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sz="2500" b="0" i="1" spc="-100" baseline="1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en-US" sz="2500" b="0" i="1" baseline="3000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sz="25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en-US" sz="2500" i="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en-US" sz="2500" b="0" i="1" baseline="-2500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det</m:t>
                              </m:r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m:rPr>
                                  <m:nor/>
                                </m:rPr>
                                <a:rPr lang="en-US" altLang="en-US" sz="2500" i="1" dirty="0"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en-US" sz="25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sz="25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5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500" b="0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sz="25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  <m:brk m:alnAt="23"/>
                          </m:rPr>
                          <a:rPr lang="en-US" altLang="en-US" sz="25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en-US" sz="25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ctrlPr>
                              <a:rPr lang="en-US" altLang="en-US" sz="2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en-US" sz="2500" b="0" i="1" spc="-100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2500" b="0" i="1" spc="-100" baseline="14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sz="2500" b="0" i="1" spc="-100" baseline="30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en-US" sz="2500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5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en-US" sz="2500" b="0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en-US" sz="2500" b="0" i="1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en-US" sz="25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5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5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en-US" sz="2500" b="0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en-US" sz="2500" b="0" i="1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nary>
                  </m:oMath>
                </a14:m>
                <a:endParaRPr lang="en-US" alt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1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731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3.1-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Example 1 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Compute the determinant of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Compute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    det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11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det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11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–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12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det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12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+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13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det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13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eaLnBrk="1" hangingPunct="1">
                  <a:buNone/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=1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+0 </m:t>
                    </m:r>
                    <m:r>
                      <m:rPr>
                        <m:sty m:val="p"/>
                      </m:rPr>
                      <a:rPr lang="en-US" alt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600" dirty="0">
                    <a:cs typeface="Times New Roman" panose="02020603050405020304" pitchFamily="18" charset="0"/>
                  </a:rPr>
                  <a:t>              = 1(0 – 2) – 5(0 – 0) + 0(– 4 – 0) = – 2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1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580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3.1-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3820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Another common notation for the determinant of a matrix uses a pair of vertical lines in place of brackets. 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Thus the calculation in Example 1 can be written as</a:t>
                </a: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500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det</m:t>
                      </m:r>
                      <m:r>
                        <m:rPr>
                          <m:nor/>
                        </m:rPr>
                        <a:rPr lang="en-US" alt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500" i="1" dirty="0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5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5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5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5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5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5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5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5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5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=…=−2</m:t>
                      </m:r>
                    </m:oMath>
                  </m:oMathPara>
                </a14:m>
                <a:endParaRPr lang="en-US" altLang="en-US" sz="2500" dirty="0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1800"/>
                  </a:spcBef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To state the next theorem, it is convenient to write the definition of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in a slightly different form. Given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/>
                </a:r>
                <a:br>
                  <a:rPr lang="en-US" altLang="en-US" sz="2700" dirty="0" smtClean="0">
                    <a:cs typeface="Times New Roman" panose="02020603050405020304" pitchFamily="18" charset="0"/>
                  </a:rPr>
                </a:br>
                <a:r>
                  <a:rPr lang="en-US" altLang="en-US" sz="2700" i="1" dirty="0" smtClean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= [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ij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], the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700" b="1" i="1" dirty="0">
                    <a:cs typeface="Times New Roman" panose="02020603050405020304" pitchFamily="18" charset="0"/>
                  </a:rPr>
                  <a:t>i, j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)-cofactor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the number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ij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given by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en-US" sz="2400" i="1" baseline="-25000" dirty="0">
                        <a:cs typeface="Times New Roman" panose="02020603050405020304" pitchFamily="18" charset="0"/>
                      </a:rPr>
                      <m:t>ij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US" altLang="en-US" sz="2600" b="0" i="1" spc="-100" baseline="30000" smtClean="0"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en-US" sz="2600" b="0" i="1" spc="-100" baseline="14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600" b="0" i="1" spc="-100" baseline="30000" smtClean="0"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altLang="en-US" sz="2600" b="0" i="1" spc="-100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6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m:rPr>
                        <m:nor/>
                      </m:rPr>
                      <a:rPr lang="en-US" altLang="en-US" sz="26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6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en-US" sz="2600" b="0" i="1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ij</m:t>
                    </m:r>
                  </m:oMath>
                </a14:m>
                <a:r>
                  <a:rPr lang="en-US" alt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en-US" sz="2600" baseline="-25000" dirty="0">
                    <a:cs typeface="Times New Roman" panose="02020603050405020304" pitchFamily="18" charset="0"/>
                  </a:rPr>
                  <a:t>	</a:t>
                </a:r>
                <a:endParaRPr lang="en-US" alt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382000" cy="5181600"/>
              </a:xfrm>
              <a:blipFill rotWithShape="1">
                <a:blip r:embed="rId4"/>
                <a:stretch>
                  <a:fillRect l="-1164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506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3.1-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m:rPr>
                        <m:nor/>
                      </m:rPr>
                      <a:rPr lang="en-US" altLang="en-US" sz="27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i="1" dirty="0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m:rPr>
                        <m:nor/>
                      </m:rPr>
                      <a:rPr lang="en-US" altLang="en-US" sz="28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m:rPr>
                        <m:nor/>
                      </m:rPr>
                      <a:rPr lang="en-US" altLang="en-US" sz="28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en-US" sz="28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sz="2700" i="1" baseline="-25000"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altLang="en-US" sz="2700" i="1" baseline="-250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This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formula is called a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cofactor expansion across the first row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</a:t>
                </a:r>
              </a:p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 The determinant of an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matrix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can be computed by a cofactor across any row or down any column. </a:t>
                </a:r>
                <a:endParaRPr lang="en-US" altLang="en-US" sz="2700" dirty="0" smtClean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expansion across the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i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th row using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cofactors is</a:t>
                </a: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det</m:t>
                      </m:r>
                      <m:r>
                        <m:rPr>
                          <m:nor/>
                        </m:rPr>
                        <a:rPr lang="en-US" altLang="en-US" sz="2700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700" i="1" dirty="0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800" i="1" dirty="0"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sz="2800" i="1" dirty="0"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en-US" sz="2700" i="1" baseline="-25000"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altLang="en-US" sz="2800" i="1" dirty="0"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cofactor expansion down the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j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th column is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det</m:t>
                      </m:r>
                      <m:r>
                        <m:rPr>
                          <m:nor/>
                        </m:rPr>
                        <a:rPr lang="en-US" altLang="en-US" sz="2700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700" i="1" dirty="0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700" i="1" baseline="-25000"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en-US" sz="2800" i="1" dirty="0"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700" i="1" baseline="-25000">
                          <a:cs typeface="Times New Roman" panose="02020603050405020304" pitchFamily="18" charset="0"/>
                        </a:rPr>
                        <m:t>j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sz="2700" i="1" baseline="-25000"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en-US" sz="2800" i="1" dirty="0"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sz="2700" i="1" baseline="-25000">
                          <a:cs typeface="Times New Roman" panose="02020603050405020304" pitchFamily="18" charset="0"/>
                        </a:rPr>
                        <m:t>j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en-US" sz="2700" i="1" baseline="-2500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2700" b="0" i="1" baseline="-25000" smtClean="0"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en-US" sz="2800" i="1" dirty="0"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en-US" sz="2700" b="0" i="1" baseline="-25000" smtClean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2700" i="1" baseline="-25000">
                          <a:cs typeface="Times New Roman" panose="02020603050405020304" pitchFamily="18" charset="0"/>
                        </a:rPr>
                        <m:t>j</m:t>
                      </m:r>
                    </m:oMath>
                  </m:oMathPara>
                </a14:m>
                <a:endParaRPr lang="en-US" altLang="en-US" sz="2700" i="1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4"/>
                <a:stretch>
                  <a:fillRect l="-1185" t="-101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11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3.1-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534400" cy="5410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Example 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Use a cofactor expansion across the third row to compute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where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700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Compute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:r>
                  <a:rPr lang="en-US" altLang="en-US" sz="2400" i="1" dirty="0" smtClean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  <m:r>
                      <m:rPr>
                        <m:nor/>
                      </m:rPr>
                      <a:rPr lang="en-US" altLang="en-US" sz="24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4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m:rPr>
                        <m:nor/>
                      </m:rPr>
                      <a:rPr lang="en-US" altLang="en-US" sz="24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4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33</m:t>
                    </m:r>
                    <m:r>
                      <m:rPr>
                        <m:nor/>
                      </m:rPr>
                      <a:rPr lang="en-US" altLang="en-US" sz="24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33</m:t>
                    </m:r>
                  </m:oMath>
                </a14:m>
                <a:endParaRPr lang="en-US" altLang="en-US" sz="24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sz="2000" b="0" i="1" spc="-150" baseline="30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sz="2000" b="0" i="1" spc="-150" baseline="14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000" b="0" i="1" spc="-150" baseline="30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0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0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m:rPr>
                          <m:nor/>
                        </m:rPr>
                        <a:rPr lang="en-US" altLang="en-US" sz="2000" b="0" i="0" smtClean="0">
                          <a:cs typeface="Times New Roman" panose="02020603050405020304" pitchFamily="18" charset="0"/>
                        </a:rPr>
                        <m:t>det</m:t>
                      </m:r>
                      <m:r>
                        <m:rPr>
                          <m:nor/>
                        </m:rP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0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sz="2000" b="0" i="1" spc="-150" baseline="30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sz="2000" b="0" i="1" spc="-150" baseline="16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000" b="0" i="1" spc="-150" baseline="30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sz="20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0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func>
                        <m:funcPr>
                          <m:ctrlPr>
                            <a:rPr lang="en-US" alt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en-US" sz="2000" b="0" i="0" smtClean="0"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000" b="0" i="1" smtClean="0"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en-US" sz="20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en-US" sz="2000" i="1" spc="-150" baseline="30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en-US" sz="2000" i="1" spc="-150" baseline="16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en-US" sz="2000" i="1" spc="-150" baseline="30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en-US" sz="2000" i="1"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en-US" sz="20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  <m:func>
                            <m:funcPr>
                              <m:ctrlPr>
                                <a:rPr lang="en-US" alt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nor/>
                                </m:rPr>
                                <a:rPr lang="en-US" altLang="en-US" sz="2000" b="0" i="0" smtClean="0">
                                  <a:cs typeface="Times New Roman" panose="020206030504050203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en-US" sz="20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000">
                        <a:latin typeface="Cambria Math"/>
                        <a:cs typeface="Times New Roman" panose="02020603050405020304" pitchFamily="18" charset="0"/>
                      </a:rPr>
                      <m:t>=0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>
                                  <a:latin typeface="Cambria Math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00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00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>
                        <a:latin typeface="Cambria Math"/>
                        <a:cs typeface="Times New Roman" panose="02020603050405020304" pitchFamily="18" charset="0"/>
                      </a:rPr>
                      <m:t>−(−2)</m:t>
                    </m:r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 </a:t>
                </a:r>
                <a:endParaRPr lang="en-US" altLang="en-US" sz="2400" dirty="0" smtClean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= 0 + 2(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1) + 0 =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534400" cy="5410200"/>
              </a:xfrm>
              <a:blipFill rotWithShape="1">
                <a:blip r:embed="rId3"/>
                <a:stretch>
                  <a:fillRect l="-1429" t="-1015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350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3.1-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01782"/>
                <a:ext cx="8534400" cy="4953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2: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a triangular matrix, then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the product of the entries on the main diagonal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en-US" altLang="en-US" sz="2800" b="1" dirty="0">
                    <a:cs typeface="Times New Roman" panose="02020603050405020304" pitchFamily="18" charset="0"/>
                  </a:rPr>
                  <a:t>Example 3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 Use a cofactor down the first column to compute det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, where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 Compute det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en-US" sz="20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20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0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sz="20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000" b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en-US" sz="20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000" b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en-US" sz="2000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en-US" sz="20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en-US" sz="20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2000" b="0" i="1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000" i="1" baseline="1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000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(3)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ts val="1200"/>
                  </a:spcBef>
                  <a:buNone/>
                </a:pPr>
                <a:r>
                  <a:rPr lang="en-US" altLang="en-US" sz="20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(3)(−4)(2)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en-US" sz="2000" dirty="0">
                    <a:cs typeface="Times New Roman" panose="02020603050405020304" pitchFamily="18" charset="0"/>
                  </a:rPr>
                  <a:t>24</a:t>
                </a:r>
              </a:p>
              <a:p>
                <a:pPr eaLnBrk="1" hangingPunct="1"/>
                <a:endParaRPr lang="en-US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1782"/>
                <a:ext cx="8534400" cy="4953000"/>
              </a:xfrm>
              <a:blipFill rotWithShape="1">
                <a:blip r:embed="rId4"/>
                <a:stretch>
                  <a:fillRect l="-1214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976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3.1-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REASONABLE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01782"/>
                <a:ext cx="8534400" cy="4953000"/>
              </a:xfrm>
            </p:spPr>
            <p:txBody>
              <a:bodyPr/>
              <a:lstStyle/>
              <a:p>
                <a:r>
                  <a:rPr lang="en-US" dirty="0" smtClean="0"/>
                  <a:t>If </a:t>
                </a:r>
                <a:r>
                  <a:rPr lang="en-US" i="1" dirty="0"/>
                  <a:t>p</a:t>
                </a:r>
                <a:r>
                  <a:rPr lang="en-US" dirty="0"/>
                  <a:t> is the product of the </a:t>
                </a:r>
                <a:r>
                  <a:rPr lang="en-US" i="1" dirty="0"/>
                  <a:t>n</a:t>
                </a:r>
                <a:r>
                  <a:rPr lang="en-US" dirty="0"/>
                  <a:t> largest elements in absolute value (the same number may be repeated if it occurs more than once as a matrix entry), then the determinant of </a:t>
                </a:r>
                <a:r>
                  <a:rPr lang="en-US" i="1" dirty="0"/>
                  <a:t>A </a:t>
                </a:r>
                <a:r>
                  <a:rPr lang="en-US" dirty="0"/>
                  <a:t>must be between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i="1" dirty="0"/>
                  <a:t>np</a:t>
                </a:r>
                <a:r>
                  <a:rPr lang="en-US" dirty="0"/>
                  <a:t> and </a:t>
                </a:r>
                <a:r>
                  <a:rPr lang="en-US" i="1" dirty="0"/>
                  <a:t>np</a:t>
                </a:r>
                <a:r>
                  <a:rPr lang="en-US" dirty="0"/>
                  <a:t>.</a:t>
                </a:r>
              </a:p>
              <a:p>
                <a:r>
                  <a:rPr lang="en-US" altLang="en-US" sz="2800" b="1" dirty="0">
                    <a:cs typeface="Times New Roman" panose="02020603050405020304" pitchFamily="18" charset="0"/>
                  </a:rPr>
                  <a:t>Example: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en-US" sz="2400" dirty="0" smtClean="0">
                        <a:cs typeface="Times New Roman" panose="020206030504050203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en-US" altLang="en-US" sz="2400" b="0" dirty="0" smtClean="0">
                        <a:cs typeface="Times New Roman" panose="02020603050405020304" pitchFamily="18" charset="0"/>
                      </a:rPr>
                      <m:t>56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(3)(7)(6)(6)      det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A      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(3)(7)(6)(6) = 756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1782"/>
                <a:ext cx="8534400" cy="4953000"/>
              </a:xfrm>
              <a:blipFill rotWithShape="1">
                <a:blip r:embed="rId4"/>
                <a:stretch>
                  <a:fillRect l="-1571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529BA351-F925-43B8-80C7-4088CC314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841561"/>
              </p:ext>
            </p:extLst>
          </p:nvPr>
        </p:nvGraphicFramePr>
        <p:xfrm>
          <a:off x="3733800" y="548640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548640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E80641C5-1E52-486F-BB2F-D15187F63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48830"/>
              </p:ext>
            </p:extLst>
          </p:nvPr>
        </p:nvGraphicFramePr>
        <p:xfrm>
          <a:off x="4800600" y="5486400"/>
          <a:ext cx="1968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9" imgW="197040" imgH="234739" progId="Equation.DSMT4">
                  <p:embed/>
                </p:oleObj>
              </mc:Choice>
              <mc:Fallback>
                <p:oleObj name="Equation" r:id="rId9" imgW="197040" imgH="2347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5486400"/>
                        <a:ext cx="19685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673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12489</TotalTime>
  <Words>831</Words>
  <Application>Microsoft Office PowerPoint</Application>
  <PresentationFormat>On-screen Show (4:3)</PresentationFormat>
  <Paragraphs>87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Blends</vt:lpstr>
      <vt:lpstr>Equation</vt:lpstr>
      <vt:lpstr>Determinants</vt:lpstr>
      <vt:lpstr>INTRODUCTION TO DETERMINANTS</vt:lpstr>
      <vt:lpstr>INTRODUCTION TO DETERMINANTS</vt:lpstr>
      <vt:lpstr>INTRODUCTION TO DETERMINANTS</vt:lpstr>
      <vt:lpstr>INTRODUCTION TO DETERMINANTS</vt:lpstr>
      <vt:lpstr>INTRODUCTION TO DETERMINANTS</vt:lpstr>
      <vt:lpstr>INTRODUCTION TO DETERMINANTS</vt:lpstr>
      <vt:lpstr>INTRODUCTION TO DETERMINANTS</vt:lpstr>
      <vt:lpstr>REASONABLE ANSWERS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1058</cp:revision>
  <dcterms:created xsi:type="dcterms:W3CDTF">2005-10-22T18:34:54Z</dcterms:created>
  <dcterms:modified xsi:type="dcterms:W3CDTF">2020-10-12T16:15:37Z</dcterms:modified>
</cp:coreProperties>
</file>