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5"/>
  </p:notesMasterIdLst>
  <p:handoutMasterIdLst>
    <p:handoutMasterId r:id="rId26"/>
  </p:handoutMasterIdLst>
  <p:sldIdLst>
    <p:sldId id="475" r:id="rId2"/>
    <p:sldId id="476" r:id="rId3"/>
    <p:sldId id="477" r:id="rId4"/>
    <p:sldId id="478" r:id="rId5"/>
    <p:sldId id="479" r:id="rId6"/>
    <p:sldId id="480" r:id="rId7"/>
    <p:sldId id="481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93" r:id="rId20"/>
    <p:sldId id="494" r:id="rId21"/>
    <p:sldId id="495" r:id="rId22"/>
    <p:sldId id="496" r:id="rId23"/>
    <p:sldId id="497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C97"/>
    <a:srgbClr val="D7791B"/>
    <a:srgbClr val="4C7816"/>
    <a:srgbClr val="528218"/>
    <a:srgbClr val="B6CEAA"/>
    <a:srgbClr val="ADC8A0"/>
    <a:srgbClr val="007F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0" autoAdjust="0"/>
    <p:restoredTop sz="94660"/>
  </p:normalViewPr>
  <p:slideViewPr>
    <p:cSldViewPr showGuides="1">
      <p:cViewPr>
        <p:scale>
          <a:sx n="80" d="100"/>
          <a:sy n="80" d="100"/>
        </p:scale>
        <p:origin x="-312" y="24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54A79F7-0D57-4CDD-B304-D03B681CF4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176B24-C323-445C-B0D2-522FB92C13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40936C8-C03C-449C-93C6-A9BC652B053F}" type="datetimeFigureOut">
              <a:rPr lang="en-US" altLang="en-US"/>
              <a:pPr>
                <a:defRPr/>
              </a:pPr>
              <a:t>10/27/2020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E54569-52F8-43BD-B404-5CB1A3BC22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864CC04-B7F4-4A9E-B17B-03C03BC5D4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27EC46F-5A9F-4DE2-BB4C-874D5BAC45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1459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1B0B9DE2-22D3-4711-AE76-7F664188E1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195821BF-E2E9-4273-9771-D6FBACB1E19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D00A4E5B-9647-442D-BF98-0CD763FFCD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E7898680-F50D-481D-A047-F4EB4A55C1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xmlns="" id="{80FB1D72-7532-421E-B942-CECDC281390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xmlns="" id="{B56F892F-FC74-4B8C-91FB-EF7EEB167C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40C059F-C707-45E6-900E-B4606CF99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348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A9C20A67-9360-415D-8A66-BED502C09899}" type="slidenum">
              <a:rPr lang="en-US" altLang="en-US" sz="1200">
                <a:latin typeface="Arial" panose="020B0604020202020204" pitchFamily="34" charset="0"/>
              </a:rPr>
              <a:pPr algn="r"/>
              <a:t>1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8495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10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2942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11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22155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12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5201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13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0653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14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8806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15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5172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16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5315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17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0664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18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9335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19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550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2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3364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20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97858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21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5514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22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7457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23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96403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3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6436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4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1714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5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4567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6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155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7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4467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8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9529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9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022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>
            <a:extLst>
              <a:ext uri="{FF2B5EF4-FFF2-40B4-BE49-F238E27FC236}">
                <a16:creationId xmlns:a16="http://schemas.microsoft.com/office/drawing/2014/main" xmlns="" id="{32862AC4-6A41-48B8-BE1D-81AC9810ED7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14" descr="Pink tissue paper">
            <a:extLst>
              <a:ext uri="{FF2B5EF4-FFF2-40B4-BE49-F238E27FC236}">
                <a16:creationId xmlns:a16="http://schemas.microsoft.com/office/drawing/2014/main" xmlns="" id="{032A4514-26CB-49AF-ADF8-1E49424608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en-US" sz="4200" b="1" dirty="0" smtClean="0">
                <a:solidFill>
                  <a:srgbClr val="4C7816"/>
                </a:solidFill>
                <a:latin typeface="Arial" panose="020B0604020202020204" pitchFamily="34" charset="0"/>
                <a:ea typeface="+mn-ea"/>
              </a:rPr>
              <a:t>3</a:t>
            </a:r>
            <a:endParaRPr lang="en-US" altLang="en-US" sz="4200" b="1" dirty="0">
              <a:solidFill>
                <a:srgbClr val="4C7816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6" name="Text Box 15" descr="Pink tissue paper">
            <a:extLst>
              <a:ext uri="{FF2B5EF4-FFF2-40B4-BE49-F238E27FC236}">
                <a16:creationId xmlns:a16="http://schemas.microsoft.com/office/drawing/2014/main" xmlns="" id="{C62599FA-CAA0-45A4-BCEC-DB2CA5BD92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3200" b="1" dirty="0" smtClean="0">
                <a:solidFill>
                  <a:srgbClr val="CD8019"/>
                </a:solidFill>
                <a:latin typeface="Arial" panose="020B0604020202020204" pitchFamily="34" charset="0"/>
                <a:ea typeface="+mn-ea"/>
              </a:rPr>
              <a:t>3.3</a:t>
            </a:r>
            <a:endParaRPr lang="en-US" altLang="en-US" sz="3200" b="1" dirty="0">
              <a:solidFill>
                <a:srgbClr val="CD8019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7" name="Line 21">
            <a:extLst>
              <a:ext uri="{FF2B5EF4-FFF2-40B4-BE49-F238E27FC236}">
                <a16:creationId xmlns:a16="http://schemas.microsoft.com/office/drawing/2014/main" xmlns="" id="{78033545-443D-42C9-903A-7276EB91EE89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>
            <a:extLst>
              <a:ext uri="{FF2B5EF4-FFF2-40B4-BE49-F238E27FC236}">
                <a16:creationId xmlns:a16="http://schemas.microsoft.com/office/drawing/2014/main" xmlns="" id="{BF932F74-A41D-4807-9315-3994AABCE316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4">
            <a:extLst>
              <a:ext uri="{FF2B5EF4-FFF2-40B4-BE49-F238E27FC236}">
                <a16:creationId xmlns:a16="http://schemas.microsoft.com/office/drawing/2014/main" xmlns="" id="{1A6AA106-0457-4981-8351-3388B0A9470E}"/>
              </a:ext>
            </a:extLst>
          </p:cNvPr>
          <p:cNvSpPr>
            <a:spLocks noChangeShapeType="1"/>
          </p:cNvSpPr>
          <p:nvPr userDrawn="1"/>
        </p:nvSpPr>
        <p:spPr bwMode="auto">
          <a:xfrm rot="162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xmlns="" id="{66AA791A-71B8-4871-B335-2F474010A252}"/>
              </a:ext>
            </a:extLst>
          </p:cNvPr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2147483646 w 96"/>
              <a:gd name="T3" fmla="*/ 0 h 192"/>
              <a:gd name="T4" fmla="*/ 2147483646 w 96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5" descr="Pearson Logo">
            <a:extLst>
              <a:ext uri="{FF2B5EF4-FFF2-40B4-BE49-F238E27FC236}">
                <a16:creationId xmlns:a16="http://schemas.microsoft.com/office/drawing/2014/main" xmlns="" id="{C80A7C7F-827F-489C-8EC4-D404C5B5C0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6" descr="Lay Linear Algebra 6e cover.png">
            <a:extLst>
              <a:ext uri="{FF2B5EF4-FFF2-40B4-BE49-F238E27FC236}">
                <a16:creationId xmlns:a16="http://schemas.microsoft.com/office/drawing/2014/main" xmlns="" id="{1B9A7D2E-8FA5-4083-B405-14651D3737B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044700"/>
            <a:ext cx="3273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Row Reduction and Echelon Forms</a:t>
            </a:r>
          </a:p>
        </p:txBody>
      </p:sp>
      <p:sp>
        <p:nvSpPr>
          <p:cNvPr id="13" name="Footer Placeholder 9">
            <a:extLst>
              <a:ext uri="{FF2B5EF4-FFF2-40B4-BE49-F238E27FC236}">
                <a16:creationId xmlns:a16="http://schemas.microsoft.com/office/drawing/2014/main" xmlns="" id="{6D640E4E-3DC8-4088-B6DD-2F737DED12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690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D799E24B-8B6E-4B43-ADFF-FCD7DFDA4D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5A033D27-E327-42A3-9746-8A207BC85F37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29F723F1-4E22-4D81-A9FE-D2E5F8A8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16590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60DB6F84-7DA6-477F-BEB9-FA65C2BF4B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AD79D73D-2508-4B68-8208-CFE0C7343404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5A0EFB30-14FB-466A-B471-261979D7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356005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83398FE-4112-4789-ACA6-7A9A82CBEE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A3BAD3DB-055A-40B1-A4D9-C05F99E3475F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xmlns="" id="{376A483A-0A24-4E8C-BD78-FC9D8062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97835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B85B59A2-63DD-42E4-9F3B-BE640F1D05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4448BBAC-BE64-457F-86C7-F045323587B1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2DCCD288-D79B-4C55-AE70-8F418F5D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34514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B1B84D0A-FCC8-4AA6-AB00-DDFAD47CAF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0632A9B-4C5B-4EC9-842F-C03C877E4966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01EFFD70-1862-419F-A3C4-55BB3D30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40529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74D347A7-1292-434F-985E-F0CCE65665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3D818566-A512-450D-B405-9C43AE8B701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xmlns="" id="{97EFE43B-F70C-4E2A-AD84-886BE4F8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322563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CAFD7CEA-7F9C-4DA6-8D41-013BB68FCE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Slide 3.3- </a:t>
            </a:r>
            <a:fld id="{3C68F6FB-E98E-46B9-BF9E-8028EC4926D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832BD945-4FDE-4F89-AD9F-67F4F463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29863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5FD745D5-B93A-445A-AE88-94C29DE7A5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13E5C302-AB48-41F0-9BB0-E9FBDD96393E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1ED4B8F2-9790-44C9-A688-67C1E102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30661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30B8EEDB-35CC-4CE1-B350-23616945FD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B5B7004E-FF89-4ACE-944C-09A5FC52B851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8BFEBB7B-1F08-459A-BD0A-BF9CEF79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56328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E2466A1E-CBA8-48BF-A684-539C50C39E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3047EB2-A262-45A5-ACC9-E158AD4CB85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xmlns="" id="{E6246698-B59B-43F7-AD47-D72ADE48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377285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536C7A3-2810-4DBF-A90B-6955018A44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8BA14E9D-B97E-47E6-A7B7-2965A2780197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xmlns="" id="{587669E9-8B86-4CD5-A650-87F30F49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67132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E4FD6BC2-DE2E-4F3C-9350-975EB5210A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E42163C8-B72B-4DB5-8E3B-FE3E352D394F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3" name="Footer Placeholder 9">
            <a:extLst>
              <a:ext uri="{FF2B5EF4-FFF2-40B4-BE49-F238E27FC236}">
                <a16:creationId xmlns:a16="http://schemas.microsoft.com/office/drawing/2014/main" xmlns="" id="{252663BB-A9A9-44C2-B73A-AC469794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9684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84192647-EFC3-4861-9C79-9427839390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77D77682-A72A-439C-92B9-08BF9F1C7A2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8227C173-777A-40D5-946E-7489D6F4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54110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53752A0F-4269-4FF4-B5B6-AF5938DE7D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C49DDCE-4702-40F9-8F58-19E5EE9F3FB4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AA4E05BA-8F43-4BEB-8904-5EC6A5B4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08697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xmlns="" id="{9F2B5A77-6BB4-4768-8D29-9C473494F4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3.3- </a:t>
            </a:r>
            <a:fld id="{9CACAE2B-D194-4FD7-8D49-2453B9E4AFC9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xmlns="" id="{69BF9965-EB80-4604-AA6E-BBD05A278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xmlns="" id="{DD345F53-FB5B-4223-856C-10612F853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CE7EF3A0-73B5-4FDC-8957-A72BCED87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Symbol" panose="05050102010706020507" pitchFamily="18" charset="2"/>
              <a:buNone/>
              <a:defRPr sz="120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  <p:sp>
        <p:nvSpPr>
          <p:cNvPr id="1030" name="Line 13">
            <a:extLst>
              <a:ext uri="{FF2B5EF4-FFF2-40B4-BE49-F238E27FC236}">
                <a16:creationId xmlns:a16="http://schemas.microsoft.com/office/drawing/2014/main" xmlns="" id="{F389010D-C9EC-432C-AD53-9014BC08ACE1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1" name="Picture 6" descr="Pearson Logo">
            <a:extLst>
              <a:ext uri="{FF2B5EF4-FFF2-40B4-BE49-F238E27FC236}">
                <a16:creationId xmlns:a16="http://schemas.microsoft.com/office/drawing/2014/main" xmlns="" id="{3F02607B-4AED-4A78-B7FC-1D856CCF1B35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9"/>
          <p:cNvSpPr>
            <a:spLocks noGrp="1"/>
          </p:cNvSpPr>
          <p:nvPr>
            <p:ph type="ftr" sz="quarter" idx="10"/>
          </p:nvPr>
        </p:nvSpPr>
        <p:spPr bwMode="auto">
          <a:xfrm>
            <a:off x="1828800" y="6305550"/>
            <a:ext cx="6934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Determinants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819400"/>
            <a:ext cx="4800600" cy="3352800"/>
          </a:xfrm>
        </p:spPr>
        <p:txBody>
          <a:bodyPr/>
          <a:lstStyle/>
          <a:p>
            <a:pPr eaLnBrk="1" hangingPunct="1"/>
            <a:r>
              <a:rPr lang="en-US" altLang="en-US" dirty="0"/>
              <a:t>CRAMER’S RULE, VOLUME, AND LINEAR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41093431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3.3-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10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DETERMINANTS AS AREA OR VOLUME</a:t>
            </a:r>
            <a:endParaRPr lang="en-US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371600"/>
                <a:ext cx="86868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00" b="1" dirty="0">
                    <a:solidFill>
                      <a:srgbClr val="077C97"/>
                    </a:solidFill>
                    <a:cs typeface="Times New Roman" panose="02020603050405020304" pitchFamily="18" charset="0"/>
                  </a:rPr>
                  <a:t>Theorem 9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:  If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is a </a:t>
                </a:r>
                <a14:m>
                  <m:oMath xmlns:m="http://schemas.openxmlformats.org/officeDocument/2006/math"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matrix, the area of the parallelogram determined by the columns of 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is |det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A|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. </a:t>
                </a:r>
                <a:endParaRPr lang="en-US" altLang="en-US" sz="2700" dirty="0" smtClean="0">
                  <a:cs typeface="Times New Roman" panose="02020603050405020304" pitchFamily="18" charset="0"/>
                </a:endParaRPr>
              </a:p>
              <a:p>
                <a:pPr eaLnBrk="1" hangingPunct="1"/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dirty="0" smtClean="0">
                    <a:cs typeface="Times New Roman" panose="02020603050405020304" pitchFamily="18" charset="0"/>
                  </a:rPr>
                  <a:t>If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is a </a:t>
                </a:r>
                <a14:m>
                  <m:oMath xmlns:m="http://schemas.openxmlformats.org/officeDocument/2006/math"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matrix, the volume of the parallelepiped determined by the columns of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is |det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A|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.</a:t>
                </a:r>
              </a:p>
              <a:p>
                <a:pPr eaLnBrk="1" hangingPunct="1"/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b="1" dirty="0">
                    <a:cs typeface="Times New Roman" panose="02020603050405020304" pitchFamily="18" charset="0"/>
                  </a:rPr>
                  <a:t>Proof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 The theorem is obviously true for any </a:t>
                </a:r>
                <a14:m>
                  <m:oMath xmlns:m="http://schemas.openxmlformats.org/officeDocument/2006/math"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diagonal matrix: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en-US" sz="27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en-US" sz="2700" b="0" i="0" smtClean="0">
                              <a:cs typeface="Times New Roman" panose="02020603050405020304" pitchFamily="18" charset="0"/>
                            </a:rPr>
                            <m:t>det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7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en-US" sz="27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  <m:brk m:alnAt="7"/>
                                      </m:rPr>
                                      <a:rPr lang="en-US" altLang="en-US" sz="2700" b="0" i="1" smtClean="0"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  <m:e>
                                    <m:r>
                                      <a:rPr lang="en-US" altLang="en-US" sz="27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27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en-US" sz="2700" b="0" i="1" smtClean="0"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en-US" sz="27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sz="27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en-US" sz="2700" b="0" i="1" smtClean="0">
                              <a:cs typeface="Times New Roman" panose="02020603050405020304" pitchFamily="18" charset="0"/>
                            </a:rPr>
                            <m:t>ad</m:t>
                          </m:r>
                        </m:e>
                      </m:d>
                      <m:r>
                        <a:rPr lang="en-US" altLang="en-US" sz="27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sz="27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sz="27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en-US" sz="2700" b="0" i="1" smtClean="0">
                                  <a:cs typeface="Times New Roman" panose="02020603050405020304" pitchFamily="18" charset="0"/>
                                </a:rPr>
                                <m:t>area</m:t>
                              </m:r>
                              <m:r>
                                <m:rPr>
                                  <m:nor/>
                                </m:rPr>
                                <a:rPr lang="en-US" altLang="en-US" sz="2700" b="0" i="1" smtClean="0"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en-US" sz="2700" b="0" i="1" smtClean="0">
                                  <a:cs typeface="Times New Roman" panose="02020603050405020304" pitchFamily="18" charset="0"/>
                                </a:rPr>
                                <m:t>of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en-US" sz="2700" b="0" i="1" smtClean="0">
                                  <a:cs typeface="Times New Roman" panose="02020603050405020304" pitchFamily="18" charset="0"/>
                                </a:rPr>
                                <m:t>rectangle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en-US" sz="27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371600"/>
                <a:ext cx="8686800" cy="5181600"/>
              </a:xfrm>
              <a:blipFill rotWithShape="1">
                <a:blip r:embed="rId3"/>
                <a:stretch>
                  <a:fillRect l="-1123" t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355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3.3-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11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DETERMINANTS AS AREA OR VOLUME</a:t>
            </a:r>
            <a:endParaRPr lang="en-US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371600"/>
                <a:ext cx="8686800" cy="5181600"/>
              </a:xfrm>
            </p:spPr>
            <p:txBody>
              <a:bodyPr/>
              <a:lstStyle/>
              <a:p>
                <a:pPr eaLnBrk="1" hangingPunct="1"/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eaLnBrk="1" hangingPunct="1"/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eaLnBrk="1" hangingPunct="1"/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eaLnBrk="1" hangingPunct="1"/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eaLnBrk="1" hangingPunct="1"/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It will suffice to show that any 2 </a:t>
                </a:r>
                <a14:m>
                  <m:oMath xmlns:m="http://schemas.openxmlformats.org/officeDocument/2006/math">
                    <m:r>
                      <a:rPr lang="en-US" altLang="en-US" sz="27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2 matrix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= [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] can be transformed into a diagonal matrix in a way that changes neither the area of the associated parallelogram nor |det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|.</a:t>
                </a: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371600"/>
                <a:ext cx="8686800" cy="5181600"/>
              </a:xfrm>
              <a:blipFill rotWithShape="1">
                <a:blip r:embed="rId3"/>
                <a:stretch>
                  <a:fillRect l="-1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295400"/>
            <a:ext cx="2569483" cy="290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2314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3.3-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12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DETERMINANTS </a:t>
            </a:r>
            <a:r>
              <a:rPr lang="en-US" altLang="en-US" smtClean="0"/>
              <a:t>AS </a:t>
            </a:r>
            <a:r>
              <a:rPr lang="en-US" altLang="en-US" dirty="0"/>
              <a:t>AREA OR VOLUME</a:t>
            </a:r>
            <a:endParaRPr lang="en-US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371600"/>
                <a:ext cx="86868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It suffices to prove the following simple geometric observation that applies to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7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7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:</a:t>
                </a:r>
              </a:p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Let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and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be nonzero vectors. Then for any scalar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c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, the area of the parallelogram determined by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1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and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equals the area of the parallelogram determined by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and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+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c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.</a:t>
                </a:r>
              </a:p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To prove this statement, we may assume that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is not a multiple of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, for otherwise the two parallelograms would be degenerate and have zero area.</a:t>
                </a:r>
              </a:p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If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L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is the line through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0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and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, then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+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L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is the line through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parallel to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L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, and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+ c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is on this line. </a:t>
                </a: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371600"/>
                <a:ext cx="8686800" cy="5181600"/>
              </a:xfrm>
              <a:blipFill rotWithShape="1">
                <a:blip r:embed="rId3"/>
                <a:stretch>
                  <a:fillRect l="-1123" t="-1059" r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282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3.3-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13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DETERMINANTS AS AREA OR VOLUME</a:t>
            </a:r>
            <a:endParaRPr lang="en-US" altLang="en-US" baseline="30000" dirty="0"/>
          </a:p>
        </p:txBody>
      </p:sp>
      <p:sp>
        <p:nvSpPr>
          <p:cNvPr id="3164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5181600"/>
          </a:xfrm>
        </p:spPr>
        <p:txBody>
          <a:bodyPr/>
          <a:lstStyle/>
          <a:p>
            <a:pPr eaLnBrk="1" hangingPunct="1"/>
            <a:endParaRPr lang="en-US" altLang="en-US" sz="2700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700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700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700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7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700" dirty="0">
                <a:cs typeface="Times New Roman" panose="02020603050405020304" pitchFamily="18" charset="0"/>
              </a:rPr>
              <a:t>The points </a:t>
            </a:r>
            <a:r>
              <a:rPr lang="en-US" altLang="en-US" sz="2700" b="1" dirty="0">
                <a:cs typeface="Times New Roman" panose="02020603050405020304" pitchFamily="18" charset="0"/>
              </a:rPr>
              <a:t>a</a:t>
            </a:r>
            <a:r>
              <a:rPr lang="en-US" altLang="en-US" sz="27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700" dirty="0">
                <a:cs typeface="Times New Roman" panose="02020603050405020304" pitchFamily="18" charset="0"/>
              </a:rPr>
              <a:t> and </a:t>
            </a:r>
            <a:r>
              <a:rPr lang="en-US" altLang="en-US" sz="2700" b="1" dirty="0">
                <a:cs typeface="Times New Roman" panose="02020603050405020304" pitchFamily="18" charset="0"/>
              </a:rPr>
              <a:t>a</a:t>
            </a:r>
            <a:r>
              <a:rPr lang="en-US" altLang="en-US" sz="27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700" dirty="0">
                <a:cs typeface="Times New Roman" panose="02020603050405020304" pitchFamily="18" charset="0"/>
              </a:rPr>
              <a:t> + </a:t>
            </a:r>
            <a:r>
              <a:rPr lang="en-US" altLang="en-US" sz="2700" i="1" dirty="0">
                <a:cs typeface="Times New Roman" panose="02020603050405020304" pitchFamily="18" charset="0"/>
              </a:rPr>
              <a:t>c</a:t>
            </a:r>
            <a:r>
              <a:rPr lang="en-US" altLang="en-US" sz="2700" b="1" dirty="0">
                <a:cs typeface="Times New Roman" panose="02020603050405020304" pitchFamily="18" charset="0"/>
              </a:rPr>
              <a:t>a</a:t>
            </a:r>
            <a:r>
              <a:rPr lang="en-US" altLang="en-US" sz="27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700" dirty="0">
                <a:cs typeface="Times New Roman" panose="02020603050405020304" pitchFamily="18" charset="0"/>
              </a:rPr>
              <a:t> have the same perpendicular distance to </a:t>
            </a:r>
            <a:r>
              <a:rPr lang="en-US" altLang="en-US" sz="2700" i="1" dirty="0">
                <a:cs typeface="Times New Roman" panose="02020603050405020304" pitchFamily="18" charset="0"/>
              </a:rPr>
              <a:t>L</a:t>
            </a:r>
            <a:r>
              <a:rPr lang="en-US" altLang="en-US" sz="2700" dirty="0">
                <a:cs typeface="Times New Roman" panose="02020603050405020304" pitchFamily="18" charset="0"/>
              </a:rPr>
              <a:t>. Hence the two parallelograms have the same area, since they share the base from </a:t>
            </a:r>
            <a:r>
              <a:rPr lang="en-US" altLang="en-US" sz="2700" b="1" dirty="0">
                <a:cs typeface="Times New Roman" panose="02020603050405020304" pitchFamily="18" charset="0"/>
              </a:rPr>
              <a:t>0</a:t>
            </a:r>
            <a:r>
              <a:rPr lang="en-US" altLang="en-US" sz="2700" dirty="0">
                <a:cs typeface="Times New Roman" panose="02020603050405020304" pitchFamily="18" charset="0"/>
              </a:rPr>
              <a:t> to </a:t>
            </a:r>
            <a:r>
              <a:rPr lang="en-US" altLang="en-US" sz="2700" b="1" dirty="0">
                <a:cs typeface="Times New Roman" panose="02020603050405020304" pitchFamily="18" charset="0"/>
              </a:rPr>
              <a:t>a</a:t>
            </a:r>
            <a:r>
              <a:rPr lang="en-US" altLang="en-US" sz="27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700" dirty="0"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26" y="1219200"/>
            <a:ext cx="7107274" cy="2276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4392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3.3-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14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DETERMINANTS AS AREA OR VOLUME</a:t>
            </a:r>
            <a:endParaRPr lang="en-US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371600"/>
                <a:ext cx="86868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The proof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7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is similar. The theorem is obviously true for a 3</a:t>
                </a:r>
                <a14:m>
                  <m:oMath xmlns:m="http://schemas.openxmlformats.org/officeDocument/2006/math">
                    <m:r>
                      <a:rPr lang="en-US" altLang="en-US" sz="27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sz="2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3 diagonal matrix. </a:t>
                </a: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371600"/>
                <a:ext cx="8686800" cy="5181600"/>
              </a:xfrm>
              <a:blipFill>
                <a:blip r:embed="rId3"/>
                <a:stretch>
                  <a:fillRect l="-1123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362200"/>
            <a:ext cx="2971800" cy="4053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4432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3.3-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15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DETERMINANTS AS AREA OR VOLUME</a:t>
            </a:r>
            <a:endParaRPr lang="en-US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371600"/>
                <a:ext cx="86868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And any 3</a:t>
                </a:r>
                <a14:m>
                  <m:oMath xmlns:m="http://schemas.openxmlformats.org/officeDocument/2006/math">
                    <m:r>
                      <a:rPr lang="en-US" altLang="en-US" sz="27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sz="2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en-US" sz="27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3 matrix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can be transformed into a diagonal matrix using column operations that do not change |det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|.</a:t>
                </a:r>
              </a:p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A parallelepiped is shown below as a shaded box with two sloping sides.</a:t>
                </a: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371600"/>
                <a:ext cx="8686800" cy="5181600"/>
              </a:xfrm>
              <a:blipFill>
                <a:blip r:embed="rId3"/>
                <a:stretch>
                  <a:fillRect l="-1123" t="-1176" r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52800"/>
            <a:ext cx="6877050" cy="294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5270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3.3-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16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DETERMINANTS AS AREA OR VOLUME</a:t>
            </a:r>
            <a:endParaRPr lang="en-US" altLang="en-US" baseline="30000" dirty="0"/>
          </a:p>
        </p:txBody>
      </p:sp>
      <p:sp>
        <p:nvSpPr>
          <p:cNvPr id="3164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5181600"/>
          </a:xfrm>
        </p:spPr>
        <p:txBody>
          <a:bodyPr/>
          <a:lstStyle/>
          <a:p>
            <a:pPr eaLnBrk="1" hangingPunct="1"/>
            <a:r>
              <a:rPr lang="en-US" altLang="en-US" sz="2700" dirty="0">
                <a:cs typeface="Times New Roman" panose="02020603050405020304" pitchFamily="18" charset="0"/>
              </a:rPr>
              <a:t>Its volume is the area of the base in the plane Span{</a:t>
            </a:r>
            <a:r>
              <a:rPr lang="en-US" altLang="en-US" sz="2700" b="1" dirty="0">
                <a:cs typeface="Times New Roman" panose="02020603050405020304" pitchFamily="18" charset="0"/>
              </a:rPr>
              <a:t>a</a:t>
            </a:r>
            <a:r>
              <a:rPr lang="en-US" altLang="en-US" sz="27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700" i="1" dirty="0">
                <a:cs typeface="Times New Roman" panose="02020603050405020304" pitchFamily="18" charset="0"/>
              </a:rPr>
              <a:t>, </a:t>
            </a:r>
            <a:r>
              <a:rPr lang="en-US" altLang="en-US" sz="2700" b="1" dirty="0">
                <a:cs typeface="Times New Roman" panose="02020603050405020304" pitchFamily="18" charset="0"/>
              </a:rPr>
              <a:t>a</a:t>
            </a:r>
            <a:r>
              <a:rPr lang="en-US" altLang="en-US" sz="2700" baseline="-25000" dirty="0">
                <a:cs typeface="Times New Roman" panose="02020603050405020304" pitchFamily="18" charset="0"/>
              </a:rPr>
              <a:t>3</a:t>
            </a:r>
            <a:r>
              <a:rPr lang="en-US" altLang="en-US" sz="2700" dirty="0">
                <a:cs typeface="Times New Roman" panose="02020603050405020304" pitchFamily="18" charset="0"/>
              </a:rPr>
              <a:t>} times the altitude of </a:t>
            </a:r>
            <a:r>
              <a:rPr lang="en-US" altLang="en-US" sz="2700" b="1" dirty="0">
                <a:cs typeface="Times New Roman" panose="02020603050405020304" pitchFamily="18" charset="0"/>
              </a:rPr>
              <a:t>a</a:t>
            </a:r>
            <a:r>
              <a:rPr lang="en-US" altLang="en-US" sz="27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700" dirty="0">
                <a:cs typeface="Times New Roman" panose="02020603050405020304" pitchFamily="18" charset="0"/>
              </a:rPr>
              <a:t> above Span{</a:t>
            </a:r>
            <a:r>
              <a:rPr lang="en-US" altLang="en-US" sz="2700" b="1" dirty="0">
                <a:cs typeface="Times New Roman" panose="02020603050405020304" pitchFamily="18" charset="0"/>
              </a:rPr>
              <a:t>a</a:t>
            </a:r>
            <a:r>
              <a:rPr lang="en-US" altLang="en-US" sz="27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700" dirty="0">
                <a:cs typeface="Times New Roman" panose="02020603050405020304" pitchFamily="18" charset="0"/>
              </a:rPr>
              <a:t>, </a:t>
            </a:r>
            <a:r>
              <a:rPr lang="en-US" altLang="en-US" sz="2700" b="1" dirty="0">
                <a:cs typeface="Times New Roman" panose="02020603050405020304" pitchFamily="18" charset="0"/>
              </a:rPr>
              <a:t>a</a:t>
            </a:r>
            <a:r>
              <a:rPr lang="en-US" altLang="en-US" sz="2700" baseline="-25000" dirty="0">
                <a:cs typeface="Times New Roman" panose="02020603050405020304" pitchFamily="18" charset="0"/>
              </a:rPr>
              <a:t>3</a:t>
            </a:r>
            <a:r>
              <a:rPr lang="en-US" altLang="en-US" sz="2700" dirty="0">
                <a:cs typeface="Times New Roman" panose="02020603050405020304" pitchFamily="18" charset="0"/>
              </a:rPr>
              <a:t>}. Any vector    </a:t>
            </a:r>
            <a:r>
              <a:rPr lang="en-US" altLang="en-US" sz="2700" b="1" dirty="0">
                <a:cs typeface="Times New Roman" panose="02020603050405020304" pitchFamily="18" charset="0"/>
              </a:rPr>
              <a:t>a</a:t>
            </a:r>
            <a:r>
              <a:rPr lang="en-US" altLang="en-US" sz="27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700" dirty="0">
                <a:cs typeface="Times New Roman" panose="02020603050405020304" pitchFamily="18" charset="0"/>
              </a:rPr>
              <a:t> + </a:t>
            </a:r>
            <a:r>
              <a:rPr lang="en-US" altLang="en-US" sz="2700" i="1" dirty="0">
                <a:cs typeface="Times New Roman" panose="02020603050405020304" pitchFamily="18" charset="0"/>
              </a:rPr>
              <a:t>c</a:t>
            </a:r>
            <a:r>
              <a:rPr lang="en-US" altLang="en-US" sz="2700" b="1" dirty="0">
                <a:cs typeface="Times New Roman" panose="02020603050405020304" pitchFamily="18" charset="0"/>
              </a:rPr>
              <a:t>a</a:t>
            </a:r>
            <a:r>
              <a:rPr lang="en-US" altLang="en-US" sz="27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700" dirty="0">
                <a:cs typeface="Times New Roman" panose="02020603050405020304" pitchFamily="18" charset="0"/>
              </a:rPr>
              <a:t> lies in </a:t>
            </a:r>
            <a:r>
              <a:rPr lang="en-US" altLang="en-US" sz="2700">
                <a:cs typeface="Times New Roman" panose="02020603050405020304" pitchFamily="18" charset="0"/>
              </a:rPr>
              <a:t>the </a:t>
            </a:r>
            <a:r>
              <a:rPr lang="en-US" altLang="en-US" sz="2700" smtClean="0">
                <a:cs typeface="Times New Roman" panose="02020603050405020304" pitchFamily="18" charset="0"/>
              </a:rPr>
              <a:t>plane </a:t>
            </a:r>
            <a:r>
              <a:rPr lang="en-US" altLang="en-US" sz="2700" dirty="0">
                <a:cs typeface="Times New Roman" panose="02020603050405020304" pitchFamily="18" charset="0"/>
              </a:rPr>
              <a:t>Span{</a:t>
            </a:r>
            <a:r>
              <a:rPr lang="en-US" altLang="en-US" sz="2700" b="1" dirty="0">
                <a:cs typeface="Times New Roman" panose="02020603050405020304" pitchFamily="18" charset="0"/>
              </a:rPr>
              <a:t>a</a:t>
            </a:r>
            <a:r>
              <a:rPr lang="en-US" altLang="en-US" sz="27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700" dirty="0">
                <a:cs typeface="Times New Roman" panose="02020603050405020304" pitchFamily="18" charset="0"/>
              </a:rPr>
              <a:t>, </a:t>
            </a:r>
            <a:r>
              <a:rPr lang="en-US" altLang="en-US" sz="2700" b="1" dirty="0">
                <a:cs typeface="Times New Roman" panose="02020603050405020304" pitchFamily="18" charset="0"/>
              </a:rPr>
              <a:t>a</a:t>
            </a:r>
            <a:r>
              <a:rPr lang="en-US" altLang="en-US" sz="2700" baseline="-25000" dirty="0">
                <a:cs typeface="Times New Roman" panose="02020603050405020304" pitchFamily="18" charset="0"/>
              </a:rPr>
              <a:t>3</a:t>
            </a:r>
            <a:r>
              <a:rPr lang="en-US" altLang="en-US" sz="2700" dirty="0">
                <a:cs typeface="Times New Roman" panose="02020603050405020304" pitchFamily="18" charset="0"/>
              </a:rPr>
              <a:t>}, which is parallel to Span{</a:t>
            </a:r>
            <a:r>
              <a:rPr lang="en-US" altLang="en-US" sz="2700" b="1" dirty="0">
                <a:cs typeface="Times New Roman" panose="02020603050405020304" pitchFamily="18" charset="0"/>
              </a:rPr>
              <a:t>a</a:t>
            </a:r>
            <a:r>
              <a:rPr lang="en-US" altLang="en-US" sz="27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700" dirty="0">
                <a:cs typeface="Times New Roman" panose="02020603050405020304" pitchFamily="18" charset="0"/>
              </a:rPr>
              <a:t>, </a:t>
            </a:r>
            <a:r>
              <a:rPr lang="en-US" altLang="en-US" sz="2700" b="1" dirty="0">
                <a:cs typeface="Times New Roman" panose="02020603050405020304" pitchFamily="18" charset="0"/>
              </a:rPr>
              <a:t>a</a:t>
            </a:r>
            <a:r>
              <a:rPr lang="en-US" altLang="en-US" sz="2700" baseline="-25000" dirty="0">
                <a:cs typeface="Times New Roman" panose="02020603050405020304" pitchFamily="18" charset="0"/>
              </a:rPr>
              <a:t>3</a:t>
            </a:r>
            <a:r>
              <a:rPr lang="en-US" altLang="en-US" sz="2700" dirty="0" smtClean="0">
                <a:cs typeface="Times New Roman" panose="02020603050405020304" pitchFamily="18" charset="0"/>
              </a:rPr>
              <a:t>}.</a:t>
            </a:r>
            <a:endParaRPr lang="en-US" altLang="en-US" sz="27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700" dirty="0">
                <a:cs typeface="Times New Roman" panose="02020603050405020304" pitchFamily="18" charset="0"/>
              </a:rPr>
              <a:t>Hence the volume of the parallelepiped is unchanged when [</a:t>
            </a:r>
            <a:r>
              <a:rPr lang="en-US" altLang="en-US" sz="2700" b="1" dirty="0">
                <a:cs typeface="Times New Roman" panose="02020603050405020304" pitchFamily="18" charset="0"/>
              </a:rPr>
              <a:t>a</a:t>
            </a:r>
            <a:r>
              <a:rPr lang="en-US" altLang="en-US" sz="27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700" dirty="0">
                <a:cs typeface="Times New Roman" panose="02020603050405020304" pitchFamily="18" charset="0"/>
              </a:rPr>
              <a:t>  </a:t>
            </a:r>
            <a:r>
              <a:rPr lang="en-US" altLang="en-US" sz="2700" b="1" dirty="0">
                <a:cs typeface="Times New Roman" panose="02020603050405020304" pitchFamily="18" charset="0"/>
              </a:rPr>
              <a:t>a</a:t>
            </a:r>
            <a:r>
              <a:rPr lang="en-US" altLang="en-US" sz="27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700" dirty="0">
                <a:cs typeface="Times New Roman" panose="02020603050405020304" pitchFamily="18" charset="0"/>
              </a:rPr>
              <a:t>  </a:t>
            </a:r>
            <a:r>
              <a:rPr lang="en-US" altLang="en-US" sz="2700" b="1" dirty="0">
                <a:cs typeface="Times New Roman" panose="02020603050405020304" pitchFamily="18" charset="0"/>
              </a:rPr>
              <a:t>a</a:t>
            </a:r>
            <a:r>
              <a:rPr lang="en-US" altLang="en-US" sz="2700" baseline="-25000" dirty="0">
                <a:cs typeface="Times New Roman" panose="02020603050405020304" pitchFamily="18" charset="0"/>
              </a:rPr>
              <a:t>3</a:t>
            </a:r>
            <a:r>
              <a:rPr lang="en-US" altLang="en-US" sz="2700" dirty="0">
                <a:cs typeface="Times New Roman" panose="02020603050405020304" pitchFamily="18" charset="0"/>
              </a:rPr>
              <a:t>] is changed to [</a:t>
            </a:r>
            <a:r>
              <a:rPr lang="en-US" altLang="en-US" sz="2700" b="1" dirty="0">
                <a:cs typeface="Times New Roman" panose="02020603050405020304" pitchFamily="18" charset="0"/>
              </a:rPr>
              <a:t>a</a:t>
            </a:r>
            <a:r>
              <a:rPr lang="en-US" altLang="en-US" sz="27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700" dirty="0">
                <a:cs typeface="Times New Roman" panose="02020603050405020304" pitchFamily="18" charset="0"/>
              </a:rPr>
              <a:t>    </a:t>
            </a:r>
            <a:r>
              <a:rPr lang="en-US" altLang="en-US" sz="2700" b="1" dirty="0">
                <a:cs typeface="Times New Roman" panose="02020603050405020304" pitchFamily="18" charset="0"/>
              </a:rPr>
              <a:t>a</a:t>
            </a:r>
            <a:r>
              <a:rPr lang="en-US" altLang="en-US" sz="27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700" dirty="0">
                <a:cs typeface="Times New Roman" panose="02020603050405020304" pitchFamily="18" charset="0"/>
              </a:rPr>
              <a:t> +</a:t>
            </a:r>
            <a:r>
              <a:rPr lang="en-US" altLang="en-US" sz="2700" i="1" dirty="0">
                <a:cs typeface="Times New Roman" panose="02020603050405020304" pitchFamily="18" charset="0"/>
              </a:rPr>
              <a:t>c</a:t>
            </a:r>
            <a:r>
              <a:rPr lang="en-US" altLang="en-US" sz="2700" b="1" dirty="0">
                <a:cs typeface="Times New Roman" panose="02020603050405020304" pitchFamily="18" charset="0"/>
              </a:rPr>
              <a:t>a</a:t>
            </a:r>
            <a:r>
              <a:rPr lang="en-US" altLang="en-US" sz="2700" baseline="-25000" dirty="0">
                <a:cs typeface="Times New Roman" panose="02020603050405020304" pitchFamily="18" charset="0"/>
              </a:rPr>
              <a:t>1    </a:t>
            </a:r>
            <a:r>
              <a:rPr lang="en-US" altLang="en-US" sz="2700" dirty="0">
                <a:cs typeface="Times New Roman" panose="02020603050405020304" pitchFamily="18" charset="0"/>
              </a:rPr>
              <a:t> </a:t>
            </a:r>
            <a:r>
              <a:rPr lang="en-US" altLang="en-US" sz="2700" b="1" dirty="0">
                <a:cs typeface="Times New Roman" panose="02020603050405020304" pitchFamily="18" charset="0"/>
              </a:rPr>
              <a:t>a</a:t>
            </a:r>
            <a:r>
              <a:rPr lang="en-US" altLang="en-US" sz="2700" baseline="-25000" dirty="0">
                <a:cs typeface="Times New Roman" panose="02020603050405020304" pitchFamily="18" charset="0"/>
              </a:rPr>
              <a:t>3</a:t>
            </a:r>
            <a:r>
              <a:rPr lang="en-US" altLang="en-US" sz="2700" dirty="0">
                <a:cs typeface="Times New Roman" panose="02020603050405020304" pitchFamily="18" charset="0"/>
              </a:rPr>
              <a:t>].</a:t>
            </a:r>
          </a:p>
          <a:p>
            <a:pPr eaLnBrk="1" hangingPunct="1"/>
            <a:r>
              <a:rPr lang="en-US" altLang="en-US" sz="2700" dirty="0">
                <a:cs typeface="Times New Roman" panose="02020603050405020304" pitchFamily="18" charset="0"/>
              </a:rPr>
              <a:t>Thus a column replacement operation does not affect the volume of the parallelepiped. Since the column interchanges have no effect on the volume, the proof is complete.</a:t>
            </a:r>
          </a:p>
        </p:txBody>
      </p:sp>
    </p:spTree>
    <p:extLst>
      <p:ext uri="{BB962C8B-B14F-4D97-AF65-F5344CB8AC3E}">
        <p14:creationId xmlns:p14="http://schemas.microsoft.com/office/powerpoint/2010/main" val="24489040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3.3-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17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DETERMINANTS AS AREA OR VOLUME</a:t>
            </a:r>
            <a:endParaRPr lang="en-US" altLang="en-US" baseline="30000" dirty="0"/>
          </a:p>
        </p:txBody>
      </p:sp>
      <p:sp>
        <p:nvSpPr>
          <p:cNvPr id="3164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5181600"/>
          </a:xfrm>
        </p:spPr>
        <p:txBody>
          <a:bodyPr/>
          <a:lstStyle/>
          <a:p>
            <a:pPr eaLnBrk="1" hangingPunct="1"/>
            <a:r>
              <a:rPr lang="en-US" altLang="en-US" sz="2700" b="1" dirty="0">
                <a:cs typeface="Times New Roman" panose="02020603050405020304" pitchFamily="18" charset="0"/>
              </a:rPr>
              <a:t>Example 4</a:t>
            </a:r>
            <a:r>
              <a:rPr lang="en-US" altLang="en-US" sz="2700" dirty="0">
                <a:cs typeface="Times New Roman" panose="02020603050405020304" pitchFamily="18" charset="0"/>
              </a:rPr>
              <a:t>  Calculate the area of the parallelogram determined by the points (-2, -2), (0, 3), (4, -1), and (6, 4). 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2590800"/>
            <a:ext cx="6146297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8238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3.3-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18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DETERMINANTS AS AREA OR VOLUME</a:t>
            </a:r>
            <a:endParaRPr lang="en-US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371600"/>
                <a:ext cx="86868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00" b="1" dirty="0">
                    <a:cs typeface="Times New Roman" panose="02020603050405020304" pitchFamily="18" charset="0"/>
                  </a:rPr>
                  <a:t>Solution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First translate the parallelogram to one having the origin as a vertex. For example, subtract the vertex      (-2, -2) from each of the four vertices.</a:t>
                </a:r>
              </a:p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The new parallelogram has the same area, and its vertices are (0, 0), (2, 5), (6, 1), and (8, 6). </a:t>
                </a:r>
              </a:p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This parallelogram is determined by the columns of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7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en-US" sz="27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7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7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2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en-US" sz="2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Since |det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| = |-28|, the area of the parallelogram is 28.</a:t>
                </a: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371600"/>
                <a:ext cx="8686800" cy="5181600"/>
              </a:xfrm>
              <a:blipFill>
                <a:blip r:embed="rId3"/>
                <a:stretch>
                  <a:fillRect l="-1123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2176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3.3-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19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LINEAR TRANSFORMATIONS</a:t>
            </a:r>
            <a:endParaRPr lang="en-US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066800"/>
                <a:ext cx="8686800" cy="56388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650" b="1" dirty="0">
                    <a:solidFill>
                      <a:srgbClr val="077C97"/>
                    </a:solidFill>
                    <a:cs typeface="Times New Roman" panose="02020603050405020304" pitchFamily="18" charset="0"/>
                  </a:rPr>
                  <a:t>Theorem 10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: Let </a:t>
                </a:r>
                <a:r>
                  <a:rPr lang="en-US" altLang="en-US" sz="2650" i="1" dirty="0">
                    <a:cs typeface="Times New Roman" panose="02020603050405020304" pitchFamily="18" charset="0"/>
                  </a:rPr>
                  <a:t>T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65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65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65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265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en-US" sz="265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65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65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650" dirty="0">
                    <a:cs typeface="Times New Roman" panose="02020603050405020304" pitchFamily="18" charset="0"/>
                  </a:rPr>
                  <a:t> be the linear transformation determined by a 2 </a:t>
                </a:r>
                <a14:m>
                  <m:oMath xmlns:m="http://schemas.openxmlformats.org/officeDocument/2006/math">
                    <m:r>
                      <a:rPr lang="en-US" altLang="en-US" sz="265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en-US" sz="2650" dirty="0">
                    <a:cs typeface="Times New Roman" panose="02020603050405020304" pitchFamily="18" charset="0"/>
                  </a:rPr>
                  <a:t> 2 matrix </a:t>
                </a:r>
                <a:r>
                  <a:rPr lang="en-US" altLang="en-US" sz="265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. If </a:t>
                </a:r>
                <a:r>
                  <a:rPr lang="en-US" altLang="en-US" sz="2650" i="1" dirty="0">
                    <a:cs typeface="Times New Roman" panose="02020603050405020304" pitchFamily="18" charset="0"/>
                  </a:rPr>
                  <a:t>S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 is a parallelogram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65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65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65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650" dirty="0">
                    <a:cs typeface="Times New Roman" panose="02020603050405020304" pitchFamily="18" charset="0"/>
                  </a:rPr>
                  <a:t>, then</a:t>
                </a:r>
              </a:p>
              <a:p>
                <a:pPr marL="0" indent="0" algn="ctr" eaLnBrk="1" hangingPunct="1">
                  <a:buNone/>
                </a:pPr>
                <a:r>
                  <a:rPr lang="en-US" altLang="en-US" sz="2650" b="0" dirty="0">
                    <a:cs typeface="Times New Roman" panose="02020603050405020304" pitchFamily="18" charset="0"/>
                  </a:rPr>
                  <a:t>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sz="265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sz="2650" b="0" i="1" smtClean="0">
                            <a:cs typeface="Times New Roman" panose="02020603050405020304" pitchFamily="18" charset="0"/>
                          </a:rPr>
                          <m:t>area</m:t>
                        </m:r>
                        <m:r>
                          <m:rPr>
                            <m:nor/>
                          </m:rPr>
                          <a:rPr lang="en-US" altLang="en-US" sz="2650" b="0" i="1" smtClean="0"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650" b="0" i="1" smtClean="0">
                            <a:cs typeface="Times New Roman" panose="020206030504050203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altLang="en-US" sz="2650" b="0" i="1" smtClean="0"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650" b="0" i="1" smtClean="0">
                            <a:cs typeface="Times New Roman" panose="02020603050405020304" pitchFamily="18" charset="0"/>
                          </a:rPr>
                          <m:t>T</m:t>
                        </m:r>
                        <m:d>
                          <m:dPr>
                            <m:ctrlPr>
                              <a:rPr lang="en-US" altLang="en-US" sz="265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en-US" sz="2650" b="0" i="1" smtClean="0"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</m:d>
                      </m:e>
                    </m:d>
                    <m:r>
                      <a:rPr lang="en-US" altLang="en-US" sz="26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65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sz="2650" b="0" i="0" smtClean="0">
                            <a:cs typeface="Times New Roman" panose="02020603050405020304" pitchFamily="18" charset="0"/>
                          </a:rPr>
                          <m:t>det</m:t>
                        </m:r>
                        <m:r>
                          <m:rPr>
                            <m:nor/>
                          </m:rPr>
                          <a:rPr lang="en-US" altLang="en-US" sz="2650" b="0" i="0" smtClean="0"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650" b="0" i="1" smtClean="0">
                            <a:cs typeface="Times New Roman" panose="02020603050405020304" pitchFamily="18" charset="0"/>
                          </a:rPr>
                          <m:t>A</m:t>
                        </m:r>
                      </m:e>
                    </m:d>
                    <m:r>
                      <a:rPr lang="en-US" altLang="en-US" sz="26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begChr m:val="{"/>
                        <m:endChr m:val="}"/>
                        <m:ctrlPr>
                          <a:rPr lang="en-US" altLang="en-US" sz="265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sz="2650" b="0" i="1" smtClean="0"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area</m:t>
                        </m:r>
                        <m:r>
                          <m:rPr>
                            <m:nor/>
                          </m:rPr>
                          <a:rPr lang="en-US" altLang="en-US" sz="2650" b="0" i="1" smtClean="0"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650" b="0" i="1" smtClean="0"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altLang="en-US" sz="2650" b="0" i="1" smtClean="0"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650" b="0" i="1" smtClean="0"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</m:d>
                    <m:r>
                      <a:rPr lang="en-US" altLang="en-US" sz="26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</m:t>
                    </m:r>
                  </m:oMath>
                </a14:m>
                <a:r>
                  <a:rPr lang="en-US" altLang="en-US" sz="2650" dirty="0">
                    <a:cs typeface="Times New Roman" panose="02020603050405020304" pitchFamily="18" charset="0"/>
                  </a:rPr>
                  <a:t> (5)</a:t>
                </a:r>
              </a:p>
              <a:p>
                <a:pPr eaLnBrk="1" hangingPunct="1"/>
                <a:r>
                  <a:rPr lang="en-US" altLang="en-US" sz="2650" dirty="0">
                    <a:cs typeface="Times New Roman" panose="02020603050405020304" pitchFamily="18" charset="0"/>
                  </a:rPr>
                  <a:t>If </a:t>
                </a:r>
                <a:r>
                  <a:rPr lang="en-US" altLang="en-US" sz="2650" i="1" dirty="0">
                    <a:cs typeface="Times New Roman" panose="02020603050405020304" pitchFamily="18" charset="0"/>
                  </a:rPr>
                  <a:t>T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 is determined by a 3 </a:t>
                </a:r>
                <a14:m>
                  <m:oMath xmlns:m="http://schemas.openxmlformats.org/officeDocument/2006/math">
                    <m:r>
                      <a:rPr lang="en-US" altLang="en-US" sz="265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en-US" sz="2650" dirty="0">
                    <a:cs typeface="Times New Roman" panose="02020603050405020304" pitchFamily="18" charset="0"/>
                  </a:rPr>
                  <a:t> 3 matrix </a:t>
                </a:r>
                <a:r>
                  <a:rPr lang="en-US" altLang="en-US" sz="265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, and if </a:t>
                </a:r>
                <a:r>
                  <a:rPr lang="en-US" altLang="en-US" sz="2650" i="1" dirty="0">
                    <a:cs typeface="Times New Roman" panose="02020603050405020304" pitchFamily="18" charset="0"/>
                  </a:rPr>
                  <a:t>S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 is a parallelepiped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65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65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65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en-US" sz="2650" dirty="0">
                    <a:cs typeface="Times New Roman" panose="02020603050405020304" pitchFamily="18" charset="0"/>
                  </a:rPr>
                  <a:t>, then</a:t>
                </a:r>
              </a:p>
              <a:p>
                <a:pPr marL="0" indent="0" algn="ctr" eaLnBrk="1" hangingPunct="1">
                  <a:buNone/>
                </a:pPr>
                <a:r>
                  <a:rPr lang="en-US" altLang="en-US" sz="2650" dirty="0">
                    <a:cs typeface="Times New Roman" panose="02020603050405020304" pitchFamily="18" charset="0"/>
                  </a:rPr>
                  <a:t>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sz="265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sz="265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volume</m:t>
                        </m:r>
                        <m:r>
                          <m:rPr>
                            <m:nor/>
                          </m:rPr>
                          <a:rPr lang="en-US" altLang="en-US" sz="265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65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altLang="en-US" sz="265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65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d>
                          <m:dPr>
                            <m:ctrlPr>
                              <a:rPr lang="en-US" altLang="en-US" sz="265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en-US" sz="265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</m:d>
                      </m:e>
                    </m:d>
                    <m:r>
                      <a:rPr lang="en-US" altLang="en-US" sz="265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65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sz="2650" i="0">
                            <a:cs typeface="Times New Roman" panose="02020603050405020304" pitchFamily="18" charset="0"/>
                          </a:rPr>
                          <m:t>det</m:t>
                        </m:r>
                        <m:r>
                          <m:rPr>
                            <m:nor/>
                          </m:rPr>
                          <a:rPr lang="en-US" altLang="en-US" sz="2650" b="0" i="0" smtClean="0"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650" i="1">
                            <a:cs typeface="Times New Roman" panose="02020603050405020304" pitchFamily="18" charset="0"/>
                          </a:rPr>
                          <m:t>A</m:t>
                        </m:r>
                      </m:e>
                    </m:d>
                    <m:r>
                      <a:rPr lang="en-US" altLang="en-US" sz="265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begChr m:val="{"/>
                        <m:endChr m:val="}"/>
                        <m:ctrlPr>
                          <a:rPr lang="en-US" altLang="en-US" sz="265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sz="2650" b="0" i="1" smtClean="0"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volume</m:t>
                        </m:r>
                        <m:r>
                          <m:rPr>
                            <m:nor/>
                          </m:rPr>
                          <a:rPr lang="en-US" altLang="en-US" sz="2650" i="1"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650" i="1"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altLang="en-US" sz="2650" i="1"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650" i="1"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</m:d>
                    <m:r>
                      <a:rPr lang="en-US" altLang="en-US" sz="265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</m:t>
                    </m:r>
                  </m:oMath>
                </a14:m>
                <a:r>
                  <a:rPr lang="en-US" altLang="en-US" sz="2650" dirty="0">
                    <a:cs typeface="Times New Roman" panose="02020603050405020304" pitchFamily="18" charset="0"/>
                  </a:rPr>
                  <a:t> (6)</a:t>
                </a:r>
              </a:p>
              <a:p>
                <a:pPr marL="0" indent="0" algn="ctr" eaLnBrk="1" hangingPunct="1">
                  <a:buNone/>
                </a:pPr>
                <a:endParaRPr lang="en-US" altLang="en-US" sz="265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650" b="1" dirty="0">
                    <a:cs typeface="Times New Roman" panose="02020603050405020304" pitchFamily="18" charset="0"/>
                  </a:rPr>
                  <a:t>Proof 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 Consider the 2 </a:t>
                </a:r>
                <a14:m>
                  <m:oMath xmlns:m="http://schemas.openxmlformats.org/officeDocument/2006/math">
                    <m:r>
                      <a:rPr lang="en-US" altLang="en-US" sz="265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en-US" sz="2650" dirty="0">
                    <a:cs typeface="Times New Roman" panose="02020603050405020304" pitchFamily="18" charset="0"/>
                  </a:rPr>
                  <a:t> 2 case, with </a:t>
                </a:r>
                <a:r>
                  <a:rPr lang="en-US" altLang="en-US" sz="265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 = [</a:t>
                </a:r>
                <a:r>
                  <a:rPr lang="en-US" altLang="en-US" sz="2650" b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650" baseline="-25000" dirty="0">
                    <a:cs typeface="Times New Roman" panose="02020603050405020304" pitchFamily="18" charset="0"/>
                  </a:rPr>
                  <a:t>1 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2650" b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650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]. A parallelogram at the origin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65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65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65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650" dirty="0">
                    <a:cs typeface="Times New Roman" panose="02020603050405020304" pitchFamily="18" charset="0"/>
                  </a:rPr>
                  <a:t> determined by vectors </a:t>
                </a:r>
                <a:r>
                  <a:rPr lang="en-US" altLang="en-US" sz="2650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65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 and </a:t>
                </a:r>
                <a:r>
                  <a:rPr lang="en-US" altLang="en-US" sz="2650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650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 has the form</a:t>
                </a: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650" b="0" i="1" smtClean="0"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altLang="en-US" sz="26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en-US" altLang="en-US" sz="2650" b="0" i="1" smtClean="0"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altLang="en-US" sz="265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en-US" sz="2650" b="1" i="0" smtClean="0"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en-US" sz="265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6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en-US" sz="2650" b="0" i="1" smtClean="0"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altLang="en-US" sz="265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en-US" sz="2650" b="1" i="0" smtClean="0"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en-US" sz="265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26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0</m:t>
                    </m:r>
                    <m:r>
                      <a:rPr lang="en-US" altLang="en-US" sz="26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altLang="en-US" sz="2650" b="0" i="1" smtClean="0"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altLang="en-US" sz="265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6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≤1,  0</m:t>
                    </m:r>
                    <m:r>
                      <a:rPr lang="en-US" altLang="en-US" sz="265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altLang="en-US" sz="2650" i="1"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altLang="en-US" sz="265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265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en-US" sz="2650" dirty="0">
                    <a:cs typeface="Times New Roman" panose="02020603050405020304" pitchFamily="18" charset="0"/>
                  </a:rPr>
                  <a:t>1}</a:t>
                </a: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066800"/>
                <a:ext cx="8686800" cy="5638800"/>
              </a:xfrm>
              <a:blipFill rotWithShape="1">
                <a:blip r:embed="rId3"/>
                <a:stretch>
                  <a:fillRect l="-1123" t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8577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3.3-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2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CRAMER’S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00" b="1" dirty="0">
                    <a:solidFill>
                      <a:srgbClr val="077C97"/>
                    </a:solidFill>
                    <a:cs typeface="Times New Roman" panose="02020603050405020304" pitchFamily="18" charset="0"/>
                  </a:rPr>
                  <a:t>Theorem 7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: Let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be an invertible </a:t>
                </a:r>
                <a14:m>
                  <m:oMath xmlns:m="http://schemas.openxmlformats.org/officeDocument/2006/math"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matrix. For 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any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7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, the unique solution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of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x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=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has entries given by</a:t>
                </a:r>
              </a:p>
              <a:p>
                <a:pPr marL="0" indent="0" algn="ctr" eaLnBrk="1" hangingPunct="1">
                  <a:buNone/>
                </a:pPr>
                <a:r>
                  <a:rPr lang="en-US" altLang="en-US" sz="2700" b="0" dirty="0"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400" b="0" i="1" smtClean="0"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en-US" sz="2400" b="0" i="1" baseline="-25000" smtClean="0"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en-US" sz="2400" b="0" i="0" smtClean="0">
                            <a:cs typeface="Times New Roman" panose="02020603050405020304" pitchFamily="18" charset="0"/>
                          </a:rPr>
                          <m:t>det</m:t>
                        </m:r>
                        <m:r>
                          <m:rPr>
                            <m:nor/>
                          </m:rPr>
                          <a:rPr lang="en-US" altLang="en-US" sz="2400" b="0" i="0" smtClean="0"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400" b="0" i="1" smtClean="0"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en-US" sz="2400" b="0" i="1" baseline="-2500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en-US" sz="2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en-US" sz="2400">
                            <a:cs typeface="Times New Roman" panose="02020603050405020304" pitchFamily="18" charset="0"/>
                          </a:rPr>
                          <m:t>det</m:t>
                        </m:r>
                        <m:r>
                          <m:rPr>
                            <m:nor/>
                          </m:rPr>
                          <a:rPr lang="en-US" altLang="en-US" sz="2400"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400" i="1">
                            <a:cs typeface="Times New Roman" panose="02020603050405020304" pitchFamily="18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,    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i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= 1, 2 , . . . ,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           (1) </a:t>
                </a:r>
              </a:p>
              <a:p>
                <a:pPr marL="0" indent="0" eaLnBrk="1" hangingPunct="1">
                  <a:buNone/>
                </a:pPr>
                <a:r>
                  <a:rPr lang="en-US" altLang="en-US" sz="2700" dirty="0"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sz="27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en-US" sz="27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𝐛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is formed by replacing column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i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of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by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.</a:t>
                </a:r>
              </a:p>
              <a:p>
                <a:pPr eaLnBrk="1" hangingPunct="1"/>
                <a:endParaRPr lang="en-US" altLang="en-US" sz="2700" b="1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b="1" dirty="0">
                    <a:cs typeface="Times New Roman" panose="02020603050405020304" pitchFamily="18" charset="0"/>
                  </a:rPr>
                  <a:t>Proof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 Denote the columns of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by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, . . . ,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i="1" baseline="-25000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and the columns of the </a:t>
                </a:r>
                <a14:m>
                  <m:oMath xmlns:m="http://schemas.openxmlformats.org/officeDocument/2006/math">
                    <m:r>
                      <a:rPr lang="en-US" alt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identity matrix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I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by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e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, . . . ,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e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3"/>
                <a:stretch>
                  <a:fillRect l="-1333" t="-1059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4847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3.3-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20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LINEAR TRANSFORMATIONS</a:t>
            </a:r>
            <a:endParaRPr lang="en-US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143000"/>
                <a:ext cx="8686800" cy="56388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650" dirty="0">
                    <a:cs typeface="Times New Roman" panose="02020603050405020304" pitchFamily="18" charset="0"/>
                  </a:rPr>
                  <a:t>The image of </a:t>
                </a:r>
                <a:r>
                  <a:rPr lang="en-US" altLang="en-US" sz="2650" i="1" dirty="0">
                    <a:cs typeface="Times New Roman" panose="02020603050405020304" pitchFamily="18" charset="0"/>
                  </a:rPr>
                  <a:t>S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 under </a:t>
                </a:r>
                <a:r>
                  <a:rPr lang="en-US" altLang="en-US" sz="2650" i="1" dirty="0">
                    <a:cs typeface="Times New Roman" panose="02020603050405020304" pitchFamily="18" charset="0"/>
                  </a:rPr>
                  <a:t>T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 consists of points of the form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2650" b="0" i="1" smtClean="0">
                          <a:cs typeface="Times New Roman" panose="02020603050405020304" pitchFamily="18" charset="0"/>
                        </a:rPr>
                        <m:t>T</m:t>
                      </m:r>
                      <m:d>
                        <m:dPr>
                          <m:ctrlPr>
                            <a:rPr lang="en-US" altLang="en-US" sz="265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en-US" sz="2650" b="0" i="1" smtClean="0"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a:rPr lang="en-US" altLang="en-US" sz="2650" b="0" i="1" baseline="-25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altLang="en-US" sz="2650" b="1" i="0" smtClean="0">
                              <a:cs typeface="Times New Roman" panose="02020603050405020304" pitchFamily="18" charset="0"/>
                            </a:rPr>
                            <m:t>b</m:t>
                          </m:r>
                          <m:r>
                            <a:rPr lang="en-US" altLang="en-US" sz="2650" b="0" i="1" baseline="-25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en-US" sz="26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en-US" sz="2650" b="0" i="1" smtClean="0"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a:rPr lang="en-US" altLang="en-US" sz="2650" b="0" i="1" baseline="-25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altLang="en-US" sz="2650" b="1" i="0" smtClean="0">
                              <a:cs typeface="Times New Roman" panose="02020603050405020304" pitchFamily="18" charset="0"/>
                            </a:rPr>
                            <m:t>b</m:t>
                          </m:r>
                          <m:r>
                            <a:rPr lang="en-US" altLang="en-US" sz="2650" b="0" i="1" baseline="-25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en-US" sz="265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en-US" sz="2650" b="0" i="1" smtClean="0"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en-US" altLang="en-US" sz="2650" b="0" i="1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en-US" sz="2650" b="0" i="1" smtClean="0">
                          <a:cs typeface="Times New Roman" panose="02020603050405020304" pitchFamily="18" charset="0"/>
                        </a:rPr>
                        <m:t>T</m:t>
                      </m:r>
                      <m:d>
                        <m:dPr>
                          <m:ctrlPr>
                            <a:rPr lang="en-US" altLang="en-US" sz="265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en-US" sz="2650" b="1" i="0" smtClean="0">
                              <a:cs typeface="Times New Roman" panose="02020603050405020304" pitchFamily="18" charset="0"/>
                            </a:rPr>
                            <m:t>b</m:t>
                          </m:r>
                          <m:r>
                            <a:rPr lang="en-US" altLang="en-US" sz="2650" b="0" i="1" baseline="-25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en-US" sz="265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en-US" sz="2650" b="0" i="1" smtClean="0">
                          <a:cs typeface="Times New Roman" panose="020206030504050203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en-US" sz="2650" b="0" i="1" baseline="-25000" smtClean="0"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en-US" sz="2650" b="0" i="1" smtClean="0">
                          <a:cs typeface="Times New Roman" panose="02020603050405020304" pitchFamily="18" charset="0"/>
                        </a:rPr>
                        <m:t>T</m:t>
                      </m:r>
                      <m:d>
                        <m:dPr>
                          <m:ctrlPr>
                            <a:rPr lang="en-US" altLang="en-US" sz="265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en-US" sz="2650" b="1" i="0" smtClean="0">
                              <a:cs typeface="Times New Roman" panose="02020603050405020304" pitchFamily="18" charset="0"/>
                            </a:rPr>
                            <m:t>b</m:t>
                          </m:r>
                          <m:r>
                            <a:rPr lang="en-US" altLang="en-US" sz="2650" b="0" i="1" baseline="-25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altLang="en-US" sz="2650" b="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65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=</m:t>
                      </m:r>
                      <m:r>
                        <m:rPr>
                          <m:nor/>
                        </m:rPr>
                        <a:rPr lang="en-US" altLang="en-US" sz="2650" i="1"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en-US" altLang="en-US" sz="2650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en-US" sz="2650" b="1" i="0">
                          <a:cs typeface="Times New Roman" panose="02020603050405020304" pitchFamily="18" charset="0"/>
                        </a:rPr>
                        <m:t>b</m:t>
                      </m:r>
                      <m:r>
                        <a:rPr lang="en-US" altLang="en-US" sz="2650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en-US" sz="265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en-US" sz="2650" i="1"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en-US" altLang="en-US" sz="2650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en-US" sz="2650" b="1" i="0">
                          <a:cs typeface="Times New Roman" panose="02020603050405020304" pitchFamily="18" charset="0"/>
                        </a:rPr>
                        <m:t>b</m:t>
                      </m:r>
                      <m:r>
                        <a:rPr lang="en-US" altLang="en-US" sz="2650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altLang="en-US" sz="265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650" dirty="0"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en-US" sz="265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en-US" sz="265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altLang="en-US" sz="2650" i="1"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altLang="en-US" sz="265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65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≤1,  0≤</m:t>
                    </m:r>
                    <m:r>
                      <m:rPr>
                        <m:nor/>
                      </m:rPr>
                      <a:rPr lang="en-US" altLang="en-US" sz="2650" i="1"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altLang="en-US" sz="265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265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en-US" sz="2650" dirty="0">
                    <a:cs typeface="Times New Roman" panose="02020603050405020304" pitchFamily="18" charset="0"/>
                  </a:rPr>
                  <a:t>1. It follows that </a:t>
                </a:r>
                <a:r>
                  <a:rPr lang="en-US" altLang="en-US" sz="2650" i="1" dirty="0">
                    <a:cs typeface="Times New Roman" panose="02020603050405020304" pitchFamily="18" charset="0"/>
                  </a:rPr>
                  <a:t>T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(</a:t>
                </a:r>
                <a:r>
                  <a:rPr lang="en-US" altLang="en-US" sz="2650" i="1" dirty="0">
                    <a:cs typeface="Times New Roman" panose="02020603050405020304" pitchFamily="18" charset="0"/>
                  </a:rPr>
                  <a:t>S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) is the parallelogram determined by the columns of the matrix </a:t>
                </a:r>
                <a:endParaRPr lang="en-US" altLang="en-US" sz="2650" dirty="0" smtClean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altLang="en-US" sz="2650" dirty="0" smtClean="0">
                    <a:cs typeface="Times New Roman" panose="02020603050405020304" pitchFamily="18" charset="0"/>
                  </a:rPr>
                  <a:t>    [</a:t>
                </a:r>
                <a:r>
                  <a:rPr lang="en-US" altLang="en-US" sz="265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650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65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  </a:t>
                </a:r>
                <a:r>
                  <a:rPr lang="en-US" altLang="en-US" sz="265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650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650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]. This matrix can be written as </a:t>
                </a:r>
                <a:r>
                  <a:rPr lang="en-US" altLang="en-US" sz="2650" i="1" dirty="0">
                    <a:cs typeface="Times New Roman" panose="02020603050405020304" pitchFamily="18" charset="0"/>
                  </a:rPr>
                  <a:t>AB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, where </a:t>
                </a:r>
                <a:r>
                  <a:rPr lang="en-US" altLang="en-US" sz="2650" i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 = </a:t>
                </a:r>
                <a:endParaRPr lang="en-US" altLang="en-US" sz="2650" dirty="0" smtClean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altLang="en-US" sz="2650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2650" dirty="0" smtClean="0">
                    <a:cs typeface="Times New Roman" panose="02020603050405020304" pitchFamily="18" charset="0"/>
                  </a:rPr>
                  <a:t>   [</a:t>
                </a:r>
                <a:r>
                  <a:rPr lang="en-US" altLang="en-US" sz="2650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65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  </a:t>
                </a:r>
                <a:r>
                  <a:rPr lang="en-US" altLang="en-US" sz="2650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650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]. </a:t>
                </a:r>
              </a:p>
              <a:p>
                <a:pPr eaLnBrk="1" hangingPunct="1"/>
                <a:r>
                  <a:rPr lang="en-US" altLang="en-US" sz="2650" dirty="0">
                    <a:cs typeface="Times New Roman" panose="02020603050405020304" pitchFamily="18" charset="0"/>
                  </a:rPr>
                  <a:t>By Theorem 9 and the product theorem for determinants,</a:t>
                </a:r>
              </a:p>
              <a:p>
                <a:pPr marL="0" indent="0" algn="ctr" eaLnBrk="1" hangingPunct="1">
                  <a:buNone/>
                </a:pPr>
                <a:r>
                  <a:rPr lang="en-US" altLang="en-US" sz="265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sz="265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sz="2650" i="1">
                            <a:cs typeface="Times New Roman" panose="02020603050405020304" pitchFamily="18" charset="0"/>
                          </a:rPr>
                          <m:t>area</m:t>
                        </m:r>
                        <m:r>
                          <m:rPr>
                            <m:nor/>
                          </m:rPr>
                          <a:rPr lang="en-US" altLang="en-US" sz="2650" i="1"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650" i="1">
                            <a:cs typeface="Times New Roman" panose="020206030504050203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altLang="en-US" sz="2650" i="1"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650" i="1">
                            <a:cs typeface="Times New Roman" panose="02020603050405020304" pitchFamily="18" charset="0"/>
                          </a:rPr>
                          <m:t>T</m:t>
                        </m:r>
                        <m:d>
                          <m:dPr>
                            <m:ctrlPr>
                              <a:rPr lang="en-US" altLang="en-US" sz="265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en-US" sz="2650" i="1"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</m:d>
                      </m:e>
                    </m:d>
                    <m:r>
                      <a:rPr lang="en-US" altLang="en-US" sz="265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65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sz="2650" i="0">
                            <a:cs typeface="Times New Roman" panose="02020603050405020304" pitchFamily="18" charset="0"/>
                          </a:rPr>
                          <m:t>det</m:t>
                        </m:r>
                        <m:r>
                          <m:rPr>
                            <m:nor/>
                          </m:rPr>
                          <a:rPr lang="en-US" altLang="en-US" sz="2650" b="0" i="0" smtClean="0"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650" i="1"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en-US" sz="2650" b="0" i="1" smtClean="0"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d>
                    <m:r>
                      <a:rPr lang="en-US" altLang="en-US" sz="26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65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sz="2650">
                            <a:cs typeface="Times New Roman" panose="02020603050405020304" pitchFamily="18" charset="0"/>
                          </a:rPr>
                          <m:t>det</m:t>
                        </m:r>
                        <m:r>
                          <m:rPr>
                            <m:nor/>
                          </m:rPr>
                          <a:rPr lang="en-US" altLang="en-US" sz="2650"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650" i="1">
                            <a:cs typeface="Times New Roman" panose="02020603050405020304" pitchFamily="18" charset="0"/>
                          </a:rPr>
                          <m:t>A</m:t>
                        </m:r>
                      </m:e>
                    </m:d>
                    <m:r>
                      <a:rPr lang="en-US" altLang="en-US" sz="26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65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sz="2650">
                            <a:cs typeface="Times New Roman" panose="02020603050405020304" pitchFamily="18" charset="0"/>
                          </a:rPr>
                          <m:t>det</m:t>
                        </m:r>
                        <m:r>
                          <m:rPr>
                            <m:nor/>
                          </m:rPr>
                          <a:rPr lang="en-US" altLang="en-US" sz="2650"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650" i="1"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d>
                  </m:oMath>
                </a14:m>
                <a:endParaRPr lang="en-US" altLang="en-US" sz="265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 eaLnBrk="1" hangingPunct="1">
                  <a:buNone/>
                </a:pPr>
                <a:r>
                  <a:rPr lang="en-US" altLang="en-US" sz="265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altLang="en-US" sz="265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65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sz="2650">
                            <a:cs typeface="Times New Roman" panose="02020603050405020304" pitchFamily="18" charset="0"/>
                          </a:rPr>
                          <m:t>det</m:t>
                        </m:r>
                        <m:r>
                          <m:rPr>
                            <m:nor/>
                          </m:rPr>
                          <a:rPr lang="en-US" altLang="en-US" sz="2650"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650" i="1">
                            <a:cs typeface="Times New Roman" panose="02020603050405020304" pitchFamily="18" charset="0"/>
                          </a:rPr>
                          <m:t>A</m:t>
                        </m:r>
                      </m:e>
                    </m:d>
                    <m:r>
                      <a:rPr lang="en-US" altLang="en-US" sz="26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en-US" sz="265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sz="2650" i="1"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area</m:t>
                        </m:r>
                        <m:r>
                          <m:rPr>
                            <m:nor/>
                          </m:rPr>
                          <a:rPr lang="en-US" altLang="en-US" sz="2650" i="1"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650" i="1"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altLang="en-US" sz="2650" i="1"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650" i="1"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altLang="en-US" sz="2650" dirty="0">
                    <a:cs typeface="Times New Roman" panose="02020603050405020304" pitchFamily="18" charset="0"/>
                  </a:rPr>
                  <a:t>		(7)</a:t>
                </a: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143000"/>
                <a:ext cx="8686800" cy="5638800"/>
              </a:xfrm>
              <a:blipFill rotWithShape="1">
                <a:blip r:embed="rId3"/>
                <a:stretch>
                  <a:fillRect l="-1123" t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768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3.3-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21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LINEAR TRANSFORMATIONS</a:t>
            </a:r>
            <a:endParaRPr lang="en-US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95400"/>
                <a:ext cx="8686800" cy="56388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650" dirty="0">
                    <a:cs typeface="Times New Roman" panose="02020603050405020304" pitchFamily="18" charset="0"/>
                  </a:rPr>
                  <a:t>An arbitrary parallelogram has the form </a:t>
                </a:r>
                <a:r>
                  <a:rPr lang="en-US" altLang="en-US" sz="2650" b="1" dirty="0">
                    <a:cs typeface="Times New Roman" panose="02020603050405020304" pitchFamily="18" charset="0"/>
                  </a:rPr>
                  <a:t>p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 + </a:t>
                </a:r>
                <a:r>
                  <a:rPr lang="en-US" altLang="en-US" sz="2650" i="1" dirty="0">
                    <a:cs typeface="Times New Roman" panose="02020603050405020304" pitchFamily="18" charset="0"/>
                  </a:rPr>
                  <a:t>S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, where </a:t>
                </a:r>
                <a:r>
                  <a:rPr lang="en-US" altLang="en-US" sz="2650" b="1" dirty="0">
                    <a:cs typeface="Times New Roman" panose="02020603050405020304" pitchFamily="18" charset="0"/>
                  </a:rPr>
                  <a:t>p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 is a vector and </a:t>
                </a:r>
                <a:r>
                  <a:rPr lang="en-US" altLang="en-US" sz="2650" i="1" dirty="0">
                    <a:cs typeface="Times New Roman" panose="02020603050405020304" pitchFamily="18" charset="0"/>
                  </a:rPr>
                  <a:t>S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 is a parallelogram at the origin.</a:t>
                </a:r>
              </a:p>
              <a:p>
                <a:pPr eaLnBrk="1" hangingPunct="1"/>
                <a:r>
                  <a:rPr lang="en-US" altLang="en-US" sz="2650" dirty="0">
                    <a:cs typeface="Times New Roman" panose="02020603050405020304" pitchFamily="18" charset="0"/>
                  </a:rPr>
                  <a:t>It is easy to see that </a:t>
                </a:r>
                <a:r>
                  <a:rPr lang="en-US" altLang="en-US" sz="2650" i="1" dirty="0">
                    <a:cs typeface="Times New Roman" panose="02020603050405020304" pitchFamily="18" charset="0"/>
                  </a:rPr>
                  <a:t>T 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transforms </a:t>
                </a:r>
                <a:r>
                  <a:rPr lang="en-US" altLang="en-US" sz="2650" b="1" dirty="0">
                    <a:cs typeface="Times New Roman" panose="02020603050405020304" pitchFamily="18" charset="0"/>
                  </a:rPr>
                  <a:t>p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 + </a:t>
                </a:r>
                <a:r>
                  <a:rPr lang="en-US" altLang="en-US" sz="2650" i="1" dirty="0">
                    <a:cs typeface="Times New Roman" panose="02020603050405020304" pitchFamily="18" charset="0"/>
                  </a:rPr>
                  <a:t>S 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into</a:t>
                </a:r>
                <a:r>
                  <a:rPr lang="en-US" altLang="en-US" sz="2650" i="1" dirty="0">
                    <a:cs typeface="Times New Roman" panose="02020603050405020304" pitchFamily="18" charset="0"/>
                  </a:rPr>
                  <a:t> T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(</a:t>
                </a:r>
                <a:r>
                  <a:rPr lang="en-US" altLang="en-US" sz="2650" b="1" dirty="0">
                    <a:cs typeface="Times New Roman" panose="02020603050405020304" pitchFamily="18" charset="0"/>
                  </a:rPr>
                  <a:t>p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)</a:t>
                </a:r>
                <a:r>
                  <a:rPr lang="en-US" altLang="en-US" sz="2650" i="1" dirty="0">
                    <a:cs typeface="Times New Roman" panose="02020603050405020304" pitchFamily="18" charset="0"/>
                  </a:rPr>
                  <a:t> + T(S). 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Since translation does not affect the area of a set</a:t>
                </a:r>
                <a:r>
                  <a:rPr lang="en-US" altLang="en-US" sz="2650" i="1" dirty="0"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 eaLnBrk="1" hangingPunct="1">
                  <a:buNone/>
                </a:pPr>
                <a:r>
                  <a:rPr lang="en-US" altLang="en-US" sz="2650" dirty="0"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sz="265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sz="2650" i="1">
                            <a:cs typeface="Times New Roman" panose="02020603050405020304" pitchFamily="18" charset="0"/>
                          </a:rPr>
                          <m:t>area</m:t>
                        </m:r>
                        <m:r>
                          <m:rPr>
                            <m:nor/>
                          </m:rPr>
                          <a:rPr lang="en-US" altLang="en-US" sz="2650" i="1"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650" i="1">
                            <a:cs typeface="Times New Roman" panose="020206030504050203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altLang="en-US" sz="2650" i="1"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650" i="1">
                            <a:cs typeface="Times New Roman" panose="02020603050405020304" pitchFamily="18" charset="0"/>
                          </a:rPr>
                          <m:t>T</m:t>
                        </m:r>
                        <m:d>
                          <m:dPr>
                            <m:ctrlPr>
                              <a:rPr lang="en-US" altLang="en-US" sz="265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65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𝐩</m:t>
                            </m:r>
                            <m:r>
                              <a:rPr lang="en-US" altLang="en-US" sz="265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en-US" sz="2650" i="1"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</m:d>
                      </m:e>
                    </m:d>
                    <m:r>
                      <a:rPr lang="en-US" altLang="en-US" sz="265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en-US" sz="265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sz="2650" i="1">
                            <a:cs typeface="Times New Roman" panose="02020603050405020304" pitchFamily="18" charset="0"/>
                          </a:rPr>
                          <m:t>area</m:t>
                        </m:r>
                        <m:r>
                          <m:rPr>
                            <m:nor/>
                          </m:rPr>
                          <a:rPr lang="en-US" altLang="en-US" sz="2650" i="1"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650" i="1">
                            <a:cs typeface="Times New Roman" panose="020206030504050203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altLang="en-US" sz="2650" i="1"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650" i="1">
                            <a:cs typeface="Times New Roman" panose="02020603050405020304" pitchFamily="18" charset="0"/>
                          </a:rPr>
                          <m:t>T</m:t>
                        </m:r>
                        <m:d>
                          <m:dPr>
                            <m:ctrlPr>
                              <a:rPr lang="en-US" altLang="en-US" sz="265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650" b="1" i="0">
                                <a:latin typeface="Cambria Math"/>
                                <a:cs typeface="Times New Roman" panose="02020603050405020304" pitchFamily="18" charset="0"/>
                              </a:rPr>
                              <m:t>𝐩</m:t>
                            </m:r>
                            <m:r>
                              <a:rPr lang="en-US" altLang="en-US" sz="265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en-US" altLang="en-US" sz="265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en-US" sz="265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𝑇</m:t>
                            </m:r>
                            <m:r>
                              <a:rPr lang="en-US" altLang="en-US" sz="265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en-US" sz="265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endParaRPr lang="en-US" altLang="en-US" sz="2650" i="1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65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US" altLang="en-US" sz="265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sz="265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en-US" sz="2650" i="1">
                              <a:cs typeface="Times New Roman" panose="02020603050405020304" pitchFamily="18" charset="0"/>
                            </a:rPr>
                            <m:t>area</m:t>
                          </m:r>
                          <m:r>
                            <m:rPr>
                              <m:nor/>
                            </m:rPr>
                            <a:rPr lang="en-US" altLang="en-US" sz="2650" i="1"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650" i="1">
                              <a:cs typeface="Times New Roman" panose="020206030504050203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altLang="en-US" sz="2650" i="1"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650" i="1"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en-US" altLang="en-US" sz="26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en-US" sz="2650" b="0" i="1" smtClean="0"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a:rPr lang="en-US" altLang="en-US" sz="26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en-US" sz="265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altLang="en-US" sz="2650" b="0" dirty="0">
                    <a:cs typeface="Times New Roman" panose="02020603050405020304" pitchFamily="18" charset="0"/>
                  </a:rPr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altLang="en-US" sz="26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65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650" i="0">
                            <a:latin typeface="Cambria Math"/>
                            <a:cs typeface="Times New Roman" panose="02020603050405020304" pitchFamily="18" charset="0"/>
                          </a:rPr>
                          <m:t>det</m:t>
                        </m:r>
                        <m:r>
                          <a:rPr lang="en-US" altLang="en-US" sz="265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en-US" sz="2650" i="1">
                            <a:latin typeface="Cambria Math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altLang="en-US" sz="265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65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𝑎𝑟𝑒𝑎</m:t>
                        </m:r>
                        <m:r>
                          <a:rPr lang="en-US" altLang="en-US" sz="265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en-US" sz="265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altLang="en-US" sz="265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en-US" sz="265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altLang="en-US" sz="265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altLang="en-US" sz="2650" b="0" dirty="0">
                    <a:cs typeface="Times New Roman" panose="02020603050405020304" pitchFamily="18" charset="0"/>
                  </a:rPr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altLang="en-US" sz="26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65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650" i="0">
                            <a:latin typeface="Cambria Math"/>
                            <a:cs typeface="Times New Roman" panose="02020603050405020304" pitchFamily="18" charset="0"/>
                          </a:rPr>
                          <m:t>det</m:t>
                        </m:r>
                        <m:r>
                          <a:rPr lang="en-US" altLang="en-US" sz="265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en-US" sz="2650" i="1">
                            <a:latin typeface="Cambria Math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altLang="en-US" sz="26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en-US" sz="265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65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𝑎𝑟𝑒𝑎</m:t>
                        </m:r>
                        <m:r>
                          <a:rPr lang="en-US" altLang="en-US" sz="265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en-US" sz="265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m:rPr>
                            <m:nor/>
                          </m:rPr>
                          <a:rPr lang="en-US" altLang="en-US" sz="265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650" b="1" i="0" smtClean="0"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en-US" sz="265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a:rPr lang="en-US" altLang="en-US" sz="265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altLang="en-US" sz="265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endParaRPr lang="en-US" altLang="en-US" sz="265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650" dirty="0">
                    <a:cs typeface="Times New Roman" panose="02020603050405020304" pitchFamily="18" charset="0"/>
                  </a:rPr>
                  <a:t>This shows that (5) holds for all parallelograms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650" dirty="0">
                    <a:cs typeface="Times New Roman" panose="02020603050405020304" pitchFamily="18" charset="0"/>
                  </a:rPr>
                  <a:t>. The proof of (6) for the 3 </a:t>
                </a:r>
                <a14:m>
                  <m:oMath xmlns:m="http://schemas.openxmlformats.org/officeDocument/2006/math">
                    <m:r>
                      <a:rPr lang="en-US" altLang="en-US" sz="265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en-US" sz="2650" dirty="0">
                    <a:cs typeface="Times New Roman" panose="02020603050405020304" pitchFamily="18" charset="0"/>
                  </a:rPr>
                  <a:t> 3 case is analogous. </a:t>
                </a: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95400"/>
                <a:ext cx="8686800" cy="5638800"/>
              </a:xfrm>
              <a:blipFill rotWithShape="1">
                <a:blip r:embed="rId3"/>
                <a:stretch>
                  <a:fillRect l="-1123" t="-973" r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543800" y="3581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77C97"/>
                </a:solidFill>
                <a:latin typeface="+mn-lt"/>
              </a:rPr>
              <a:t>Translation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4100" y="4050268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77C97"/>
                </a:solidFill>
                <a:latin typeface="+mn-lt"/>
              </a:rPr>
              <a:t>By equation (7)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43800" y="451913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77C97"/>
                </a:solidFill>
                <a:latin typeface="+mn-lt"/>
              </a:rPr>
              <a:t>Translation</a:t>
            </a:r>
          </a:p>
        </p:txBody>
      </p:sp>
    </p:spTree>
    <p:extLst>
      <p:ext uri="{BB962C8B-B14F-4D97-AF65-F5344CB8AC3E}">
        <p14:creationId xmlns:p14="http://schemas.microsoft.com/office/powerpoint/2010/main" val="33504601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3.3-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22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LINEAR TRANSFORMATIONS</a:t>
            </a:r>
            <a:endParaRPr lang="en-US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143000"/>
                <a:ext cx="8915400" cy="56388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650" b="1" dirty="0">
                    <a:cs typeface="Times New Roman" panose="02020603050405020304" pitchFamily="18" charset="0"/>
                  </a:rPr>
                  <a:t>Example 5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  Let </a:t>
                </a:r>
                <a:r>
                  <a:rPr lang="en-US" altLang="en-US" sz="265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 and </a:t>
                </a:r>
                <a:r>
                  <a:rPr lang="en-US" altLang="en-US" sz="2650" i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 be positive numbers. Find the area of the region </a:t>
                </a:r>
                <a:r>
                  <a:rPr lang="en-US" altLang="en-US" sz="2650" i="1" dirty="0">
                    <a:cs typeface="Times New Roman" panose="02020603050405020304" pitchFamily="18" charset="0"/>
                  </a:rPr>
                  <a:t>E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 bounded by the ellipse whose equation is</a:t>
                </a:r>
              </a:p>
              <a:p>
                <a:pPr eaLnBrk="1" hangingPunct="1"/>
                <a:endParaRPr lang="en-US" altLang="en-US" sz="265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265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en-US" sz="265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n-US" altLang="en-US" sz="2650" b="0" i="1" smtClean="0"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en-US" sz="265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en-US" sz="265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en-US" sz="265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en-US" sz="2650" b="0" i="1" smtClean="0"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a:rPr lang="en-US" altLang="en-US" sz="265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en-US" sz="265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en-US" sz="265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en-US" sz="265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n-US" altLang="en-US" sz="2650" i="1"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en-US" sz="265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en-US" sz="265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en-US" sz="265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en-US" sz="2650" b="0" i="1" smtClean="0"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en-US" altLang="en-US" sz="265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en-US" sz="265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altLang="en-US" sz="265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endParaRPr lang="en-US" altLang="en-US" sz="265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650" b="1" dirty="0">
                    <a:cs typeface="Times New Roman" panose="02020603050405020304" pitchFamily="18" charset="0"/>
                  </a:rPr>
                  <a:t>Solution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  We claim that </a:t>
                </a:r>
                <a:r>
                  <a:rPr lang="en-US" altLang="en-US" sz="2650" i="1" dirty="0">
                    <a:cs typeface="Times New Roman" panose="02020603050405020304" pitchFamily="18" charset="0"/>
                  </a:rPr>
                  <a:t>E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 is the image of the unit disk </a:t>
                </a:r>
                <a:r>
                  <a:rPr lang="en-US" altLang="en-US" sz="2650" i="1" dirty="0">
                    <a:cs typeface="Times New Roman" panose="02020603050405020304" pitchFamily="18" charset="0"/>
                  </a:rPr>
                  <a:t>D 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under the linear transformation </a:t>
                </a:r>
                <a:r>
                  <a:rPr lang="en-US" altLang="en-US" sz="2650" i="1" dirty="0">
                    <a:cs typeface="Times New Roman" panose="02020603050405020304" pitchFamily="18" charset="0"/>
                  </a:rPr>
                  <a:t>T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 determined by the matrix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650" b="0" i="1" smtClean="0"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en-US" sz="26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65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65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altLang="en-US" sz="2650" b="0" i="1" smtClean="0"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  <m:e>
                              <m:r>
                                <a:rPr lang="en-US" altLang="en-US" sz="265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65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en-US" sz="2650" b="0" i="1" smtClean="0"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2650" dirty="0">
                    <a:cs typeface="Times New Roman" panose="02020603050405020304" pitchFamily="18" charset="0"/>
                  </a:rPr>
                  <a:t>, because 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650" b="1" i="0" smtClean="0">
                        <a:cs typeface="Times New Roman" panose="02020603050405020304" pitchFamily="18" charset="0"/>
                      </a:rPr>
                      <m:t>u</m:t>
                    </m:r>
                    <m:r>
                      <a:rPr lang="en-US" altLang="en-US" sz="26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65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65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en-US" sz="2650" b="0" i="1" smtClean="0">
                                <a:cs typeface="Times New Roman" panose="02020603050405020304" pitchFamily="18" charset="0"/>
                              </a:rPr>
                              <m:t>u</m:t>
                            </m:r>
                            <m:r>
                              <a:rPr lang="en-US" altLang="en-US" sz="2650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en-US" sz="2650" b="0" i="1" smtClean="0">
                                <a:cs typeface="Times New Roman" panose="02020603050405020304" pitchFamily="18" charset="0"/>
                              </a:rPr>
                              <m:t>u</m:t>
                            </m:r>
                            <m:r>
                              <a:rPr lang="en-US" altLang="en-US" sz="2650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265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650" b="1" i="0" smtClean="0"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en-US" sz="265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65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65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en-US" sz="2650" b="0" i="1" smtClean="0"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a:rPr lang="en-US" altLang="en-US" sz="2650" i="1" baseline="-25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en-US" sz="2650" b="0" i="1" smtClean="0"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a:rPr lang="en-US" altLang="en-US" sz="2650" i="1" baseline="-25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2650" dirty="0">
                    <a:cs typeface="Times New Roman" panose="02020603050405020304" pitchFamily="18" charset="0"/>
                  </a:rPr>
                  <a:t>, and </a:t>
                </a:r>
                <a:r>
                  <a:rPr lang="en-US" altLang="en-US" sz="2650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 = </a:t>
                </a:r>
                <a:r>
                  <a:rPr lang="en-US" altLang="en-US" sz="265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650" b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, then</a:t>
                </a: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650" b="0" i="1" smtClean="0">
                        <a:cs typeface="Times New Roman" panose="02020603050405020304" pitchFamily="18" charset="0"/>
                      </a:rPr>
                      <m:t>u</m:t>
                    </m:r>
                    <m:r>
                      <a:rPr lang="en-US" altLang="en-US" sz="265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6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65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en-US" sz="2650" b="0" i="1" smtClean="0"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altLang="en-US" sz="2650" b="0" i="1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en-US" sz="2650" b="0" i="1" smtClean="0">
                            <a:cs typeface="Times New Roman" panose="02020603050405020304" pitchFamily="18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altLang="en-US" sz="2650" dirty="0">
                    <a:cs typeface="Times New Roman" panose="02020603050405020304" pitchFamily="18" charset="0"/>
                  </a:rPr>
                  <a:t>  and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650" i="1">
                        <a:cs typeface="Times New Roman" panose="02020603050405020304" pitchFamily="18" charset="0"/>
                      </a:rPr>
                      <m:t>u</m:t>
                    </m:r>
                    <m:r>
                      <a:rPr lang="en-US" altLang="en-US" sz="265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265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65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en-US" sz="2650" i="1"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altLang="en-US" sz="2650" b="0" i="1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en-US" sz="2650" b="0" i="1" smtClean="0">
                            <a:cs typeface="Times New Roman" panose="02020603050405020304" pitchFamily="18" charset="0"/>
                          </a:rPr>
                          <m:t>b</m:t>
                        </m:r>
                      </m:den>
                    </m:f>
                  </m:oMath>
                </a14:m>
                <a:endParaRPr lang="en-US" altLang="en-US" sz="265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143000"/>
                <a:ext cx="8915400" cy="5638800"/>
              </a:xfrm>
              <a:blipFill rotWithShape="1">
                <a:blip r:embed="rId3"/>
                <a:stretch>
                  <a:fillRect l="-1025" t="-973" r="-1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2009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3.3-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23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LINEAR TRANSFORMATIONS</a:t>
            </a:r>
            <a:endParaRPr lang="en-US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371600"/>
                <a:ext cx="8724900" cy="48768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650" dirty="0" smtClean="0">
                    <a:cs typeface="Times New Roman" panose="02020603050405020304" pitchFamily="18" charset="0"/>
                  </a:rPr>
                  <a:t>It follows that </a:t>
                </a:r>
                <a:r>
                  <a:rPr lang="en-US" altLang="en-US" sz="2650" b="1" dirty="0">
                    <a:cs typeface="Times New Roman" panose="02020603050405020304" pitchFamily="18" charset="0"/>
                  </a:rPr>
                  <a:t>u 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is in the unit disk, with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65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en-US" sz="2650" b="0" i="1" smtClean="0"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en-US" sz="265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en-US" sz="265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1 </m:t>
                        </m:r>
                      </m:sup>
                    </m:sSubSup>
                  </m:oMath>
                </a14:m>
                <a:r>
                  <a:rPr lang="en-US" altLang="en-US" sz="2650" dirty="0"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65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en-US" sz="2650" b="0" i="1" smtClean="0"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en-US" sz="265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en-US" sz="265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en-US" sz="265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en-US" sz="26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1,  </m:t>
                    </m:r>
                  </m:oMath>
                </a14:m>
                <a:r>
                  <a:rPr lang="en-US" altLang="en-US" sz="2650" dirty="0">
                    <a:cs typeface="Times New Roman" panose="02020603050405020304" pitchFamily="18" charset="0"/>
                  </a:rPr>
                  <a:t>if any only if </a:t>
                </a:r>
                <a:r>
                  <a:rPr lang="en-US" altLang="en-US" sz="2650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 is in </a:t>
                </a:r>
                <a:r>
                  <a:rPr lang="en-US" altLang="en-US" sz="2650" i="1" dirty="0">
                    <a:cs typeface="Times New Roman" panose="02020603050405020304" pitchFamily="18" charset="0"/>
                  </a:rPr>
                  <a:t>E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, with  (</a:t>
                </a:r>
                <a:r>
                  <a:rPr lang="en-US" altLang="en-US" sz="2650" i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65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/</a:t>
                </a:r>
                <a:r>
                  <a:rPr lang="en-US" altLang="en-US" sz="265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)</a:t>
                </a:r>
                <a:r>
                  <a:rPr lang="en-US" altLang="en-US" sz="2650" baseline="30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 + (</a:t>
                </a:r>
                <a:r>
                  <a:rPr lang="en-US" altLang="en-US" sz="2650" i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650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/</a:t>
                </a:r>
                <a:r>
                  <a:rPr lang="en-US" altLang="en-US" sz="2650" i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)</a:t>
                </a:r>
                <a:r>
                  <a:rPr lang="en-US" altLang="en-US" sz="2650" baseline="30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sz="265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65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≤1</m:t>
                    </m:r>
                  </m:oMath>
                </a14:m>
                <a:r>
                  <a:rPr lang="en-US" altLang="en-US" sz="2650" dirty="0">
                    <a:cs typeface="Times New Roman" panose="02020603050405020304" pitchFamily="18" charset="0"/>
                  </a:rPr>
                  <a:t>. By generalization of Theorem 10,</a:t>
                </a:r>
              </a:p>
              <a:p>
                <a:pPr marL="0" indent="0" eaLnBrk="1" hangingPunct="1">
                  <a:buNone/>
                </a:pPr>
                <a:endParaRPr lang="en-US" altLang="en-US" sz="265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en-US" sz="265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en-US" sz="2650" i="1">
                              <a:cs typeface="Times New Roman" panose="02020603050405020304" pitchFamily="18" charset="0"/>
                            </a:rPr>
                            <m:t>area</m:t>
                          </m:r>
                          <m:r>
                            <m:rPr>
                              <m:nor/>
                            </m:rPr>
                            <a:rPr lang="en-US" altLang="en-US" sz="2650" i="1"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650" i="1">
                              <a:cs typeface="Times New Roman" panose="020206030504050203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altLang="en-US" sz="2650" i="1"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650" b="0" i="1" smtClean="0">
                              <a:cs typeface="Times New Roman" panose="02020603050405020304" pitchFamily="18" charset="0"/>
                            </a:rPr>
                            <m:t>ellipse</m:t>
                          </m:r>
                        </m:e>
                      </m:d>
                      <m:r>
                        <a:rPr lang="en-US" altLang="en-US" sz="265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sz="265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en-US" sz="2650" i="1"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area</m:t>
                          </m:r>
                          <m:r>
                            <m:rPr>
                              <m:nor/>
                            </m:rPr>
                            <a:rPr lang="en-US" altLang="en-US" sz="2650" i="1"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650" i="1"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altLang="en-US" sz="2650" i="1"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650" b="0" i="1" smtClean="0"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en-US" altLang="en-US" sz="26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en-US" sz="2650" b="0" i="1" smtClean="0"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altLang="en-US" sz="26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en-US" sz="265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sz="265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65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sz="265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en-US" sz="2650" i="0">
                              <a:cs typeface="Times New Roman" panose="02020603050405020304" pitchFamily="18" charset="0"/>
                            </a:rPr>
                            <m:t>det</m:t>
                          </m:r>
                          <m:r>
                            <m:rPr>
                              <m:nor/>
                            </m:rPr>
                            <a:rPr lang="en-US" altLang="en-US" sz="2650" b="0" i="0" smtClean="0"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650" i="1"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en-US" sz="265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en-US" sz="2650" i="1"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area</m:t>
                          </m:r>
                          <m:r>
                            <m:rPr>
                              <m:nor/>
                            </m:rPr>
                            <a:rPr lang="en-US" altLang="en-US" sz="2650" i="1"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650" i="1"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altLang="en-US" sz="2650" i="1"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650" i="1" smtClean="0"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</m:e>
                      </m:d>
                      <m:r>
                        <a:rPr lang="en-US" altLang="en-US" sz="265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sz="265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65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en-US" sz="2650" b="0" i="1" smtClean="0">
                          <a:cs typeface="Times New Roman" panose="02020603050405020304" pitchFamily="18" charset="0"/>
                        </a:rPr>
                        <m:t>ab</m:t>
                      </m:r>
                      <m:r>
                        <a:rPr lang="en-US" altLang="en-US" sz="265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en-US" sz="26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en-US" sz="265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6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en-US" sz="2650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en-US" sz="26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sz="265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m:rPr>
                          <m:nor/>
                        </m:rPr>
                        <a:rPr lang="en-US" altLang="en-US" sz="2650" b="0" i="1" smtClean="0"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ab</m:t>
                      </m:r>
                    </m:oMath>
                  </m:oMathPara>
                </a14:m>
                <a:endParaRPr lang="en-US" altLang="en-US" sz="2650" i="1" dirty="0">
                  <a:cs typeface="Times New Roman" panose="02020603050405020304" pitchFamily="18" charset="0"/>
                </a:endParaRPr>
              </a:p>
              <a:p>
                <a:pPr eaLnBrk="1" hangingPunct="1"/>
                <a:endParaRPr lang="en-US" altLang="en-US" sz="2650" dirty="0">
                  <a:cs typeface="Times New Roman" panose="02020603050405020304" pitchFamily="18" charset="0"/>
                </a:endParaRPr>
              </a:p>
              <a:p>
                <a:pPr eaLnBrk="1" hangingPunct="1"/>
                <a:endParaRPr lang="en-US" altLang="en-US" sz="265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371600"/>
                <a:ext cx="8724900" cy="4876800"/>
              </a:xfrm>
              <a:blipFill rotWithShape="1">
                <a:blip r:embed="rId3"/>
                <a:stretch>
                  <a:fillRect l="-1047" t="-1000" r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1778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3.3-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3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CRAMER’S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00" dirty="0" smtClean="0">
                    <a:cs typeface="Times New Roman" panose="02020603050405020304" pitchFamily="18" charset="0"/>
                  </a:rPr>
                  <a:t>If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=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, the definition of matrix multiplication shows that 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2700" i="1">
                          <a:cs typeface="Times New Roman" panose="020206030504050203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en-US" sz="2700" b="0" i="0" smtClean="0"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en-US" sz="2700" i="1"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en-US" sz="2700" b="0" i="1" baseline="-25000" smtClean="0"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i</m:t>
                      </m:r>
                      <m:d>
                        <m:dPr>
                          <m:ctrlPr>
                            <a:rPr lang="en-US" altLang="en-US" sz="27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en-US" sz="2700" b="1" i="0"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en-US" sz="2700" i="0"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en-US" sz="2700" i="1"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7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en-US" sz="2700" b="1" i="0"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US" altLang="en-US" sz="2700" i="0" baseline="-25000"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1   </m:t>
                          </m:r>
                          <m:r>
                            <m:rPr>
                              <m:nor/>
                            </m:rPr>
                            <a:rPr lang="en-US" altLang="en-US" sz="2700" i="0"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  </m:t>
                          </m:r>
                          <m:r>
                            <m:rPr>
                              <m:nor/>
                            </m:rPr>
                            <a:rPr lang="en-US" altLang="en-US" sz="2700" b="1" i="0"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altLang="en-US" sz="2700" i="0"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…  </m:t>
                          </m:r>
                          <m:r>
                            <m:rPr>
                              <m:nor/>
                            </m:rPr>
                            <a:rPr lang="en-US" altLang="en-US" sz="2700" b="1" i="0"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US" altLang="en-US" sz="2700" i="1" baseline="-25000"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en-US" sz="2700" i="0"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en-US" sz="2700" i="0" smtClean="0"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en-US" sz="2700" i="0"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altLang="en-US" sz="2700" i="1"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en-US" sz="2700" b="1" i="0"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altLang="en-US" sz="2700" i="0" baseline="-25000"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1   </m:t>
                      </m:r>
                      <m:r>
                        <m:rPr>
                          <m:nor/>
                        </m:rPr>
                        <a:rPr lang="en-US" altLang="en-US" sz="2700" i="0"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…   </m:t>
                      </m:r>
                      <m:r>
                        <m:rPr>
                          <m:nor/>
                        </m:rPr>
                        <a:rPr lang="en-US" altLang="en-US" sz="2700" i="1"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en-US" sz="2700" b="1" i="0"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en-US" sz="2700" i="0"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…   </m:t>
                      </m:r>
                      <m:r>
                        <m:rPr>
                          <m:nor/>
                        </m:rPr>
                        <a:rPr lang="en-US" altLang="en-US" sz="2700" i="1"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en-US" sz="2700" b="1" i="0"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altLang="en-US" sz="2700" i="1" baseline="-25000"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en-US" sz="2700" i="0"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] </m:t>
                      </m:r>
                    </m:oMath>
                  </m:oMathPara>
                </a14:m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700" i="0"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sz="2700" b="1" i="0"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en-US" sz="2700" i="0" baseline="-25000"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1  </m:t>
                        </m:r>
                        <m:r>
                          <m:rPr>
                            <m:nor/>
                          </m:rPr>
                          <a:rPr lang="en-US" altLang="en-US" sz="2700" i="0"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…  </m:t>
                        </m:r>
                        <m:r>
                          <m:rPr>
                            <m:nor/>
                          </m:rPr>
                          <a:rPr lang="en-US" altLang="en-US" sz="2700" b="1" i="0"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en-US" sz="2700" i="0"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…  </m:t>
                        </m:r>
                        <m:r>
                          <m:rPr>
                            <m:nor/>
                          </m:rPr>
                          <a:rPr lang="en-US" altLang="en-US" sz="2700" b="1" i="0"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en-US" sz="2700" i="1" baseline="-25000"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d>
                    <m:r>
                      <m:rPr>
                        <m:nor/>
                      </m:rPr>
                      <a:rPr lang="en-US" altLang="en-US" sz="2700" i="0"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700" i="1"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en-US" sz="2700" i="1" baseline="-25000"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  <m:d>
                      <m:dPr>
                        <m:ctrlPr>
                          <a:rPr lang="en-US" altLang="en-US" sz="27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sz="2700" b="1" i="0"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d>
                  </m:oMath>
                </a14:m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By the multiplicative property of determinants,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27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en-US" sz="2700" b="0" i="0" smtClean="0">
                              <a:cs typeface="Times New Roman" panose="02020603050405020304" pitchFamily="18" charset="0"/>
                            </a:rPr>
                            <m:t>det</m:t>
                          </m:r>
                          <m:r>
                            <m:rPr>
                              <m:nor/>
                            </m:rPr>
                            <a:rPr lang="en-US" altLang="en-US" sz="27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700" i="1"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</m:d>
                      <m:r>
                        <a:rPr lang="en-US" altLang="en-US" sz="27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en-US" sz="27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sz="2700" i="1">
                              <a:latin typeface="Cambria Math"/>
                              <a:cs typeface="Times New Roman" panose="02020603050405020304" pitchFamily="18" charset="0"/>
                            </a:rPr>
                            <m:t>det</m:t>
                          </m:r>
                          <m:r>
                            <a:rPr lang="en-US" altLang="en-US" sz="27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700" i="1"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en-US" sz="2700" i="1" baseline="-25000"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d>
                            <m:dPr>
                              <m:ctrlPr>
                                <a:rPr lang="en-US" altLang="en-US" sz="27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700" b="1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d>
                      <m:r>
                        <a:rPr lang="en-US" altLang="en-US" sz="27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en-US" sz="2700">
                          <a:cs typeface="Times New Roman" panose="02020603050405020304" pitchFamily="18" charset="0"/>
                        </a:rPr>
                        <m:t>det</m:t>
                      </m:r>
                      <m:r>
                        <m:rPr>
                          <m:nor/>
                        </m:rPr>
                        <a:rPr lang="en-US" altLang="en-US" sz="2700" b="0" i="1" smtClean="0"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en-US" sz="2700" i="1">
                          <a:cs typeface="Times New Roman" panose="020206030504050203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en-US" sz="2700" i="1" baseline="-25000">
                          <a:cs typeface="Times New Roman" panose="02020603050405020304" pitchFamily="18" charset="0"/>
                        </a:rPr>
                        <m:t>i</m:t>
                      </m:r>
                      <m:r>
                        <a:rPr lang="en-US" altLang="en-US" sz="27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sz="2700" b="0" i="1" smtClean="0">
                          <a:cs typeface="Times New Roman" panose="02020603050405020304" pitchFamily="18" charset="0"/>
                        </a:rPr>
                        <m:t>b</m:t>
                      </m:r>
                      <m:r>
                        <a:rPr lang="en-US" altLang="en-US" sz="27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The second determinant on the left is simply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700" i="1" baseline="-25000" dirty="0">
                    <a:cs typeface="Times New Roman" panose="02020603050405020304" pitchFamily="18" charset="0"/>
                  </a:rPr>
                  <a:t>i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. Hence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7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sz="2700">
                            <a:cs typeface="Times New Roman" panose="02020603050405020304" pitchFamily="18" charset="0"/>
                          </a:rPr>
                          <m:t>det</m:t>
                        </m:r>
                        <m:r>
                          <m:rPr>
                            <m:nor/>
                          </m:rPr>
                          <a:rPr lang="en-US" altLang="en-US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700" i="1">
                            <a:cs typeface="Times New Roman" panose="02020603050405020304" pitchFamily="18" charset="0"/>
                          </a:rPr>
                          <m:t>A</m:t>
                        </m:r>
                      </m:e>
                    </m:d>
                    <m:r>
                      <m:rPr>
                        <m:nor/>
                      </m:rPr>
                      <a:rPr lang="en-US" altLang="en-US" sz="2700" i="1"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en-US" sz="2700" b="0" i="1" baseline="-25000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sz="2700" i="1">
                        <a:latin typeface="Cambria Math"/>
                        <a:cs typeface="Times New Roman" panose="02020603050405020304" pitchFamily="18" charset="0"/>
                      </a:rPr>
                      <m:t>det</m:t>
                    </m:r>
                    <m:r>
                      <a:rPr lang="en-US" altLang="en-US" sz="2700" b="0" i="1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700" i="1"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en-US" sz="2700" i="1" baseline="-25000">
                        <a:cs typeface="Times New Roman" panose="02020603050405020304" pitchFamily="18" charset="0"/>
                      </a:rPr>
                      <m:t>i</m:t>
                    </m:r>
                    <m:d>
                      <m:dPr>
                        <m:ctrlPr>
                          <a:rPr lang="en-US" altLang="en-US" sz="2700" b="1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700" b="1" i="0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</m:d>
                    <m:r>
                      <a:rPr lang="en-US" altLang="en-US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This proves (1) because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is invertible and det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≠ 0.</a:t>
                </a:r>
              </a:p>
              <a:p>
                <a:pPr eaLnBrk="1" hangingPunct="1"/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eaLnBrk="1" hangingPunct="1"/>
                <a:endParaRPr lang="en-US" altLang="en-US" sz="27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4"/>
                <a:stretch>
                  <a:fillRect l="-1185" t="-1059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5" imgW="475104" imgH="810471" progId="Equation.DSMT4">
                  <p:embed/>
                </p:oleObj>
              </mc:Choice>
              <mc:Fallback>
                <p:oleObj name="Equation" r:id="rId5" imgW="475104" imgH="810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01954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3.3-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4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CRAMER’S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00" b="1" dirty="0" smtClean="0">
                    <a:cs typeface="Times New Roman" panose="02020603050405020304" pitchFamily="18" charset="0"/>
                  </a:rPr>
                  <a:t>Example 1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 Use Cramer’s rule to solve the system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7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3</m:t>
                      </m:r>
                      <m:r>
                        <m:rPr>
                          <m:nor/>
                        </m:rPr>
                        <a:rPr lang="en-US" altLang="en-US" sz="2700" i="1"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altLang="en-US" sz="2700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en-US" sz="27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m:rPr>
                          <m:nor/>
                        </m:rPr>
                        <a:rPr lang="en-US" altLang="en-US" sz="2700" i="1"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altLang="en-US" sz="2700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en-US" sz="27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=6</m:t>
                      </m:r>
                    </m:oMath>
                  </m:oMathPara>
                </a14:m>
                <a:endParaRPr lang="en-US" altLang="en-US" sz="27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7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−5</m:t>
                      </m:r>
                      <m:r>
                        <m:rPr>
                          <m:nor/>
                        </m:rPr>
                        <a:rPr lang="en-US" altLang="en-US" sz="2700" i="1"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altLang="en-US" sz="2700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en-US" sz="27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+4</m:t>
                      </m:r>
                      <m:r>
                        <m:rPr>
                          <m:nor/>
                        </m:rPr>
                        <a:rPr lang="en-US" altLang="en-US" sz="2700" i="1"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altLang="en-US" sz="2700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en-US" sz="27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=8</m:t>
                      </m:r>
                    </m:oMath>
                  </m:oMathPara>
                </a14:m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b="1" dirty="0">
                    <a:cs typeface="Times New Roman" panose="02020603050405020304" pitchFamily="18" charset="0"/>
                  </a:rPr>
                  <a:t>Solution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  View the system as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=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. Using the notation introduced above,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700" i="1"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7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en-US" sz="2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en-US" sz="2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 </m:t>
                    </m:r>
                  </m:oMath>
                </a14:m>
                <a:endParaRPr lang="en-US" altLang="en-US" sz="27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700" i="1"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en-US" sz="27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d>
                      <m:dPr>
                        <m:ctrlPr>
                          <a:rPr lang="en-US" altLang="en-US" sz="27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sz="2700" b="1"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d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7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sz="2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en-US" sz="2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en-US" sz="2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en-US" sz="2700" b="0" i="0" smtClean="0">
                        <a:latin typeface="Cambria Math"/>
                        <a:cs typeface="Times New Roman" panose="020206030504050203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altLang="en-US" sz="2700" b="0" i="1" smtClean="0">
                        <a:latin typeface="Cambria Math"/>
                        <a:cs typeface="Times New Roman" panose="02020603050405020304" pitchFamily="18" charset="0"/>
                      </a:rPr>
                      <m:t>      </m:t>
                    </m:r>
                    <m:r>
                      <m:rPr>
                        <m:nor/>
                      </m:rPr>
                      <a:rPr lang="en-US" altLang="en-US" sz="2700" i="1"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en-US" sz="27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en-US" sz="2700" b="1"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7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en-US" sz="2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en-US" sz="2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Since det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= 2, the system has a unique solution. </a:t>
                </a:r>
              </a:p>
              <a:p>
                <a:pPr eaLnBrk="1" hangingPunct="1"/>
                <a:endParaRPr lang="en-US" altLang="en-US" sz="2700" b="0" dirty="0">
                  <a:cs typeface="Times New Roman" panose="02020603050405020304" pitchFamily="18" charset="0"/>
                </a:endParaRPr>
              </a:p>
              <a:p>
                <a:pPr eaLnBrk="1" hangingPunct="1"/>
                <a:endParaRPr lang="en-US" altLang="en-US" sz="27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3"/>
                <a:stretch>
                  <a:fillRect l="-1185" t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3296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3.3-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5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CRAMER’S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eaLnBrk="1" hangingPunct="1"/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By Cramer’s rule,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2700" b="0" i="1" smtClean="0"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altLang="en-US" sz="2700" b="0" i="1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en-US" sz="27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7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en-US" sz="2700" i="0">
                              <a:cs typeface="Times New Roman" panose="02020603050405020304" pitchFamily="18" charset="0"/>
                            </a:rPr>
                            <m:t>det</m:t>
                          </m:r>
                          <m:r>
                            <m:rPr>
                              <m:nor/>
                            </m:rPr>
                            <a:rPr lang="en-US" altLang="en-US" sz="2700" b="0" i="0" smtClean="0"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700" i="1">
                              <a:cs typeface="Times New Roman" panose="02020603050405020304" pitchFamily="18" charset="0"/>
                            </a:rPr>
                            <m:t>A</m:t>
                          </m:r>
                          <m:r>
                            <a:rPr lang="en-US" altLang="en-US" sz="2700" b="0" i="1" baseline="-25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en-US" sz="27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en-US" sz="2700" b="1">
                              <a:cs typeface="Times New Roman" panose="02020603050405020304" pitchFamily="18" charset="0"/>
                            </a:rPr>
                            <m:t>b</m:t>
                          </m:r>
                          <m:r>
                            <a:rPr lang="en-US" altLang="en-US" sz="27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en-US" sz="2700" i="0">
                              <a:cs typeface="Times New Roman" panose="02020603050405020304" pitchFamily="18" charset="0"/>
                            </a:rPr>
                            <m:t>det</m:t>
                          </m:r>
                          <m:r>
                            <m:rPr>
                              <m:nor/>
                            </m:rPr>
                            <a:rPr lang="en-US" altLang="en-US" sz="2700" b="0" i="0" smtClean="0"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700" i="1">
                              <a:cs typeface="Times New Roman" panose="02020603050405020304" pitchFamily="18" charset="0"/>
                            </a:rPr>
                            <m:t>A</m:t>
                          </m:r>
                        </m:den>
                      </m:f>
                      <m:r>
                        <a:rPr lang="en-US" altLang="en-US" sz="27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7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en-US" sz="27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24+16</m:t>
                          </m:r>
                        </m:num>
                        <m:den>
                          <m:r>
                            <a:rPr lang="en-US" altLang="en-US" sz="27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en-US" sz="27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=20</m:t>
                      </m:r>
                    </m:oMath>
                  </m:oMathPara>
                </a14:m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2700" i="1"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altLang="en-US" sz="2700" b="0" i="1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en-US" sz="27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7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en-US" sz="2700" i="0">
                              <a:cs typeface="Times New Roman" panose="02020603050405020304" pitchFamily="18" charset="0"/>
                            </a:rPr>
                            <m:t>det</m:t>
                          </m:r>
                          <m:r>
                            <m:rPr>
                              <m:nor/>
                            </m:rPr>
                            <a:rPr lang="en-US" altLang="en-US" sz="2700" b="0" i="0" smtClean="0"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700" i="1">
                              <a:cs typeface="Times New Roman" panose="02020603050405020304" pitchFamily="18" charset="0"/>
                            </a:rPr>
                            <m:t>A</m:t>
                          </m:r>
                          <m:r>
                            <a:rPr lang="en-US" altLang="en-US" sz="2700" b="0" i="1" baseline="-25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en-US" sz="27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en-US" sz="2700" b="1">
                              <a:cs typeface="Times New Roman" panose="02020603050405020304" pitchFamily="18" charset="0"/>
                            </a:rPr>
                            <m:t>b</m:t>
                          </m:r>
                          <m:r>
                            <a:rPr lang="en-US" altLang="en-US" sz="27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en-US" sz="2700" i="0">
                              <a:cs typeface="Times New Roman" panose="02020603050405020304" pitchFamily="18" charset="0"/>
                            </a:rPr>
                            <m:t>det</m:t>
                          </m:r>
                          <m:r>
                            <m:rPr>
                              <m:nor/>
                            </m:rPr>
                            <a:rPr lang="en-US" altLang="en-US" sz="2700" b="0" i="0" smtClean="0"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700" i="1">
                              <a:cs typeface="Times New Roman" panose="02020603050405020304" pitchFamily="18" charset="0"/>
                            </a:rPr>
                            <m:t>A</m:t>
                          </m:r>
                        </m:den>
                      </m:f>
                      <m:r>
                        <a:rPr lang="en-US" altLang="en-US" sz="27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7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en-US" sz="27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24+</m:t>
                          </m:r>
                          <m:r>
                            <a:rPr lang="en-US" altLang="en-US" sz="27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altLang="en-US" sz="27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en-US" sz="27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sz="27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27</m:t>
                      </m:r>
                    </m:oMath>
                  </m:oMathPara>
                </a14:m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eaLnBrk="1" hangingPunct="1"/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eaLnBrk="1" hangingPunct="1"/>
                <a:endParaRPr lang="en-US" altLang="en-US" sz="2700" b="0" dirty="0">
                  <a:cs typeface="Times New Roman" panose="02020603050405020304" pitchFamily="18" charset="0"/>
                </a:endParaRPr>
              </a:p>
              <a:p>
                <a:pPr eaLnBrk="1" hangingPunct="1"/>
                <a:endParaRPr lang="en-US" altLang="en-US" sz="27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3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6011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3.3-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6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FORMULA FOR </a:t>
            </a:r>
            <a:r>
              <a:rPr lang="en-US" altLang="en-US" dirty="0" smtClean="0"/>
              <a:t>A</a:t>
            </a:r>
            <a:r>
              <a:rPr lang="en-US" altLang="en-US" baseline="30000" dirty="0" smtClean="0"/>
              <a:t>–1</a:t>
            </a:r>
            <a:endParaRPr lang="en-US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85344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00" dirty="0" smtClean="0">
                    <a:cs typeface="Times New Roman" panose="02020603050405020304" pitchFamily="18" charset="0"/>
                  </a:rPr>
                  <a:t>The adjugate matrix is the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transpose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of the matrix of cofactors. </a:t>
                </a:r>
              </a:p>
              <a:p>
                <a:pPr eaLnBrk="1" hangingPunct="1"/>
                <a:endParaRPr lang="en-US" altLang="en-US" sz="2700" b="1" dirty="0">
                  <a:solidFill>
                    <a:srgbClr val="077C97"/>
                  </a:solidFill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b="1" dirty="0">
                    <a:solidFill>
                      <a:srgbClr val="077C97"/>
                    </a:solidFill>
                    <a:cs typeface="Times New Roman" panose="02020603050405020304" pitchFamily="18" charset="0"/>
                  </a:rPr>
                  <a:t>Theorem 8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: Let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be an invertible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700" i="1" smtClean="0"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altLang="en-US" sz="2700" i="1"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matrix. Then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7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en-US" sz="2700" b="0" i="1" smtClean="0"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en-US" sz="27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en-US" sz="27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7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en-US" sz="27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en-US" sz="2700" b="0" i="0" smtClean="0">
                              <a:cs typeface="Times New Roman" panose="02020603050405020304" pitchFamily="18" charset="0"/>
                            </a:rPr>
                            <m:t>det</m:t>
                          </m:r>
                          <m:r>
                            <m:rPr>
                              <m:nor/>
                            </m:rPr>
                            <a:rPr lang="en-US" altLang="en-US" sz="2700" b="0" i="0" smtClean="0"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700" b="0" i="1" smtClean="0">
                              <a:cs typeface="Times New Roman" panose="02020603050405020304" pitchFamily="18" charset="0"/>
                            </a:rPr>
                            <m:t>A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en-US" sz="2700" b="0" i="0" smtClean="0">
                          <a:cs typeface="Times New Roman" panose="02020603050405020304" pitchFamily="18" charset="0"/>
                        </a:rPr>
                        <m:t>adj</m:t>
                      </m:r>
                      <m:r>
                        <m:rPr>
                          <m:nor/>
                        </m:rPr>
                        <a:rPr lang="en-US" altLang="en-US" sz="2700" b="0" i="0" smtClean="0"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en-US" sz="2700" b="0" i="1" smtClean="0">
                          <a:cs typeface="Times New Roman" panose="02020603050405020304" pitchFamily="18" charset="0"/>
                        </a:rPr>
                        <m:t>A</m:t>
                      </m:r>
                    </m:oMath>
                  </m:oMathPara>
                </a14:m>
                <a:endParaRPr lang="en-US" altLang="en-US" sz="2700" i="1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endParaRPr lang="en-US" altLang="en-US" sz="2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8534400" cy="5181600"/>
              </a:xfrm>
              <a:blipFill rotWithShape="1">
                <a:blip r:embed="rId3"/>
                <a:stretch>
                  <a:fillRect l="-1143" t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772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3.3-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7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FORMULA FOR </a:t>
            </a:r>
            <a:r>
              <a:rPr lang="en-US" altLang="en-US" dirty="0" smtClean="0"/>
              <a:t>A</a:t>
            </a:r>
            <a:r>
              <a:rPr lang="en-US" altLang="en-US" baseline="30000" dirty="0"/>
              <a:t>–1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85344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00" b="1" dirty="0" smtClean="0">
                    <a:cs typeface="Times New Roman" panose="02020603050405020304" pitchFamily="18" charset="0"/>
                  </a:rPr>
                  <a:t>Example 3</a:t>
                </a:r>
                <a:r>
                  <a:rPr lang="en-US" altLang="en-US" sz="2400" dirty="0">
                    <a:cs typeface="Times New Roman" panose="02020603050405020304" pitchFamily="18" charset="0"/>
                  </a:rPr>
                  <a:t> Find the inverse of the matrix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en-US" sz="2400" b="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b="1" dirty="0">
                    <a:cs typeface="Times New Roman" panose="02020603050405020304" pitchFamily="18" charset="0"/>
                  </a:rPr>
                  <a:t>Solution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 The nine cofactors are </a:t>
                </a:r>
              </a:p>
              <a:p>
                <a:pPr marL="0" indent="0" eaLnBrk="1" hangingPunct="1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000" b="0" i="1" smtClean="0"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en-US" sz="20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11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=+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=−2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alt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altLang="en-US" sz="2000" i="1"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en-US" sz="20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12</m:t>
                    </m:r>
                    <m:r>
                      <a:rPr lang="en-US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altLang="en-US" sz="20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</m:t>
                    </m:r>
                    <m:r>
                      <m:rPr>
                        <m:nor/>
                      </m:rPr>
                      <a:rPr lang="en-US" altLang="en-US" sz="2000" i="1"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en-US" sz="20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0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=+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endParaRPr lang="en-US" altLang="en-US" sz="20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000" i="1"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en-US" sz="20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21</m:t>
                    </m:r>
                    <m:r>
                      <a:rPr lang="en-US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14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000" i="1"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en-US" sz="20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22</m:t>
                    </m:r>
                    <m:r>
                      <a:rPr lang="en-US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=+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</m:oMath>
                </a14:m>
                <a:r>
                  <a:rPr lang="en-US" altLang="en-US" sz="20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altLang="en-US" sz="2000" i="1"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en-US" sz="20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23</m:t>
                    </m:r>
                    <m:r>
                      <a:rPr lang="en-US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</m:oMath>
                </a14:m>
                <a:endParaRPr lang="en-US" altLang="en-US" sz="20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000" i="1"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en-US" sz="20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31</m:t>
                    </m:r>
                    <m:r>
                      <a:rPr lang="en-US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=+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</m:t>
                    </m:r>
                    <m:r>
                      <m:rPr>
                        <m:nor/>
                      </m:rPr>
                      <a:rPr lang="en-US" altLang="en-US" sz="2000" i="1" smtClean="0"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en-US" sz="20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  <m:r>
                      <a:rPr lang="en-US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en-US" sz="2000" dirty="0">
                    <a:cs typeface="Times New Roman" panose="02020603050405020304" pitchFamily="18" charset="0"/>
                  </a:rPr>
                  <a:t>, </a:t>
                </a:r>
                <a:r>
                  <a:rPr lang="en-US" altLang="en-US" sz="2000" dirty="0" smtClean="0"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000" i="1"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en-US" sz="20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33</m:t>
                    </m:r>
                    <m:r>
                      <a:rPr lang="en-US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=+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−3</m:t>
                    </m:r>
                  </m:oMath>
                </a14:m>
                <a:endParaRPr lang="en-US" altLang="en-US" sz="2000" b="0" dirty="0" smtClean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altLang="en-US" sz="2800" dirty="0">
                    <a:cs typeface="Times New Roman" panose="02020603050405020304" pitchFamily="18" charset="0"/>
                  </a:rPr>
                  <a:t>Thus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2400" i="0">
                          <a:cs typeface="Times New Roman" panose="02020603050405020304" pitchFamily="18" charset="0"/>
                        </a:rPr>
                        <m:t>adj</m:t>
                      </m:r>
                      <m:r>
                        <m:rPr>
                          <m:nor/>
                        </m:rPr>
                        <a:rPr lang="en-US" altLang="en-US" sz="2400" i="0"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en-US" sz="2400" i="1"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20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endParaRPr lang="en-US" altLang="en-US" sz="2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8534400" cy="5181600"/>
              </a:xfrm>
              <a:blipFill rotWithShape="1">
                <a:blip r:embed="rId3"/>
                <a:stretch>
                  <a:fillRect l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581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3.3-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8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FORMULA FOR </a:t>
            </a:r>
            <a:r>
              <a:rPr lang="en-US" altLang="en-US" dirty="0" smtClean="0"/>
              <a:t>A</a:t>
            </a:r>
            <a:r>
              <a:rPr lang="en-US" altLang="en-US" baseline="30000" dirty="0"/>
              <a:t>–1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8534400" cy="5181600"/>
              </a:xfrm>
            </p:spPr>
            <p:txBody>
              <a:bodyPr/>
              <a:lstStyle/>
              <a:p>
                <a:pPr eaLnBrk="1" hangingPunct="1"/>
                <a:endParaRPr lang="en-US" altLang="en-US" sz="2800" dirty="0" smtClean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We could compute det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directly, but the following computation provides a check on the calculations above and produces det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2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en-US" sz="2800" b="0" i="0" smtClean="0">
                              <a:cs typeface="Times New Roman" panose="02020603050405020304" pitchFamily="18" charset="0"/>
                            </a:rPr>
                            <m:t>adj</m:t>
                          </m:r>
                          <m:r>
                            <m:rPr>
                              <m:nor/>
                            </m:rPr>
                            <a:rPr lang="en-US" altLang="en-US" sz="2800" b="0" i="0" smtClean="0"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800" b="0" i="1" smtClean="0"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</m:d>
                      <m:r>
                        <a:rPr lang="en-US" alt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en-US" sz="2800" b="0" i="1" smtClean="0"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alt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US" alt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US" alt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en-US" sz="2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2800" dirty="0">
                  <a:cs typeface="Times New Roman" panose="02020603050405020304" pitchFamily="18" charset="0"/>
                </a:endParaRPr>
              </a:p>
              <a:p>
                <a:pPr marL="0" indent="0" algn="ctr" eaLnBrk="1" hangingPunct="1">
                  <a:buNone/>
                </a:pPr>
                <a:r>
                  <a:rPr lang="en-US" altLang="en-US" sz="2800" dirty="0"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altLang="en-US" sz="2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altLang="en-US" sz="2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2800" dirty="0">
                    <a:cs typeface="Times New Roman" panose="02020603050405020304" pitchFamily="18" charset="0"/>
                  </a:rPr>
                  <a:t>=14 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I</a:t>
                </a: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8534400" cy="5181600"/>
              </a:xfrm>
              <a:blipFill rotWithShape="1">
                <a:blip r:embed="rId3"/>
                <a:stretch>
                  <a:fillRect l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5823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3.3-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9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FORMULA FOR </a:t>
            </a:r>
            <a:r>
              <a:rPr lang="en-US" altLang="en-US" i="1" dirty="0" smtClean="0"/>
              <a:t>A</a:t>
            </a:r>
            <a:r>
              <a:rPr lang="en-US" altLang="en-US" baseline="30000" dirty="0"/>
              <a:t>–1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371600"/>
                <a:ext cx="86868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800" dirty="0" smtClean="0">
                    <a:cs typeface="Times New Roman" panose="02020603050405020304" pitchFamily="18" charset="0"/>
                  </a:rPr>
                  <a:t>Since (adj 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) 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 = 14 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I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, Theorem 8 shows that det 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 = 14 and</a:t>
                </a:r>
              </a:p>
              <a:p>
                <a:pPr marL="0" indent="0" eaLnBrk="1" hangingPunct="1">
                  <a:buNone/>
                </a:pPr>
                <a:endParaRPr lang="en-US" altLang="en-US" sz="28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n-US" altLang="en-US" sz="2800" i="0" baseline="30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–</m:t>
                      </m:r>
                      <m:r>
                        <m:rPr>
                          <m:nor/>
                        </m:rPr>
                        <a:rPr lang="en-US" altLang="en-US" sz="2800" b="0" i="0" baseline="30000" smtClean="0">
                          <a:latin typeface="Cambria Math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80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en-US" sz="2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alt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US" alt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US" alt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−1/7</m:t>
                                </m:r>
                              </m:e>
                              <m:e>
                                <m:r>
                                  <a:rPr lang="en-US" alt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2/7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3/14</m:t>
                                </m:r>
                              </m:e>
                              <m:e>
                                <m:r>
                                  <a:rPr lang="en-US" alt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alt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5/14</m:t>
                                </m:r>
                              </m:e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−1/2</m:t>
                                </m:r>
                              </m:e>
                              <m:e>
                                <m:r>
                                  <a:rPr lang="en-US" alt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3/14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371600"/>
                <a:ext cx="8686800" cy="5181600"/>
              </a:xfrm>
              <a:blipFill rotWithShape="1">
                <a:blip r:embed="rId3"/>
                <a:stretch>
                  <a:fillRect l="-1193" t="-1176" r="-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520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12517</TotalTime>
  <Words>2334</Words>
  <Application>Microsoft Office PowerPoint</Application>
  <PresentationFormat>On-screen Show (4:3)</PresentationFormat>
  <Paragraphs>206</Paragraphs>
  <Slides>23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Blends</vt:lpstr>
      <vt:lpstr>Equation</vt:lpstr>
      <vt:lpstr>Determinants</vt:lpstr>
      <vt:lpstr>CRAMER’S RULE</vt:lpstr>
      <vt:lpstr>CRAMER’S RULE</vt:lpstr>
      <vt:lpstr>CRAMER’S RULE</vt:lpstr>
      <vt:lpstr>CRAMER’S RULE</vt:lpstr>
      <vt:lpstr>A FORMULA FOR A–1</vt:lpstr>
      <vt:lpstr>A FORMULA FOR A–1</vt:lpstr>
      <vt:lpstr>A FORMULA FOR A–1</vt:lpstr>
      <vt:lpstr>A FORMULA FOR A–1</vt:lpstr>
      <vt:lpstr>DETERMINANTS AS AREA OR VOLUME</vt:lpstr>
      <vt:lpstr>DETERMINANTS AS AREA OR VOLUME</vt:lpstr>
      <vt:lpstr>DETERMINANTS AS AREA OR VOLUME</vt:lpstr>
      <vt:lpstr>DETERMINANTS AS AREA OR VOLUME</vt:lpstr>
      <vt:lpstr>DETERMINANTS AS AREA OR VOLUME</vt:lpstr>
      <vt:lpstr>DETERMINANTS AS AREA OR VOLUME</vt:lpstr>
      <vt:lpstr>DETERMINANTS AS AREA OR VOLUME</vt:lpstr>
      <vt:lpstr>DETERMINANTS AS AREA OR VOLUME</vt:lpstr>
      <vt:lpstr>DETERMINANTS AS AREA OR VOLUME</vt:lpstr>
      <vt:lpstr>LINEAR TRANSFORMATIONS</vt:lpstr>
      <vt:lpstr>LINEAR TRANSFORMATIONS</vt:lpstr>
      <vt:lpstr>LINEAR TRANSFORMATIONS</vt:lpstr>
      <vt:lpstr>LINEAR TRANSFORMATIONS</vt:lpstr>
      <vt:lpstr>LINEAR TRANSFORMATIONS</vt:lpstr>
    </vt:vector>
  </TitlesOfParts>
  <Company>© 2012 Pearson Education, Inc. All rights reserved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Dennis Jarvis</cp:lastModifiedBy>
  <cp:revision>1066</cp:revision>
  <dcterms:created xsi:type="dcterms:W3CDTF">2005-10-22T18:34:54Z</dcterms:created>
  <dcterms:modified xsi:type="dcterms:W3CDTF">2020-10-28T00:28:25Z</dcterms:modified>
</cp:coreProperties>
</file>