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handoutMasterIdLst>
    <p:handoutMasterId r:id="rId19"/>
  </p:handoutMasterIdLst>
  <p:sldIdLst>
    <p:sldId id="475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1944" y="120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74D8E344-B687-4038-A11D-37F87357ACB0}"/>
    <pc:docChg chg="undo custSel modSld">
      <pc:chgData name="Daniels, Jared" userId="873bad36-237e-4ccd-8a06-bbf523af18a1" providerId="ADAL" clId="{74D8E344-B687-4038-A11D-37F87357ACB0}" dt="2022-02-08T14:48:20.821" v="24" actId="167"/>
      <pc:docMkLst>
        <pc:docMk/>
      </pc:docMkLst>
      <pc:sldChg chg="addSp delSp modSp addAnim delAnim modAnim">
        <pc:chgData name="Daniels, Jared" userId="873bad36-237e-4ccd-8a06-bbf523af18a1" providerId="ADAL" clId="{74D8E344-B687-4038-A11D-37F87357ACB0}" dt="2022-02-08T14:48:20.821" v="24" actId="167"/>
        <pc:sldMkLst>
          <pc:docMk/>
          <pc:sldMk cId="128643299" sldId="477"/>
        </pc:sldMkLst>
        <pc:spChg chg="add del mod">
          <ac:chgData name="Daniels, Jared" userId="873bad36-237e-4ccd-8a06-bbf523af18a1" providerId="ADAL" clId="{74D8E344-B687-4038-A11D-37F87357ACB0}" dt="2022-02-08T14:46:41.320" v="22" actId="33423"/>
          <ac:spMkLst>
            <pc:docMk/>
            <pc:sldMk cId="128643299" sldId="477"/>
            <ac:spMk id="5" creationId="{B2D5BD0D-D352-4851-8AF9-8C401F9C11D4}"/>
          </ac:spMkLst>
        </pc:spChg>
        <pc:graphicFrameChg chg="add del mod replId">
          <ac:chgData name="Daniels, Jared" userId="873bad36-237e-4ccd-8a06-bbf523af18a1" providerId="ADAL" clId="{74D8E344-B687-4038-A11D-37F87357ACB0}" dt="2022-02-08T14:46:41.320" v="22" actId="33423"/>
          <ac:graphicFrameMkLst>
            <pc:docMk/>
            <pc:sldMk cId="128643299" sldId="477"/>
            <ac:graphicFrameMk id="5" creationId="{B2D5BD0D-D352-4851-8AF9-8C401F9C11D4}"/>
          </ac:graphicFrameMkLst>
        </pc:graphicFrameChg>
        <pc:graphicFrameChg chg="ord">
          <ac:chgData name="Daniels, Jared" userId="873bad36-237e-4ccd-8a06-bbf523af18a1" providerId="ADAL" clId="{74D8E344-B687-4038-A11D-37F87357ACB0}" dt="2022-02-08T14:48:20.821" v="24" actId="167"/>
          <ac:graphicFrameMkLst>
            <pc:docMk/>
            <pc:sldMk cId="128643299" sldId="477"/>
            <ac:graphicFrameMk id="6" creationId="{090DB9FC-F5A9-426C-A2C2-81729A688F67}"/>
          </ac:graphicFrameMkLst>
        </pc:graphicFrameChg>
      </pc:sldChg>
      <pc:sldChg chg="modSp modAnim">
        <pc:chgData name="Daniels, Jared" userId="873bad36-237e-4ccd-8a06-bbf523af18a1" providerId="ADAL" clId="{74D8E344-B687-4038-A11D-37F87357ACB0}" dt="2022-02-07T19:48:06.766" v="6" actId="20577"/>
        <pc:sldMkLst>
          <pc:docMk/>
          <pc:sldMk cId="1766608468" sldId="478"/>
        </pc:sldMkLst>
        <pc:spChg chg="mod">
          <ac:chgData name="Daniels, Jared" userId="873bad36-237e-4ccd-8a06-bbf523af18a1" providerId="ADAL" clId="{74D8E344-B687-4038-A11D-37F87357ACB0}" dt="2022-02-07T19:48:06.766" v="6" actId="20577"/>
          <ac:spMkLst>
            <pc:docMk/>
            <pc:sldMk cId="1766608468" sldId="478"/>
            <ac:spMk id="708611" creationId="{33E3D572-C2FA-44A4-83C6-D9D2B600C3C8}"/>
          </ac:spMkLst>
        </pc:spChg>
      </pc:sldChg>
      <pc:sldChg chg="modSp">
        <pc:chgData name="Daniels, Jared" userId="873bad36-237e-4ccd-8a06-bbf523af18a1" providerId="ADAL" clId="{74D8E344-B687-4038-A11D-37F87357ACB0}" dt="2022-02-07T20:42:05.991" v="11" actId="20577"/>
        <pc:sldMkLst>
          <pc:docMk/>
          <pc:sldMk cId="2348694274" sldId="485"/>
        </pc:sldMkLst>
        <pc:spChg chg="mod">
          <ac:chgData name="Daniels, Jared" userId="873bad36-237e-4ccd-8a06-bbf523af18a1" providerId="ADAL" clId="{74D8E344-B687-4038-A11D-37F87357ACB0}" dt="2022-02-07T20:42:05.991" v="11" actId="20577"/>
          <ac:spMkLst>
            <pc:docMk/>
            <pc:sldMk cId="2348694274" sldId="485"/>
            <ac:spMk id="718851" creationId="{D9ABE880-ECA3-4CCA-82DA-A0F4077E69F8}"/>
          </ac:spMkLst>
        </pc:spChg>
      </pc:sldChg>
      <pc:sldChg chg="modSp">
        <pc:chgData name="Daniels, Jared" userId="873bad36-237e-4ccd-8a06-bbf523af18a1" providerId="ADAL" clId="{74D8E344-B687-4038-A11D-37F87357ACB0}" dt="2022-02-07T20:48:11.984" v="12" actId="20577"/>
        <pc:sldMkLst>
          <pc:docMk/>
          <pc:sldMk cId="221031773" sldId="490"/>
        </pc:sldMkLst>
        <pc:spChg chg="mod">
          <ac:chgData name="Daniels, Jared" userId="873bad36-237e-4ccd-8a06-bbf523af18a1" providerId="ADAL" clId="{74D8E344-B687-4038-A11D-37F87357ACB0}" dt="2022-02-07T20:48:11.984" v="12" actId="20577"/>
          <ac:spMkLst>
            <pc:docMk/>
            <pc:sldMk cId="221031773" sldId="490"/>
            <ac:spMk id="719875" creationId="{0E195EBB-E062-4D8E-BA44-30372835309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2/8/2022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572F26-02DE-469E-ABB1-3B050BC1C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99639-1A21-485B-B1D0-9A6224F3283C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CBD94131-4F68-4B81-A30D-A43BF226CB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CF0667D3-01C1-4BB2-AF62-A78070BD4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9395DF-DB1D-4E4D-8E93-BF7312C2A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838E3-11EC-4E1B-AC0C-1E1D5F032365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CBE8B8E3-D104-4647-8F5A-70B808E1E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27E117B9-ED7E-4C21-B3A5-5555E034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9395DF-DB1D-4E4D-8E93-BF7312C2AD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838E3-11EC-4E1B-AC0C-1E1D5F032365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CBE8B8E3-D104-4647-8F5A-70B808E1E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27E117B9-ED7E-4C21-B3A5-5555E0340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207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4.1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4.1-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4.1-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66870FE9-B775-4D66-8656-060D4E6991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970F19F0-5021-4C44-B6A9-1215D41F2F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VECTOR SPACES AND SUBSPACES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439648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7FA6612-6CE0-4D47-8C40-728D38DAC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9EFA8AC5-6374-49AC-948A-1A04F635DD53}" type="slidenum">
              <a:rPr lang="en-US" altLang="en-US"/>
              <a:pPr/>
              <a:t>10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9032F7-06DA-4366-8860-16B5C35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8850" name="Rectangle 2">
            <a:extLst>
              <a:ext uri="{FF2B5EF4-FFF2-40B4-BE49-F238E27FC236}">
                <a16:creationId xmlns:a16="http://schemas.microsoft.com/office/drawing/2014/main" id="{F4D6FCDF-4F87-4AA4-B249-13C919E5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VECTOR SPACE OF SIGNALS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362950" cy="36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7538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7FA6612-6CE0-4D47-8C40-728D38DAC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9EFA8AC5-6374-49AC-948A-1A04F635DD53}" type="slidenum">
              <a:rPr lang="en-US" altLang="en-US"/>
              <a:pPr/>
              <a:t>11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9032F7-06DA-4366-8860-16B5C35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8850" name="Rectangle 2">
            <a:extLst>
              <a:ext uri="{FF2B5EF4-FFF2-40B4-BE49-F238E27FC236}">
                <a16:creationId xmlns:a16="http://schemas.microsoft.com/office/drawing/2014/main" id="{F4D6FCDF-4F87-4AA4-B249-13C919E5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POLYNOMIALS OF DEGREE AT MOST </a:t>
            </a:r>
            <a:r>
              <a:rPr lang="en-US" altLang="en-US" i="1" dirty="0"/>
              <a:t>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851" name="Rectangle 3">
                <a:extLst>
                  <a:ext uri="{FF2B5EF4-FFF2-40B4-BE49-F238E27FC236}">
                    <a16:creationId xmlns:a16="http://schemas.microsoft.com/office/drawing/2014/main" id="{D9ABE880-ECA3-4CCA-82DA-A0F4077E69F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610600" cy="5257800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:r>
                  <a:rPr lang="en-US" i="1" dirty="0"/>
                  <a:t>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Symbol" panose="05050102010706020507" pitchFamily="18" charset="2"/>
                      </a:rPr>
                      <m:t>≥</m:t>
                    </m:r>
                  </m:oMath>
                </a14:m>
                <a:r>
                  <a:rPr lang="en-US" dirty="0">
                    <a:sym typeface="Euclid Symbol" panose="05050102010706020507" pitchFamily="18" charset="2"/>
                  </a:rPr>
                  <a:t> </a:t>
                </a:r>
                <a:r>
                  <a:rPr lang="en-US" dirty="0"/>
                  <a:t>0, the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ℙ</m:t>
                    </m:r>
                  </m:oMath>
                </a14:m>
                <a:r>
                  <a:rPr lang="en-US" i="1" baseline="-25000" dirty="0"/>
                  <a:t>n </a:t>
                </a:r>
                <a:r>
                  <a:rPr lang="en-US" dirty="0"/>
                  <a:t>of polynomials of degree at most </a:t>
                </a:r>
                <a:r>
                  <a:rPr lang="en-US" i="1" dirty="0"/>
                  <a:t>n</a:t>
                </a:r>
                <a:r>
                  <a:rPr lang="en-US" dirty="0"/>
                  <a:t>, is a vector space.  </a:t>
                </a:r>
              </a:p>
              <a:p>
                <a:r>
                  <a:rPr lang="en-US" dirty="0"/>
                  <a:t>It consists of all polynomials of the form </a:t>
                </a:r>
              </a:p>
              <a:p>
                <a:pPr marL="0" indent="0" algn="ctr">
                  <a:buNone/>
                </a:pPr>
                <a:r>
                  <a:rPr lang="fr-FR" dirty="0"/>
                  <a:t> </a:t>
                </a:r>
                <a:r>
                  <a:rPr lang="fr-FR" b="1" dirty="0"/>
                  <a:t>p</a:t>
                </a:r>
                <a:r>
                  <a:rPr lang="fr-FR" dirty="0"/>
                  <a:t>(</a:t>
                </a:r>
                <a:r>
                  <a:rPr lang="fr-FR" i="1" dirty="0"/>
                  <a:t>t</a:t>
                </a:r>
                <a:r>
                  <a:rPr lang="fr-FR" dirty="0"/>
                  <a:t>) = </a:t>
                </a:r>
                <a:r>
                  <a:rPr lang="fr-FR" i="1" dirty="0"/>
                  <a:t>a</a:t>
                </a:r>
                <a:r>
                  <a:rPr lang="fr-FR" baseline="-25000" dirty="0"/>
                  <a:t>0 </a:t>
                </a:r>
                <a:r>
                  <a:rPr lang="fr-FR" dirty="0"/>
                  <a:t>+ </a:t>
                </a:r>
                <a:r>
                  <a:rPr lang="fr-FR" i="1" dirty="0"/>
                  <a:t>a</a:t>
                </a:r>
                <a:r>
                  <a:rPr lang="fr-FR" baseline="-25000" dirty="0"/>
                  <a:t>1</a:t>
                </a:r>
                <a:r>
                  <a:rPr lang="fr-FR" dirty="0"/>
                  <a:t> </a:t>
                </a:r>
                <a:r>
                  <a:rPr lang="fr-FR" i="1" dirty="0"/>
                  <a:t>t </a:t>
                </a:r>
                <a:r>
                  <a:rPr lang="fr-FR" dirty="0"/>
                  <a:t>+ </a:t>
                </a:r>
                <a:r>
                  <a:rPr lang="fr-FR" i="1" dirty="0"/>
                  <a:t>a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i="1" dirty="0"/>
                  <a:t>t</a:t>
                </a:r>
                <a:r>
                  <a:rPr lang="fr-FR" baseline="30000" dirty="0"/>
                  <a:t>2 </a:t>
                </a:r>
                <a:r>
                  <a:rPr lang="fr-FR" dirty="0"/>
                  <a:t>+ ⋯ + </a:t>
                </a:r>
                <a:r>
                  <a:rPr lang="fr-FR" i="1" dirty="0"/>
                  <a:t>a</a:t>
                </a:r>
                <a:r>
                  <a:rPr lang="fr-FR" i="1" baseline="-25000" dirty="0"/>
                  <a:t>n</a:t>
                </a:r>
                <a:r>
                  <a:rPr lang="fr-FR" dirty="0"/>
                  <a:t> </a:t>
                </a:r>
                <a:r>
                  <a:rPr lang="fr-FR" i="1" dirty="0"/>
                  <a:t>t</a:t>
                </a:r>
                <a:r>
                  <a:rPr lang="fr-FR" i="1" baseline="30000" dirty="0"/>
                  <a:t>n</a:t>
                </a:r>
                <a:endParaRPr lang="fr-FR" i="1" dirty="0"/>
              </a:p>
              <a:p>
                <a:pPr marL="0" indent="0">
                  <a:buNone/>
                </a:pPr>
                <a:r>
                  <a:rPr lang="en-US" dirty="0"/>
                  <a:t>    where the coefficients </a:t>
                </a:r>
                <a:r>
                  <a:rPr lang="en-US" i="1" dirty="0"/>
                  <a:t>a</a:t>
                </a:r>
                <a:r>
                  <a:rPr lang="en-US" baseline="-25000" dirty="0"/>
                  <a:t>0</a:t>
                </a:r>
                <a:r>
                  <a:rPr lang="en-US" dirty="0"/>
                  <a:t>, …,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and the variable </a:t>
                </a:r>
              </a:p>
              <a:p>
                <a:pPr marL="0" indent="0">
                  <a:buNone/>
                </a:pPr>
                <a:r>
                  <a:rPr lang="en-US" i="1" dirty="0"/>
                  <a:t>    t</a:t>
                </a:r>
                <a:r>
                  <a:rPr lang="en-US" dirty="0"/>
                  <a:t> are real numbers.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degree</a:t>
                </a:r>
                <a:r>
                  <a:rPr lang="en-US" dirty="0"/>
                  <a:t> of </a:t>
                </a:r>
                <a:r>
                  <a:rPr lang="en-US" b="1" dirty="0"/>
                  <a:t>p</a:t>
                </a:r>
                <a:r>
                  <a:rPr lang="en-US" dirty="0"/>
                  <a:t> is the highest power of </a:t>
                </a:r>
                <a:r>
                  <a:rPr lang="en-US" i="1" dirty="0"/>
                  <a:t>t</a:t>
                </a:r>
                <a:r>
                  <a:rPr lang="en-US" dirty="0"/>
                  <a:t> whose coefficient is not zero. If all the coefficients are zero, </a:t>
                </a:r>
                <a:r>
                  <a:rPr lang="en-US" b="1" dirty="0"/>
                  <a:t>p</a:t>
                </a:r>
                <a:r>
                  <a:rPr lang="en-US" dirty="0"/>
                  <a:t> is called the </a:t>
                </a:r>
                <a:r>
                  <a:rPr lang="en-US" i="1" dirty="0"/>
                  <a:t>zero polynomial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18851" name="Rectangle 3">
                <a:extLst>
                  <a:ext uri="{FF2B5EF4-FFF2-40B4-BE49-F238E27FC236}">
                    <a16:creationId xmlns:a16="http://schemas.microsoft.com/office/drawing/2014/main" id="{D9ABE880-ECA3-4CCA-82DA-A0F4077E6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610600" cy="5257800"/>
              </a:xfrm>
              <a:blipFill>
                <a:blip r:embed="rId2"/>
                <a:stretch>
                  <a:fillRect l="-1557" t="-1622" r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94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4615323-7C3B-4D00-BA2F-5CF6A00D5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900A8235-92E3-4E8D-953E-139DFCD13EB2}" type="slidenum">
              <a:rPr lang="en-US" altLang="en-US"/>
              <a:pPr/>
              <a:t>12</a:t>
            </a:fld>
            <a:endParaRPr lang="en-CA" alt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EE0ED86-2583-4677-B721-5A407F9F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1682" name="Rectangle 2">
            <a:extLst>
              <a:ext uri="{FF2B5EF4-FFF2-40B4-BE49-F238E27FC236}">
                <a16:creationId xmlns:a16="http://schemas.microsoft.com/office/drawing/2014/main" id="{F0C6618A-B1E2-4D1C-AF5A-AFD1A9771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SUBSPACES</a:t>
            </a:r>
          </a:p>
        </p:txBody>
      </p:sp>
      <p:sp>
        <p:nvSpPr>
          <p:cNvPr id="711690" name="Rectangle 10">
            <a:extLst>
              <a:ext uri="{FF2B5EF4-FFF2-40B4-BE49-F238E27FC236}">
                <a16:creationId xmlns:a16="http://schemas.microsoft.com/office/drawing/2014/main" id="{67077323-F709-492A-AF1B-22E9B90DA4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676400"/>
            <a:ext cx="8229600" cy="2590800"/>
          </a:xfrm>
        </p:spPr>
        <p:txBody>
          <a:bodyPr/>
          <a:lstStyle/>
          <a:p>
            <a:pPr marL="533400" indent="-533400"/>
            <a:r>
              <a:rPr lang="en-US" altLang="en-US" sz="2800" b="1" dirty="0"/>
              <a:t>Definition:</a:t>
            </a:r>
            <a:r>
              <a:rPr lang="en-US" altLang="en-US" sz="2800" dirty="0"/>
              <a:t> A </a:t>
            </a:r>
            <a:r>
              <a:rPr lang="en-US" altLang="en-US" sz="2800" b="1" dirty="0"/>
              <a:t>subspace</a:t>
            </a:r>
            <a:r>
              <a:rPr lang="en-US" altLang="en-US" sz="2800" dirty="0"/>
              <a:t> of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 subset </a:t>
            </a:r>
            <a:r>
              <a:rPr lang="en-US" altLang="en-US" sz="2800" i="1" dirty="0"/>
              <a:t>H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that has three properties: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The zero vector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closed under vector addition. That is, for each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the sum           is in H.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closed under multiplication by scalars. That is, for each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and each scalar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the vector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1295400" lvl="2" indent="-3810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295400" lvl="2" indent="-381000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11691" name="Object 11">
            <a:extLst>
              <a:ext uri="{FF2B5EF4-FFF2-40B4-BE49-F238E27FC236}">
                <a16:creationId xmlns:a16="http://schemas.microsoft.com/office/drawing/2014/main" id="{30F80E46-219F-4EF9-877B-BAB390423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22971"/>
              </p:ext>
            </p:extLst>
          </p:nvPr>
        </p:nvGraphicFramePr>
        <p:xfrm>
          <a:off x="5708650" y="3683000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50680" imgH="279360" progId="Equation.DSMT4">
                  <p:embed/>
                </p:oleObj>
              </mc:Choice>
              <mc:Fallback>
                <p:oleObj name="Equation" r:id="rId3" imgW="850680" imgH="279360" progId="Equation.DSMT4">
                  <p:embed/>
                  <p:pic>
                    <p:nvPicPr>
                      <p:cNvPr id="711691" name="Object 11">
                        <a:extLst>
                          <a:ext uri="{FF2B5EF4-FFF2-40B4-BE49-F238E27FC236}">
                            <a16:creationId xmlns:a16="http://schemas.microsoft.com/office/drawing/2014/main" id="{30F80E46-219F-4EF9-877B-BAB390423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3683000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65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60BF-E14A-4652-AF28-CF3183D3D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7683DAF5-E2FF-48AD-9C33-00AB58E3FD40}" type="slidenum">
              <a:rPr lang="en-US" altLang="en-US"/>
              <a:pPr/>
              <a:t>13</a:t>
            </a:fld>
            <a:endParaRPr lang="en-CA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5238-8D7D-478D-BA5D-42FF508D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82A38408-B2EF-4D25-ACDD-A39A50ABE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SUBSPACES</a:t>
            </a:r>
          </a:p>
        </p:txBody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177DD69F-9BB0-4643-8AA3-0F64E73FF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Properties (a), (b), and (c) guarantee that a subspace </a:t>
            </a:r>
            <a:r>
              <a:rPr lang="en-US" altLang="en-US" sz="2800" i="1" dirty="0"/>
              <a:t>H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itself a </a:t>
            </a:r>
            <a:r>
              <a:rPr lang="en-US" altLang="en-US" sz="2800" i="1" dirty="0"/>
              <a:t>vector space</a:t>
            </a:r>
            <a:r>
              <a:rPr lang="en-US" altLang="en-US" sz="2800" dirty="0"/>
              <a:t>, under the vector space operations already defined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Every subspace is a vector space.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Conversely, every vector space is a subspace (of itself and possibly of other larger spaces).</a:t>
            </a:r>
          </a:p>
        </p:txBody>
      </p:sp>
    </p:spTree>
    <p:extLst>
      <p:ext uri="{BB962C8B-B14F-4D97-AF65-F5344CB8AC3E}">
        <p14:creationId xmlns:p14="http://schemas.microsoft.com/office/powerpoint/2010/main" val="2089844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BC438-BA61-499C-B88C-F60D676B3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60C88EC5-0EAC-4359-8D55-2438C9A3161F}" type="slidenum">
              <a:rPr lang="en-US" altLang="en-US"/>
              <a:pPr/>
              <a:t>14</a:t>
            </a:fld>
            <a:endParaRPr lang="en-CA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3113-D813-463C-A30A-97C49BF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6802" name="Rectangle 2">
            <a:extLst>
              <a:ext uri="{FF2B5EF4-FFF2-40B4-BE49-F238E27FC236}">
                <a16:creationId xmlns:a16="http://schemas.microsoft.com/office/drawing/2014/main" id="{0CA5A6E8-54FB-47A8-82D9-9E23C8893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SUBSPACES</a:t>
            </a:r>
          </a:p>
        </p:txBody>
      </p:sp>
      <p:sp>
        <p:nvSpPr>
          <p:cNvPr id="716803" name="Rectangle 3">
            <a:extLst>
              <a:ext uri="{FF2B5EF4-FFF2-40B4-BE49-F238E27FC236}">
                <a16:creationId xmlns:a16="http://schemas.microsoft.com/office/drawing/2014/main" id="{782C8898-27D0-435F-9FAD-D43A29EE2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The set consisting of only the zero vector in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called the </a:t>
            </a:r>
            <a:r>
              <a:rPr lang="en-US" altLang="en-US" sz="2800" b="1" dirty="0"/>
              <a:t>zero subspace</a:t>
            </a:r>
            <a:r>
              <a:rPr lang="en-US" altLang="en-US" sz="2800" dirty="0"/>
              <a:t> and written as {</a:t>
            </a:r>
            <a:r>
              <a:rPr lang="en-US" altLang="en-US" sz="2800" b="1" dirty="0"/>
              <a:t>0</a:t>
            </a:r>
            <a:r>
              <a:rPr lang="en-US" altLang="en-US" sz="2800" dirty="0"/>
              <a:t>}.</a:t>
            </a:r>
          </a:p>
          <a:p>
            <a:endParaRPr lang="en-US" altLang="en-US" sz="2800" dirty="0"/>
          </a:p>
          <a:p>
            <a:r>
              <a:rPr lang="en-US" altLang="en-US" sz="2800" dirty="0"/>
              <a:t>Recall that the term linear combination refers to any sum of scalar multiples of vectors, and </a:t>
            </a:r>
          </a:p>
          <a:p>
            <a:pPr marL="0" indent="0" algn="ctr">
              <a:buNone/>
            </a:pPr>
            <a:r>
              <a:rPr lang="en-US" altLang="en-US" sz="2800" dirty="0"/>
              <a:t>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</a:t>
            </a:r>
          </a:p>
          <a:p>
            <a:r>
              <a:rPr lang="en-US" altLang="en-US" sz="2800" dirty="0"/>
              <a:t>denotes the set of all vectors that can be written as linear combinations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078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7004F77-6F6D-489D-81C7-BA5DEB8C7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D2DE997A-DCCD-4743-9E42-BBD9CB5F9BFA}" type="slidenum">
              <a:rPr lang="en-US" altLang="en-US"/>
              <a:pPr/>
              <a:t>15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394F99-A814-4DE5-97F2-E021A99C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3F5A8F88-0DFA-4CA1-A0A3-FACABA09D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SUBSPACE SPANNED BY A SET</a:t>
            </a:r>
          </a:p>
        </p:txBody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1CC74B57-6BA8-4196-94DA-37C43ADEE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  <a:noFill/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Given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in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let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. Show that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The zero vector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since                        . 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Take two arbitrary vectors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</a:t>
            </a:r>
            <a:r>
              <a:rPr lang="en-US" altLang="en-US" sz="2800" i="1" dirty="0"/>
              <a:t> </a:t>
            </a:r>
            <a:r>
              <a:rPr lang="en-US" altLang="en-US" sz="2800" dirty="0"/>
              <a:t>say                  </a:t>
            </a:r>
          </a:p>
          <a:p>
            <a:pPr marL="0" indent="0">
              <a:buNone/>
            </a:pPr>
            <a:r>
              <a:rPr lang="en-US" altLang="en-US" sz="2800" dirty="0"/>
              <a:t>                                 and                            , then</a:t>
            </a:r>
          </a:p>
          <a:p>
            <a:pPr marL="0" indent="0">
              <a:buNone/>
            </a:pPr>
            <a:r>
              <a:rPr lang="en-US" altLang="en-US" sz="2800" dirty="0"/>
              <a:t>                                                            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077C97"/>
                </a:solidFill>
              </a:rPr>
              <a:t>c.</a:t>
            </a:r>
            <a:r>
              <a:rPr lang="en-US" altLang="en-US" sz="2800" dirty="0"/>
              <a:t>   If </a:t>
            </a:r>
            <a:r>
              <a:rPr lang="en-US" altLang="en-US" sz="2800" i="1" dirty="0"/>
              <a:t>c</a:t>
            </a:r>
            <a:r>
              <a:rPr lang="en-US" altLang="en-US" sz="2800" dirty="0"/>
              <a:t> is any scalar,                                       is in </a:t>
            </a:r>
            <a:r>
              <a:rPr lang="en-US" altLang="en-US" sz="2800" i="1" dirty="0"/>
              <a:t>H.</a:t>
            </a:r>
            <a:r>
              <a:rPr lang="en-US" altLang="en-US" sz="2800" dirty="0"/>
              <a:t> </a:t>
            </a:r>
          </a:p>
          <a:p>
            <a:pPr marL="0" indent="0">
              <a:buNone/>
            </a:pPr>
            <a:r>
              <a:rPr lang="en-US" altLang="en-US" sz="2800" dirty="0"/>
              <a:t>   Thus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 marL="514350" indent="-514350">
              <a:buFont typeface="+mj-lt"/>
              <a:buAutoNum type="alphaLcPeriod"/>
            </a:pPr>
            <a:endParaRPr lang="en-US" altLang="en-US" sz="2800" dirty="0"/>
          </a:p>
          <a:p>
            <a:pPr marL="514350" indent="-514350">
              <a:buFont typeface="+mj-lt"/>
              <a:buAutoNum type="alphaLcPeriod"/>
            </a:pPr>
            <a:endParaRPr lang="en-US" altLang="en-US" sz="2800" dirty="0"/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                                      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717828" name="Object 4">
            <a:extLst>
              <a:ext uri="{FF2B5EF4-FFF2-40B4-BE49-F238E27FC236}">
                <a16:creationId xmlns:a16="http://schemas.microsoft.com/office/drawing/2014/main" id="{6FC6CB58-6F61-418A-8E0F-58D006A69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59116"/>
              </p:ext>
            </p:extLst>
          </p:nvPr>
        </p:nvGraphicFramePr>
        <p:xfrm>
          <a:off x="679450" y="1930400"/>
          <a:ext cx="273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730240" imgH="482400" progId="Equation.DSMT4">
                  <p:embed/>
                </p:oleObj>
              </mc:Choice>
              <mc:Fallback>
                <p:oleObj name="Equation" r:id="rId3" imgW="2730240" imgH="482400" progId="Equation.DSMT4">
                  <p:embed/>
                  <p:pic>
                    <p:nvPicPr>
                      <p:cNvPr id="717828" name="Object 4">
                        <a:extLst>
                          <a:ext uri="{FF2B5EF4-FFF2-40B4-BE49-F238E27FC236}">
                            <a16:creationId xmlns:a16="http://schemas.microsoft.com/office/drawing/2014/main" id="{6FC6CB58-6F61-418A-8E0F-58D006A698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930400"/>
                        <a:ext cx="2730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29" name="Object 5">
            <a:extLst>
              <a:ext uri="{FF2B5EF4-FFF2-40B4-BE49-F238E27FC236}">
                <a16:creationId xmlns:a16="http://schemas.microsoft.com/office/drawing/2014/main" id="{2657E18F-8416-4D9C-82C7-5BEC333FE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63657"/>
              </p:ext>
            </p:extLst>
          </p:nvPr>
        </p:nvGraphicFramePr>
        <p:xfrm>
          <a:off x="5080000" y="2946400"/>
          <a:ext cx="209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095200" imgH="482400" progId="Equation.DSMT4">
                  <p:embed/>
                </p:oleObj>
              </mc:Choice>
              <mc:Fallback>
                <p:oleObj name="Equation" r:id="rId5" imgW="2095200" imgH="482400" progId="Equation.DSMT4">
                  <p:embed/>
                  <p:pic>
                    <p:nvPicPr>
                      <p:cNvPr id="717829" name="Object 5">
                        <a:extLst>
                          <a:ext uri="{FF2B5EF4-FFF2-40B4-BE49-F238E27FC236}">
                            <a16:creationId xmlns:a16="http://schemas.microsoft.com/office/drawing/2014/main" id="{2657E18F-8416-4D9C-82C7-5BEC333FE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946400"/>
                        <a:ext cx="209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0" name="Object 6">
            <a:extLst>
              <a:ext uri="{FF2B5EF4-FFF2-40B4-BE49-F238E27FC236}">
                <a16:creationId xmlns:a16="http://schemas.microsoft.com/office/drawing/2014/main" id="{A26D0ADB-8DBE-4EFB-8D9A-FD841302F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5123"/>
              </p:ext>
            </p:extLst>
          </p:nvPr>
        </p:nvGraphicFramePr>
        <p:xfrm>
          <a:off x="4025900" y="3962400"/>
          <a:ext cx="223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234880" imgH="482400" progId="Equation.DSMT4">
                  <p:embed/>
                </p:oleObj>
              </mc:Choice>
              <mc:Fallback>
                <p:oleObj name="Equation" r:id="rId7" imgW="2234880" imgH="482400" progId="Equation.DSMT4">
                  <p:embed/>
                  <p:pic>
                    <p:nvPicPr>
                      <p:cNvPr id="717830" name="Object 6">
                        <a:extLst>
                          <a:ext uri="{FF2B5EF4-FFF2-40B4-BE49-F238E27FC236}">
                            <a16:creationId xmlns:a16="http://schemas.microsoft.com/office/drawing/2014/main" id="{A26D0ADB-8DBE-4EFB-8D9A-FD841302F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962400"/>
                        <a:ext cx="223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1" name="Object 7">
            <a:extLst>
              <a:ext uri="{FF2B5EF4-FFF2-40B4-BE49-F238E27FC236}">
                <a16:creationId xmlns:a16="http://schemas.microsoft.com/office/drawing/2014/main" id="{EB28F004-1D17-48E1-A19D-91D224634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122422"/>
              </p:ext>
            </p:extLst>
          </p:nvPr>
        </p:nvGraphicFramePr>
        <p:xfrm>
          <a:off x="831850" y="3962400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209680" imgH="482400" progId="Equation.DSMT4">
                  <p:embed/>
                </p:oleObj>
              </mc:Choice>
              <mc:Fallback>
                <p:oleObj name="Equation" r:id="rId9" imgW="2209680" imgH="482400" progId="Equation.DSMT4">
                  <p:embed/>
                  <p:pic>
                    <p:nvPicPr>
                      <p:cNvPr id="717831" name="Object 7">
                        <a:extLst>
                          <a:ext uri="{FF2B5EF4-FFF2-40B4-BE49-F238E27FC236}">
                            <a16:creationId xmlns:a16="http://schemas.microsoft.com/office/drawing/2014/main" id="{EB28F004-1D17-48E1-A19D-91D224634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62400"/>
                        <a:ext cx="220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32" name="Object 8">
            <a:extLst>
              <a:ext uri="{FF2B5EF4-FFF2-40B4-BE49-F238E27FC236}">
                <a16:creationId xmlns:a16="http://schemas.microsoft.com/office/drawing/2014/main" id="{2820225A-F2D0-4870-AEF9-B7BA98B84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579178"/>
              </p:ext>
            </p:extLst>
          </p:nvPr>
        </p:nvGraphicFramePr>
        <p:xfrm>
          <a:off x="914400" y="4470400"/>
          <a:ext cx="473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4736880" imgH="482400" progId="Equation.DSMT4">
                  <p:embed/>
                </p:oleObj>
              </mc:Choice>
              <mc:Fallback>
                <p:oleObj name="Equation" r:id="rId11" imgW="4736880" imgH="482400" progId="Equation.DSMT4">
                  <p:embed/>
                  <p:pic>
                    <p:nvPicPr>
                      <p:cNvPr id="717832" name="Object 8">
                        <a:extLst>
                          <a:ext uri="{FF2B5EF4-FFF2-40B4-BE49-F238E27FC236}">
                            <a16:creationId xmlns:a16="http://schemas.microsoft.com/office/drawing/2014/main" id="{2820225A-F2D0-4870-AEF9-B7BA98B849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70400"/>
                        <a:ext cx="473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C7C2F8E-04EF-4B84-B577-C90A7DC50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23873"/>
              </p:ext>
            </p:extLst>
          </p:nvPr>
        </p:nvGraphicFramePr>
        <p:xfrm>
          <a:off x="3276600" y="5000625"/>
          <a:ext cx="337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3377880" imgH="482400" progId="Equation.DSMT4">
                  <p:embed/>
                </p:oleObj>
              </mc:Choice>
              <mc:Fallback>
                <p:oleObj name="Equation" r:id="rId13" imgW="337788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C7C2F8E-04EF-4B84-B577-C90A7DC503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6600" y="5000625"/>
                        <a:ext cx="3378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952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0B5B551-4F7C-4E31-AE68-29E2E02E2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C4BABA57-EE7B-4132-9BFF-40CDBA666301}" type="slidenum">
              <a:rPr lang="en-US" altLang="en-US"/>
              <a:pPr/>
              <a:t>16</a:t>
            </a:fld>
            <a:endParaRPr lang="en-CA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315590-FC2C-4B5E-BA07-23C50B95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17BDECAF-4CA3-4B6A-A2F9-74A6BE564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SUBSPACE SPANNED BY A SET</a:t>
            </a: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0E195EBB-E062-4D8E-BA44-303728353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altLang="en-US" sz="2800" b="1" dirty="0"/>
              <a:t>Theorem 1: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are in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then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We call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</a:t>
            </a:r>
            <a:r>
              <a:rPr lang="en-US" altLang="en-US" sz="2800" b="1" dirty="0"/>
              <a:t>the subspace spanned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generated</a:t>
            </a:r>
            <a:r>
              <a:rPr lang="en-US" altLang="en-US" sz="2800" dirty="0"/>
              <a:t>) by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}.</a:t>
            </a:r>
          </a:p>
          <a:p>
            <a:endParaRPr lang="en-US" altLang="en-US" sz="2800" dirty="0"/>
          </a:p>
          <a:p>
            <a:r>
              <a:rPr lang="en-US" altLang="en-US" sz="2800" dirty="0"/>
              <a:t>Given any subspace </a:t>
            </a:r>
            <a:r>
              <a:rPr lang="en-US" altLang="en-US" sz="2800" i="1" dirty="0"/>
              <a:t>H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a </a:t>
            </a:r>
            <a:r>
              <a:rPr lang="en-US" altLang="en-US" sz="2800" b="1" dirty="0"/>
              <a:t>spanning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generating</a:t>
            </a:r>
            <a:r>
              <a:rPr lang="en-US" altLang="en-US" sz="2800" dirty="0"/>
              <a:t>) set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a set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. </a:t>
            </a:r>
          </a:p>
        </p:txBody>
      </p:sp>
      <p:graphicFrame>
        <p:nvGraphicFramePr>
          <p:cNvPr id="719876" name="Object 4">
            <a:extLst>
              <a:ext uri="{FF2B5EF4-FFF2-40B4-BE49-F238E27FC236}">
                <a16:creationId xmlns:a16="http://schemas.microsoft.com/office/drawing/2014/main" id="{C0366FB7-9056-481C-9F54-8878E6A3B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057549"/>
              </p:ext>
            </p:extLst>
          </p:nvPr>
        </p:nvGraphicFramePr>
        <p:xfrm>
          <a:off x="2876550" y="5765800"/>
          <a:ext cx="316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162240" imgH="520560" progId="Equation.DSMT4">
                  <p:embed/>
                </p:oleObj>
              </mc:Choice>
              <mc:Fallback>
                <p:oleObj name="Equation" r:id="rId3" imgW="3162240" imgH="520560" progId="Equation.DSMT4">
                  <p:embed/>
                  <p:pic>
                    <p:nvPicPr>
                      <p:cNvPr id="719876" name="Object 4">
                        <a:extLst>
                          <a:ext uri="{FF2B5EF4-FFF2-40B4-BE49-F238E27FC236}">
                            <a16:creationId xmlns:a16="http://schemas.microsoft.com/office/drawing/2014/main" id="{C0366FB7-9056-481C-9F54-8878E6A3B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765800"/>
                        <a:ext cx="316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31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353ED81-9389-413A-92AA-E72366279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AAFFC1DE-22B0-41B3-A453-80BAA63DCA08}" type="slidenum">
              <a:rPr lang="en-US" altLang="en-US"/>
              <a:pPr/>
              <a:t>2</a:t>
            </a:fld>
            <a:endParaRPr lang="en-CA" altLang="en-US" dirty="0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707350D8-3C11-4091-93B6-BD163E2D6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3A6A0DAC-0270-43D5-BBFE-A551BB19C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Definition: </a:t>
            </a:r>
            <a:r>
              <a:rPr lang="en-US" altLang="en-US" sz="2800" dirty="0">
                <a:cs typeface="Times New Roman" panose="02020603050405020304" pitchFamily="18" charset="0"/>
              </a:rPr>
              <a:t>A </a:t>
            </a:r>
            <a:r>
              <a:rPr lang="en-US" altLang="en-US" sz="2800" b="1" dirty="0">
                <a:cs typeface="Times New Roman" panose="02020603050405020304" pitchFamily="18" charset="0"/>
              </a:rPr>
              <a:t>vector space</a:t>
            </a:r>
            <a:r>
              <a:rPr lang="en-US" altLang="en-US" sz="2800" dirty="0">
                <a:cs typeface="Times New Roman" panose="02020603050405020304" pitchFamily="18" charset="0"/>
              </a:rPr>
              <a:t> is a nonempty set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of objects, called </a:t>
            </a:r>
            <a:r>
              <a:rPr lang="en-US" altLang="en-US" sz="2800" i="1" dirty="0">
                <a:cs typeface="Times New Roman" panose="02020603050405020304" pitchFamily="18" charset="0"/>
              </a:rPr>
              <a:t>vectors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on which are defined two operations,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called </a:t>
            </a:r>
            <a:r>
              <a:rPr lang="en-US" altLang="en-US" sz="2800" i="1" dirty="0">
                <a:cs typeface="Times New Roman" panose="02020603050405020304" pitchFamily="18" charset="0"/>
              </a:rPr>
              <a:t>addition </a:t>
            </a:r>
          </a:p>
          <a:p>
            <a:pPr marL="609600" indent="-609600"/>
            <a:r>
              <a:rPr lang="en-US" altLang="en-US" sz="2800" i="1" dirty="0">
                <a:cs typeface="Times New Roman" panose="02020603050405020304" pitchFamily="18" charset="0"/>
              </a:rPr>
              <a:t>and multiplication by scalars</a:t>
            </a:r>
            <a:r>
              <a:rPr lang="en-US" altLang="en-US" sz="2800" dirty="0">
                <a:cs typeface="Times New Roman" panose="02020603050405020304" pitchFamily="18" charset="0"/>
              </a:rPr>
              <a:t> (real numbers),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subject to the ten axioms listed on the next slide.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axioms must hold for all vectors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and </a:t>
            </a:r>
            <a:r>
              <a:rPr lang="en-US" altLang="en-US" sz="2800" b="1" dirty="0"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and for all scalars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cs typeface="Times New Roman" panose="02020603050405020304" pitchFamily="18" charset="0"/>
              </a:rPr>
              <a:t> and</a:t>
            </a:r>
            <a:r>
              <a:rPr lang="en-US" altLang="en-US" sz="2800" i="1" dirty="0">
                <a:cs typeface="Times New Roman" panose="02020603050405020304" pitchFamily="18" charset="0"/>
              </a:rPr>
              <a:t> d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49178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90DB9FC-F5A9-426C-A2C2-81729A688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793849"/>
              </p:ext>
            </p:extLst>
          </p:nvPr>
        </p:nvGraphicFramePr>
        <p:xfrm>
          <a:off x="5435600" y="49784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260440" imgH="431640" progId="Equation.DSMT4">
                  <p:embed/>
                </p:oleObj>
              </mc:Choice>
              <mc:Fallback>
                <p:oleObj name="Equation" r:id="rId4" imgW="226044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90DB9FC-F5A9-426C-A2C2-81729A688F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35600" y="4978400"/>
                        <a:ext cx="2260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353ED81-9389-413A-92AA-E72366279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AAFFC1DE-22B0-41B3-A453-80BAA63DCA08}" type="slidenum">
              <a:rPr lang="en-US" altLang="en-US"/>
              <a:pPr/>
              <a:t>3</a:t>
            </a:fld>
            <a:endParaRPr lang="en-CA" altLang="en-US" dirty="0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707350D8-3C11-4091-93B6-BD163E2D6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3A6A0DAC-0270-43D5-BBFE-A551BB19C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sz="3200" dirty="0">
                <a:cs typeface="Times New Roman" panose="02020603050405020304" pitchFamily="18" charset="0"/>
              </a:rPr>
              <a:t>The sum of </a:t>
            </a:r>
            <a:r>
              <a:rPr lang="en-US" altLang="en-US" sz="3200" b="1" dirty="0">
                <a:cs typeface="Times New Roman" panose="02020603050405020304" pitchFamily="18" charset="0"/>
              </a:rPr>
              <a:t>u</a:t>
            </a:r>
            <a:r>
              <a:rPr lang="en-US" altLang="en-US" sz="3200" dirty="0">
                <a:cs typeface="Times New Roman" panose="02020603050405020304" pitchFamily="18" charset="0"/>
              </a:rPr>
              <a:t> and </a:t>
            </a:r>
            <a:r>
              <a:rPr lang="en-US" altLang="en-US" sz="3200" b="1" dirty="0">
                <a:cs typeface="Times New Roman" panose="02020603050405020304" pitchFamily="18" charset="0"/>
              </a:rPr>
              <a:t>v</a:t>
            </a:r>
            <a:r>
              <a:rPr lang="en-US" altLang="en-US" sz="3200" dirty="0">
                <a:cs typeface="Times New Roman" panose="02020603050405020304" pitchFamily="18" charset="0"/>
              </a:rPr>
              <a:t>,          is in </a:t>
            </a:r>
            <a:r>
              <a:rPr lang="en-US" altLang="en-US" sz="3200" i="1" dirty="0">
                <a:cs typeface="Times New Roman" panose="02020603050405020304" pitchFamily="18" charset="0"/>
              </a:rPr>
              <a:t>V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  <a:r>
              <a:rPr lang="en-US" altLang="en-US" sz="2800" dirty="0">
                <a:cs typeface="Times New Roman" panose="02020603050405020304" pitchFamily="18" charset="0"/>
              </a:rPr>
              <a:t>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sz="3200" dirty="0">
                <a:cs typeface="Times New Roman" panose="02020603050405020304" pitchFamily="18" charset="0"/>
              </a:rPr>
              <a:t>                                       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There is a zero vector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such that                 .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For each </a:t>
            </a:r>
            <a:r>
              <a:rPr lang="en-US" altLang="en-US" b="1" dirty="0"/>
              <a:t>u</a:t>
            </a:r>
            <a:r>
              <a:rPr lang="en-US" altLang="en-US" dirty="0"/>
              <a:t> in </a:t>
            </a:r>
            <a:r>
              <a:rPr lang="en-US" altLang="en-US" i="1" dirty="0"/>
              <a:t>V</a:t>
            </a:r>
            <a:r>
              <a:rPr lang="en-US" altLang="en-US" dirty="0"/>
              <a:t>, there is a vector       in </a:t>
            </a:r>
            <a:r>
              <a:rPr lang="en-US" altLang="en-US" i="1" dirty="0"/>
              <a:t>V</a:t>
            </a:r>
            <a:r>
              <a:rPr lang="en-US" altLang="en-US" dirty="0"/>
              <a:t> such that                        .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The scalar multiple of </a:t>
            </a:r>
            <a:r>
              <a:rPr lang="en-US" altLang="en-US" b="1" dirty="0"/>
              <a:t>u</a:t>
            </a:r>
            <a:r>
              <a:rPr lang="en-US" altLang="en-US" dirty="0"/>
              <a:t> by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="1" dirty="0"/>
              <a:t>u</a:t>
            </a:r>
            <a:r>
              <a:rPr lang="en-US" altLang="en-US" dirty="0"/>
              <a:t>, is in </a:t>
            </a:r>
            <a:r>
              <a:rPr lang="en-US" altLang="en-US" i="1" dirty="0"/>
              <a:t>V</a:t>
            </a:r>
            <a:r>
              <a:rPr lang="en-US" altLang="en-US" dirty="0"/>
              <a:t>.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                                      </a:t>
            </a:r>
          </a:p>
          <a:p>
            <a:pPr marL="971550" lvl="1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                                     </a:t>
            </a:r>
          </a:p>
          <a:p>
            <a:pPr marL="1371600" lvl="2" indent="-4572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</a:t>
            </a:r>
          </a:p>
        </p:txBody>
      </p:sp>
      <p:graphicFrame>
        <p:nvGraphicFramePr>
          <p:cNvPr id="316452" name="Object 36">
            <a:extLst>
              <a:ext uri="{FF2B5EF4-FFF2-40B4-BE49-F238E27FC236}">
                <a16:creationId xmlns:a16="http://schemas.microsoft.com/office/drawing/2014/main" id="{3699D359-E7AC-4D54-AEF6-47B9A9F5E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82791"/>
              </p:ext>
            </p:extLst>
          </p:nvPr>
        </p:nvGraphicFramePr>
        <p:xfrm>
          <a:off x="4876800" y="1473323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850680" imgH="279360" progId="Equation.DSMT4">
                  <p:embed/>
                </p:oleObj>
              </mc:Choice>
              <mc:Fallback>
                <p:oleObj name="Equation" r:id="rId6" imgW="850680" imgH="279360" progId="Equation.DSMT4">
                  <p:embed/>
                  <p:pic>
                    <p:nvPicPr>
                      <p:cNvPr id="316452" name="Object 36">
                        <a:extLst>
                          <a:ext uri="{FF2B5EF4-FFF2-40B4-BE49-F238E27FC236}">
                            <a16:creationId xmlns:a16="http://schemas.microsoft.com/office/drawing/2014/main" id="{3699D359-E7AC-4D54-AEF6-47B9A9F5E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73323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53" name="Object 37">
            <a:extLst>
              <a:ext uri="{FF2B5EF4-FFF2-40B4-BE49-F238E27FC236}">
                <a16:creationId xmlns:a16="http://schemas.microsoft.com/office/drawing/2014/main" id="{9C081198-4587-4068-BA48-9DE314FC2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98586"/>
              </p:ext>
            </p:extLst>
          </p:nvPr>
        </p:nvGraphicFramePr>
        <p:xfrm>
          <a:off x="1562100" y="1993962"/>
          <a:ext cx="2057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057400" imgH="279360" progId="Equation.DSMT4">
                  <p:embed/>
                </p:oleObj>
              </mc:Choice>
              <mc:Fallback>
                <p:oleObj name="Equation" r:id="rId8" imgW="2057400" imgH="279360" progId="Equation.DSMT4">
                  <p:embed/>
                  <p:pic>
                    <p:nvPicPr>
                      <p:cNvPr id="316453" name="Object 37">
                        <a:extLst>
                          <a:ext uri="{FF2B5EF4-FFF2-40B4-BE49-F238E27FC236}">
                            <a16:creationId xmlns:a16="http://schemas.microsoft.com/office/drawing/2014/main" id="{9C081198-4587-4068-BA48-9DE314FC2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993962"/>
                        <a:ext cx="2057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54" name="Object 38">
            <a:extLst>
              <a:ext uri="{FF2B5EF4-FFF2-40B4-BE49-F238E27FC236}">
                <a16:creationId xmlns:a16="http://schemas.microsoft.com/office/drawing/2014/main" id="{D403A689-5854-4BF9-8943-13E8D4843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81377"/>
              </p:ext>
            </p:extLst>
          </p:nvPr>
        </p:nvGraphicFramePr>
        <p:xfrm>
          <a:off x="1562100" y="2432142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3974760" imgH="431640" progId="Equation.DSMT4">
                  <p:embed/>
                </p:oleObj>
              </mc:Choice>
              <mc:Fallback>
                <p:oleObj name="Equation" r:id="rId10" imgW="3974760" imgH="431640" progId="Equation.DSMT4">
                  <p:embed/>
                  <p:pic>
                    <p:nvPicPr>
                      <p:cNvPr id="316454" name="Object 38">
                        <a:extLst>
                          <a:ext uri="{FF2B5EF4-FFF2-40B4-BE49-F238E27FC236}">
                            <a16:creationId xmlns:a16="http://schemas.microsoft.com/office/drawing/2014/main" id="{D403A689-5854-4BF9-8943-13E8D4843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432142"/>
                        <a:ext cx="397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55" name="Object 39">
            <a:extLst>
              <a:ext uri="{FF2B5EF4-FFF2-40B4-BE49-F238E27FC236}">
                <a16:creationId xmlns:a16="http://schemas.microsoft.com/office/drawing/2014/main" id="{3C87CA39-3833-4ECC-9762-B6342ED5C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096587"/>
              </p:ext>
            </p:extLst>
          </p:nvPr>
        </p:nvGraphicFramePr>
        <p:xfrm>
          <a:off x="2209800" y="3994059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1955520" imgH="431640" progId="Equation.DSMT4">
                  <p:embed/>
                </p:oleObj>
              </mc:Choice>
              <mc:Fallback>
                <p:oleObj name="Equation" r:id="rId12" imgW="1955520" imgH="431640" progId="Equation.DSMT4">
                  <p:embed/>
                  <p:pic>
                    <p:nvPicPr>
                      <p:cNvPr id="316455" name="Object 39">
                        <a:extLst>
                          <a:ext uri="{FF2B5EF4-FFF2-40B4-BE49-F238E27FC236}">
                            <a16:creationId xmlns:a16="http://schemas.microsoft.com/office/drawing/2014/main" id="{3C87CA39-3833-4ECC-9762-B6342ED5C3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94059"/>
                        <a:ext cx="195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25882FB-7CB1-4D5E-A3DC-5AEACB620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12361"/>
              </p:ext>
            </p:extLst>
          </p:nvPr>
        </p:nvGraphicFramePr>
        <p:xfrm>
          <a:off x="6210300" y="36322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495000" imgH="253800" progId="Equation.DSMT4">
                  <p:embed/>
                </p:oleObj>
              </mc:Choice>
              <mc:Fallback>
                <p:oleObj name="Equation" r:id="rId14" imgW="495000" imgH="2538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25882FB-7CB1-4D5E-A3DC-5AEACB6209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10300" y="3632200"/>
                        <a:ext cx="495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92C62CE-F93B-4D78-BB77-DCC10F7F2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693892"/>
              </p:ext>
            </p:extLst>
          </p:nvPr>
        </p:nvGraphicFramePr>
        <p:xfrm>
          <a:off x="6705600" y="3044825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6" imgW="1447560" imgH="342720" progId="Equation.DSMT4">
                  <p:embed/>
                </p:oleObj>
              </mc:Choice>
              <mc:Fallback>
                <p:oleObj name="Equation" r:id="rId16" imgW="1447560" imgH="342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92C62CE-F93B-4D78-BB77-DCC10F7F20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05600" y="3044825"/>
                        <a:ext cx="1447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CCBC3D-0966-43D6-B4D6-A93DABB44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140120"/>
              </p:ext>
            </p:extLst>
          </p:nvPr>
        </p:nvGraphicFramePr>
        <p:xfrm>
          <a:off x="1546225" y="4937125"/>
          <a:ext cx="287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8" imgW="2869920" imgH="431640" progId="Equation.DSMT4">
                  <p:embed/>
                </p:oleObj>
              </mc:Choice>
              <mc:Fallback>
                <p:oleObj name="Equation" r:id="rId18" imgW="286992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CCBC3D-0966-43D6-B4D6-A93DABB44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6225" y="4937125"/>
                        <a:ext cx="2870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2D5BD0D-D352-4851-8AF9-8C401F9C1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937548"/>
              </p:ext>
            </p:extLst>
          </p:nvPr>
        </p:nvGraphicFramePr>
        <p:xfrm>
          <a:off x="1520825" y="543560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0" imgW="2895480" imgH="431640" progId="Equation.DSMT4">
                  <p:embed/>
                </p:oleObj>
              </mc:Choice>
              <mc:Fallback>
                <p:oleObj name="Equation" r:id="rId20" imgW="289548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2D5BD0D-D352-4851-8AF9-8C401F9C11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20825" y="5435600"/>
                        <a:ext cx="289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6D5C30C-1549-4E00-9BDA-DE013B67A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5589"/>
              </p:ext>
            </p:extLst>
          </p:nvPr>
        </p:nvGraphicFramePr>
        <p:xfrm>
          <a:off x="5473700" y="5476302"/>
          <a:ext cx="1003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2" imgW="1002960" imgH="342720" progId="Equation.DSMT4">
                  <p:embed/>
                </p:oleObj>
              </mc:Choice>
              <mc:Fallback>
                <p:oleObj name="Equation" r:id="rId22" imgW="1002960" imgH="342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6D5C30C-1549-4E00-9BDA-DE013B67A2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73700" y="5476302"/>
                        <a:ext cx="1003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D8770F-6607-405B-96C4-2BB31DFEF87B}"/>
              </a:ext>
            </a:extLst>
          </p:cNvPr>
          <p:cNvSpPr txBox="1"/>
          <p:nvPr/>
        </p:nvSpPr>
        <p:spPr>
          <a:xfrm>
            <a:off x="4724400" y="488698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77C97"/>
                </a:solidFill>
                <a:latin typeface="+mn-lt"/>
              </a:rPr>
              <a:t>9.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D56E7E-597D-414C-8BEC-8EDB9EA258C8}"/>
              </a:ext>
            </a:extLst>
          </p:cNvPr>
          <p:cNvSpPr txBox="1"/>
          <p:nvPr/>
        </p:nvSpPr>
        <p:spPr>
          <a:xfrm>
            <a:off x="4724400" y="536892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77C97"/>
                </a:solidFill>
                <a:latin typeface="+mn-lt"/>
              </a:rPr>
              <a:t>10.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643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60569AA-5E94-4DC3-BC8E-E31BF38DB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13C547F8-2AD8-4BDE-948F-F15BB9419C86}" type="slidenum">
              <a:rPr lang="en-US" altLang="en-US"/>
              <a:pPr/>
              <a:t>4</a:t>
            </a:fld>
            <a:endParaRPr lang="en-CA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A91E773-25D4-4749-A1F8-5969D99E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08610" name="Rectangle 2">
            <a:extLst>
              <a:ext uri="{FF2B5EF4-FFF2-40B4-BE49-F238E27FC236}">
                <a16:creationId xmlns:a16="http://schemas.microsoft.com/office/drawing/2014/main" id="{82A0AD57-5D82-42C1-8D0C-C6519B329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8611" name="Rectangle 3">
                <a:extLst>
                  <a:ext uri="{FF2B5EF4-FFF2-40B4-BE49-F238E27FC236}">
                    <a16:creationId xmlns:a16="http://schemas.microsoft.com/office/drawing/2014/main" id="{33E3D572-C2FA-44A4-83C6-D9D2B600C3C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609600" indent="-609600">
                  <a:lnSpc>
                    <a:spcPct val="90000"/>
                  </a:lnSpc>
                </a:pPr>
                <a:r>
                  <a:rPr lang="en-US" altLang="en-US" sz="2800" dirty="0"/>
                  <a:t>Using these axioms, we can show that the zero vector is unique.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altLang="en-US" sz="2800" dirty="0"/>
                  <a:t>The vector      , called the </a:t>
                </a:r>
                <a:r>
                  <a:rPr lang="en-US" altLang="en-US" sz="2800" b="1" dirty="0"/>
                  <a:t>negative</a:t>
                </a:r>
                <a:r>
                  <a:rPr lang="en-US" altLang="en-US" sz="2800" dirty="0"/>
                  <a:t> of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, is also unique for each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in </a:t>
                </a:r>
                <a:r>
                  <a:rPr lang="en-US" altLang="en-US" sz="2800" i="1" dirty="0"/>
                  <a:t>V</a:t>
                </a:r>
                <a:r>
                  <a:rPr lang="en-US" altLang="en-US" sz="280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800" dirty="0"/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altLang="en-US" sz="2800" dirty="0"/>
                  <a:t>The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Extra" panose="02050502000505020303" pitchFamily="18" charset="2"/>
                      </a:rPr>
                      <m:t>ℝ</m:t>
                    </m:r>
                  </m:oMath>
                </a14:m>
                <a:r>
                  <a:rPr lang="en-US" i="1" baseline="30000" dirty="0"/>
                  <a:t>n</a:t>
                </a:r>
                <a:r>
                  <a:rPr lang="en-US" dirty="0">
                    <a:sym typeface="Euclid Extra" panose="02050502000505020303" pitchFamily="18" charset="2"/>
                  </a:rPr>
                  <a:t> is a vector space under the usual addition and scalar multiplication.</a:t>
                </a:r>
                <a:endParaRPr lang="en-US" dirty="0"/>
              </a:p>
              <a:p>
                <a:pPr marL="609600" indent="-609600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08611" name="Rectangle 3">
                <a:extLst>
                  <a:ext uri="{FF2B5EF4-FFF2-40B4-BE49-F238E27FC236}">
                    <a16:creationId xmlns:a16="http://schemas.microsoft.com/office/drawing/2014/main" id="{33E3D572-C2FA-44A4-83C6-D9D2B600C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229600" cy="5410200"/>
              </a:xfrm>
              <a:blipFill>
                <a:blip r:embed="rId3"/>
                <a:stretch>
                  <a:fillRect l="-1259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8612" name="Object 4">
            <a:extLst>
              <a:ext uri="{FF2B5EF4-FFF2-40B4-BE49-F238E27FC236}">
                <a16:creationId xmlns:a16="http://schemas.microsoft.com/office/drawing/2014/main" id="{9D0567F2-091D-4F17-8FF0-42184567A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24175"/>
              </p:ext>
            </p:extLst>
          </p:nvPr>
        </p:nvGraphicFramePr>
        <p:xfrm>
          <a:off x="2743200" y="25908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495000" imgH="253800" progId="Equation.DSMT4">
                  <p:embed/>
                </p:oleObj>
              </mc:Choice>
              <mc:Fallback>
                <p:oleObj name="Equation" r:id="rId4" imgW="495000" imgH="253800" progId="Equation.DSMT4">
                  <p:embed/>
                  <p:pic>
                    <p:nvPicPr>
                      <p:cNvPr id="708612" name="Object 4">
                        <a:extLst>
                          <a:ext uri="{FF2B5EF4-FFF2-40B4-BE49-F238E27FC236}">
                            <a16:creationId xmlns:a16="http://schemas.microsoft.com/office/drawing/2014/main" id="{9D0567F2-091D-4F17-8FF0-42184567A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608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90C3F6-2632-43AD-AFFE-05EB3268C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A5FC45B3-01EF-480E-A30C-37A700AB6245}" type="slidenum">
              <a:rPr lang="en-US" altLang="en-US"/>
              <a:pPr/>
              <a:t>5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96672A-8A56-46D7-B3D3-11A25C46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3182657C-6BB9-49EC-9D10-16E0A0C06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84B3FEA2-DF0F-4984-83D6-00777D3BB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For each </a:t>
            </a:r>
            <a:r>
              <a:rPr lang="en-US" altLang="en-US" b="1" dirty="0"/>
              <a:t>u</a:t>
            </a:r>
            <a:r>
              <a:rPr lang="en-US" altLang="en-US" dirty="0"/>
              <a:t> in </a:t>
            </a:r>
            <a:r>
              <a:rPr lang="en-US" altLang="en-US" i="1" dirty="0"/>
              <a:t>V</a:t>
            </a:r>
            <a:r>
              <a:rPr lang="en-US" altLang="en-US" dirty="0"/>
              <a:t> and scalar </a:t>
            </a:r>
            <a:r>
              <a:rPr lang="en-US" altLang="en-US" i="1" dirty="0"/>
              <a:t>c</a:t>
            </a:r>
            <a:r>
              <a:rPr lang="en-US" altLang="en-US" dirty="0"/>
              <a:t>,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            </a:t>
            </a:r>
          </a:p>
        </p:txBody>
      </p:sp>
      <p:graphicFrame>
        <p:nvGraphicFramePr>
          <p:cNvPr id="709636" name="Object 4">
            <a:extLst>
              <a:ext uri="{FF2B5EF4-FFF2-40B4-BE49-F238E27FC236}">
                <a16:creationId xmlns:a16="http://schemas.microsoft.com/office/drawing/2014/main" id="{A6E89F76-9754-48E0-84A9-C1F35BD22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46325"/>
              </p:ext>
            </p:extLst>
          </p:nvPr>
        </p:nvGraphicFramePr>
        <p:xfrm>
          <a:off x="3136900" y="2019300"/>
          <a:ext cx="105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54080" imgH="342720" progId="Equation.DSMT4">
                  <p:embed/>
                </p:oleObj>
              </mc:Choice>
              <mc:Fallback>
                <p:oleObj name="Equation" r:id="rId3" imgW="1054080" imgH="342720" progId="Equation.DSMT4">
                  <p:embed/>
                  <p:pic>
                    <p:nvPicPr>
                      <p:cNvPr id="709636" name="Object 4">
                        <a:extLst>
                          <a:ext uri="{FF2B5EF4-FFF2-40B4-BE49-F238E27FC236}">
                            <a16:creationId xmlns:a16="http://schemas.microsoft.com/office/drawing/2014/main" id="{A6E89F76-9754-48E0-84A9-C1F35BD224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019300"/>
                        <a:ext cx="1054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7" name="Object 5">
            <a:extLst>
              <a:ext uri="{FF2B5EF4-FFF2-40B4-BE49-F238E27FC236}">
                <a16:creationId xmlns:a16="http://schemas.microsoft.com/office/drawing/2014/main" id="{F02D4A9E-6793-4393-883D-EF6B58797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238132"/>
              </p:ext>
            </p:extLst>
          </p:nvPr>
        </p:nvGraphicFramePr>
        <p:xfrm>
          <a:off x="3175000" y="2705100"/>
          <a:ext cx="101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15920" imgH="342720" progId="Equation.DSMT4">
                  <p:embed/>
                </p:oleObj>
              </mc:Choice>
              <mc:Fallback>
                <p:oleObj name="Equation" r:id="rId5" imgW="1015920" imgH="342720" progId="Equation.DSMT4">
                  <p:embed/>
                  <p:pic>
                    <p:nvPicPr>
                      <p:cNvPr id="709637" name="Object 5">
                        <a:extLst>
                          <a:ext uri="{FF2B5EF4-FFF2-40B4-BE49-F238E27FC236}">
                            <a16:creationId xmlns:a16="http://schemas.microsoft.com/office/drawing/2014/main" id="{F02D4A9E-6793-4393-883D-EF6B58797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705100"/>
                        <a:ext cx="1016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38" name="Object 6">
            <a:extLst>
              <a:ext uri="{FF2B5EF4-FFF2-40B4-BE49-F238E27FC236}">
                <a16:creationId xmlns:a16="http://schemas.microsoft.com/office/drawing/2014/main" id="{7F7B9A4E-7CCB-4FD8-B433-C2CA530E5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360649"/>
              </p:ext>
            </p:extLst>
          </p:nvPr>
        </p:nvGraphicFramePr>
        <p:xfrm>
          <a:off x="3111500" y="3454400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790640" imgH="431640" progId="Equation.DSMT4">
                  <p:embed/>
                </p:oleObj>
              </mc:Choice>
              <mc:Fallback>
                <p:oleObj name="Equation" r:id="rId7" imgW="1790640" imgH="431640" progId="Equation.DSMT4">
                  <p:embed/>
                  <p:pic>
                    <p:nvPicPr>
                      <p:cNvPr id="709638" name="Object 6">
                        <a:extLst>
                          <a:ext uri="{FF2B5EF4-FFF2-40B4-BE49-F238E27FC236}">
                            <a16:creationId xmlns:a16="http://schemas.microsoft.com/office/drawing/2014/main" id="{7F7B9A4E-7CCB-4FD8-B433-C2CA530E5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454400"/>
                        <a:ext cx="179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515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90C3F6-2632-43AD-AFFE-05EB3268C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A5FC45B3-01EF-480E-A30C-37A700AB6245}" type="slidenum">
              <a:rPr lang="en-US" altLang="en-US"/>
              <a:pPr/>
              <a:t>6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696672A-8A56-46D7-B3D3-11A25C46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3182657C-6BB9-49EC-9D10-16E0A0C06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84B3FEA2-DF0F-4984-83D6-00777D3BB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Example 1: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V</a:t>
            </a:r>
            <a:r>
              <a:rPr lang="en-US" altLang="en-US" sz="2800" dirty="0"/>
              <a:t> be the set of all arrows (directed line segments) in three-dimensional space, with two arrows regarded as equal if they have the same length and point in the same direction. Define addition by the parallelogram rule, and for each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define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v</a:t>
            </a:r>
            <a:r>
              <a:rPr lang="en-US" altLang="en-US" sz="2800" dirty="0"/>
              <a:t> to be the arrow whose length is      times the length 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pointing in the same direction as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if          and otherwise pointing in the opposite direction.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</p:txBody>
      </p:sp>
      <p:graphicFrame>
        <p:nvGraphicFramePr>
          <p:cNvPr id="709640" name="Object 8">
            <a:extLst>
              <a:ext uri="{FF2B5EF4-FFF2-40B4-BE49-F238E27FC236}">
                <a16:creationId xmlns:a16="http://schemas.microsoft.com/office/drawing/2014/main" id="{917C41F8-F532-45F5-B4BF-80B967164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723905"/>
              </p:ext>
            </p:extLst>
          </p:nvPr>
        </p:nvGraphicFramePr>
        <p:xfrm>
          <a:off x="5410200" y="3457575"/>
          <a:ext cx="328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42720" imgH="558720" progId="Equation.DSMT4">
                  <p:embed/>
                </p:oleObj>
              </mc:Choice>
              <mc:Fallback>
                <p:oleObj name="Equation" r:id="rId3" imgW="342720" imgH="558720" progId="Equation.DSMT4">
                  <p:embed/>
                  <p:pic>
                    <p:nvPicPr>
                      <p:cNvPr id="709640" name="Object 8">
                        <a:extLst>
                          <a:ext uri="{FF2B5EF4-FFF2-40B4-BE49-F238E27FC236}">
                            <a16:creationId xmlns:a16="http://schemas.microsoft.com/office/drawing/2014/main" id="{917C41F8-F532-45F5-B4BF-80B967164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57575"/>
                        <a:ext cx="328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41" name="Object 9">
            <a:extLst>
              <a:ext uri="{FF2B5EF4-FFF2-40B4-BE49-F238E27FC236}">
                <a16:creationId xmlns:a16="http://schemas.microsoft.com/office/drawing/2014/main" id="{436F0FF5-5C53-4F93-9D01-B2182B27A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591009"/>
              </p:ext>
            </p:extLst>
          </p:nvPr>
        </p:nvGraphicFramePr>
        <p:xfrm>
          <a:off x="6901702" y="3962400"/>
          <a:ext cx="6858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799920" imgH="342720" progId="Equation.DSMT4">
                  <p:embed/>
                </p:oleObj>
              </mc:Choice>
              <mc:Fallback>
                <p:oleObj name="Equation" r:id="rId5" imgW="799920" imgH="342720" progId="Equation.DSMT4">
                  <p:embed/>
                  <p:pic>
                    <p:nvPicPr>
                      <p:cNvPr id="709641" name="Object 9">
                        <a:extLst>
                          <a:ext uri="{FF2B5EF4-FFF2-40B4-BE49-F238E27FC236}">
                            <a16:creationId xmlns:a16="http://schemas.microsoft.com/office/drawing/2014/main" id="{436F0FF5-5C53-4F93-9D01-B2182B27A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702" y="3962400"/>
                        <a:ext cx="6858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159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CEDAF24-49BB-4D6C-B83B-84F48BF52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CE486E05-2595-4164-993E-036586C315C5}" type="slidenum">
              <a:rPr lang="en-US" altLang="en-US"/>
              <a:pPr/>
              <a:t>7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C2D8DFD-BB3F-47AD-B0EA-8939BF9C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0658" name="Rectangle 2">
            <a:extLst>
              <a:ext uri="{FF2B5EF4-FFF2-40B4-BE49-F238E27FC236}">
                <a16:creationId xmlns:a16="http://schemas.microsoft.com/office/drawing/2014/main" id="{7D3E161D-EECA-465C-8950-1CF655530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795D351A-77D5-4679-8433-D0416B5E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definition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geometric, using concepts of length and direction.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No </a:t>
            </a:r>
            <a:r>
              <a:rPr lang="en-US" altLang="en-US" sz="2800" i="1" dirty="0"/>
              <a:t>xyz</a:t>
            </a:r>
            <a:r>
              <a:rPr lang="en-US" altLang="en-US" sz="2800" dirty="0"/>
              <a:t>-coordinate system is involved.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An arrow of zero length is a single point an represents the zero vector.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negative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     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10660" name="Object 4">
            <a:extLst>
              <a:ext uri="{FF2B5EF4-FFF2-40B4-BE49-F238E27FC236}">
                <a16:creationId xmlns:a16="http://schemas.microsoft.com/office/drawing/2014/main" id="{DE7CEEB6-0BE9-4F25-820E-8D73EBEF9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267122"/>
              </p:ext>
            </p:extLst>
          </p:nvPr>
        </p:nvGraphicFramePr>
        <p:xfrm>
          <a:off x="3759200" y="4826000"/>
          <a:ext cx="584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11000" imgH="431640" progId="Equation.DSMT4">
                  <p:embed/>
                </p:oleObj>
              </mc:Choice>
              <mc:Fallback>
                <p:oleObj name="Equation" r:id="rId3" imgW="711000" imgH="431640" progId="Equation.DSMT4">
                  <p:embed/>
                  <p:pic>
                    <p:nvPicPr>
                      <p:cNvPr id="710660" name="Object 4">
                        <a:extLst>
                          <a:ext uri="{FF2B5EF4-FFF2-40B4-BE49-F238E27FC236}">
                            <a16:creationId xmlns:a16="http://schemas.microsoft.com/office/drawing/2014/main" id="{DE7CEEB6-0BE9-4F25-820E-8D73EBEF9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826000"/>
                        <a:ext cx="584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0663" name="Picture 7">
            <a:extLst>
              <a:ext uri="{FF2B5EF4-FFF2-40B4-BE49-F238E27FC236}">
                <a16:creationId xmlns:a16="http://schemas.microsoft.com/office/drawing/2014/main" id="{62471678-9289-44CD-BB86-4EF2CC3B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43000"/>
            <a:ext cx="1828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290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4615323-7C3B-4D00-BA2F-5CF6A00D5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900A8235-92E3-4E8D-953E-139DFCD13EB2}" type="slidenum">
              <a:rPr lang="en-US" altLang="en-US"/>
              <a:pPr/>
              <a:t>8</a:t>
            </a:fld>
            <a:endParaRPr lang="en-CA" alt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EE0ED86-2583-4677-B721-5A407F9F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1682" name="Rectangle 2">
            <a:extLst>
              <a:ext uri="{FF2B5EF4-FFF2-40B4-BE49-F238E27FC236}">
                <a16:creationId xmlns:a16="http://schemas.microsoft.com/office/drawing/2014/main" id="{F0C6618A-B1E2-4D1C-AF5A-AFD1A9771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711690" name="Rectangle 10">
            <a:extLst>
              <a:ext uri="{FF2B5EF4-FFF2-40B4-BE49-F238E27FC236}">
                <a16:creationId xmlns:a16="http://schemas.microsoft.com/office/drawing/2014/main" id="{67077323-F709-492A-AF1B-22E9B90DA4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205264"/>
            <a:ext cx="82296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Axioms 1, 4, 5, 6, and 10 are evident. </a:t>
            </a:r>
          </a:p>
          <a:p>
            <a:pPr marL="1295400" lvl="2" indent="-381000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pic>
        <p:nvPicPr>
          <p:cNvPr id="711693" name="Picture 13">
            <a:extLst>
              <a:ext uri="{FF2B5EF4-FFF2-40B4-BE49-F238E27FC236}">
                <a16:creationId xmlns:a16="http://schemas.microsoft.com/office/drawing/2014/main" id="{20A9430B-6017-4A0B-9156-FEEC5CC43D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124200"/>
            <a:ext cx="8229600" cy="2209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022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7FA6612-6CE0-4D47-8C40-728D38DAC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4.1- </a:t>
            </a:r>
            <a:fld id="{9EFA8AC5-6374-49AC-948A-1A04F635DD53}" type="slidenum">
              <a:rPr lang="en-US" altLang="en-US"/>
              <a:pPr/>
              <a:t>9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B9032F7-06DA-4366-8860-16B5C35C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18850" name="Rectangle 2">
            <a:extLst>
              <a:ext uri="{FF2B5EF4-FFF2-40B4-BE49-F238E27FC236}">
                <a16:creationId xmlns:a16="http://schemas.microsoft.com/office/drawing/2014/main" id="{F4D6FCDF-4F87-4AA4-B249-13C919E5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VECTOR SPACE OF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851" name="Rectangle 3">
                <a:extLst>
                  <a:ext uri="{FF2B5EF4-FFF2-40B4-BE49-F238E27FC236}">
                    <a16:creationId xmlns:a16="http://schemas.microsoft.com/office/drawing/2014/main" id="{D9ABE880-ECA3-4CCA-82DA-A0F4077E69F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610600" cy="525780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𝕊</m:t>
                    </m:r>
                  </m:oMath>
                </a14:m>
                <a:r>
                  <a:rPr lang="en-US" dirty="0"/>
                  <a:t> be the space of all doubly infinite sequences of numbers (usually written in a row rather than a column):</a:t>
                </a:r>
              </a:p>
              <a:p>
                <a:pPr marL="0" indent="0" algn="ctr">
                  <a:buNone/>
                </a:pPr>
                <a:r>
                  <a:rPr lang="es-ES" dirty="0"/>
                  <a:t>{</a:t>
                </a:r>
                <a:r>
                  <a:rPr lang="es-ES" i="1" dirty="0"/>
                  <a:t>y</a:t>
                </a:r>
                <a:r>
                  <a:rPr lang="es-ES" i="1" baseline="-25000" dirty="0"/>
                  <a:t>k</a:t>
                </a:r>
                <a:r>
                  <a:rPr lang="es-ES" dirty="0"/>
                  <a:t>}=(…, </a:t>
                </a:r>
                <a:r>
                  <a:rPr lang="es-ES" i="1" dirty="0"/>
                  <a:t>y</a:t>
                </a:r>
                <a:r>
                  <a:rPr lang="es-ES" baseline="-25000" dirty="0"/>
                  <a:t>-2</a:t>
                </a:r>
                <a:r>
                  <a:rPr lang="es-ES" dirty="0"/>
                  <a:t>, </a:t>
                </a:r>
                <a:r>
                  <a:rPr lang="es-ES" i="1" dirty="0"/>
                  <a:t>y</a:t>
                </a:r>
                <a:r>
                  <a:rPr lang="es-ES" baseline="-25000" dirty="0"/>
                  <a:t>-1</a:t>
                </a:r>
                <a:r>
                  <a:rPr lang="es-ES" dirty="0"/>
                  <a:t>, </a:t>
                </a:r>
                <a:r>
                  <a:rPr lang="es-ES" i="1" dirty="0"/>
                  <a:t>y</a:t>
                </a:r>
                <a:r>
                  <a:rPr lang="es-ES" baseline="-25000" dirty="0"/>
                  <a:t>0</a:t>
                </a:r>
                <a:r>
                  <a:rPr lang="es-ES" dirty="0"/>
                  <a:t>, </a:t>
                </a:r>
                <a:r>
                  <a:rPr lang="es-ES" i="1" dirty="0"/>
                  <a:t>y</a:t>
                </a:r>
                <a:r>
                  <a:rPr lang="es-ES" baseline="-25000" dirty="0"/>
                  <a:t>1</a:t>
                </a:r>
                <a:r>
                  <a:rPr lang="es-ES" dirty="0"/>
                  <a:t>, </a:t>
                </a:r>
                <a:r>
                  <a:rPr lang="es-ES" i="1" dirty="0"/>
                  <a:t>y</a:t>
                </a:r>
                <a:r>
                  <a:rPr lang="es-ES" baseline="-25000" dirty="0"/>
                  <a:t>2</a:t>
                </a:r>
                <a:r>
                  <a:rPr lang="es-ES" dirty="0"/>
                  <a:t>, …)</a:t>
                </a:r>
              </a:p>
              <a:p>
                <a:r>
                  <a:rPr lang="en-US" dirty="0"/>
                  <a:t>If {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k</a:t>
                </a:r>
                <a:r>
                  <a:rPr lang="en-US" dirty="0"/>
                  <a:t>} is another element of </a:t>
                </a:r>
                <a:r>
                  <a:rPr lang="en-US" dirty="0">
                    <a:latin typeface="Castellar" panose="020A0402060406010301" pitchFamily="18" charset="0"/>
                  </a:rPr>
                  <a:t>S</a:t>
                </a:r>
                <a:r>
                  <a:rPr lang="en-US" dirty="0"/>
                  <a:t>, then the sum {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k</a:t>
                </a:r>
                <a:r>
                  <a:rPr lang="en-US" dirty="0"/>
                  <a:t>}+{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k</a:t>
                </a:r>
                <a:r>
                  <a:rPr lang="en-US" dirty="0"/>
                  <a:t>} is the sequence {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k</a:t>
                </a:r>
                <a:r>
                  <a:rPr lang="en-US" dirty="0"/>
                  <a:t>+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k</a:t>
                </a:r>
                <a:r>
                  <a:rPr lang="en-US" dirty="0"/>
                  <a:t>} formed by adding corresponding terms of {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k</a:t>
                </a:r>
                <a:r>
                  <a:rPr lang="en-US" dirty="0"/>
                  <a:t>} and {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k</a:t>
                </a:r>
                <a:r>
                  <a:rPr lang="en-US" dirty="0"/>
                  <a:t>}. </a:t>
                </a:r>
              </a:p>
              <a:p>
                <a:r>
                  <a:rPr lang="en-US" dirty="0"/>
                  <a:t>The scalar multiple </a:t>
                </a:r>
                <a:r>
                  <a:rPr lang="en-US" i="1" dirty="0"/>
                  <a:t>c</a:t>
                </a:r>
                <a:r>
                  <a:rPr lang="en-US" dirty="0"/>
                  <a:t>{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k</a:t>
                </a:r>
                <a:r>
                  <a:rPr lang="en-US" dirty="0"/>
                  <a:t>} is the sequence {</a:t>
                </a:r>
                <a:r>
                  <a:rPr lang="en-US" i="1" dirty="0"/>
                  <a:t>cy</a:t>
                </a:r>
                <a:r>
                  <a:rPr lang="en-US" i="1" baseline="-25000" dirty="0"/>
                  <a:t>k</a:t>
                </a:r>
                <a:r>
                  <a:rPr lang="en-US" dirty="0"/>
                  <a:t>}.</a:t>
                </a:r>
              </a:p>
            </p:txBody>
          </p:sp>
        </mc:Choice>
        <mc:Fallback xmlns="">
          <p:sp>
            <p:nvSpPr>
              <p:cNvPr id="718851" name="Rectangle 3">
                <a:extLst>
                  <a:ext uri="{FF2B5EF4-FFF2-40B4-BE49-F238E27FC236}">
                    <a16:creationId xmlns:a16="http://schemas.microsoft.com/office/drawing/2014/main" xmlns="" id="{D9ABE880-ECA3-4CCA-82DA-A0F4077E6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610600" cy="5257800"/>
              </a:xfrm>
              <a:blipFill rotWithShape="1">
                <a:blip r:embed="rId2"/>
                <a:stretch>
                  <a:fillRect l="-1557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46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12980</TotalTime>
  <Words>1149</Words>
  <Application>Microsoft Office PowerPoint</Application>
  <PresentationFormat>On-screen Show (4:3)</PresentationFormat>
  <Paragraphs>132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Arial</vt:lpstr>
      <vt:lpstr>Arial Narrow</vt:lpstr>
      <vt:lpstr>Bookshelf Symbol 2</vt:lpstr>
      <vt:lpstr>Cambria Math</vt:lpstr>
      <vt:lpstr>Castellar</vt:lpstr>
      <vt:lpstr>Euclid Extra</vt:lpstr>
      <vt:lpstr>Euclid Symbol</vt:lpstr>
      <vt:lpstr>Symbol</vt:lpstr>
      <vt:lpstr>Times New Roman</vt:lpstr>
      <vt:lpstr>Wingdings</vt:lpstr>
      <vt:lpstr>Blends</vt:lpstr>
      <vt:lpstr>Equation</vt:lpstr>
      <vt:lpstr>Vector Spaces</vt:lpstr>
      <vt:lpstr>VECTOR SPACES</vt:lpstr>
      <vt:lpstr>VECTOR SPACES</vt:lpstr>
      <vt:lpstr>VECTOR SPACES </vt:lpstr>
      <vt:lpstr>VECTOR SPACES</vt:lpstr>
      <vt:lpstr>VECTOR SPACES</vt:lpstr>
      <vt:lpstr>VECTOR SPACES</vt:lpstr>
      <vt:lpstr>VECTOR SPACES</vt:lpstr>
      <vt:lpstr>THE VECTOR SPACE OF SIGNALS</vt:lpstr>
      <vt:lpstr>THE VECTOR SPACE OF SIGNALS</vt:lpstr>
      <vt:lpstr>THE POLYNOMIALS OF DEGREE AT MOST n</vt:lpstr>
      <vt:lpstr>SUBSPACES</vt:lpstr>
      <vt:lpstr>SUBSPACES</vt:lpstr>
      <vt:lpstr>SUBSPACES</vt:lpstr>
      <vt:lpstr>A SUBSPACE SPANNED BY A SET</vt:lpstr>
      <vt:lpstr>A SUBSPACE SPANNED BY A SET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1058</cp:revision>
  <dcterms:created xsi:type="dcterms:W3CDTF">2005-10-22T18:34:54Z</dcterms:created>
  <dcterms:modified xsi:type="dcterms:W3CDTF">2022-02-08T17:37:26Z</dcterms:modified>
</cp:coreProperties>
</file>