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5"/>
  </p:notesMasterIdLst>
  <p:handoutMasterIdLst>
    <p:handoutMasterId r:id="rId26"/>
  </p:handout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93" autoAdjust="0"/>
    <p:restoredTop sz="94660"/>
  </p:normalViewPr>
  <p:slideViewPr>
    <p:cSldViewPr showGuides="1">
      <p:cViewPr varScale="1">
        <p:scale>
          <a:sx n="93" d="100"/>
          <a:sy n="93" d="100"/>
        </p:scale>
        <p:origin x="1766" y="8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s, Jared" userId="873bad36-237e-4ccd-8a06-bbf523af18a1" providerId="ADAL" clId="{9CE70615-0714-49DC-BF6A-C598CCB153A0}"/>
    <pc:docChg chg="undo custSel modSld">
      <pc:chgData name="Daniels, Jared" userId="873bad36-237e-4ccd-8a06-bbf523af18a1" providerId="ADAL" clId="{9CE70615-0714-49DC-BF6A-C598CCB153A0}" dt="2022-02-16T20:30:14.565" v="19" actId="27636"/>
      <pc:docMkLst>
        <pc:docMk/>
      </pc:docMkLst>
      <pc:sldChg chg="addSp delSp modSp delAnim modAnim">
        <pc:chgData name="Daniels, Jared" userId="873bad36-237e-4ccd-8a06-bbf523af18a1" providerId="ADAL" clId="{9CE70615-0714-49DC-BF6A-C598CCB153A0}" dt="2022-02-16T20:26:28.473" v="2" actId="27636"/>
        <pc:sldMkLst>
          <pc:docMk/>
          <pc:sldMk cId="3103725099" sldId="474"/>
        </pc:sldMkLst>
        <pc:spChg chg="add mod">
          <ac:chgData name="Daniels, Jared" userId="873bad36-237e-4ccd-8a06-bbf523af18a1" providerId="ADAL" clId="{9CE70615-0714-49DC-BF6A-C598CCB153A0}" dt="2022-02-16T20:26:28.473" v="2" actId="27636"/>
          <ac:spMkLst>
            <pc:docMk/>
            <pc:sldMk cId="3103725099" sldId="474"/>
            <ac:spMk id="316460" creationId="{7567844D-10F8-418D-9AC7-5CF8A7657F1C}"/>
          </ac:spMkLst>
        </pc:spChg>
        <pc:graphicFrameChg chg="del mod replId">
          <ac:chgData name="Daniels, Jared" userId="873bad36-237e-4ccd-8a06-bbf523af18a1" providerId="ADAL" clId="{9CE70615-0714-49DC-BF6A-C598CCB153A0}" dt="2022-02-16T20:26:28.426" v="1"/>
          <ac:graphicFrameMkLst>
            <pc:docMk/>
            <pc:sldMk cId="3103725099" sldId="474"/>
            <ac:graphicFrameMk id="4" creationId="{7567844D-10F8-418D-9AC7-5CF8A7657F1C}"/>
          </ac:graphicFrameMkLst>
        </pc:graphicFrameChg>
      </pc:sldChg>
      <pc:sldChg chg="addSp delSp modSp delAnim modAnim">
        <pc:chgData name="Daniels, Jared" userId="873bad36-237e-4ccd-8a06-bbf523af18a1" providerId="ADAL" clId="{9CE70615-0714-49DC-BF6A-C598CCB153A0}" dt="2022-02-16T20:26:38.579" v="5" actId="27636"/>
        <pc:sldMkLst>
          <pc:docMk/>
          <pc:sldMk cId="3197092295" sldId="475"/>
        </pc:sldMkLst>
        <pc:spChg chg="add mod">
          <ac:chgData name="Daniels, Jared" userId="873bad36-237e-4ccd-8a06-bbf523af18a1" providerId="ADAL" clId="{9CE70615-0714-49DC-BF6A-C598CCB153A0}" dt="2022-02-16T20:26:38.579" v="5" actId="27636"/>
          <ac:spMkLst>
            <pc:docMk/>
            <pc:sldMk cId="3197092295" sldId="475"/>
            <ac:spMk id="720902" creationId="{55FC52E5-8953-4C17-9447-23F0D7187AD1}"/>
          </ac:spMkLst>
        </pc:spChg>
        <pc:graphicFrameChg chg="del mod replId">
          <ac:chgData name="Daniels, Jared" userId="873bad36-237e-4ccd-8a06-bbf523af18a1" providerId="ADAL" clId="{9CE70615-0714-49DC-BF6A-C598CCB153A0}" dt="2022-02-16T20:26:38.516" v="4"/>
          <ac:graphicFrameMkLst>
            <pc:docMk/>
            <pc:sldMk cId="3197092295" sldId="475"/>
            <ac:graphicFrameMk id="4" creationId="{55FC52E5-8953-4C17-9447-23F0D7187AD1}"/>
          </ac:graphicFrameMkLst>
        </pc:graphicFrameChg>
      </pc:sldChg>
      <pc:sldChg chg="addSp delSp modSp addAnim delAnim modAnim">
        <pc:chgData name="Daniels, Jared" userId="873bad36-237e-4ccd-8a06-bbf523af18a1" providerId="ADAL" clId="{9CE70615-0714-49DC-BF6A-C598CCB153A0}" dt="2022-02-16T20:29:11.858" v="10" actId="33423"/>
        <pc:sldMkLst>
          <pc:docMk/>
          <pc:sldMk cId="3932441999" sldId="484"/>
        </pc:sldMkLst>
        <pc:spChg chg="add del mod">
          <ac:chgData name="Daniels, Jared" userId="873bad36-237e-4ccd-8a06-bbf523af18a1" providerId="ADAL" clId="{9CE70615-0714-49DC-BF6A-C598CCB153A0}" dt="2022-02-16T20:29:11.858" v="10" actId="33423"/>
          <ac:spMkLst>
            <pc:docMk/>
            <pc:sldMk cId="3932441999" sldId="484"/>
            <ac:spMk id="730116" creationId="{839F8E39-0F1B-406C-A426-108F91039089}"/>
          </ac:spMkLst>
        </pc:spChg>
        <pc:graphicFrameChg chg="add del mod replId">
          <ac:chgData name="Daniels, Jared" userId="873bad36-237e-4ccd-8a06-bbf523af18a1" providerId="ADAL" clId="{9CE70615-0714-49DC-BF6A-C598CCB153A0}" dt="2022-02-16T20:29:11.858" v="10" actId="33423"/>
          <ac:graphicFrameMkLst>
            <pc:docMk/>
            <pc:sldMk cId="3932441999" sldId="484"/>
            <ac:graphicFrameMk id="730116" creationId="{839F8E39-0F1B-406C-A426-108F91039089}"/>
          </ac:graphicFrameMkLst>
        </pc:graphicFrameChg>
      </pc:sldChg>
      <pc:sldChg chg="addSp delSp modSp delAnim modAnim">
        <pc:chgData name="Daniels, Jared" userId="873bad36-237e-4ccd-8a06-bbf523af18a1" providerId="ADAL" clId="{9CE70615-0714-49DC-BF6A-C598CCB153A0}" dt="2022-02-16T20:29:57.023" v="13" actId="27636"/>
        <pc:sldMkLst>
          <pc:docMk/>
          <pc:sldMk cId="548308786" sldId="491"/>
        </pc:sldMkLst>
        <pc:spChg chg="add mod">
          <ac:chgData name="Daniels, Jared" userId="873bad36-237e-4ccd-8a06-bbf523af18a1" providerId="ADAL" clId="{9CE70615-0714-49DC-BF6A-C598CCB153A0}" dt="2022-02-16T20:29:57.023" v="13" actId="27636"/>
          <ac:spMkLst>
            <pc:docMk/>
            <pc:sldMk cId="548308786" sldId="491"/>
            <ac:spMk id="2" creationId="{6B2C1AD4-C3A1-4030-9000-B6104A5B1B58}"/>
          </ac:spMkLst>
        </pc:spChg>
        <pc:graphicFrameChg chg="del mod replId">
          <ac:chgData name="Daniels, Jared" userId="873bad36-237e-4ccd-8a06-bbf523af18a1" providerId="ADAL" clId="{9CE70615-0714-49DC-BF6A-C598CCB153A0}" dt="2022-02-16T20:29:56.961" v="12"/>
          <ac:graphicFrameMkLst>
            <pc:docMk/>
            <pc:sldMk cId="548308786" sldId="491"/>
            <ac:graphicFrameMk id="5" creationId="{6B2C1AD4-C3A1-4030-9000-B6104A5B1B58}"/>
          </ac:graphicFrameMkLst>
        </pc:graphicFrameChg>
      </pc:sldChg>
      <pc:sldChg chg="addSp delSp modSp delAnim modAnim">
        <pc:chgData name="Daniels, Jared" userId="873bad36-237e-4ccd-8a06-bbf523af18a1" providerId="ADAL" clId="{9CE70615-0714-49DC-BF6A-C598CCB153A0}" dt="2022-02-16T20:30:14.565" v="19" actId="27636"/>
        <pc:sldMkLst>
          <pc:docMk/>
          <pc:sldMk cId="1581991333" sldId="494"/>
        </pc:sldMkLst>
        <pc:spChg chg="add mod">
          <ac:chgData name="Daniels, Jared" userId="873bad36-237e-4ccd-8a06-bbf523af18a1" providerId="ADAL" clId="{9CE70615-0714-49DC-BF6A-C598CCB153A0}" dt="2022-02-16T20:30:09.610" v="16" actId="27636"/>
          <ac:spMkLst>
            <pc:docMk/>
            <pc:sldMk cId="1581991333" sldId="494"/>
            <ac:spMk id="734214" creationId="{B1759C20-BD8C-4599-833D-9BA7A0B2CF90}"/>
          </ac:spMkLst>
        </pc:spChg>
        <pc:spChg chg="add mod">
          <ac:chgData name="Daniels, Jared" userId="873bad36-237e-4ccd-8a06-bbf523af18a1" providerId="ADAL" clId="{9CE70615-0714-49DC-BF6A-C598CCB153A0}" dt="2022-02-16T20:30:14.565" v="19" actId="27636"/>
          <ac:spMkLst>
            <pc:docMk/>
            <pc:sldMk cId="1581991333" sldId="494"/>
            <ac:spMk id="734215" creationId="{E2C53A20-ED3B-483F-9214-8AD928115652}"/>
          </ac:spMkLst>
        </pc:spChg>
        <pc:graphicFrameChg chg="del mod replId">
          <ac:chgData name="Daniels, Jared" userId="873bad36-237e-4ccd-8a06-bbf523af18a1" providerId="ADAL" clId="{9CE70615-0714-49DC-BF6A-C598CCB153A0}" dt="2022-02-16T20:30:09.564" v="15"/>
          <ac:graphicFrameMkLst>
            <pc:docMk/>
            <pc:sldMk cId="1581991333" sldId="494"/>
            <ac:graphicFrameMk id="4" creationId="{B1759C20-BD8C-4599-833D-9BA7A0B2CF90}"/>
          </ac:graphicFrameMkLst>
        </pc:graphicFrameChg>
        <pc:graphicFrameChg chg="del mod replId">
          <ac:chgData name="Daniels, Jared" userId="873bad36-237e-4ccd-8a06-bbf523af18a1" providerId="ADAL" clId="{9CE70615-0714-49DC-BF6A-C598CCB153A0}" dt="2022-02-16T20:30:14.518" v="18"/>
          <ac:graphicFrameMkLst>
            <pc:docMk/>
            <pc:sldMk cId="1581991333" sldId="494"/>
            <ac:graphicFrameMk id="6" creationId="{E2C53A20-ED3B-483F-9214-8AD928115652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2/21/2022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483B369-4F13-490F-9CEC-4EF3140E2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9DB2CD-F03C-43FA-8A7A-43AD81F3932D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CE7C71CC-E7AC-4139-9FDE-C16EDDB010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775993A2-20CB-499D-9EA3-5CF84FB58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ECC3CD-3083-435C-A5C3-4D2EC9636C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06AAA7-38DA-495E-A187-433EA20332F1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132B19ED-DCE1-4DEE-95A1-43F05AB4C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4E30C41C-F1E8-4D8E-96AE-634EAE417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0C059F-C707-45E6-900E-B4606CF99CF6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178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:a16="http://schemas.microsoft.com/office/drawing/2014/main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4</a:t>
            </a: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:a16="http://schemas.microsoft.com/office/drawing/2014/main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4.5</a:t>
            </a: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:a16="http://schemas.microsoft.com/office/drawing/2014/main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:a16="http://schemas.microsoft.com/office/drawing/2014/main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Slide 4.5-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1030" name="Line 13">
            <a:extLst>
              <a:ext uri="{FF2B5EF4-FFF2-40B4-BE49-F238E27FC236}">
                <a16:creationId xmlns:a16="http://schemas.microsoft.com/office/drawing/2014/main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:a16="http://schemas.microsoft.com/office/drawing/2014/main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0.png"/><Relationship Id="rId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1.jpe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:a16="http://schemas.microsoft.com/office/drawing/2014/main" id="{8B2AEA55-AED4-40C7-AC49-99E990AFE4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Vector Spaces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id="{A42E323F-EEAF-4F44-9839-BF1ADF5968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THE DIMENSION OF A VECTOR SPACE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1538600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>
            <a:extLst>
              <a:ext uri="{FF2B5EF4-FFF2-40B4-BE49-F238E27FC236}">
                <a16:creationId xmlns:a16="http://schemas.microsoft.com/office/drawing/2014/main" id="{D77BBF86-6EA0-4595-8CA0-76D961FCA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SUBSPACES OF A FINITE-DIMENSIONAL SPACE</a:t>
            </a:r>
          </a:p>
        </p:txBody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id="{13CC69D0-BCDA-4656-B41F-3C5A804A3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But then                            will be linearly independent, because no vector in the set can be a linear combination of vectors that precede it (by Theorem 4).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So long as the new set does not span </a:t>
            </a:r>
            <a:r>
              <a:rPr lang="en-US" altLang="en-US" sz="2800" i="1" dirty="0"/>
              <a:t>H</a:t>
            </a:r>
            <a:r>
              <a:rPr lang="en-US" altLang="en-US" sz="2800" dirty="0"/>
              <a:t>, we can continue this process of expanding </a:t>
            </a:r>
            <a:r>
              <a:rPr lang="en-US" altLang="en-US" sz="2800" i="1" dirty="0"/>
              <a:t>S</a:t>
            </a:r>
            <a:r>
              <a:rPr lang="en-US" altLang="en-US" sz="2800" dirty="0"/>
              <a:t> to a larger linearly independent set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But the number of vectors in a linearly independent expansion of </a:t>
            </a:r>
            <a:r>
              <a:rPr lang="en-US" altLang="en-US" sz="2800" i="1" dirty="0"/>
              <a:t>S</a:t>
            </a:r>
            <a:r>
              <a:rPr lang="en-US" altLang="en-US" sz="2800" dirty="0"/>
              <a:t> can never exceed the dimension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by Theorem 10.</a:t>
            </a:r>
          </a:p>
        </p:txBody>
      </p:sp>
      <p:graphicFrame>
        <p:nvGraphicFramePr>
          <p:cNvPr id="728068" name="Object 4">
            <a:extLst>
              <a:ext uri="{FF2B5EF4-FFF2-40B4-BE49-F238E27FC236}">
                <a16:creationId xmlns:a16="http://schemas.microsoft.com/office/drawing/2014/main" id="{04E73DA4-6A0C-4444-AE75-B3E418AEE3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537522"/>
              </p:ext>
            </p:extLst>
          </p:nvPr>
        </p:nvGraphicFramePr>
        <p:xfrm>
          <a:off x="2190750" y="1308100"/>
          <a:ext cx="233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336760" imgH="482400" progId="Equation.DSMT4">
                  <p:embed/>
                </p:oleObj>
              </mc:Choice>
              <mc:Fallback>
                <p:oleObj name="Equation" r:id="rId3" imgW="2336760" imgH="482400" progId="Equation.DSMT4">
                  <p:embed/>
                  <p:pic>
                    <p:nvPicPr>
                      <p:cNvPr id="728068" name="Object 4">
                        <a:extLst>
                          <a:ext uri="{FF2B5EF4-FFF2-40B4-BE49-F238E27FC236}">
                            <a16:creationId xmlns:a16="http://schemas.microsoft.com/office/drawing/2014/main" id="{04E73DA4-6A0C-4444-AE75-B3E418AEE3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308100"/>
                        <a:ext cx="233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04152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>
            <a:extLst>
              <a:ext uri="{FF2B5EF4-FFF2-40B4-BE49-F238E27FC236}">
                <a16:creationId xmlns:a16="http://schemas.microsoft.com/office/drawing/2014/main" id="{4C3E7E1B-857A-4C6F-8B26-D485BAF55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BASIS THEOREM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CCDF0A4B-853D-4836-A05C-7410EF7FB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altLang="en-US" sz="2800" dirty="0"/>
              <a:t>So eventually the expansion of </a:t>
            </a:r>
            <a:r>
              <a:rPr lang="en-US" altLang="en-US" sz="2800" i="1" dirty="0"/>
              <a:t>S</a:t>
            </a:r>
            <a:r>
              <a:rPr lang="en-US" altLang="en-US" sz="2800" dirty="0"/>
              <a:t> will span </a:t>
            </a:r>
            <a:r>
              <a:rPr lang="en-US" altLang="en-US" sz="2800" i="1" dirty="0"/>
              <a:t>H</a:t>
            </a:r>
            <a:r>
              <a:rPr lang="en-US" altLang="en-US" sz="2800" dirty="0"/>
              <a:t> and hence will be a basis for </a:t>
            </a:r>
            <a:r>
              <a:rPr lang="en-US" altLang="en-US" sz="2800" i="1" dirty="0"/>
              <a:t>H</a:t>
            </a:r>
            <a:r>
              <a:rPr lang="en-US" altLang="en-US" sz="2800" dirty="0"/>
              <a:t>, and                           .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Theorem 13: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V</a:t>
            </a:r>
            <a:r>
              <a:rPr lang="en-US" altLang="en-US" sz="2800" dirty="0"/>
              <a:t> be a </a:t>
            </a:r>
            <a:r>
              <a:rPr lang="en-US" altLang="en-US" sz="2800" i="1" dirty="0"/>
              <a:t>p</a:t>
            </a:r>
            <a:r>
              <a:rPr lang="en-US" altLang="en-US" sz="2800" dirty="0"/>
              <a:t>-dimensional vector space,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         . </a:t>
            </a:r>
          </a:p>
          <a:p>
            <a:pPr marL="514350" indent="-514350">
              <a:buFont typeface="+mj-lt"/>
              <a:buAutoNum type="alphaLcPeriod"/>
            </a:pPr>
            <a:r>
              <a:rPr lang="en-US" altLang="en-US" sz="2800" dirty="0"/>
              <a:t>Any linearly independent set of exactly </a:t>
            </a:r>
            <a:r>
              <a:rPr lang="en-US" altLang="en-US" sz="2800" i="1" dirty="0"/>
              <a:t>p</a:t>
            </a:r>
            <a:r>
              <a:rPr lang="en-US" altLang="en-US" sz="2800" dirty="0"/>
              <a:t> elements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automatically a basis for </a:t>
            </a:r>
            <a:r>
              <a:rPr lang="en-US" altLang="en-US" sz="2800" i="1" dirty="0"/>
              <a:t>V</a:t>
            </a:r>
            <a:r>
              <a:rPr lang="en-US" altLang="en-US" sz="2800" dirty="0"/>
              <a:t>. </a:t>
            </a:r>
          </a:p>
          <a:p>
            <a:pPr marL="514350" indent="-514350">
              <a:buFont typeface="+mj-lt"/>
              <a:buAutoNum type="alphaLcPeriod"/>
            </a:pPr>
            <a:r>
              <a:rPr lang="en-US" altLang="en-US" sz="2800" dirty="0"/>
              <a:t>Any set of exactly </a:t>
            </a:r>
            <a:r>
              <a:rPr lang="en-US" altLang="en-US" sz="2800" i="1" dirty="0"/>
              <a:t>p</a:t>
            </a:r>
            <a:r>
              <a:rPr lang="en-US" altLang="en-US" sz="2800" dirty="0"/>
              <a:t> elements that spans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automatically a basis for </a:t>
            </a:r>
            <a:r>
              <a:rPr lang="en-US" altLang="en-US" sz="2800" i="1" dirty="0"/>
              <a:t>V</a:t>
            </a:r>
            <a:r>
              <a:rPr lang="en-US" altLang="en-US" sz="2800" dirty="0"/>
              <a:t>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29092" name="Object 4">
            <a:extLst>
              <a:ext uri="{FF2B5EF4-FFF2-40B4-BE49-F238E27FC236}">
                <a16:creationId xmlns:a16="http://schemas.microsoft.com/office/drawing/2014/main" id="{3EE25070-F32E-4D34-8272-DAFB8D4793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1800" y="1638300"/>
          <a:ext cx="241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412720" imgH="355320" progId="Equation.DSMT4">
                  <p:embed/>
                </p:oleObj>
              </mc:Choice>
              <mc:Fallback>
                <p:oleObj name="Equation" r:id="rId3" imgW="2412720" imgH="355320" progId="Equation.DSMT4">
                  <p:embed/>
                  <p:pic>
                    <p:nvPicPr>
                      <p:cNvPr id="729092" name="Object 4">
                        <a:extLst>
                          <a:ext uri="{FF2B5EF4-FFF2-40B4-BE49-F238E27FC236}">
                            <a16:creationId xmlns:a16="http://schemas.microsoft.com/office/drawing/2014/main" id="{3EE25070-F32E-4D34-8272-DAFB8D4793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1638300"/>
                        <a:ext cx="2413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3" name="Object 5">
            <a:extLst>
              <a:ext uri="{FF2B5EF4-FFF2-40B4-BE49-F238E27FC236}">
                <a16:creationId xmlns:a16="http://schemas.microsoft.com/office/drawing/2014/main" id="{CD172021-5831-4617-8102-CDEDF1E7D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900" y="3187700"/>
          <a:ext cx="812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812520" imgH="419040" progId="Equation.DSMT4">
                  <p:embed/>
                </p:oleObj>
              </mc:Choice>
              <mc:Fallback>
                <p:oleObj name="Equation" r:id="rId5" imgW="812520" imgH="419040" progId="Equation.DSMT4">
                  <p:embed/>
                  <p:pic>
                    <p:nvPicPr>
                      <p:cNvPr id="729093" name="Object 5">
                        <a:extLst>
                          <a:ext uri="{FF2B5EF4-FFF2-40B4-BE49-F238E27FC236}">
                            <a16:creationId xmlns:a16="http://schemas.microsoft.com/office/drawing/2014/main" id="{CD172021-5831-4617-8102-CDEDF1E7D7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187700"/>
                        <a:ext cx="812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72669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>
            <a:extLst>
              <a:ext uri="{FF2B5EF4-FFF2-40B4-BE49-F238E27FC236}">
                <a16:creationId xmlns:a16="http://schemas.microsoft.com/office/drawing/2014/main" id="{1F64AC1B-6887-4FAE-9EC1-FB9B38463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BASIS THEOREM</a:t>
            </a:r>
          </a:p>
        </p:txBody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65D7C21C-1CA7-457B-89D6-C0DBACA4E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Proof:</a:t>
            </a:r>
            <a:r>
              <a:rPr lang="en-US" altLang="en-US" sz="2800" dirty="0"/>
              <a:t> By Theorem 12, a linearly independent set </a:t>
            </a:r>
            <a:r>
              <a:rPr lang="en-US" altLang="en-US" sz="2800" i="1" dirty="0"/>
              <a:t>S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p</a:t>
            </a:r>
            <a:r>
              <a:rPr lang="en-US" altLang="en-US" sz="2800" dirty="0"/>
              <a:t> elements can be extended to a basis for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altLang="en-US" sz="2800" dirty="0"/>
              <a:t>But that basis must contain exactly </a:t>
            </a:r>
            <a:r>
              <a:rPr lang="en-US" altLang="en-US" sz="2800" i="1" dirty="0"/>
              <a:t>p</a:t>
            </a:r>
            <a:r>
              <a:rPr lang="en-US" altLang="en-US" sz="2800" dirty="0"/>
              <a:t> elements, since dim           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So </a:t>
            </a:r>
            <a:r>
              <a:rPr lang="en-US" altLang="en-US" sz="2800" i="1" dirty="0"/>
              <a:t>S</a:t>
            </a:r>
            <a:r>
              <a:rPr lang="en-US" altLang="en-US" sz="2800" dirty="0"/>
              <a:t> must already be a basis for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Now suppose that </a:t>
            </a:r>
            <a:r>
              <a:rPr lang="en-US" altLang="en-US" sz="2800" i="1" dirty="0"/>
              <a:t>S</a:t>
            </a:r>
            <a:r>
              <a:rPr lang="en-US" altLang="en-US" sz="2800" dirty="0"/>
              <a:t> has </a:t>
            </a:r>
            <a:r>
              <a:rPr lang="en-US" altLang="en-US" sz="2800" i="1" dirty="0"/>
              <a:t>p</a:t>
            </a:r>
            <a:r>
              <a:rPr lang="en-US" altLang="en-US" sz="2800" dirty="0"/>
              <a:t> elements and spans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graphicFrame>
        <p:nvGraphicFramePr>
          <p:cNvPr id="730116" name="Object 4">
            <a:extLst>
              <a:ext uri="{FF2B5EF4-FFF2-40B4-BE49-F238E27FC236}">
                <a16:creationId xmlns:a16="http://schemas.microsoft.com/office/drawing/2014/main" id="{839F8E39-0F1B-406C-A426-108F910390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455895"/>
              </p:ext>
            </p:extLst>
          </p:nvPr>
        </p:nvGraphicFramePr>
        <p:xfrm>
          <a:off x="1549400" y="2552700"/>
          <a:ext cx="96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965160" imgH="419040" progId="Equation.DSMT4">
                  <p:embed/>
                </p:oleObj>
              </mc:Choice>
              <mc:Fallback>
                <p:oleObj name="Equation" r:id="rId3" imgW="965160" imgH="419040" progId="Equation.DSMT4">
                  <p:embed/>
                  <p:pic>
                    <p:nvPicPr>
                      <p:cNvPr id="730116" name="Object 4">
                        <a:extLst>
                          <a:ext uri="{FF2B5EF4-FFF2-40B4-BE49-F238E27FC236}">
                            <a16:creationId xmlns:a16="http://schemas.microsoft.com/office/drawing/2014/main" id="{839F8E39-0F1B-406C-A426-108F910390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552700"/>
                        <a:ext cx="96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32441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>
            <a:extLst>
              <a:ext uri="{FF2B5EF4-FFF2-40B4-BE49-F238E27FC236}">
                <a16:creationId xmlns:a16="http://schemas.microsoft.com/office/drawing/2014/main" id="{1F64AC1B-6887-4FAE-9EC1-FB9B38463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BASIS THEOREM</a:t>
            </a:r>
          </a:p>
        </p:txBody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65D7C21C-1CA7-457B-89D6-C0DBACA4E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Since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nonzero, the Spanning Set Theorem implies that a subset      of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a basis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Since dim           ,     must contain </a:t>
            </a:r>
            <a:r>
              <a:rPr lang="en-US" altLang="en-US" sz="2800" i="1" dirty="0"/>
              <a:t>p</a:t>
            </a:r>
            <a:r>
              <a:rPr lang="en-US" altLang="en-US" sz="2800" dirty="0"/>
              <a:t> vectors.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altLang="en-US" sz="2800" dirty="0"/>
              <a:t>Hence           .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  <p:graphicFrame>
        <p:nvGraphicFramePr>
          <p:cNvPr id="730116" name="Object 4">
            <a:extLst>
              <a:ext uri="{FF2B5EF4-FFF2-40B4-BE49-F238E27FC236}">
                <a16:creationId xmlns:a16="http://schemas.microsoft.com/office/drawing/2014/main" id="{839F8E39-0F1B-406C-A426-108F910390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742344"/>
              </p:ext>
            </p:extLst>
          </p:nvPr>
        </p:nvGraphicFramePr>
        <p:xfrm>
          <a:off x="2355850" y="2933700"/>
          <a:ext cx="96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965160" imgH="419040" progId="Equation.DSMT4">
                  <p:embed/>
                </p:oleObj>
              </mc:Choice>
              <mc:Fallback>
                <p:oleObj name="Equation" r:id="rId3" imgW="965160" imgH="419040" progId="Equation.DSMT4">
                  <p:embed/>
                  <p:pic>
                    <p:nvPicPr>
                      <p:cNvPr id="730116" name="Object 4">
                        <a:extLst>
                          <a:ext uri="{FF2B5EF4-FFF2-40B4-BE49-F238E27FC236}">
                            <a16:creationId xmlns:a16="http://schemas.microsoft.com/office/drawing/2014/main" id="{839F8E39-0F1B-406C-A426-108F910390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2933700"/>
                        <a:ext cx="96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17" name="Object 5">
            <a:extLst>
              <a:ext uri="{FF2B5EF4-FFF2-40B4-BE49-F238E27FC236}">
                <a16:creationId xmlns:a16="http://schemas.microsoft.com/office/drawing/2014/main" id="{CA93C79C-84E3-4E4A-98EC-B630987507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960711"/>
              </p:ext>
            </p:extLst>
          </p:nvPr>
        </p:nvGraphicFramePr>
        <p:xfrm>
          <a:off x="3486392" y="2861572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368280" imgH="368280" progId="Equation.DSMT4">
                  <p:embed/>
                </p:oleObj>
              </mc:Choice>
              <mc:Fallback>
                <p:oleObj name="Equation" r:id="rId5" imgW="368280" imgH="368280" progId="Equation.DSMT4">
                  <p:embed/>
                  <p:pic>
                    <p:nvPicPr>
                      <p:cNvPr id="730117" name="Object 5">
                        <a:extLst>
                          <a:ext uri="{FF2B5EF4-FFF2-40B4-BE49-F238E27FC236}">
                            <a16:creationId xmlns:a16="http://schemas.microsoft.com/office/drawing/2014/main" id="{CA93C79C-84E3-4E4A-98EC-B630987507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392" y="2861572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19" name="Object 7">
            <a:extLst>
              <a:ext uri="{FF2B5EF4-FFF2-40B4-BE49-F238E27FC236}">
                <a16:creationId xmlns:a16="http://schemas.microsoft.com/office/drawing/2014/main" id="{54118ACB-7F89-4EBE-A2E5-02DB52F031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260932"/>
              </p:ext>
            </p:extLst>
          </p:nvPr>
        </p:nvGraphicFramePr>
        <p:xfrm>
          <a:off x="3854692" y="194945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368280" imgH="368280" progId="Equation.DSMT4">
                  <p:embed/>
                </p:oleObj>
              </mc:Choice>
              <mc:Fallback>
                <p:oleObj name="Equation" r:id="rId7" imgW="368280" imgH="368280" progId="Equation.DSMT4">
                  <p:embed/>
                  <p:pic>
                    <p:nvPicPr>
                      <p:cNvPr id="730119" name="Object 7">
                        <a:extLst>
                          <a:ext uri="{FF2B5EF4-FFF2-40B4-BE49-F238E27FC236}">
                            <a16:creationId xmlns:a16="http://schemas.microsoft.com/office/drawing/2014/main" id="{54118ACB-7F89-4EBE-A2E5-02DB52F031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692" y="194945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22" name="Object 10">
            <a:extLst>
              <a:ext uri="{FF2B5EF4-FFF2-40B4-BE49-F238E27FC236}">
                <a16:creationId xmlns:a16="http://schemas.microsoft.com/office/drawing/2014/main" id="{4C4449DB-5950-4210-A38E-0193B45710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935688"/>
              </p:ext>
            </p:extLst>
          </p:nvPr>
        </p:nvGraphicFramePr>
        <p:xfrm>
          <a:off x="1892300" y="3594100"/>
          <a:ext cx="1003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1002960" imgH="368280" progId="Equation.DSMT4">
                  <p:embed/>
                </p:oleObj>
              </mc:Choice>
              <mc:Fallback>
                <p:oleObj name="Equation" r:id="rId9" imgW="1002960" imgH="368280" progId="Equation.DSMT4">
                  <p:embed/>
                  <p:pic>
                    <p:nvPicPr>
                      <p:cNvPr id="730122" name="Object 10">
                        <a:extLst>
                          <a:ext uri="{FF2B5EF4-FFF2-40B4-BE49-F238E27FC236}">
                            <a16:creationId xmlns:a16="http://schemas.microsoft.com/office/drawing/2014/main" id="{4C4449DB-5950-4210-A38E-0193B45710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3594100"/>
                        <a:ext cx="1003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11835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>
            <a:extLst>
              <a:ext uri="{FF2B5EF4-FFF2-40B4-BE49-F238E27FC236}">
                <a16:creationId xmlns:a16="http://schemas.microsoft.com/office/drawing/2014/main" id="{4051C8A3-9D95-436C-A29E-EAF068E1A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RANK THEOREM</a:t>
            </a:r>
          </a:p>
        </p:txBody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CD5A4DE3-AF4E-47B5-A488-86641586E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005" y="1524000"/>
            <a:ext cx="8229600" cy="5410200"/>
          </a:xfrm>
        </p:spPr>
        <p:txBody>
          <a:bodyPr/>
          <a:lstStyle/>
          <a:p>
            <a:r>
              <a:rPr lang="en-US" altLang="en-US" sz="2800" b="1" dirty="0"/>
              <a:t>Definition:</a:t>
            </a:r>
            <a:r>
              <a:rPr lang="en-US" altLang="en-US" sz="2800" dirty="0"/>
              <a:t> The </a:t>
            </a:r>
            <a:r>
              <a:rPr lang="en-US" altLang="en-US" sz="2800" b="1" dirty="0"/>
              <a:t>rank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the dimension of the column space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>
              <a:spcBef>
                <a:spcPts val="2400"/>
              </a:spcBef>
            </a:pPr>
            <a:r>
              <a:rPr lang="en-US" altLang="en-US" sz="2800" dirty="0"/>
              <a:t>Since Row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the same as Col </a:t>
            </a:r>
            <a:r>
              <a:rPr lang="en-US" altLang="en-US" sz="2800" i="1" dirty="0"/>
              <a:t>A</a:t>
            </a:r>
            <a:r>
              <a:rPr lang="en-US" altLang="en-US" sz="2800" i="1" baseline="30000" dirty="0"/>
              <a:t>T</a:t>
            </a:r>
            <a:r>
              <a:rPr lang="en-US" altLang="en-US" sz="2800" dirty="0"/>
              <a:t>, the dimension of the row space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the rank of </a:t>
            </a:r>
            <a:r>
              <a:rPr lang="en-US" altLang="en-US" sz="2800" i="1" dirty="0"/>
              <a:t>A</a:t>
            </a:r>
            <a:r>
              <a:rPr lang="en-US" altLang="en-US" sz="2800" i="1" baseline="30000" dirty="0"/>
              <a:t>T</a:t>
            </a:r>
            <a:r>
              <a:rPr lang="en-US" altLang="en-US" sz="2800" dirty="0"/>
              <a:t>.</a:t>
            </a:r>
          </a:p>
          <a:p>
            <a:pPr>
              <a:spcBef>
                <a:spcPts val="2400"/>
              </a:spcBef>
            </a:pPr>
            <a:r>
              <a:rPr lang="en-US" altLang="en-US" sz="2800" dirty="0"/>
              <a:t>The dimension of the null space is called the </a:t>
            </a:r>
            <a:r>
              <a:rPr lang="en-US" altLang="en-US" sz="2800" b="1" dirty="0"/>
              <a:t>nullity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92900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>
            <a:extLst>
              <a:ext uri="{FF2B5EF4-FFF2-40B4-BE49-F238E27FC236}">
                <a16:creationId xmlns:a16="http://schemas.microsoft.com/office/drawing/2014/main" id="{4051C8A3-9D95-436C-A29E-EAF068E1A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RANK THEOREM</a:t>
            </a:r>
          </a:p>
        </p:txBody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CD5A4DE3-AF4E-47B5-A488-86641586E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b="1" dirty="0"/>
              <a:t>Theorem 14:</a:t>
            </a:r>
            <a:r>
              <a:rPr lang="en-US" altLang="en-US" sz="2800" dirty="0"/>
              <a:t> The dimensions of the column space and the row space of an          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are equal. </a:t>
            </a:r>
          </a:p>
          <a:p>
            <a:r>
              <a:rPr lang="en-US" altLang="en-US" sz="2800" dirty="0"/>
              <a:t>This common dimension, the rank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also equals the number of pivot positions in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satisfies the equation</a:t>
            </a:r>
          </a:p>
        </p:txBody>
      </p:sp>
      <p:graphicFrame>
        <p:nvGraphicFramePr>
          <p:cNvPr id="730116" name="Object 4">
            <a:extLst>
              <a:ext uri="{FF2B5EF4-FFF2-40B4-BE49-F238E27FC236}">
                <a16:creationId xmlns:a16="http://schemas.microsoft.com/office/drawing/2014/main" id="{0F464CC0-15D0-4B08-AC5D-BDDBC8D098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943563"/>
              </p:ext>
            </p:extLst>
          </p:nvPr>
        </p:nvGraphicFramePr>
        <p:xfrm>
          <a:off x="4343400" y="17526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730116" name="Object 4">
                        <a:extLst>
                          <a:ext uri="{FF2B5EF4-FFF2-40B4-BE49-F238E27FC236}">
                            <a16:creationId xmlns:a16="http://schemas.microsoft.com/office/drawing/2014/main" id="{0F464CC0-15D0-4B08-AC5D-BDDBC8D098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7526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17" name="Object 5">
            <a:extLst>
              <a:ext uri="{FF2B5EF4-FFF2-40B4-BE49-F238E27FC236}">
                <a16:creationId xmlns:a16="http://schemas.microsoft.com/office/drawing/2014/main" id="{64B9145A-3669-47AE-8741-7BF6A38B8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198852"/>
              </p:ext>
            </p:extLst>
          </p:nvPr>
        </p:nvGraphicFramePr>
        <p:xfrm>
          <a:off x="2667000" y="3490925"/>
          <a:ext cx="344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3441600" imgH="431640" progId="Equation.DSMT4">
                  <p:embed/>
                </p:oleObj>
              </mc:Choice>
              <mc:Fallback>
                <p:oleObj name="Equation" r:id="rId5" imgW="3441600" imgH="431640" progId="Equation.DSMT4">
                  <p:embed/>
                  <p:pic>
                    <p:nvPicPr>
                      <p:cNvPr id="730117" name="Object 5">
                        <a:extLst>
                          <a:ext uri="{FF2B5EF4-FFF2-40B4-BE49-F238E27FC236}">
                            <a16:creationId xmlns:a16="http://schemas.microsoft.com/office/drawing/2014/main" id="{64B9145A-3669-47AE-8741-7BF6A38B82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90925"/>
                        <a:ext cx="344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24442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>
            <a:extLst>
              <a:ext uri="{FF2B5EF4-FFF2-40B4-BE49-F238E27FC236}">
                <a16:creationId xmlns:a16="http://schemas.microsoft.com/office/drawing/2014/main" id="{EE16A47E-5DE1-464C-9AA3-239D01557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RANK THEOREM</a:t>
            </a:r>
          </a:p>
        </p:txBody>
      </p:sp>
      <p:sp>
        <p:nvSpPr>
          <p:cNvPr id="731139" name="Rectangle 3">
            <a:extLst>
              <a:ext uri="{FF2B5EF4-FFF2-40B4-BE49-F238E27FC236}">
                <a16:creationId xmlns:a16="http://schemas.microsoft.com/office/drawing/2014/main" id="{00F13772-C3AD-462F-8F43-16EB3A795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altLang="en-US" sz="2800" b="1" dirty="0"/>
              <a:t>Proof:</a:t>
            </a:r>
            <a:r>
              <a:rPr lang="en-US" altLang="en-US" sz="2800" dirty="0"/>
              <a:t> By Theorem 6, rank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the number of pivot columns in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Equivalently, rank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the number of pivot positions in an echelon form </a:t>
            </a:r>
            <a:r>
              <a:rPr lang="en-US" altLang="en-US" sz="2800" i="1" dirty="0"/>
              <a:t>B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Since </a:t>
            </a:r>
            <a:r>
              <a:rPr lang="en-US" altLang="en-US" sz="2800" i="1" dirty="0"/>
              <a:t>B</a:t>
            </a:r>
            <a:r>
              <a:rPr lang="en-US" altLang="en-US" sz="2800" dirty="0"/>
              <a:t> has a nonzero row for each pivot, and since these rows form a basis for the row space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the rank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also the dimension of the row space.</a:t>
            </a:r>
          </a:p>
          <a:p>
            <a:r>
              <a:rPr lang="en-US" altLang="en-US" sz="2800" dirty="0"/>
              <a:t>The nullity </a:t>
            </a:r>
            <a:r>
              <a:rPr lang="en-US" altLang="en-US" sz="2800" i="1" dirty="0"/>
              <a:t>A</a:t>
            </a:r>
            <a:r>
              <a:rPr lang="en-US" altLang="en-US" sz="2800" dirty="0"/>
              <a:t> equals the number of free variables in the equation              .</a:t>
            </a:r>
          </a:p>
          <a:p>
            <a:r>
              <a:rPr lang="en-US" altLang="en-US" sz="2800" dirty="0"/>
              <a:t>Expressed another way, the nullilty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the number of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that are </a:t>
            </a:r>
            <a:r>
              <a:rPr lang="en-US" altLang="en-US" sz="2800" i="1" dirty="0"/>
              <a:t>not</a:t>
            </a:r>
            <a:r>
              <a:rPr lang="en-US" altLang="en-US" sz="2800" dirty="0"/>
              <a:t> pivot columns.</a:t>
            </a:r>
          </a:p>
          <a:p>
            <a:endParaRPr lang="en-US" altLang="en-US" sz="2800" dirty="0"/>
          </a:p>
        </p:txBody>
      </p:sp>
      <p:graphicFrame>
        <p:nvGraphicFramePr>
          <p:cNvPr id="731140" name="Object 4">
            <a:extLst>
              <a:ext uri="{FF2B5EF4-FFF2-40B4-BE49-F238E27FC236}">
                <a16:creationId xmlns:a16="http://schemas.microsoft.com/office/drawing/2014/main" id="{AE67AF61-4DA9-460C-83AD-035CB5D68F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044351"/>
              </p:ext>
            </p:extLst>
          </p:nvPr>
        </p:nvGraphicFramePr>
        <p:xfrm>
          <a:off x="2749550" y="4876800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117440" imgH="342720" progId="Equation.DSMT4">
                  <p:embed/>
                </p:oleObj>
              </mc:Choice>
              <mc:Fallback>
                <p:oleObj name="Equation" r:id="rId3" imgW="1117440" imgH="342720" progId="Equation.DSMT4">
                  <p:embed/>
                  <p:pic>
                    <p:nvPicPr>
                      <p:cNvPr id="731140" name="Object 4">
                        <a:extLst>
                          <a:ext uri="{FF2B5EF4-FFF2-40B4-BE49-F238E27FC236}">
                            <a16:creationId xmlns:a16="http://schemas.microsoft.com/office/drawing/2014/main" id="{AE67AF61-4DA9-460C-83AD-035CB5D68F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4876800"/>
                        <a:ext cx="1117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28232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>
            <a:extLst>
              <a:ext uri="{FF2B5EF4-FFF2-40B4-BE49-F238E27FC236}">
                <a16:creationId xmlns:a16="http://schemas.microsoft.com/office/drawing/2014/main" id="{A9A4E343-8EFD-49C0-8C38-7BE18CFE8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RANK THEOREM</a:t>
            </a:r>
          </a:p>
        </p:txBody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id="{E3220F84-9B48-4221-8813-64CF531B8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724400"/>
          </a:xfrm>
        </p:spPr>
        <p:txBody>
          <a:bodyPr/>
          <a:lstStyle/>
          <a:p>
            <a:r>
              <a:rPr lang="en-US" altLang="en-US" sz="2800" dirty="0"/>
              <a:t>(It is the number of these columns, not the columns themselves, that is related to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).</a:t>
            </a:r>
          </a:p>
          <a:p>
            <a:endParaRPr lang="en-US" altLang="en-US" sz="2800" dirty="0"/>
          </a:p>
          <a:p>
            <a:r>
              <a:rPr lang="en-US" altLang="en-US" sz="2800" dirty="0"/>
              <a:t>Obviously,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This proves the theorem.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</p:txBody>
      </p:sp>
      <p:graphicFrame>
        <p:nvGraphicFramePr>
          <p:cNvPr id="732165" name="Object 5">
            <a:extLst>
              <a:ext uri="{FF2B5EF4-FFF2-40B4-BE49-F238E27FC236}">
                <a16:creationId xmlns:a16="http://schemas.microsoft.com/office/drawing/2014/main" id="{65AB35FB-E60D-42EC-9E0B-6F042F72A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581400"/>
          <a:ext cx="84074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9016920" imgH="1143000" progId="Equation.DSMT4">
                  <p:embed/>
                </p:oleObj>
              </mc:Choice>
              <mc:Fallback>
                <p:oleObj name="Equation" r:id="rId3" imgW="9016920" imgH="1143000" progId="Equation.DSMT4">
                  <p:embed/>
                  <p:pic>
                    <p:nvPicPr>
                      <p:cNvPr id="732165" name="Object 5">
                        <a:extLst>
                          <a:ext uri="{FF2B5EF4-FFF2-40B4-BE49-F238E27FC236}">
                            <a16:creationId xmlns:a16="http://schemas.microsoft.com/office/drawing/2014/main" id="{65AB35FB-E60D-42EC-9E0B-6F042F72AD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81400"/>
                        <a:ext cx="84074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726399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>
            <a:extLst>
              <a:ext uri="{FF2B5EF4-FFF2-40B4-BE49-F238E27FC236}">
                <a16:creationId xmlns:a16="http://schemas.microsoft.com/office/drawing/2014/main" id="{4A4F5B2D-07D2-41B5-B0D4-F66E9B980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RANK THEOREM</a:t>
            </a:r>
          </a:p>
        </p:txBody>
      </p:sp>
      <p:sp>
        <p:nvSpPr>
          <p:cNvPr id="733187" name="Rectangle 3">
            <a:extLst>
              <a:ext uri="{FF2B5EF4-FFF2-40B4-BE49-F238E27FC236}">
                <a16:creationId xmlns:a16="http://schemas.microsoft.com/office/drawing/2014/main" id="{0632FD6B-38F1-47A9-A386-48D7C80AE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609600" indent="-609600"/>
            <a:r>
              <a:rPr lang="en-US" altLang="en-US" sz="2800" b="1" dirty="0"/>
              <a:t>Example 2:</a:t>
            </a:r>
            <a:r>
              <a:rPr lang="en-US" altLang="en-US" sz="2800" dirty="0"/>
              <a:t>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          matrix with a two-dimensional null space, what is the rank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?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Could a         matrix have a two-dimensional null space?</a:t>
            </a:r>
          </a:p>
          <a:p>
            <a:pPr marL="609600" indent="-609600"/>
            <a:r>
              <a:rPr lang="en-US" altLang="en-US" sz="2800" b="1" dirty="0"/>
              <a:t>Solution: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Since </a:t>
            </a:r>
            <a:r>
              <a:rPr lang="en-US" altLang="en-US" sz="2800" i="1" dirty="0"/>
              <a:t>A</a:t>
            </a:r>
            <a:r>
              <a:rPr lang="en-US" altLang="en-US" sz="2800" dirty="0"/>
              <a:t> has 9 columns,                             , and hence rank          .</a:t>
            </a:r>
          </a:p>
        </p:txBody>
      </p:sp>
      <p:graphicFrame>
        <p:nvGraphicFramePr>
          <p:cNvPr id="733188" name="Object 4">
            <a:extLst>
              <a:ext uri="{FF2B5EF4-FFF2-40B4-BE49-F238E27FC236}">
                <a16:creationId xmlns:a16="http://schemas.microsoft.com/office/drawing/2014/main" id="{A03A66F9-BEE5-42D6-8059-21284B6929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765300"/>
          <a:ext cx="685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749160" imgH="342720" progId="Equation.DSMT4">
                  <p:embed/>
                </p:oleObj>
              </mc:Choice>
              <mc:Fallback>
                <p:oleObj name="Equation" r:id="rId3" imgW="749160" imgH="342720" progId="Equation.DSMT4">
                  <p:embed/>
                  <p:pic>
                    <p:nvPicPr>
                      <p:cNvPr id="733188" name="Object 4">
                        <a:extLst>
                          <a:ext uri="{FF2B5EF4-FFF2-40B4-BE49-F238E27FC236}">
                            <a16:creationId xmlns:a16="http://schemas.microsoft.com/office/drawing/2014/main" id="{A03A66F9-BEE5-42D6-8059-21284B6929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65300"/>
                        <a:ext cx="685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189" name="Object 5">
            <a:extLst>
              <a:ext uri="{FF2B5EF4-FFF2-40B4-BE49-F238E27FC236}">
                <a16:creationId xmlns:a16="http://schemas.microsoft.com/office/drawing/2014/main" id="{F76395C9-849E-44D8-AE2B-9EF2C8CCDA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8800" y="2705100"/>
          <a:ext cx="6858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736560" imgH="342720" progId="Equation.DSMT4">
                  <p:embed/>
                </p:oleObj>
              </mc:Choice>
              <mc:Fallback>
                <p:oleObj name="Equation" r:id="rId5" imgW="736560" imgH="342720" progId="Equation.DSMT4">
                  <p:embed/>
                  <p:pic>
                    <p:nvPicPr>
                      <p:cNvPr id="733189" name="Object 5">
                        <a:extLst>
                          <a:ext uri="{FF2B5EF4-FFF2-40B4-BE49-F238E27FC236}">
                            <a16:creationId xmlns:a16="http://schemas.microsoft.com/office/drawing/2014/main" id="{F76395C9-849E-44D8-AE2B-9EF2C8CCDA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2705100"/>
                        <a:ext cx="6858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190" name="Object 6">
            <a:extLst>
              <a:ext uri="{FF2B5EF4-FFF2-40B4-BE49-F238E27FC236}">
                <a16:creationId xmlns:a16="http://schemas.microsoft.com/office/drawing/2014/main" id="{9551089D-1274-4B06-969F-BC3937F1A6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114800"/>
          <a:ext cx="252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2527200" imgH="431640" progId="Equation.DSMT4">
                  <p:embed/>
                </p:oleObj>
              </mc:Choice>
              <mc:Fallback>
                <p:oleObj name="Equation" r:id="rId7" imgW="2527200" imgH="431640" progId="Equation.DSMT4">
                  <p:embed/>
                  <p:pic>
                    <p:nvPicPr>
                      <p:cNvPr id="733190" name="Object 6">
                        <a:extLst>
                          <a:ext uri="{FF2B5EF4-FFF2-40B4-BE49-F238E27FC236}">
                            <a16:creationId xmlns:a16="http://schemas.microsoft.com/office/drawing/2014/main" id="{9551089D-1274-4B06-969F-BC3937F1A6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14800"/>
                        <a:ext cx="2527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191" name="Object 7">
            <a:extLst>
              <a:ext uri="{FF2B5EF4-FFF2-40B4-BE49-F238E27FC236}">
                <a16:creationId xmlns:a16="http://schemas.microsoft.com/office/drawing/2014/main" id="{FC8E24CD-9F61-4336-B4D1-DBC866ACB5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5593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901440" imgH="342720" progId="Equation.DSMT4">
                  <p:embed/>
                </p:oleObj>
              </mc:Choice>
              <mc:Fallback>
                <p:oleObj name="Equation" r:id="rId9" imgW="901440" imgH="342720" progId="Equation.DSMT4">
                  <p:embed/>
                  <p:pic>
                    <p:nvPicPr>
                      <p:cNvPr id="733191" name="Object 7">
                        <a:extLst>
                          <a:ext uri="{FF2B5EF4-FFF2-40B4-BE49-F238E27FC236}">
                            <a16:creationId xmlns:a16="http://schemas.microsoft.com/office/drawing/2014/main" id="{FC8E24CD-9F61-4336-B4D1-DBC866ACB5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5930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779005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>
            <a:extLst>
              <a:ext uri="{FF2B5EF4-FFF2-40B4-BE49-F238E27FC236}">
                <a16:creationId xmlns:a16="http://schemas.microsoft.com/office/drawing/2014/main" id="{4A4F5B2D-07D2-41B5-B0D4-F66E9B980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RANK THEOREM</a:t>
            </a:r>
          </a:p>
        </p:txBody>
      </p:sp>
      <p:sp>
        <p:nvSpPr>
          <p:cNvPr id="733187" name="Rectangle 3">
            <a:extLst>
              <a:ext uri="{FF2B5EF4-FFF2-40B4-BE49-F238E27FC236}">
                <a16:creationId xmlns:a16="http://schemas.microsoft.com/office/drawing/2014/main" id="{0632FD6B-38F1-47A9-A386-48D7C80AE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88943"/>
            <a:ext cx="8229600" cy="533400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en-US" sz="2800" dirty="0">
                <a:solidFill>
                  <a:srgbClr val="077C97"/>
                </a:solidFill>
              </a:rPr>
              <a:t>b.</a:t>
            </a:r>
            <a:r>
              <a:rPr lang="en-US" altLang="en-US" sz="2800" dirty="0"/>
              <a:t> No. If a          matrix, call it </a:t>
            </a:r>
            <a:r>
              <a:rPr lang="en-US" altLang="en-US" sz="2800" i="1" dirty="0"/>
              <a:t>B</a:t>
            </a:r>
            <a:r>
              <a:rPr lang="en-US" altLang="en-US" sz="2800" dirty="0"/>
              <a:t>, has a two-dimensional null space, it would have to have rank 7, by the Rank Theorem.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en-US" sz="2800" dirty="0"/>
              <a:t>But the columns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are vectors in     , and so the dimension of Col </a:t>
            </a:r>
            <a:r>
              <a:rPr lang="en-US" altLang="en-US" sz="2800" i="1" dirty="0"/>
              <a:t>B</a:t>
            </a:r>
            <a:r>
              <a:rPr lang="en-US" altLang="en-US" sz="2800" dirty="0"/>
              <a:t> cannot exceed 6; that is, rank </a:t>
            </a:r>
            <a:r>
              <a:rPr lang="en-US" altLang="en-US" sz="2800" i="1" dirty="0"/>
              <a:t>B</a:t>
            </a:r>
            <a:r>
              <a:rPr lang="en-US" altLang="en-US" sz="2800" dirty="0"/>
              <a:t> cannot exceed 6.</a:t>
            </a:r>
          </a:p>
          <a:p>
            <a:pPr marL="914400" lvl="2" indent="0">
              <a:buNone/>
            </a:pPr>
            <a:endParaRPr lang="en-US" altLang="en-US" sz="2800" dirty="0"/>
          </a:p>
        </p:txBody>
      </p:sp>
      <p:graphicFrame>
        <p:nvGraphicFramePr>
          <p:cNvPr id="733192" name="Object 8">
            <a:extLst>
              <a:ext uri="{FF2B5EF4-FFF2-40B4-BE49-F238E27FC236}">
                <a16:creationId xmlns:a16="http://schemas.microsoft.com/office/drawing/2014/main" id="{0AD07586-04D1-465E-B0D6-48AF11978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113737"/>
              </p:ext>
            </p:extLst>
          </p:nvPr>
        </p:nvGraphicFramePr>
        <p:xfrm>
          <a:off x="3048000" y="1828800"/>
          <a:ext cx="6858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736560" imgH="342720" progId="Equation.DSMT4">
                  <p:embed/>
                </p:oleObj>
              </mc:Choice>
              <mc:Fallback>
                <p:oleObj name="Equation" r:id="rId3" imgW="736560" imgH="342720" progId="Equation.DSMT4">
                  <p:embed/>
                  <p:pic>
                    <p:nvPicPr>
                      <p:cNvPr id="733192" name="Object 8">
                        <a:extLst>
                          <a:ext uri="{FF2B5EF4-FFF2-40B4-BE49-F238E27FC236}">
                            <a16:creationId xmlns:a16="http://schemas.microsoft.com/office/drawing/2014/main" id="{0AD07586-04D1-465E-B0D6-48AF119780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828800"/>
                        <a:ext cx="6858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">
                <a:extLst>
                  <a:ext uri="{FF2B5EF4-FFF2-40B4-BE49-F238E27FC236}">
                    <a16:creationId xmlns:a16="http://schemas.microsoft.com/office/drawing/2014/main" id="{6B2C1AD4-C3A1-4030-9000-B6104A5B1B58}"/>
                  </a:ext>
                </a:extLst>
              </p:cNvPr>
              <p:cNvSpPr txBox="1"/>
              <p:nvPr/>
            </p:nvSpPr>
            <p:spPr>
              <a:xfrm>
                <a:off x="6553200" y="3163570"/>
                <a:ext cx="450850" cy="38735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Object 1">
                <a:extLst>
                  <a:ext uri="{FF2B5EF4-FFF2-40B4-BE49-F238E27FC236}">
                    <a16:creationId xmlns:a16="http://schemas.microsoft.com/office/drawing/2014/main" id="{6B2C1AD4-C3A1-4030-9000-B6104A5B1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163570"/>
                <a:ext cx="450850" cy="387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48308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CD2298DD-0DB2-4338-84C4-92C7821C3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DIMENSION OF A VECTOR SPACE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F6BF1849-D4E8-443B-9DE2-4559CBC5E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marL="609600" indent="-609600"/>
            <a:r>
              <a:rPr lang="en-US" altLang="en-US" sz="2800" b="1" dirty="0">
                <a:cs typeface="Times New Roman" panose="02020603050405020304" pitchFamily="18" charset="0"/>
              </a:rPr>
              <a:t>Theorem 10:</a:t>
            </a:r>
            <a:r>
              <a:rPr lang="en-US" altLang="en-US" sz="2800" dirty="0">
                <a:cs typeface="Times New Roman" panose="02020603050405020304" pitchFamily="18" charset="0"/>
              </a:rPr>
              <a:t> If a vector space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has a basis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</a:t>
            </a:r>
            <a:r>
              <a:rPr lang="en-US" altLang="en-US" sz="28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                      , then any set in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containing more than 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vectors must be linearly dependent.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609600" indent="-609600"/>
            <a:r>
              <a:rPr lang="en-US" altLang="en-US" sz="2800" b="1" dirty="0">
                <a:cs typeface="Times New Roman" panose="02020603050405020304" pitchFamily="18" charset="0"/>
              </a:rPr>
              <a:t>Proof:</a:t>
            </a:r>
            <a:r>
              <a:rPr lang="en-US" altLang="en-US" sz="2800" dirty="0">
                <a:cs typeface="Times New Roman" panose="02020603050405020304" pitchFamily="18" charset="0"/>
              </a:rPr>
              <a:t> Let {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} be a set in </a:t>
            </a:r>
            <a:r>
              <a:rPr lang="en-US" altLang="en-US" sz="2800" i="1" dirty="0">
                <a:cs typeface="Times New Roman" panose="02020603050405020304" pitchFamily="18" charset="0"/>
              </a:rPr>
              <a:t>V</a:t>
            </a:r>
            <a:r>
              <a:rPr lang="en-US" altLang="en-US" sz="2800" dirty="0">
                <a:cs typeface="Times New Roman" panose="02020603050405020304" pitchFamily="18" charset="0"/>
              </a:rPr>
              <a:t> with more than 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vectors.</a:t>
            </a:r>
          </a:p>
          <a:p>
            <a:pPr marL="609600" indent="-609600"/>
            <a:endParaRPr lang="en-US" altLang="en-US" sz="2800" dirty="0">
              <a:cs typeface="Times New Roman" panose="02020603050405020304" pitchFamily="18" charset="0"/>
            </a:endParaRP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The coordinate vectors [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]</a:t>
            </a:r>
            <a:r>
              <a:rPr lang="en-US" altLang="en-US" sz="2800" baseline="-250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, …, [</a:t>
            </a:r>
            <a:r>
              <a:rPr lang="en-US" altLang="en-US" sz="2800" b="1" dirty="0">
                <a:cs typeface="Times New Roman" panose="02020603050405020304" pitchFamily="18" charset="0"/>
              </a:rPr>
              <a:t>u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]</a:t>
            </a:r>
            <a:r>
              <a:rPr lang="en-US" altLang="en-US" sz="2800" baseline="-250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 form a linearly dependent set in      , because there are more vectors (</a:t>
            </a:r>
            <a:r>
              <a:rPr lang="en-US" altLang="en-US" sz="2800" i="1" dirty="0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) than entries (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) in each vector.</a:t>
            </a:r>
          </a:p>
          <a:p>
            <a:pPr marL="609600" indent="-609600"/>
            <a:endParaRPr lang="en-US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316459" name="Object 43">
            <a:extLst>
              <a:ext uri="{FF2B5EF4-FFF2-40B4-BE49-F238E27FC236}">
                <a16:creationId xmlns:a16="http://schemas.microsoft.com/office/drawing/2014/main" id="{EFDA6F1C-D154-4D51-BC56-6C15AD1E3D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065839"/>
              </p:ext>
            </p:extLst>
          </p:nvPr>
        </p:nvGraphicFramePr>
        <p:xfrm>
          <a:off x="1428750" y="1955800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930320" imgH="482400" progId="Equation.DSMT4">
                  <p:embed/>
                </p:oleObj>
              </mc:Choice>
              <mc:Fallback>
                <p:oleObj name="Equation" r:id="rId4" imgW="1930320" imgH="482400" progId="Equation.DSMT4">
                  <p:embed/>
                  <p:pic>
                    <p:nvPicPr>
                      <p:cNvPr id="316459" name="Object 43">
                        <a:extLst>
                          <a:ext uri="{FF2B5EF4-FFF2-40B4-BE49-F238E27FC236}">
                            <a16:creationId xmlns:a16="http://schemas.microsoft.com/office/drawing/2014/main" id="{EFDA6F1C-D154-4D51-BC56-6C15AD1E3D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955800"/>
                        <a:ext cx="193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6460" name="Object 44">
                <a:extLst>
                  <a:ext uri="{FF2B5EF4-FFF2-40B4-BE49-F238E27FC236}">
                    <a16:creationId xmlns:a16="http://schemas.microsoft.com/office/drawing/2014/main" id="{7567844D-10F8-418D-9AC7-5CF8A7657F1C}"/>
                  </a:ext>
                </a:extLst>
              </p:cNvPr>
              <p:cNvSpPr txBox="1"/>
              <p:nvPr/>
            </p:nvSpPr>
            <p:spPr bwMode="auto">
              <a:xfrm>
                <a:off x="4724400" y="53340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6460" name="Object 44">
                <a:extLst>
                  <a:ext uri="{FF2B5EF4-FFF2-40B4-BE49-F238E27FC236}">
                    <a16:creationId xmlns:a16="http://schemas.microsoft.com/office/drawing/2014/main" id="{7567844D-10F8-418D-9AC7-5CF8A7657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5334000"/>
                <a:ext cx="457200" cy="393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037250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>
            <a:extLst>
              <a:ext uri="{FF2B5EF4-FFF2-40B4-BE49-F238E27FC236}">
                <a16:creationId xmlns:a16="http://schemas.microsoft.com/office/drawing/2014/main" id="{3E7E8E1D-BC01-4481-B654-0345A306E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RANK AND NULLITY</a:t>
            </a:r>
          </a:p>
        </p:txBody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id="{5938C91B-BF1C-4F9E-A077-8485BD58F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endParaRPr lang="en-US" altLang="en-US" sz="2800" dirty="0"/>
          </a:p>
          <a:p>
            <a:r>
              <a:rPr lang="en-US" altLang="en-US" sz="2800" b="1" dirty="0"/>
              <a:t>Example 3:</a:t>
            </a:r>
            <a:r>
              <a:rPr lang="en-US" altLang="en-US" sz="2800" dirty="0"/>
              <a:t> Find the rank and nullity of </a:t>
            </a:r>
            <a:r>
              <a:rPr lang="en-US" altLang="en-US" sz="2800" i="1" dirty="0"/>
              <a:t>A.</a:t>
            </a:r>
            <a:endParaRPr lang="en-US" altLang="en-US" sz="2800" dirty="0"/>
          </a:p>
        </p:txBody>
      </p:sp>
      <p:graphicFrame>
        <p:nvGraphicFramePr>
          <p:cNvPr id="732165" name="Object 5">
            <a:extLst>
              <a:ext uri="{FF2B5EF4-FFF2-40B4-BE49-F238E27FC236}">
                <a16:creationId xmlns:a16="http://schemas.microsoft.com/office/drawing/2014/main" id="{43F7A589-A192-4B92-BED1-6DF5B0379C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117919"/>
              </p:ext>
            </p:extLst>
          </p:nvPr>
        </p:nvGraphicFramePr>
        <p:xfrm>
          <a:off x="2209800" y="3048000"/>
          <a:ext cx="44323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4431960" imgH="1777680" progId="Equation.DSMT4">
                  <p:embed/>
                </p:oleObj>
              </mc:Choice>
              <mc:Fallback>
                <p:oleObj name="Equation" r:id="rId3" imgW="4431960" imgH="1777680" progId="Equation.DSMT4">
                  <p:embed/>
                  <p:pic>
                    <p:nvPicPr>
                      <p:cNvPr id="732165" name="Object 5">
                        <a:extLst>
                          <a:ext uri="{FF2B5EF4-FFF2-40B4-BE49-F238E27FC236}">
                            <a16:creationId xmlns:a16="http://schemas.microsoft.com/office/drawing/2014/main" id="{43F7A589-A192-4B92-BED1-6DF5B0379C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048000"/>
                        <a:ext cx="44323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964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>
            <a:extLst>
              <a:ext uri="{FF2B5EF4-FFF2-40B4-BE49-F238E27FC236}">
                <a16:creationId xmlns:a16="http://schemas.microsoft.com/office/drawing/2014/main" id="{A6E11E38-8983-4667-9400-B3FEF865D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RANK AND NULLITY</a:t>
            </a:r>
          </a:p>
        </p:txBody>
      </p:sp>
      <p:sp>
        <p:nvSpPr>
          <p:cNvPr id="733187" name="Rectangle 3">
            <a:extLst>
              <a:ext uri="{FF2B5EF4-FFF2-40B4-BE49-F238E27FC236}">
                <a16:creationId xmlns:a16="http://schemas.microsoft.com/office/drawing/2014/main" id="{7C38EAE2-5227-46D5-8623-0B46E3EC6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r>
              <a:rPr lang="en-US" altLang="en-US" sz="2800" b="1" dirty="0"/>
              <a:t>Solution:</a:t>
            </a:r>
            <a:r>
              <a:rPr lang="en-US" altLang="en-US" sz="2800" dirty="0"/>
              <a:t> Row reduce the augmented matrix               to echelon form: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There are three free variable</a:t>
            </a:r>
            <a:r>
              <a:rPr lang="en-US" altLang="en-US" sz="2800" dirty="0">
                <a:cs typeface="Times New Roman" panose="02020603050405020304" pitchFamily="18" charset="0"/>
              </a:rPr>
              <a:t>—</a:t>
            </a:r>
            <a:r>
              <a:rPr lang="en-US" altLang="en-US" sz="2800" i="1" dirty="0">
                <a:cs typeface="Times New Roman" panose="02020603050405020304" pitchFamily="18" charset="0"/>
              </a:rPr>
              <a:t>x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2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i="1" dirty="0">
                <a:cs typeface="Times New Roman" panose="02020603050405020304" pitchFamily="18" charset="0"/>
              </a:rPr>
              <a:t>x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4</a:t>
            </a:r>
            <a:r>
              <a:rPr lang="en-US" altLang="en-US" sz="2800" dirty="0">
                <a:cs typeface="Times New Roman" panose="02020603050405020304" pitchFamily="18" charset="0"/>
              </a:rPr>
              <a:t> and </a:t>
            </a:r>
            <a:r>
              <a:rPr lang="en-US" altLang="en-US" sz="2800" i="1" dirty="0">
                <a:cs typeface="Times New Roman" panose="02020603050405020304" pitchFamily="18" charset="0"/>
              </a:rPr>
              <a:t>x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5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Hence the nullity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= 3.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Also rank </a:t>
            </a:r>
            <a:r>
              <a:rPr lang="en-US" altLang="en-US" sz="2800" i="1" dirty="0">
                <a:cs typeface="Times New Roman" panose="02020603050405020304" pitchFamily="18" charset="0"/>
              </a:rPr>
              <a:t>A </a:t>
            </a:r>
            <a:r>
              <a:rPr lang="en-US" altLang="en-US" sz="2800" dirty="0">
                <a:cs typeface="Times New Roman" panose="02020603050405020304" pitchFamily="18" charset="0"/>
              </a:rPr>
              <a:t>= 2 because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has two pivot columns.</a:t>
            </a:r>
          </a:p>
        </p:txBody>
      </p:sp>
      <p:graphicFrame>
        <p:nvGraphicFramePr>
          <p:cNvPr id="733190" name="Object 6">
            <a:extLst>
              <a:ext uri="{FF2B5EF4-FFF2-40B4-BE49-F238E27FC236}">
                <a16:creationId xmlns:a16="http://schemas.microsoft.com/office/drawing/2014/main" id="{16E5150A-823B-4743-8567-DF4001CDB1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6000" y="1498600"/>
          <a:ext cx="990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1143000" imgH="558720" progId="Equation.DSMT4">
                  <p:embed/>
                </p:oleObj>
              </mc:Choice>
              <mc:Fallback>
                <p:oleObj name="Equation" r:id="rId3" imgW="1143000" imgH="558720" progId="Equation.DSMT4">
                  <p:embed/>
                  <p:pic>
                    <p:nvPicPr>
                      <p:cNvPr id="733190" name="Object 6">
                        <a:extLst>
                          <a:ext uri="{FF2B5EF4-FFF2-40B4-BE49-F238E27FC236}">
                            <a16:creationId xmlns:a16="http://schemas.microsoft.com/office/drawing/2014/main" id="{16E5150A-823B-4743-8567-DF4001CDB1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1498600"/>
                        <a:ext cx="9906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191" name="Object 7">
            <a:extLst>
              <a:ext uri="{FF2B5EF4-FFF2-40B4-BE49-F238E27FC236}">
                <a16:creationId xmlns:a16="http://schemas.microsoft.com/office/drawing/2014/main" id="{1BBB6CD1-D612-4AE3-9503-DA3290D64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438400"/>
          <a:ext cx="3949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3949560" imgH="1777680" progId="Equation.DSMT4">
                  <p:embed/>
                </p:oleObj>
              </mc:Choice>
              <mc:Fallback>
                <p:oleObj name="Equation" r:id="rId5" imgW="3949560" imgH="1777680" progId="Equation.DSMT4">
                  <p:embed/>
                  <p:pic>
                    <p:nvPicPr>
                      <p:cNvPr id="733191" name="Object 7">
                        <a:extLst>
                          <a:ext uri="{FF2B5EF4-FFF2-40B4-BE49-F238E27FC236}">
                            <a16:creationId xmlns:a16="http://schemas.microsoft.com/office/drawing/2014/main" id="{1BBB6CD1-D612-4AE3-9503-DA3290D64C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38400"/>
                        <a:ext cx="39497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68387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>
            <a:extLst>
              <a:ext uri="{FF2B5EF4-FFF2-40B4-BE49-F238E27FC236}">
                <a16:creationId xmlns:a16="http://schemas.microsoft.com/office/drawing/2014/main" id="{6721566D-A885-4A42-A7EF-14CF73AC6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INVERTIBLE MATRIX THEOREM</a:t>
            </a:r>
          </a:p>
        </p:txBody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04E3CF2E-C6D4-4FCE-B34C-33276E644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609600" indent="-609600"/>
            <a:endParaRPr lang="en-US" altLang="en-US" sz="2800" dirty="0"/>
          </a:p>
          <a:p>
            <a:pPr marL="609600" indent="-609600"/>
            <a:r>
              <a:rPr lang="en-US" altLang="en-US" sz="2800" b="1" dirty="0"/>
              <a:t>Theorem: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be an           matrix. Then the following statements are each equivalent to the statement that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an invertible matrix.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13"/>
            </a:pPr>
            <a:r>
              <a:rPr lang="en-US" altLang="en-US" sz="2800" dirty="0"/>
              <a:t>The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form a basis of      .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13"/>
            </a:pPr>
            <a:r>
              <a:rPr lang="en-US" altLang="en-US" sz="2800" dirty="0"/>
              <a:t>Col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13"/>
            </a:pPr>
            <a:r>
              <a:rPr lang="en-US" altLang="en-US" sz="2800" dirty="0"/>
              <a:t>Rank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13"/>
            </a:pPr>
            <a:r>
              <a:rPr lang="en-US" altLang="en-US" sz="2800" dirty="0"/>
              <a:t>Nullity </a:t>
            </a:r>
            <a:r>
              <a:rPr lang="en-US" altLang="en-US" sz="2800" i="1" dirty="0"/>
              <a:t>A </a:t>
            </a:r>
            <a:r>
              <a:rPr lang="en-US" altLang="en-US" sz="2800" dirty="0"/>
              <a:t>= 0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13"/>
            </a:pPr>
            <a:r>
              <a:rPr lang="en-US" altLang="en-US" sz="2800" dirty="0"/>
              <a:t>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 = {</a:t>
            </a:r>
            <a:r>
              <a:rPr lang="en-US" altLang="en-US" sz="2800" b="1" dirty="0"/>
              <a:t>0</a:t>
            </a:r>
            <a:r>
              <a:rPr lang="en-US" altLang="en-US" sz="2800" dirty="0"/>
              <a:t>}</a:t>
            </a:r>
          </a:p>
          <a:p>
            <a:pPr marL="914400" lvl="2" indent="0">
              <a:buNone/>
            </a:pPr>
            <a:endParaRPr lang="en-US" altLang="en-US" sz="2800" dirty="0"/>
          </a:p>
          <a:p>
            <a:pPr marL="1371600" lvl="2" indent="-457200">
              <a:buFont typeface="Wingdings" panose="05000000000000000000" pitchFamily="2" charset="2"/>
              <a:buAutoNum type="alphaLcPeriod" startAt="13"/>
            </a:pPr>
            <a:endParaRPr lang="en-US" altLang="en-US" sz="2800" dirty="0"/>
          </a:p>
        </p:txBody>
      </p:sp>
      <p:graphicFrame>
        <p:nvGraphicFramePr>
          <p:cNvPr id="734213" name="Object 5">
            <a:extLst>
              <a:ext uri="{FF2B5EF4-FFF2-40B4-BE49-F238E27FC236}">
                <a16:creationId xmlns:a16="http://schemas.microsoft.com/office/drawing/2014/main" id="{D2DD34B1-91B3-4F3D-BBFC-CC86D7CBD4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229005"/>
              </p:ext>
            </p:extLst>
          </p:nvPr>
        </p:nvGraphicFramePr>
        <p:xfrm>
          <a:off x="4483100" y="1836362"/>
          <a:ext cx="774700" cy="22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734213" name="Object 5">
                        <a:extLst>
                          <a:ext uri="{FF2B5EF4-FFF2-40B4-BE49-F238E27FC236}">
                            <a16:creationId xmlns:a16="http://schemas.microsoft.com/office/drawing/2014/main" id="{D2DD34B1-91B3-4F3D-BBFC-CC86D7CBD4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1836362"/>
                        <a:ext cx="774700" cy="22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4214" name="Object 6">
                <a:extLst>
                  <a:ext uri="{FF2B5EF4-FFF2-40B4-BE49-F238E27FC236}">
                    <a16:creationId xmlns:a16="http://schemas.microsoft.com/office/drawing/2014/main" id="{B1759C20-BD8C-4599-833D-9BA7A0B2CF90}"/>
                  </a:ext>
                </a:extLst>
              </p:cNvPr>
              <p:cNvSpPr txBox="1"/>
              <p:nvPr/>
            </p:nvSpPr>
            <p:spPr bwMode="auto">
              <a:xfrm>
                <a:off x="6807200" y="30353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4214" name="Object 6">
                <a:extLst>
                  <a:ext uri="{FF2B5EF4-FFF2-40B4-BE49-F238E27FC236}">
                    <a16:creationId xmlns:a16="http://schemas.microsoft.com/office/drawing/2014/main" id="{B1759C20-BD8C-4599-833D-9BA7A0B2C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7200" y="3035300"/>
                <a:ext cx="457200" cy="393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4215" name="Object 7">
                <a:extLst>
                  <a:ext uri="{FF2B5EF4-FFF2-40B4-BE49-F238E27FC236}">
                    <a16:creationId xmlns:a16="http://schemas.microsoft.com/office/drawing/2014/main" id="{E2C53A20-ED3B-483F-9214-8AD928115652}"/>
                  </a:ext>
                </a:extLst>
              </p:cNvPr>
              <p:cNvSpPr txBox="1"/>
              <p:nvPr/>
            </p:nvSpPr>
            <p:spPr bwMode="auto">
              <a:xfrm>
                <a:off x="2489200" y="3568700"/>
                <a:ext cx="11303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4215" name="Object 7">
                <a:extLst>
                  <a:ext uri="{FF2B5EF4-FFF2-40B4-BE49-F238E27FC236}">
                    <a16:creationId xmlns:a16="http://schemas.microsoft.com/office/drawing/2014/main" id="{E2C53A20-ED3B-483F-9214-8AD928115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9200" y="3568700"/>
                <a:ext cx="1130300" cy="393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4216" name="Object 8">
            <a:extLst>
              <a:ext uri="{FF2B5EF4-FFF2-40B4-BE49-F238E27FC236}">
                <a16:creationId xmlns:a16="http://schemas.microsoft.com/office/drawing/2014/main" id="{E92CF8BC-64E1-45DF-812A-169665F5F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861939"/>
              </p:ext>
            </p:extLst>
          </p:nvPr>
        </p:nvGraphicFramePr>
        <p:xfrm>
          <a:off x="2722085" y="4130866"/>
          <a:ext cx="914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7" imgW="914400" imgH="342720" progId="Equation.DSMT4">
                  <p:embed/>
                </p:oleObj>
              </mc:Choice>
              <mc:Fallback>
                <p:oleObj name="Equation" r:id="rId7" imgW="914400" imgH="342720" progId="Equation.DSMT4">
                  <p:embed/>
                  <p:pic>
                    <p:nvPicPr>
                      <p:cNvPr id="734216" name="Object 8">
                        <a:extLst>
                          <a:ext uri="{FF2B5EF4-FFF2-40B4-BE49-F238E27FC236}">
                            <a16:creationId xmlns:a16="http://schemas.microsoft.com/office/drawing/2014/main" id="{E92CF8BC-64E1-45DF-812A-169665F5FF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085" y="4130866"/>
                        <a:ext cx="914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81991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>
            <a:extLst>
              <a:ext uri="{FF2B5EF4-FFF2-40B4-BE49-F238E27FC236}">
                <a16:creationId xmlns:a16="http://schemas.microsoft.com/office/drawing/2014/main" id="{BBE65A53-EB77-41FF-A981-BFE79ABD1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INVERTIBLE MATRIX THEOREM</a:t>
            </a:r>
          </a:p>
        </p:txBody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id="{45E42EAE-7426-4648-9F90-48557ED04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3600" dirty="0"/>
          </a:p>
          <a:p>
            <a:pPr marL="609600" indent="-609600"/>
            <a:r>
              <a:rPr lang="en-US" altLang="en-US" sz="2800" b="1" dirty="0"/>
              <a:t>Proof:</a:t>
            </a:r>
            <a:r>
              <a:rPr lang="en-US" altLang="en-US" sz="2800" dirty="0"/>
              <a:t> Statement (m) is logically equivalent to statements (e) and (h) regarding linear independence and spanning.</a:t>
            </a:r>
          </a:p>
          <a:p>
            <a:pPr marL="609600" indent="-609600"/>
            <a:endParaRPr lang="en-US" altLang="en-US" sz="2800" dirty="0"/>
          </a:p>
          <a:p>
            <a:pPr marL="609600" indent="-609600"/>
            <a:r>
              <a:rPr lang="en-US" altLang="en-US" sz="2800" dirty="0"/>
              <a:t>The other five statements are linked to the earlier ones of the theorem by the following chain of almost trivial implications:</a:t>
            </a:r>
          </a:p>
        </p:txBody>
      </p:sp>
      <p:graphicFrame>
        <p:nvGraphicFramePr>
          <p:cNvPr id="735238" name="Object 6">
            <a:extLst>
              <a:ext uri="{FF2B5EF4-FFF2-40B4-BE49-F238E27FC236}">
                <a16:creationId xmlns:a16="http://schemas.microsoft.com/office/drawing/2014/main" id="{C2B56652-CB72-4D2E-88EE-7FEB1D1FED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447420"/>
              </p:ext>
            </p:extLst>
          </p:nvPr>
        </p:nvGraphicFramePr>
        <p:xfrm>
          <a:off x="1790700" y="5334000"/>
          <a:ext cx="579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4" imgW="5790960" imgH="431640" progId="Equation.DSMT4">
                  <p:embed/>
                </p:oleObj>
              </mc:Choice>
              <mc:Fallback>
                <p:oleObj name="Equation" r:id="rId4" imgW="5790960" imgH="431640" progId="Equation.DSMT4">
                  <p:embed/>
                  <p:pic>
                    <p:nvPicPr>
                      <p:cNvPr id="735238" name="Object 6">
                        <a:extLst>
                          <a:ext uri="{FF2B5EF4-FFF2-40B4-BE49-F238E27FC236}">
                            <a16:creationId xmlns:a16="http://schemas.microsoft.com/office/drawing/2014/main" id="{C2B56652-CB72-4D2E-88EE-7FEB1D1FED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334000"/>
                        <a:ext cx="579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39597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>
            <a:extLst>
              <a:ext uri="{FF2B5EF4-FFF2-40B4-BE49-F238E27FC236}">
                <a16:creationId xmlns:a16="http://schemas.microsoft.com/office/drawing/2014/main" id="{A1D83BC3-6BD2-4204-B8E8-48CE85CB8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DIMENSION OF A VECTOR SPACE</a:t>
            </a:r>
          </a:p>
        </p:txBody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id="{08CD8050-0BCF-43AE-AE8D-79D598CAC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altLang="en-US" sz="2800" dirty="0"/>
              <a:t>So there exist scalars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, not all zero, such that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Since the coordinate mapping is a linear transformation,</a:t>
            </a:r>
          </a:p>
        </p:txBody>
      </p:sp>
      <p:graphicFrame>
        <p:nvGraphicFramePr>
          <p:cNvPr id="720900" name="Object 4">
            <a:extLst>
              <a:ext uri="{FF2B5EF4-FFF2-40B4-BE49-F238E27FC236}">
                <a16:creationId xmlns:a16="http://schemas.microsoft.com/office/drawing/2014/main" id="{48EDC542-9410-485D-8B50-1126EC8BE5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309087"/>
              </p:ext>
            </p:extLst>
          </p:nvPr>
        </p:nvGraphicFramePr>
        <p:xfrm>
          <a:off x="1111250" y="1778000"/>
          <a:ext cx="45085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4508280" imgH="1777680" progId="Equation.DSMT4">
                  <p:embed/>
                </p:oleObj>
              </mc:Choice>
              <mc:Fallback>
                <p:oleObj name="Equation" r:id="rId3" imgW="4508280" imgH="1777680" progId="Equation.DSMT4">
                  <p:embed/>
                  <p:pic>
                    <p:nvPicPr>
                      <p:cNvPr id="720900" name="Object 4">
                        <a:extLst>
                          <a:ext uri="{FF2B5EF4-FFF2-40B4-BE49-F238E27FC236}">
                            <a16:creationId xmlns:a16="http://schemas.microsoft.com/office/drawing/2014/main" id="{48EDC542-9410-485D-8B50-1126EC8BE5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778000"/>
                        <a:ext cx="45085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01" name="Text Box 5">
            <a:extLst>
              <a:ext uri="{FF2B5EF4-FFF2-40B4-BE49-F238E27FC236}">
                <a16:creationId xmlns:a16="http://schemas.microsoft.com/office/drawing/2014/main" id="{9CB80604-CE20-416D-8FFF-CD41015B9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4384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dirty="0">
                <a:solidFill>
                  <a:srgbClr val="0099FF"/>
                </a:solidFill>
                <a:latin typeface="Times New Roman" panose="02020603050405020304" pitchFamily="18" charset="0"/>
              </a:rPr>
              <a:t>The zero vector in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0902" name="Object 6">
                <a:extLst>
                  <a:ext uri="{FF2B5EF4-FFF2-40B4-BE49-F238E27FC236}">
                    <a16:creationId xmlns:a16="http://schemas.microsoft.com/office/drawing/2014/main" id="{55FC52E5-8953-4C17-9447-23F0D7187AD1}"/>
                  </a:ext>
                </a:extLst>
              </p:cNvPr>
              <p:cNvSpPr txBox="1"/>
              <p:nvPr/>
            </p:nvSpPr>
            <p:spPr bwMode="auto">
              <a:xfrm>
                <a:off x="8064500" y="24003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99FF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99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0902" name="Object 6">
                <a:extLst>
                  <a:ext uri="{FF2B5EF4-FFF2-40B4-BE49-F238E27FC236}">
                    <a16:creationId xmlns:a16="http://schemas.microsoft.com/office/drawing/2014/main" id="{55FC52E5-8953-4C17-9447-23F0D7187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4500" y="2400300"/>
                <a:ext cx="457200" cy="393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0903" name="Object 7">
            <a:extLst>
              <a:ext uri="{FF2B5EF4-FFF2-40B4-BE49-F238E27FC236}">
                <a16:creationId xmlns:a16="http://schemas.microsoft.com/office/drawing/2014/main" id="{586D8494-2C8F-4D78-A3C4-C776492A14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211814"/>
              </p:ext>
            </p:extLst>
          </p:nvPr>
        </p:nvGraphicFramePr>
        <p:xfrm>
          <a:off x="2489200" y="4648200"/>
          <a:ext cx="3911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7" imgW="3911400" imgH="1777680" progId="Equation.DSMT4">
                  <p:embed/>
                </p:oleObj>
              </mc:Choice>
              <mc:Fallback>
                <p:oleObj name="Equation" r:id="rId7" imgW="3911400" imgH="1777680" progId="Equation.DSMT4">
                  <p:embed/>
                  <p:pic>
                    <p:nvPicPr>
                      <p:cNvPr id="720903" name="Object 7">
                        <a:extLst>
                          <a:ext uri="{FF2B5EF4-FFF2-40B4-BE49-F238E27FC236}">
                            <a16:creationId xmlns:a16="http://schemas.microsoft.com/office/drawing/2014/main" id="{586D8494-2C8F-4D78-A3C4-C776492A14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4648200"/>
                        <a:ext cx="3911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97092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>
            <a:extLst>
              <a:ext uri="{FF2B5EF4-FFF2-40B4-BE49-F238E27FC236}">
                <a16:creationId xmlns:a16="http://schemas.microsoft.com/office/drawing/2014/main" id="{EFC3A84B-8012-41B0-9D00-19CA61D37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DIMENSION OF A VECTOR SPACE</a:t>
            </a:r>
          </a:p>
        </p:txBody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id="{B99131C8-305E-48F3-99E3-880767BB8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dirty="0"/>
              <a:t>The zero vector on the right displays the </a:t>
            </a:r>
            <a:r>
              <a:rPr lang="en-US" altLang="en-US" sz="2800" i="1" dirty="0"/>
              <a:t>n</a:t>
            </a:r>
            <a:r>
              <a:rPr lang="en-US" altLang="en-US" sz="2800" dirty="0"/>
              <a:t> weights needed to build the vector                           from the basis vectors in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That is,                                                                  .</a:t>
            </a:r>
          </a:p>
          <a:p>
            <a:endParaRPr lang="en-US" altLang="en-US" sz="2800" dirty="0"/>
          </a:p>
          <a:p>
            <a:r>
              <a:rPr lang="en-US" altLang="en-US" sz="2800" dirty="0"/>
              <a:t>Since the 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are not all zero, {</a:t>
            </a:r>
            <a:r>
              <a:rPr lang="en-US" altLang="en-US" sz="2800" b="1" dirty="0"/>
              <a:t>u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u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} is linearly dependent.</a:t>
            </a:r>
          </a:p>
          <a:p>
            <a:r>
              <a:rPr lang="en-US" altLang="en-US" sz="2800" dirty="0"/>
              <a:t>Theorem 10 implies that if a vector space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 has a basis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dirty="0"/>
              <a:t>                      , then each linearly independent set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 has no more than </a:t>
            </a:r>
            <a:r>
              <a:rPr lang="en-US" altLang="en-US" sz="2800" i="1" dirty="0"/>
              <a:t>n</a:t>
            </a:r>
            <a:r>
              <a:rPr lang="en-US" altLang="en-US" sz="2800" dirty="0"/>
              <a:t> vectors.</a:t>
            </a:r>
          </a:p>
        </p:txBody>
      </p:sp>
      <p:graphicFrame>
        <p:nvGraphicFramePr>
          <p:cNvPr id="721924" name="Object 4">
            <a:extLst>
              <a:ext uri="{FF2B5EF4-FFF2-40B4-BE49-F238E27FC236}">
                <a16:creationId xmlns:a16="http://schemas.microsoft.com/office/drawing/2014/main" id="{F1DA070A-DC0F-4077-B48C-2734D3CA21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060517"/>
              </p:ext>
            </p:extLst>
          </p:nvPr>
        </p:nvGraphicFramePr>
        <p:xfrm>
          <a:off x="4635500" y="1612900"/>
          <a:ext cx="233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336760" imgH="520560" progId="Equation.DSMT4">
                  <p:embed/>
                </p:oleObj>
              </mc:Choice>
              <mc:Fallback>
                <p:oleObj name="Equation" r:id="rId3" imgW="2336760" imgH="520560" progId="Equation.DSMT4">
                  <p:embed/>
                  <p:pic>
                    <p:nvPicPr>
                      <p:cNvPr id="721924" name="Object 4">
                        <a:extLst>
                          <a:ext uri="{FF2B5EF4-FFF2-40B4-BE49-F238E27FC236}">
                            <a16:creationId xmlns:a16="http://schemas.microsoft.com/office/drawing/2014/main" id="{F1DA070A-DC0F-4077-B48C-2734D3CA21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1612900"/>
                        <a:ext cx="2336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5" name="Object 5">
            <a:extLst>
              <a:ext uri="{FF2B5EF4-FFF2-40B4-BE49-F238E27FC236}">
                <a16:creationId xmlns:a16="http://schemas.microsoft.com/office/drawing/2014/main" id="{B7E855B5-05E8-4EEB-8FCA-47A582C5BD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048132"/>
              </p:ext>
            </p:extLst>
          </p:nvPr>
        </p:nvGraphicFramePr>
        <p:xfrm>
          <a:off x="2139950" y="3060700"/>
          <a:ext cx="5537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5537160" imgH="520560" progId="Equation.DSMT4">
                  <p:embed/>
                </p:oleObj>
              </mc:Choice>
              <mc:Fallback>
                <p:oleObj name="Equation" r:id="rId5" imgW="5537160" imgH="520560" progId="Equation.DSMT4">
                  <p:embed/>
                  <p:pic>
                    <p:nvPicPr>
                      <p:cNvPr id="721925" name="Object 5">
                        <a:extLst>
                          <a:ext uri="{FF2B5EF4-FFF2-40B4-BE49-F238E27FC236}">
                            <a16:creationId xmlns:a16="http://schemas.microsoft.com/office/drawing/2014/main" id="{B7E855B5-05E8-4EEB-8FCA-47A582C5BD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3060700"/>
                        <a:ext cx="5537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6" name="Object 6">
            <a:extLst>
              <a:ext uri="{FF2B5EF4-FFF2-40B4-BE49-F238E27FC236}">
                <a16:creationId xmlns:a16="http://schemas.microsoft.com/office/drawing/2014/main" id="{0E12B5D9-2D0A-47D0-852A-2D49FDA998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996952"/>
              </p:ext>
            </p:extLst>
          </p:nvPr>
        </p:nvGraphicFramePr>
        <p:xfrm>
          <a:off x="1968500" y="5410200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930320" imgH="482400" progId="Equation.DSMT4">
                  <p:embed/>
                </p:oleObj>
              </mc:Choice>
              <mc:Fallback>
                <p:oleObj name="Equation" r:id="rId7" imgW="1930320" imgH="482400" progId="Equation.DSMT4">
                  <p:embed/>
                  <p:pic>
                    <p:nvPicPr>
                      <p:cNvPr id="721926" name="Object 6">
                        <a:extLst>
                          <a:ext uri="{FF2B5EF4-FFF2-40B4-BE49-F238E27FC236}">
                            <a16:creationId xmlns:a16="http://schemas.microsoft.com/office/drawing/2014/main" id="{0E12B5D9-2D0A-47D0-852A-2D49FDA99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5410200"/>
                        <a:ext cx="193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18997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>
            <a:extLst>
              <a:ext uri="{FF2B5EF4-FFF2-40B4-BE49-F238E27FC236}">
                <a16:creationId xmlns:a16="http://schemas.microsoft.com/office/drawing/2014/main" id="{89E147E2-7BA4-4E33-B3EC-5CC302387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DIMENSION OF A VECTOR SPACE</a:t>
            </a:r>
          </a:p>
        </p:txBody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id="{86B6A6B3-AEB9-4803-9213-66E8187C2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altLang="en-US" sz="2800" b="1" dirty="0"/>
              <a:t>Theorem 11:</a:t>
            </a:r>
            <a:r>
              <a:rPr lang="en-US" altLang="en-US" sz="2800" dirty="0"/>
              <a:t> If a vector space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 has a basis of </a:t>
            </a:r>
            <a:r>
              <a:rPr lang="en-US" altLang="en-US" sz="2800" i="1" dirty="0"/>
              <a:t>n</a:t>
            </a:r>
            <a:r>
              <a:rPr lang="en-US" altLang="en-US" sz="2800" dirty="0"/>
              <a:t> vectors, then every basis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 must consist of exactly </a:t>
            </a:r>
            <a:r>
              <a:rPr lang="en-US" altLang="en-US" sz="2800" i="1" dirty="0"/>
              <a:t>n</a:t>
            </a:r>
            <a:r>
              <a:rPr lang="en-US" altLang="en-US" sz="2800" dirty="0"/>
              <a:t> vectors.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Proof:</a:t>
            </a:r>
            <a:r>
              <a:rPr lang="en-US" altLang="en-US" sz="2800" dirty="0"/>
              <a:t> Let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be a basis of </a:t>
            </a:r>
            <a:r>
              <a:rPr lang="en-US" altLang="en-US" sz="2800" i="1" dirty="0"/>
              <a:t>n</a:t>
            </a:r>
            <a:r>
              <a:rPr lang="en-US" altLang="en-US" sz="2800" dirty="0"/>
              <a:t> vectors and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be any other basis (of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). </a:t>
            </a:r>
          </a:p>
          <a:p>
            <a:r>
              <a:rPr lang="en-US" altLang="en-US" sz="2800" dirty="0"/>
              <a:t>Since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is a basis and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is linearly independent,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has no more than </a:t>
            </a:r>
            <a:r>
              <a:rPr lang="en-US" altLang="en-US" sz="2800" i="1" dirty="0"/>
              <a:t>n</a:t>
            </a:r>
            <a:r>
              <a:rPr lang="en-US" altLang="en-US" sz="2800" dirty="0"/>
              <a:t> vectors, by Theorem 10.</a:t>
            </a:r>
          </a:p>
          <a:p>
            <a:r>
              <a:rPr lang="en-US" altLang="en-US" sz="2800" dirty="0"/>
              <a:t>Also, since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is a basis and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is linearly independent,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has at least </a:t>
            </a:r>
            <a:r>
              <a:rPr lang="en-US" altLang="en-US" sz="2800" i="1" dirty="0"/>
              <a:t>n</a:t>
            </a:r>
            <a:r>
              <a:rPr lang="en-US" altLang="en-US" sz="2800" dirty="0"/>
              <a:t> vectors.</a:t>
            </a:r>
          </a:p>
          <a:p>
            <a:r>
              <a:rPr lang="en-US" altLang="en-US" sz="2800" dirty="0"/>
              <a:t>Thus </a:t>
            </a:r>
            <a:r>
              <a:rPr lang="en-US" altLang="en-US" sz="2800" dirty="0">
                <a:latin typeface="Euclid Math One" panose="05050601010101010101" pitchFamily="18" charset="2"/>
              </a:rPr>
              <a:t>B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consists of exactly </a:t>
            </a:r>
            <a:r>
              <a:rPr lang="en-US" altLang="en-US" sz="2800" i="1" dirty="0"/>
              <a:t>n</a:t>
            </a:r>
            <a:r>
              <a:rPr lang="en-US" altLang="en-US" sz="2800" dirty="0"/>
              <a:t> vectors.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22584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>
            <a:extLst>
              <a:ext uri="{FF2B5EF4-FFF2-40B4-BE49-F238E27FC236}">
                <a16:creationId xmlns:a16="http://schemas.microsoft.com/office/drawing/2014/main" id="{45E0AF99-2B32-4360-A879-AB7EECF7F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DIMENSION OF A VECTOR SPACE</a:t>
            </a:r>
          </a:p>
        </p:txBody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id="{68A186D8-46D3-4716-9DE4-D7F3CD9A0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b="1" dirty="0"/>
              <a:t>Definition:</a:t>
            </a:r>
            <a:r>
              <a:rPr lang="en-US" altLang="en-US" sz="2800" dirty="0"/>
              <a:t> If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spanned by a finite set, then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said to be </a:t>
            </a:r>
            <a:r>
              <a:rPr lang="en-US" altLang="en-US" sz="2800" b="1" dirty="0"/>
              <a:t>finite-dimensional</a:t>
            </a:r>
            <a:r>
              <a:rPr lang="en-US" altLang="en-US" sz="2800" dirty="0"/>
              <a:t>, and the </a:t>
            </a:r>
            <a:r>
              <a:rPr lang="en-US" altLang="en-US" sz="2800" b="1" dirty="0"/>
              <a:t>dimension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written as dim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is the number of vectors in a basis for </a:t>
            </a:r>
            <a:r>
              <a:rPr lang="en-US" altLang="en-US" sz="2800" i="1" dirty="0"/>
              <a:t>V</a:t>
            </a:r>
            <a:r>
              <a:rPr lang="en-US" altLang="en-US" sz="2800" dirty="0"/>
              <a:t>. The dimension of the zero vector space </a:t>
            </a:r>
            <a:r>
              <a:rPr lang="en-US" altLang="en-US" sz="2800" b="1" dirty="0"/>
              <a:t>{0}</a:t>
            </a:r>
            <a:r>
              <a:rPr lang="en-US" altLang="en-US" sz="2800" dirty="0"/>
              <a:t> is defined to be zero. If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not spanned by a finite set, then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is said to be </a:t>
            </a:r>
            <a:r>
              <a:rPr lang="en-US" altLang="en-US" sz="2800" b="1" dirty="0"/>
              <a:t>infinite-dimensional</a:t>
            </a:r>
            <a:r>
              <a:rPr lang="en-US" altLang="en-US" sz="2800" dirty="0"/>
              <a:t>.</a:t>
            </a:r>
          </a:p>
          <a:p>
            <a:r>
              <a:rPr lang="en-US" altLang="en-US" sz="2800" b="1" dirty="0"/>
              <a:t>Example 1:</a:t>
            </a:r>
            <a:r>
              <a:rPr lang="en-US" altLang="en-US" sz="2800" dirty="0"/>
              <a:t> Find the dimension of the subspace</a:t>
            </a:r>
          </a:p>
        </p:txBody>
      </p:sp>
      <p:graphicFrame>
        <p:nvGraphicFramePr>
          <p:cNvPr id="723972" name="Object 4">
            <a:extLst>
              <a:ext uri="{FF2B5EF4-FFF2-40B4-BE49-F238E27FC236}">
                <a16:creationId xmlns:a16="http://schemas.microsoft.com/office/drawing/2014/main" id="{F67DDC71-1E28-4F97-B520-7A6C29D07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267200"/>
          <a:ext cx="5257800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5613120" imgH="2438280" progId="Equation.DSMT4">
                  <p:embed/>
                </p:oleObj>
              </mc:Choice>
              <mc:Fallback>
                <p:oleObj name="Equation" r:id="rId3" imgW="5613120" imgH="2438280" progId="Equation.DSMT4">
                  <p:embed/>
                  <p:pic>
                    <p:nvPicPr>
                      <p:cNvPr id="723972" name="Object 4">
                        <a:extLst>
                          <a:ext uri="{FF2B5EF4-FFF2-40B4-BE49-F238E27FC236}">
                            <a16:creationId xmlns:a16="http://schemas.microsoft.com/office/drawing/2014/main" id="{F67DDC71-1E28-4F97-B520-7A6C29D07C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67200"/>
                        <a:ext cx="5257800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77784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>
            <a:extLst>
              <a:ext uri="{FF2B5EF4-FFF2-40B4-BE49-F238E27FC236}">
                <a16:creationId xmlns:a16="http://schemas.microsoft.com/office/drawing/2014/main" id="{165AC18B-CDE3-4526-8659-E0CDB5D8FB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DIMENSION OF A VECTOR SPACE</a:t>
            </a:r>
          </a:p>
        </p:txBody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id="{02F906E9-2DA3-4D0D-B5C3-3ABBFA7FB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altLang="en-US" sz="2800" i="1" dirty="0"/>
              <a:t>H</a:t>
            </a:r>
            <a:r>
              <a:rPr lang="en-US" altLang="en-US" sz="2800" dirty="0"/>
              <a:t> is the set of all linear combinations of the vectors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,                  ,                   ,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Clearly,           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is not a multiple of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but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is a multiple of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. </a:t>
            </a:r>
          </a:p>
          <a:p>
            <a:r>
              <a:rPr lang="en-US" altLang="en-US" sz="2800" dirty="0"/>
              <a:t>By the Spanning Set Theorem, we may discard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and still have a set that spans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24996" name="Object 4">
            <a:extLst>
              <a:ext uri="{FF2B5EF4-FFF2-40B4-BE49-F238E27FC236}">
                <a16:creationId xmlns:a16="http://schemas.microsoft.com/office/drawing/2014/main" id="{7BC0F988-E8B9-4173-98E8-0BA18545C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55540"/>
              </p:ext>
            </p:extLst>
          </p:nvPr>
        </p:nvGraphicFramePr>
        <p:xfrm>
          <a:off x="749300" y="1930400"/>
          <a:ext cx="1346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346040" imgH="2361960" progId="Equation.DSMT4">
                  <p:embed/>
                </p:oleObj>
              </mc:Choice>
              <mc:Fallback>
                <p:oleObj name="Equation" r:id="rId3" imgW="1346040" imgH="2361960" progId="Equation.DSMT4">
                  <p:embed/>
                  <p:pic>
                    <p:nvPicPr>
                      <p:cNvPr id="724996" name="Object 4">
                        <a:extLst>
                          <a:ext uri="{FF2B5EF4-FFF2-40B4-BE49-F238E27FC236}">
                            <a16:creationId xmlns:a16="http://schemas.microsoft.com/office/drawing/2014/main" id="{7BC0F988-E8B9-4173-98E8-0BA18545C6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930400"/>
                        <a:ext cx="13462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7" name="Object 5">
            <a:extLst>
              <a:ext uri="{FF2B5EF4-FFF2-40B4-BE49-F238E27FC236}">
                <a16:creationId xmlns:a16="http://schemas.microsoft.com/office/drawing/2014/main" id="{0A45FF31-C68C-4C16-BCC0-2E218063B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551596"/>
              </p:ext>
            </p:extLst>
          </p:nvPr>
        </p:nvGraphicFramePr>
        <p:xfrm>
          <a:off x="2184400" y="1930400"/>
          <a:ext cx="1600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1600200" imgH="2361960" progId="Equation.DSMT4">
                  <p:embed/>
                </p:oleObj>
              </mc:Choice>
              <mc:Fallback>
                <p:oleObj name="Equation" r:id="rId5" imgW="1600200" imgH="2361960" progId="Equation.DSMT4">
                  <p:embed/>
                  <p:pic>
                    <p:nvPicPr>
                      <p:cNvPr id="724997" name="Object 5">
                        <a:extLst>
                          <a:ext uri="{FF2B5EF4-FFF2-40B4-BE49-F238E27FC236}">
                            <a16:creationId xmlns:a16="http://schemas.microsoft.com/office/drawing/2014/main" id="{0A45FF31-C68C-4C16-BCC0-2E218063B4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1930400"/>
                        <a:ext cx="16002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8" name="Object 6">
            <a:extLst>
              <a:ext uri="{FF2B5EF4-FFF2-40B4-BE49-F238E27FC236}">
                <a16:creationId xmlns:a16="http://schemas.microsoft.com/office/drawing/2014/main" id="{AAF0749C-252D-4279-A64F-E1C554B3A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42611"/>
              </p:ext>
            </p:extLst>
          </p:nvPr>
        </p:nvGraphicFramePr>
        <p:xfrm>
          <a:off x="3949700" y="1930400"/>
          <a:ext cx="16002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600200" imgH="2361960" progId="Equation.DSMT4">
                  <p:embed/>
                </p:oleObj>
              </mc:Choice>
              <mc:Fallback>
                <p:oleObj name="Equation" r:id="rId7" imgW="1600200" imgH="2361960" progId="Equation.DSMT4">
                  <p:embed/>
                  <p:pic>
                    <p:nvPicPr>
                      <p:cNvPr id="724998" name="Object 6">
                        <a:extLst>
                          <a:ext uri="{FF2B5EF4-FFF2-40B4-BE49-F238E27FC236}">
                            <a16:creationId xmlns:a16="http://schemas.microsoft.com/office/drawing/2014/main" id="{AAF0749C-252D-4279-A64F-E1C554B3A5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1930400"/>
                        <a:ext cx="16002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9" name="Object 7">
            <a:extLst>
              <a:ext uri="{FF2B5EF4-FFF2-40B4-BE49-F238E27FC236}">
                <a16:creationId xmlns:a16="http://schemas.microsoft.com/office/drawing/2014/main" id="{D56DC163-A416-47BC-89BC-B735D02BBE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349188"/>
              </p:ext>
            </p:extLst>
          </p:nvPr>
        </p:nvGraphicFramePr>
        <p:xfrm>
          <a:off x="5753100" y="1930400"/>
          <a:ext cx="15875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1587240" imgH="2361960" progId="Equation.DSMT4">
                  <p:embed/>
                </p:oleObj>
              </mc:Choice>
              <mc:Fallback>
                <p:oleObj name="Equation" r:id="rId9" imgW="1587240" imgH="2361960" progId="Equation.DSMT4">
                  <p:embed/>
                  <p:pic>
                    <p:nvPicPr>
                      <p:cNvPr id="724999" name="Object 7">
                        <a:extLst>
                          <a:ext uri="{FF2B5EF4-FFF2-40B4-BE49-F238E27FC236}">
                            <a16:creationId xmlns:a16="http://schemas.microsoft.com/office/drawing/2014/main" id="{D56DC163-A416-47BC-89BC-B735D02BBE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1930400"/>
                        <a:ext cx="15875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000" name="Object 8">
            <a:extLst>
              <a:ext uri="{FF2B5EF4-FFF2-40B4-BE49-F238E27FC236}">
                <a16:creationId xmlns:a16="http://schemas.microsoft.com/office/drawing/2014/main" id="{5B4551B4-EA93-47D2-96BF-6A04606E3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284989"/>
              </p:ext>
            </p:extLst>
          </p:nvPr>
        </p:nvGraphicFramePr>
        <p:xfrm>
          <a:off x="1993900" y="4432300"/>
          <a:ext cx="99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990360" imgH="482400" progId="Equation.DSMT4">
                  <p:embed/>
                </p:oleObj>
              </mc:Choice>
              <mc:Fallback>
                <p:oleObj name="Equation" r:id="rId11" imgW="990360" imgH="482400" progId="Equation.DSMT4">
                  <p:embed/>
                  <p:pic>
                    <p:nvPicPr>
                      <p:cNvPr id="725000" name="Object 8">
                        <a:extLst>
                          <a:ext uri="{FF2B5EF4-FFF2-40B4-BE49-F238E27FC236}">
                            <a16:creationId xmlns:a16="http://schemas.microsoft.com/office/drawing/2014/main" id="{5B4551B4-EA93-47D2-96BF-6A04606E34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432300"/>
                        <a:ext cx="99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07293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>
            <a:extLst>
              <a:ext uri="{FF2B5EF4-FFF2-40B4-BE49-F238E27FC236}">
                <a16:creationId xmlns:a16="http://schemas.microsoft.com/office/drawing/2014/main" id="{9B2557A2-2267-4100-8E8D-43365DCE3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SUBSPACES OF A FINITE-DIMENSIONAL SPACE</a:t>
            </a:r>
          </a:p>
        </p:txBody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id="{0C5CF81B-54D7-449F-9F7D-54E20DC9D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altLang="en-US" sz="2800" dirty="0"/>
              <a:t>Finally,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4</a:t>
            </a:r>
            <a:r>
              <a:rPr lang="en-US" altLang="en-US" sz="2800" dirty="0"/>
              <a:t> is not a linear combination of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So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4</a:t>
            </a:r>
            <a:r>
              <a:rPr lang="en-US" altLang="en-US" sz="2800" dirty="0"/>
              <a:t>} is linearly independent and hence is a basis for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Thus dim           .</a:t>
            </a:r>
          </a:p>
          <a:p>
            <a:endParaRPr lang="en-US" altLang="en-US" sz="2800" dirty="0"/>
          </a:p>
          <a:p>
            <a:r>
              <a:rPr lang="en-US" altLang="en-US" sz="2800" b="1" dirty="0"/>
              <a:t>Theorem 12: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H</a:t>
            </a:r>
            <a:r>
              <a:rPr lang="en-US" altLang="en-US" sz="2800" dirty="0"/>
              <a:t> be a subspace of a finite-dimensional vector space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. Any linearly independent set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 can be expanded, if necessary, to a basis for </a:t>
            </a:r>
            <a:r>
              <a:rPr lang="en-US" altLang="en-US" sz="2800" i="1" dirty="0"/>
              <a:t>H</a:t>
            </a:r>
            <a:r>
              <a:rPr lang="en-US" altLang="en-US" sz="2800" dirty="0"/>
              <a:t>. Also, </a:t>
            </a:r>
            <a:r>
              <a:rPr lang="en-US" altLang="en-US" sz="2800" i="1" dirty="0"/>
              <a:t>H</a:t>
            </a:r>
            <a:r>
              <a:rPr lang="en-US" altLang="en-US" sz="2800" dirty="0"/>
              <a:t> is finite-dimensional and</a:t>
            </a:r>
          </a:p>
        </p:txBody>
      </p:sp>
      <p:graphicFrame>
        <p:nvGraphicFramePr>
          <p:cNvPr id="726020" name="Object 4">
            <a:extLst>
              <a:ext uri="{FF2B5EF4-FFF2-40B4-BE49-F238E27FC236}">
                <a16:creationId xmlns:a16="http://schemas.microsoft.com/office/drawing/2014/main" id="{295F2D38-B521-4184-8917-9E199E26A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0600" y="2908300"/>
          <a:ext cx="965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965160" imgH="342720" progId="Equation.DSMT4">
                  <p:embed/>
                </p:oleObj>
              </mc:Choice>
              <mc:Fallback>
                <p:oleObj name="Equation" r:id="rId3" imgW="965160" imgH="342720" progId="Equation.DSMT4">
                  <p:embed/>
                  <p:pic>
                    <p:nvPicPr>
                      <p:cNvPr id="726020" name="Object 4">
                        <a:extLst>
                          <a:ext uri="{FF2B5EF4-FFF2-40B4-BE49-F238E27FC236}">
                            <a16:creationId xmlns:a16="http://schemas.microsoft.com/office/drawing/2014/main" id="{295F2D38-B521-4184-8917-9E199E26AF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908300"/>
                        <a:ext cx="965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21" name="Object 5">
            <a:extLst>
              <a:ext uri="{FF2B5EF4-FFF2-40B4-BE49-F238E27FC236}">
                <a16:creationId xmlns:a16="http://schemas.microsoft.com/office/drawing/2014/main" id="{363288AF-4410-463F-91D0-68D1C89FE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0" y="5715000"/>
          <a:ext cx="2413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412720" imgH="355320" progId="Equation.DSMT4">
                  <p:embed/>
                </p:oleObj>
              </mc:Choice>
              <mc:Fallback>
                <p:oleObj name="Equation" r:id="rId5" imgW="2412720" imgH="355320" progId="Equation.DSMT4">
                  <p:embed/>
                  <p:pic>
                    <p:nvPicPr>
                      <p:cNvPr id="726021" name="Object 5">
                        <a:extLst>
                          <a:ext uri="{FF2B5EF4-FFF2-40B4-BE49-F238E27FC236}">
                            <a16:creationId xmlns:a16="http://schemas.microsoft.com/office/drawing/2014/main" id="{363288AF-4410-463F-91D0-68D1C89FE8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5715000"/>
                        <a:ext cx="2413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56109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>
            <a:extLst>
              <a:ext uri="{FF2B5EF4-FFF2-40B4-BE49-F238E27FC236}">
                <a16:creationId xmlns:a16="http://schemas.microsoft.com/office/drawing/2014/main" id="{9B415F72-20EF-4655-B268-4C0EB4C98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SUBSPACES OF A FINITE-DIMENSIONAL SPACE</a:t>
            </a:r>
          </a:p>
        </p:txBody>
      </p:sp>
      <p:sp>
        <p:nvSpPr>
          <p:cNvPr id="727043" name="Rectangle 3">
            <a:extLst>
              <a:ext uri="{FF2B5EF4-FFF2-40B4-BE49-F238E27FC236}">
                <a16:creationId xmlns:a16="http://schemas.microsoft.com/office/drawing/2014/main" id="{C05394E7-0444-44EB-81E3-9842AAB95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648200"/>
          </a:xfrm>
        </p:spPr>
        <p:txBody>
          <a:bodyPr/>
          <a:lstStyle/>
          <a:p>
            <a:r>
              <a:rPr lang="en-US" altLang="en-US" sz="2800" b="1" dirty="0"/>
              <a:t>Proof:</a:t>
            </a:r>
            <a:r>
              <a:rPr lang="en-US" altLang="en-US" sz="2800" dirty="0"/>
              <a:t> If               , then certainly                                 .</a:t>
            </a:r>
          </a:p>
          <a:p>
            <a:endParaRPr lang="en-US" altLang="en-US" sz="2800" dirty="0"/>
          </a:p>
          <a:p>
            <a:r>
              <a:rPr lang="en-US" altLang="en-US" sz="2800" dirty="0"/>
              <a:t>Otherwise, let                            be any linearly independent set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r>
              <a:rPr lang="en-US" altLang="en-US" sz="2800" dirty="0"/>
              <a:t>If </a:t>
            </a:r>
            <a:r>
              <a:rPr lang="en-US" altLang="en-US" sz="2800" i="1" dirty="0"/>
              <a:t>S</a:t>
            </a:r>
            <a:r>
              <a:rPr lang="en-US" altLang="en-US" sz="2800" dirty="0"/>
              <a:t> spans </a:t>
            </a:r>
            <a:r>
              <a:rPr lang="en-US" altLang="en-US" sz="2800" i="1" dirty="0"/>
              <a:t>H</a:t>
            </a:r>
            <a:r>
              <a:rPr lang="en-US" altLang="en-US" sz="2800" dirty="0"/>
              <a:t>, then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a basis for </a:t>
            </a:r>
            <a:r>
              <a:rPr lang="en-US" altLang="en-US" sz="2800" i="1" dirty="0"/>
              <a:t>H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r>
              <a:rPr lang="en-US" altLang="en-US" sz="2800" dirty="0"/>
              <a:t>Otherwise, there is some        in </a:t>
            </a:r>
            <a:r>
              <a:rPr lang="en-US" altLang="en-US" sz="2800" i="1" dirty="0"/>
              <a:t>H</a:t>
            </a:r>
            <a:r>
              <a:rPr lang="en-US" altLang="en-US" sz="2800" dirty="0"/>
              <a:t> that is not in Span </a:t>
            </a:r>
            <a:r>
              <a:rPr lang="en-US" altLang="en-US" sz="2800" i="1" dirty="0"/>
              <a:t>S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endParaRPr lang="en-US" altLang="en-US" sz="2800" dirty="0"/>
          </a:p>
        </p:txBody>
      </p:sp>
      <p:graphicFrame>
        <p:nvGraphicFramePr>
          <p:cNvPr id="727044" name="Object 4">
            <a:extLst>
              <a:ext uri="{FF2B5EF4-FFF2-40B4-BE49-F238E27FC236}">
                <a16:creationId xmlns:a16="http://schemas.microsoft.com/office/drawing/2014/main" id="{440656FA-87A5-489E-A1D0-A2E6333B41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141309"/>
              </p:ext>
            </p:extLst>
          </p:nvPr>
        </p:nvGraphicFramePr>
        <p:xfrm>
          <a:off x="2228850" y="1587500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295280" imgH="431640" progId="Equation.DSMT4">
                  <p:embed/>
                </p:oleObj>
              </mc:Choice>
              <mc:Fallback>
                <p:oleObj name="Equation" r:id="rId3" imgW="1295280" imgH="431640" progId="Equation.DSMT4">
                  <p:embed/>
                  <p:pic>
                    <p:nvPicPr>
                      <p:cNvPr id="727044" name="Object 4">
                        <a:extLst>
                          <a:ext uri="{FF2B5EF4-FFF2-40B4-BE49-F238E27FC236}">
                            <a16:creationId xmlns:a16="http://schemas.microsoft.com/office/drawing/2014/main" id="{440656FA-87A5-489E-A1D0-A2E6333B41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1587500"/>
                        <a:ext cx="129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5" name="Object 5">
            <a:extLst>
              <a:ext uri="{FF2B5EF4-FFF2-40B4-BE49-F238E27FC236}">
                <a16:creationId xmlns:a16="http://schemas.microsoft.com/office/drawing/2014/main" id="{2192F802-E7F7-4741-B121-B167152C0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9600" y="1600200"/>
          <a:ext cx="2997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997000" imgH="355320" progId="Equation.DSMT4">
                  <p:embed/>
                </p:oleObj>
              </mc:Choice>
              <mc:Fallback>
                <p:oleObj name="Equation" r:id="rId5" imgW="2997000" imgH="355320" progId="Equation.DSMT4">
                  <p:embed/>
                  <p:pic>
                    <p:nvPicPr>
                      <p:cNvPr id="727045" name="Object 5">
                        <a:extLst>
                          <a:ext uri="{FF2B5EF4-FFF2-40B4-BE49-F238E27FC236}">
                            <a16:creationId xmlns:a16="http://schemas.microsoft.com/office/drawing/2014/main" id="{2192F802-E7F7-4741-B121-B167152C0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1600200"/>
                        <a:ext cx="2997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6" name="Object 6">
            <a:extLst>
              <a:ext uri="{FF2B5EF4-FFF2-40B4-BE49-F238E27FC236}">
                <a16:creationId xmlns:a16="http://schemas.microsoft.com/office/drawing/2014/main" id="{0FB59022-8CB0-4524-8237-88260A04B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877800"/>
              </p:ext>
            </p:extLst>
          </p:nvPr>
        </p:nvGraphicFramePr>
        <p:xfrm>
          <a:off x="2997200" y="2590800"/>
          <a:ext cx="227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2273040" imgH="482400" progId="Equation.DSMT4">
                  <p:embed/>
                </p:oleObj>
              </mc:Choice>
              <mc:Fallback>
                <p:oleObj name="Equation" r:id="rId7" imgW="2273040" imgH="482400" progId="Equation.DSMT4">
                  <p:embed/>
                  <p:pic>
                    <p:nvPicPr>
                      <p:cNvPr id="727046" name="Object 6">
                        <a:extLst>
                          <a:ext uri="{FF2B5EF4-FFF2-40B4-BE49-F238E27FC236}">
                            <a16:creationId xmlns:a16="http://schemas.microsoft.com/office/drawing/2014/main" id="{0FB59022-8CB0-4524-8237-88260A04B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590800"/>
                        <a:ext cx="2273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7" name="Object 7">
            <a:extLst>
              <a:ext uri="{FF2B5EF4-FFF2-40B4-BE49-F238E27FC236}">
                <a16:creationId xmlns:a16="http://schemas.microsoft.com/office/drawing/2014/main" id="{0E172814-60F2-4A42-9ACB-10B073F247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455209"/>
              </p:ext>
            </p:extLst>
          </p:nvPr>
        </p:nvGraphicFramePr>
        <p:xfrm>
          <a:off x="4457700" y="5067300"/>
          <a:ext cx="571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571320" imgH="482400" progId="Equation.DSMT4">
                  <p:embed/>
                </p:oleObj>
              </mc:Choice>
              <mc:Fallback>
                <p:oleObj name="Equation" r:id="rId9" imgW="571320" imgH="482400" progId="Equation.DSMT4">
                  <p:embed/>
                  <p:pic>
                    <p:nvPicPr>
                      <p:cNvPr id="727047" name="Object 7">
                        <a:extLst>
                          <a:ext uri="{FF2B5EF4-FFF2-40B4-BE49-F238E27FC236}">
                            <a16:creationId xmlns:a16="http://schemas.microsoft.com/office/drawing/2014/main" id="{0E172814-60F2-4A42-9ACB-10B073F247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5067300"/>
                        <a:ext cx="571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4.5- </a:t>
            </a:r>
            <a:fld id="{3C68F6FB-E98E-46B9-BF9E-8028EC4926D7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339175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13328</TotalTime>
  <Words>1675</Words>
  <Application>Microsoft Office PowerPoint</Application>
  <PresentationFormat>On-screen Show (4:3)</PresentationFormat>
  <Paragraphs>192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ＭＳ Ｐゴシック</vt:lpstr>
      <vt:lpstr>Arial</vt:lpstr>
      <vt:lpstr>Arial Narrow</vt:lpstr>
      <vt:lpstr>Bookshelf Symbol 2</vt:lpstr>
      <vt:lpstr>Cambria Math</vt:lpstr>
      <vt:lpstr>Euclid Math One</vt:lpstr>
      <vt:lpstr>Symbol</vt:lpstr>
      <vt:lpstr>Times New Roman</vt:lpstr>
      <vt:lpstr>Wingdings</vt:lpstr>
      <vt:lpstr>Blends</vt:lpstr>
      <vt:lpstr>Equation</vt:lpstr>
      <vt:lpstr>Vector Spaces</vt:lpstr>
      <vt:lpstr>DIMENSION OF A VECTOR SPACE</vt:lpstr>
      <vt:lpstr>DIMENSION OF A VECTOR SPACE</vt:lpstr>
      <vt:lpstr>DIMENSION OF A VECTOR SPACE</vt:lpstr>
      <vt:lpstr>DIMENSION OF A VECTOR SPACE</vt:lpstr>
      <vt:lpstr>DIMENSION OF A VECTOR SPACE</vt:lpstr>
      <vt:lpstr>DIMENSION OF A VECTOR SPACE</vt:lpstr>
      <vt:lpstr>SUBSPACES OF A FINITE-DIMENSIONAL SPACE</vt:lpstr>
      <vt:lpstr>SUBSPACES OF A FINITE-DIMENSIONAL SPACE</vt:lpstr>
      <vt:lpstr>SUBSPACES OF A FINITE-DIMENSIONAL SPACE</vt:lpstr>
      <vt:lpstr>THE BASIS THEOREM</vt:lpstr>
      <vt:lpstr>THE BASIS THEOREM</vt:lpstr>
      <vt:lpstr>THE BASIS THEOREM</vt:lpstr>
      <vt:lpstr>THE RANK THEOREM</vt:lpstr>
      <vt:lpstr>THE RANK THEOREM</vt:lpstr>
      <vt:lpstr>THE RANK THEOREM</vt:lpstr>
      <vt:lpstr>THE RANK THEOREM</vt:lpstr>
      <vt:lpstr>THE RANK THEOREM</vt:lpstr>
      <vt:lpstr>THE RANK THEOREM</vt:lpstr>
      <vt:lpstr>RANK AND NULLITY</vt:lpstr>
      <vt:lpstr>RANK AND NULLITY</vt:lpstr>
      <vt:lpstr>THE INVERTIBLE MATRIX THEOREM</vt:lpstr>
      <vt:lpstr>THE INVERTIBLE MATRIX THEOREM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Daniels, Jared</cp:lastModifiedBy>
  <cp:revision>1057</cp:revision>
  <dcterms:created xsi:type="dcterms:W3CDTF">2005-10-22T18:34:54Z</dcterms:created>
  <dcterms:modified xsi:type="dcterms:W3CDTF">2022-02-21T19:33:41Z</dcterms:modified>
</cp:coreProperties>
</file>