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4"/>
  </p:notesMasterIdLst>
  <p:handoutMasterIdLst>
    <p:handoutMasterId r:id="rId15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66" y="8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2/21/2022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1841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1112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977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413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89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8182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1497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440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4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645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4.6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4.6-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Vector Spaces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3939987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CHANGE 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458200" cy="4876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ℰ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the standard basis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7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en-US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likewise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other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vectors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this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 smtClean="0">
                        <a:cs typeface="Times New Roman" panose="020206030504050203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ase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ℰ</m:t>
                    </m:r>
                    <m:groupChr>
                      <m:groupChrPr>
                        <m:chr m:val="←"/>
                        <m:vertJc m:val="bot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700" dirty="0">
                        <a:cs typeface="Times New Roman" panose="02020603050405020304" pitchFamily="18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en-US" sz="2700" b="0" i="0" dirty="0" smtClean="0"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same as the change-of-coordinates matrix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introduced in Section 4.4, namely,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[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]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To change coordinates between two nonstandard bases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,we need Theorem 15. The theorem shows that to solve the change-of-basis problem, we need the coordinate vectors of the old basis relative to the new basis.</a:t>
                </a: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458200" cy="4876800"/>
              </a:xfrm>
              <a:prstGeom prst="rect">
                <a:avLst/>
              </a:prstGeom>
              <a:blipFill rotWithShape="1">
                <a:blip r:embed="rId7"/>
                <a:stretch>
                  <a:fillRect l="-1153" t="-1250" r="-136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999176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CHANGE 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−9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7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en-US" sz="27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7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and consider the bases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given by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ℬ=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𝒞 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}. Find the change-of-coordinates matrix from ℬ to 𝒞</a:t>
                </a:r>
                <a:r>
                  <a:rPr lang="en-US" altLang="en-US" sz="27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matrix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involves the 𝒞-coordinate vectors of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Let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Then, by definition,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  and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en-US" sz="2700" i="1" baseline="-25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blipFill rotWithShape="1">
                <a:blip r:embed="rId7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35556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CHANGE OF BASIS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14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1852" b="-18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To solve both systems simultaneously, augment the coefficient matrix with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row reduce:</a:t>
                </a:r>
              </a:p>
              <a:p>
                <a:pPr marL="0" indent="0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𝐜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sz="2400" b="0" i="1" baseline="-25000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US" altLang="en-US" sz="2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400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1        3</m:t>
                            </m:r>
                          </m: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  −5</m:t>
                            </m:r>
                          </m:e>
                        </m:eqArr>
                        <m: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~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1   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0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1</m:t>
                            </m:r>
                          </m:e>
                        </m:eqArr>
                        <m:r>
                          <a:rPr lang="en-US" altLang="en-US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Thus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desired change-of-coordinates matrix is therefore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7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en-US" sz="2700" b="0" i="1" baseline="-2500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𝒞</m:t>
                        </m:r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7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𝐛</m:t>
                            </m:r>
                            <m:r>
                              <a:rPr lang="en-US" altLang="en-US" sz="27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en-US" sz="2700" i="1" baseline="-2500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𝒞</m:t>
                        </m:r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295400"/>
                <a:ext cx="8458200" cy="5410200"/>
              </a:xfrm>
              <a:prstGeom prst="rect">
                <a:avLst/>
              </a:prstGeom>
              <a:blipFill rotWithShape="1">
                <a:blip r:embed="rId7"/>
                <a:stretch>
                  <a:fillRect l="-1153" t="-10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5800" y="2398032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(7)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23663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</a:t>
            </a:r>
            <a:r>
              <a:rPr lang="en-US" altLang="en-US" dirty="0">
                <a:latin typeface="+mn-lt"/>
              </a:rPr>
              <a:t>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1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Consider two bases </a:t>
                </a:r>
                <a14:m>
                  <m:oMath xmlns:m="http://schemas.openxmlformats.org/officeDocument/2006/math">
                    <m:r>
                      <a:rPr lang="en-US" altLang="en-US" sz="27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i="1" dirty="0">
                    <a:cs typeface="Times New Roman" panose="02020603050405020304" pitchFamily="18" charset="0"/>
                  </a:rPr>
                  <a:t>  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for a vector space </a:t>
                </a:r>
                <a:r>
                  <a:rPr lang="en-US" altLang="en-US" sz="27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such that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and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smtClean="0"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en-US" sz="2700" i="1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Suppose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𝐱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  <m:r>
                        <a:rPr lang="en-US" altLang="en-US" sz="27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7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𝐛</m:t>
                      </m:r>
                      <m:r>
                        <a:rPr lang="en-US" altLang="en-US" sz="27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That is, suppose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. Find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500" i="1" dirty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0" y="223406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0" y="3581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(2)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066088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Solution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Apply the coordinate mapping determined by 𝒞 to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(2). Since the coordinate mapping is a linear transformation,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en-US" sz="27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r>
                        <a:rPr lang="en-US" altLang="en-US" sz="27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en-US" sz="2700" b="1" i="0" dirty="0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𝐛</m:t>
                          </m:r>
                          <m:r>
                            <a:rPr lang="en-US" altLang="en-US" sz="2700" b="0" i="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en-US" sz="27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en-US" sz="2700" b="1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𝐛</m:t>
                          </m:r>
                          <m:r>
                            <a:rPr lang="en-US" altLang="en-US" sz="2700" b="0" i="0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sz="2700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algn="just" eaLnBrk="1" hangingPunct="1">
                  <a:buNone/>
                </a:pPr>
                <a:r>
                  <a:rPr lang="en-US" altLang="en-US" sz="27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		      	       </a:t>
                </a:r>
                <a14:m>
                  <m:oMath xmlns:m="http://schemas.openxmlformats.org/officeDocument/2006/math"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700" b="1" i="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en-US" sz="27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  <m:r>
                          <a:rPr lang="en-US" altLang="en-US" sz="270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𝒞</m:t>
                        </m:r>
                        <m:r>
                          <m:rPr>
                            <m:nor/>
                          </m:rPr>
                          <a:rPr lang="en-US" altLang="en-US" sz="2700" baseline="-25000" dirty="0"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en-US" sz="27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en-US" sz="27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en-US" sz="2700" b="1" i="0" dirty="0"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We can write the vector equation as a matrix equation, using the vectors in the linear combination as the columns of a matrix: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en-US" sz="27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1" i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en-US" sz="270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𝒞</m:t>
                      </m:r>
                      <m:r>
                        <a:rPr lang="en-US" altLang="en-US" sz="27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7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700" b="1" dirty="0"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en-US" sz="27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en-US" sz="27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𝒞</m:t>
                          </m:r>
                          <m:r>
                            <a:rPr lang="en-US" altLang="en-US" sz="2700" i="1" baseline="-25000" dirty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 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700" b="1" dirty="0"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  <m:r>
                                <a:rPr lang="en-US" altLang="en-US" sz="2700" baseline="-250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en-US" sz="2700" i="1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en-US" sz="27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en-US" sz="27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baseline="-250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058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(3)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574249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This formula gives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once we know the columns of the matrix. From (1),</a:t>
                </a:r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and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−6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Thus, (3) provides the solution: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7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4"/>
                <a:stretch>
                  <a:fillRect l="-1185" t="-105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475104" imgH="810471" progId="Equation.DSMT4">
                  <p:embed/>
                </p:oleObj>
              </mc:Choice>
              <mc:Fallback>
                <p:oleObj name="Equation" r:id="rId5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12337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001000" cy="2955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7759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295400"/>
                <a:ext cx="8229600" cy="518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15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altLang="en-US" sz="27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  <m:r>
                      <a:rPr lang="en-US" altLang="en-US" sz="27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700" i="1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and </a:t>
                </a: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{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700" baseline="-25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 for a vector space </a:t>
                </a:r>
                <a:r>
                  <a:rPr lang="en-US" altLang="en-US" sz="27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. Then there is a unique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such that</a:t>
                </a:r>
                <a:endParaRPr lang="en-US" alt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36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800" i="1" baseline="-250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are the </a:t>
                </a:r>
                <a14:m>
                  <m:oMath xmlns:m="http://schemas.openxmlformats.org/officeDocument/2006/math">
                    <m:r>
                      <a:rPr lang="en-US" altLang="en-US" sz="27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-coordinate vectors of the vectors in the basis . That is, </a:t>
                </a:r>
              </a:p>
              <a:p>
                <a:pPr eaLnBrk="1" hangingPunct="1"/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=[</a:t>
                </a:r>
                <a14:m>
                  <m:oMath xmlns:m="http://schemas.openxmlformats.org/officeDocument/2006/math">
                    <m:r>
                      <a:rPr lang="en-US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aseline="-250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. . 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en-US" sz="2700" b="0" i="1" baseline="-250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altLang="en-US" sz="27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95400"/>
                <a:ext cx="8229600" cy="5181600"/>
              </a:xfrm>
              <a:prstGeom prst="rect">
                <a:avLst/>
              </a:prstGeom>
              <a:blipFill rotWithShape="1">
                <a:blip r:embed="rId6"/>
                <a:stretch>
                  <a:fillRect l="-1185" t="-1176" r="-1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229600" y="5486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(5)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(4)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31334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219200"/>
                <a:ext cx="8229600" cy="5181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matrix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in Theorem 15 is called the </a:t>
                </a:r>
                <a:r>
                  <a:rPr lang="en-US" altLang="en-US" sz="27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change-of-coordinates matrix from ℬ to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Multiplication by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converts ℬ-coordinates into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𝒞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-coordinates.</a:t>
                </a:r>
              </a:p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Figure 2 below illustrates the change-of-coordinates equation (4).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19200"/>
                <a:ext cx="8229600" cy="5181600"/>
              </a:xfrm>
              <a:prstGeom prst="rect">
                <a:avLst/>
              </a:prstGeom>
              <a:blipFill rotWithShape="1">
                <a:blip r:embed="rId6"/>
                <a:stretch>
                  <a:fillRect l="-1185" r="-12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9939"/>
            <a:ext cx="4942353" cy="2504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7024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 columns of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are linearly independent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because they are the coordinate vectors of the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linearly independent set ℬ.</a:t>
                </a:r>
              </a:p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square, it must be invertible, by the Invertible Matrix Theorem. Left-multiplying both sides of equation (4)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yields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𝒞</m:t>
                    </m:r>
                    <m:r>
                      <a:rPr lang="en-US" altLang="en-US" sz="27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</m:e>
                    </m:d>
                    <m:r>
                      <a:rPr lang="en-US" altLang="en-US" sz="27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endParaRPr lang="en-US" altLang="en-US" sz="27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blipFill rotWithShape="1">
                <a:blip r:embed="rId6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62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CHANGE OF BASIS</a:t>
            </a:r>
          </a:p>
        </p:txBody>
      </p:sp>
      <p:graphicFrame>
        <p:nvGraphicFramePr>
          <p:cNvPr id="6159" name="Object 30"/>
          <p:cNvGraphicFramePr>
            <a:graphicFrameLocks noChangeAspect="1"/>
          </p:cNvGraphicFramePr>
          <p:nvPr/>
        </p:nvGraphicFramePr>
        <p:xfrm>
          <a:off x="2959100" y="20320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475104" imgH="810471" progId="Equation.DSMT4">
                  <p:embed/>
                </p:oleObj>
              </mc:Choice>
              <mc:Fallback>
                <p:oleObj name="Equation" r:id="rId4" imgW="475104" imgH="810471" progId="Equation.DSMT4">
                  <p:embed/>
                  <p:pic>
                    <p:nvPicPr>
                      <p:cNvPr id="6159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0320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/>
              <p:cNvSpPr txBox="1">
                <a:spLocks noChangeArrowheads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77C97"/>
                  </a:buClr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matrix that converts 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7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𝒞-coordinates into ℬ–coordinates. That is,</a:t>
                </a:r>
              </a:p>
              <a:p>
                <a:pPr marL="0" lvl="0" indent="0" algn="ctr" eaLnBrk="1" hangingPunct="1">
                  <a:spcBef>
                    <a:spcPct val="0"/>
                  </a:spcBef>
                  <a:buClr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𝒞</m:t>
                            </m:r>
                            <m:r>
                              <m:rPr>
                                <m:nor/>
                              </m:rPr>
                              <a:rPr lang="en-US" alt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groupChr>
                              <m:groupChrPr>
                                <m:chr m:val="←"/>
                                <m:vertJc m:val="bot"/>
                                <m:ctrl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groupChrPr>
                              <m:e>
                                <m:r>
                                  <m:rPr>
                                    <m:nor/>
                                    <m:brk m:alnAt="2"/>
                                  </m:rPr>
                                  <a:rPr lang="en-US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P</m:t>
                                </m:r>
                              </m:e>
                            </m:groupChr>
                            <m:r>
                              <m:rPr>
                                <m:nor/>
                              </m:rPr>
                              <a:rPr lang="en-US" altLang="en-US" sz="20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en-US" sz="2000" i="1" dirty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ℬ</m:t>
                            </m:r>
                          </m:e>
                        </m:d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=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ℬ</m:t>
                    </m:r>
                  </m:oMath>
                </a14:m>
                <a:r>
                  <a:rPr lang="en-US" altLang="en-US" sz="28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  <m:brk m:alnAt="2"/>
                          </m:r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</m:t>
                        </m:r>
                      </m:e>
                    </m:groupChr>
                  </m:oMath>
                </a14:m>
                <a:r>
                  <a:rPr lang="en-US" altLang="en-US" sz="20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𝒞</m:t>
                    </m:r>
                  </m:oMath>
                </a14:m>
                <a:endParaRPr lang="en-US" altLang="en-US" sz="2700" i="1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458200" cy="5334000"/>
              </a:xfrm>
              <a:prstGeom prst="rect">
                <a:avLst/>
              </a:prstGeom>
              <a:blipFill rotWithShape="1">
                <a:blip r:embed="rId6"/>
                <a:stretch>
                  <a:fillRect l="-11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287043" y="2438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(6)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4.6-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363961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12507</TotalTime>
  <Words>906</Words>
  <Application>Microsoft Office PowerPoint</Application>
  <PresentationFormat>On-screen Show (4:3)</PresentationFormat>
  <Paragraphs>101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ＭＳ Ｐゴシック</vt:lpstr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Vector Spaces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</vt:lpstr>
      <vt:lpstr>CHANGE OF BASIS IN R^n</vt:lpstr>
      <vt:lpstr>CHANGE OF BASIS IN R^n</vt:lpstr>
      <vt:lpstr>CHANGE OF BASIS IN R^n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1058</cp:revision>
  <dcterms:created xsi:type="dcterms:W3CDTF">2005-10-22T18:34:54Z</dcterms:created>
  <dcterms:modified xsi:type="dcterms:W3CDTF">2022-02-21T14:20:49Z</dcterms:modified>
</cp:coreProperties>
</file>