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6"/>
  </p:notesMasterIdLst>
  <p:handoutMasterIdLst>
    <p:handoutMasterId r:id="rId17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71" y="8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23D02F00-D8B9-4539-A18B-7D7CA5BD3922}"/>
    <pc:docChg chg="custSel modSld">
      <pc:chgData name="Daniels, Jared" userId="873bad36-237e-4ccd-8a06-bbf523af18a1" providerId="ADAL" clId="{23D02F00-D8B9-4539-A18B-7D7CA5BD3922}" dt="2022-03-01T14:11:41.726" v="7" actId="27636"/>
      <pc:docMkLst>
        <pc:docMk/>
      </pc:docMkLst>
      <pc:sldChg chg="addSp delSp modSp delAnim modAnim">
        <pc:chgData name="Daniels, Jared" userId="873bad36-237e-4ccd-8a06-bbf523af18a1" providerId="ADAL" clId="{23D02F00-D8B9-4539-A18B-7D7CA5BD3922}" dt="2022-03-01T14:10:48.904" v="2" actId="27636"/>
        <pc:sldMkLst>
          <pc:docMk/>
          <pc:sldMk cId="1475967687" sldId="475"/>
        </pc:sldMkLst>
        <pc:spChg chg="add mod">
          <ac:chgData name="Daniels, Jared" userId="873bad36-237e-4ccd-8a06-bbf523af18a1" providerId="ADAL" clId="{23D02F00-D8B9-4539-A18B-7D7CA5BD3922}" dt="2022-03-01T14:10:48.904" v="2" actId="27636"/>
          <ac:spMkLst>
            <pc:docMk/>
            <pc:sldMk cId="1475967687" sldId="475"/>
            <ac:spMk id="720900" creationId="{A4313A56-8B37-4357-8320-C2BE5B62E390}"/>
          </ac:spMkLst>
        </pc:spChg>
        <pc:graphicFrameChg chg="del mod replId">
          <ac:chgData name="Daniels, Jared" userId="873bad36-237e-4ccd-8a06-bbf523af18a1" providerId="ADAL" clId="{23D02F00-D8B9-4539-A18B-7D7CA5BD3922}" dt="2022-03-01T14:10:48.842" v="1"/>
          <ac:graphicFrameMkLst>
            <pc:docMk/>
            <pc:sldMk cId="1475967687" sldId="475"/>
            <ac:graphicFrameMk id="2" creationId="{A4313A56-8B37-4357-8320-C2BE5B62E390}"/>
          </ac:graphicFrameMkLst>
        </pc:graphicFrameChg>
      </pc:sldChg>
      <pc:sldChg chg="addSp delSp modSp delAnim modAnim">
        <pc:chgData name="Daniels, Jared" userId="873bad36-237e-4ccd-8a06-bbf523af18a1" providerId="ADAL" clId="{23D02F00-D8B9-4539-A18B-7D7CA5BD3922}" dt="2022-03-01T14:11:03.591" v="4"/>
        <pc:sldMkLst>
          <pc:docMk/>
          <pc:sldMk cId="4241278297" sldId="477"/>
        </pc:sldMkLst>
        <pc:spChg chg="add">
          <ac:chgData name="Daniels, Jared" userId="873bad36-237e-4ccd-8a06-bbf523af18a1" providerId="ADAL" clId="{23D02F00-D8B9-4539-A18B-7D7CA5BD3922}" dt="2022-03-01T14:11:03.591" v="4"/>
          <ac:spMkLst>
            <pc:docMk/>
            <pc:sldMk cId="4241278297" sldId="477"/>
            <ac:spMk id="722949" creationId="{00140D44-6D42-44C0-B1B6-9DD4E93D79EA}"/>
          </ac:spMkLst>
        </pc:spChg>
        <pc:graphicFrameChg chg="del mod replId">
          <ac:chgData name="Daniels, Jared" userId="873bad36-237e-4ccd-8a06-bbf523af18a1" providerId="ADAL" clId="{23D02F00-D8B9-4539-A18B-7D7CA5BD3922}" dt="2022-03-01T14:11:03.591" v="4"/>
          <ac:graphicFrameMkLst>
            <pc:docMk/>
            <pc:sldMk cId="4241278297" sldId="477"/>
            <ac:graphicFrameMk id="2" creationId="{00140D44-6D42-44C0-B1B6-9DD4E93D79EA}"/>
          </ac:graphicFrameMkLst>
        </pc:graphicFrameChg>
      </pc:sldChg>
      <pc:sldChg chg="addSp delSp modSp delAnim modAnim">
        <pc:chgData name="Daniels, Jared" userId="873bad36-237e-4ccd-8a06-bbf523af18a1" providerId="ADAL" clId="{23D02F00-D8B9-4539-A18B-7D7CA5BD3922}" dt="2022-03-01T14:11:41.726" v="7" actId="27636"/>
        <pc:sldMkLst>
          <pc:docMk/>
          <pc:sldMk cId="4069070265" sldId="480"/>
        </pc:sldMkLst>
        <pc:spChg chg="add mod">
          <ac:chgData name="Daniels, Jared" userId="873bad36-237e-4ccd-8a06-bbf523af18a1" providerId="ADAL" clId="{23D02F00-D8B9-4539-A18B-7D7CA5BD3922}" dt="2022-03-01T14:11:41.726" v="7" actId="27636"/>
          <ac:spMkLst>
            <pc:docMk/>
            <pc:sldMk cId="4069070265" sldId="480"/>
            <ac:spMk id="726022" creationId="{044EA2F0-32BB-4160-BFB2-B35581B0227B}"/>
          </ac:spMkLst>
        </pc:spChg>
        <pc:graphicFrameChg chg="del mod replId">
          <ac:chgData name="Daniels, Jared" userId="873bad36-237e-4ccd-8a06-bbf523af18a1" providerId="ADAL" clId="{23D02F00-D8B9-4539-A18B-7D7CA5BD3922}" dt="2022-03-01T14:11:41.676" v="6"/>
          <ac:graphicFrameMkLst>
            <pc:docMk/>
            <pc:sldMk cId="4069070265" sldId="480"/>
            <ac:graphicFrameMk id="2" creationId="{044EA2F0-32BB-4160-BFB2-B35581B0227B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3/2/2022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C5684A-60F3-4E2F-BFDF-A4930A22E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641AD-2B58-43BA-B12D-8B47FEA2F3B6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7A06864A-873C-474C-8195-5297A380F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24B7D1B1-9683-416B-B0B9-09B39DB4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95207C-D404-4E30-8FC2-A2CC6E91E2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E4DA8-4ED3-4FC5-A413-D5E710AC7E0D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E88087B-C86A-46A5-99D4-80DAB5968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3AAE4229-3B99-4C0A-BBB0-A788D27BE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5.1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F4-CCE4-4D75-9379-EC5F31C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790F-9564-4C01-B706-F52E11F337D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15576-5797-4F9B-9AA0-E617244F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25C52-EEDC-4AAF-8FA7-7B23ECD3D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5.1- </a:t>
            </a:r>
            <a:fld id="{B35263F8-F174-46AB-B20D-5AC9F54CB779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C6F18-B33C-43DD-863F-29B3C967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0628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5.1-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5.1-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504F754B-9DA0-4949-880B-74EA1A4D7F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Eigenvalues and Eigenvectors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283D7B00-80DE-4159-BFDB-E497347664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261124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1E35911-ADCC-41F2-8715-9E23DE4D3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F5156568-07A4-4FB0-B883-CB11B3F89831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D710DC6-64CE-40A9-AF70-E7A0506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C94E4FBB-C038-4C40-856C-102703F24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05217688-57CC-4148-810B-6B955584A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an eigenvalue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and only if the equation                           has a nontrivial solution, that is, if and only if the equation has a free variable.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Because of the zero entries in            , it is easy to see that                          has a free variable if and only if at least one of the entries on the diagonal of             is zero.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This happens if and only if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equals one of the entries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11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22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33</a:t>
            </a:r>
            <a:r>
              <a:rPr lang="en-US" altLang="en-US" sz="2800" dirty="0">
                <a:cs typeface="Times New Roman" panose="02020603050405020304" pitchFamily="18" charset="0"/>
              </a:rPr>
              <a:t> in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       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A7724194-61B3-497E-A1E7-71C6D94B9E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01264"/>
              </p:ext>
            </p:extLst>
          </p:nvPr>
        </p:nvGraphicFramePr>
        <p:xfrm>
          <a:off x="2235200" y="17907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2158920" imgH="431640" progId="Equation.DSMT4">
                  <p:embed/>
                </p:oleObj>
              </mc:Choice>
              <mc:Fallback>
                <p:oleObj name="Equation" r:id="rId3" imgW="2158920" imgH="43164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A7724194-61B3-497E-A1E7-71C6D94B9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7907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3" name="Object 5">
            <a:extLst>
              <a:ext uri="{FF2B5EF4-FFF2-40B4-BE49-F238E27FC236}">
                <a16:creationId xmlns:a16="http://schemas.microsoft.com/office/drawing/2014/main" id="{FF07EF71-7B07-46A9-95F8-CC6965B07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31115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729093" name="Object 5">
                        <a:extLst>
                          <a:ext uri="{FF2B5EF4-FFF2-40B4-BE49-F238E27FC236}">
                            <a16:creationId xmlns:a16="http://schemas.microsoft.com/office/drawing/2014/main" id="{FF07EF71-7B07-46A9-95F8-CC6965B07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1115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4" name="Object 6">
            <a:extLst>
              <a:ext uri="{FF2B5EF4-FFF2-40B4-BE49-F238E27FC236}">
                <a16:creationId xmlns:a16="http://schemas.microsoft.com/office/drawing/2014/main" id="{1D2CC861-0FF5-4EFD-8870-A47542B82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985604"/>
              </p:ext>
            </p:extLst>
          </p:nvPr>
        </p:nvGraphicFramePr>
        <p:xfrm>
          <a:off x="1511300" y="35052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158920" imgH="431640" progId="Equation.DSMT4">
                  <p:embed/>
                </p:oleObj>
              </mc:Choice>
              <mc:Fallback>
                <p:oleObj name="Equation" r:id="rId7" imgW="2158920" imgH="431640" progId="Equation.DSMT4">
                  <p:embed/>
                  <p:pic>
                    <p:nvPicPr>
                      <p:cNvPr id="729094" name="Object 6">
                        <a:extLst>
                          <a:ext uri="{FF2B5EF4-FFF2-40B4-BE49-F238E27FC236}">
                            <a16:creationId xmlns:a16="http://schemas.microsoft.com/office/drawing/2014/main" id="{1D2CC861-0FF5-4EFD-8870-A47542B82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35052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9095" name="Object 7">
            <a:extLst>
              <a:ext uri="{FF2B5EF4-FFF2-40B4-BE49-F238E27FC236}">
                <a16:creationId xmlns:a16="http://schemas.microsoft.com/office/drawing/2014/main" id="{0845501B-740E-42BB-8277-66062C351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8862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041120" imgH="342720" progId="Equation.DSMT4">
                  <p:embed/>
                </p:oleObj>
              </mc:Choice>
              <mc:Fallback>
                <p:oleObj name="Equation" r:id="rId9" imgW="1041120" imgH="342720" progId="Equation.DSMT4">
                  <p:embed/>
                  <p:pic>
                    <p:nvPicPr>
                      <p:cNvPr id="729095" name="Object 7">
                        <a:extLst>
                          <a:ext uri="{FF2B5EF4-FFF2-40B4-BE49-F238E27FC236}">
                            <a16:creationId xmlns:a16="http://schemas.microsoft.com/office/drawing/2014/main" id="{0845501B-740E-42BB-8277-66062C351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862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751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7CAE213-D4AD-4B72-B339-FFEEECDED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D7C1AC6D-5EFD-4F83-B5DE-4B9D0475AD9E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839F7C-B42D-4565-BC3C-EF89A81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63FCECFF-6989-4DF5-9098-0E97225FA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1E0F1E4B-8D48-49F2-87CD-D55283B78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r>
              <a:rPr lang="en-US" altLang="en-US" sz="2800" b="1" dirty="0"/>
              <a:t>Theorem 2: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r</a:t>
            </a:r>
            <a:r>
              <a:rPr lang="en-US" altLang="en-US" sz="2800" dirty="0"/>
              <a:t> are eigenvectors that correspond to distinct eigenvalues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then the set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independent. 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Suppose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} is linearly dependent.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Since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 is nonzero, Theorem 7 in Section 1.7 says that one of the vectors in the set is a linear combination of the preceding vectors.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be the least index such that         is a linear combination of the preceding (linearly independent) vectors.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0116" name="Object 4">
            <a:extLst>
              <a:ext uri="{FF2B5EF4-FFF2-40B4-BE49-F238E27FC236}">
                <a16:creationId xmlns:a16="http://schemas.microsoft.com/office/drawing/2014/main" id="{FC4A9CD6-8430-446C-AD75-A89FA2F3AD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5600" y="1816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730116" name="Object 4">
                        <a:extLst>
                          <a:ext uri="{FF2B5EF4-FFF2-40B4-BE49-F238E27FC236}">
                            <a16:creationId xmlns:a16="http://schemas.microsoft.com/office/drawing/2014/main" id="{FC4A9CD6-8430-446C-AD75-A89FA2F3A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1816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17" name="Object 5">
            <a:extLst>
              <a:ext uri="{FF2B5EF4-FFF2-40B4-BE49-F238E27FC236}">
                <a16:creationId xmlns:a16="http://schemas.microsoft.com/office/drawing/2014/main" id="{15F7D120-C3A7-4763-966F-99F2783607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38008"/>
              </p:ext>
            </p:extLst>
          </p:nvPr>
        </p:nvGraphicFramePr>
        <p:xfrm>
          <a:off x="5632450" y="5016500"/>
          <a:ext cx="60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609480" imgH="520560" progId="Equation.DSMT4">
                  <p:embed/>
                </p:oleObj>
              </mc:Choice>
              <mc:Fallback>
                <p:oleObj name="Equation" r:id="rId5" imgW="609480" imgH="520560" progId="Equation.DSMT4">
                  <p:embed/>
                  <p:pic>
                    <p:nvPicPr>
                      <p:cNvPr id="730117" name="Object 5">
                        <a:extLst>
                          <a:ext uri="{FF2B5EF4-FFF2-40B4-BE49-F238E27FC236}">
                            <a16:creationId xmlns:a16="http://schemas.microsoft.com/office/drawing/2014/main" id="{15F7D120-C3A7-4763-966F-99F278360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5016500"/>
                        <a:ext cx="609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530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F9EF6E3-1791-415B-BA0C-07C0CD5FA4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4E55AB0C-474E-4232-9D64-80E5097AC7CB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DBCEA8-3DFF-42DC-8059-5D00C148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3B67F095-99AE-44ED-A74D-5FE595A9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B61E50BF-1085-4D72-9266-37F5B752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Then there exist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such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(4)</a:t>
            </a:r>
          </a:p>
          <a:p>
            <a:r>
              <a:rPr lang="en-US" altLang="en-US" sz="2800" dirty="0"/>
              <a:t>Multiplying both sides of (4) by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using the fact that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(5)</a:t>
            </a:r>
          </a:p>
          <a:p>
            <a:pPr>
              <a:lnSpc>
                <a:spcPts val="3360"/>
              </a:lnSpc>
            </a:pPr>
            <a:r>
              <a:rPr lang="en-US" altLang="en-US" sz="2800" dirty="0"/>
              <a:t>Multiplying both sides of (4) by </a:t>
            </a:r>
            <a:r>
              <a:rPr lang="en-US" altLang="en-US" sz="2800" dirty="0">
                <a:cs typeface="Times New Roman" panose="02020603050405020304" pitchFamily="18" charset="0"/>
              </a:rPr>
              <a:t>       and subtracting the result from (5), we have</a:t>
            </a:r>
          </a:p>
          <a:p>
            <a:pPr>
              <a:lnSpc>
                <a:spcPts val="336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                (6)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1140" name="Object 4">
            <a:extLst>
              <a:ext uri="{FF2B5EF4-FFF2-40B4-BE49-F238E27FC236}">
                <a16:creationId xmlns:a16="http://schemas.microsoft.com/office/drawing/2014/main" id="{ED67FF46-DC69-4670-9870-0D79F7EBE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944930"/>
              </p:ext>
            </p:extLst>
          </p:nvPr>
        </p:nvGraphicFramePr>
        <p:xfrm>
          <a:off x="2622550" y="1930400"/>
          <a:ext cx="345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454200" imgH="520560" progId="Equation.DSMT4">
                  <p:embed/>
                </p:oleObj>
              </mc:Choice>
              <mc:Fallback>
                <p:oleObj name="Equation" r:id="rId3" imgW="3454200" imgH="520560" progId="Equation.DSMT4">
                  <p:embed/>
                  <p:pic>
                    <p:nvPicPr>
                      <p:cNvPr id="731140" name="Object 4">
                        <a:extLst>
                          <a:ext uri="{FF2B5EF4-FFF2-40B4-BE49-F238E27FC236}">
                            <a16:creationId xmlns:a16="http://schemas.microsoft.com/office/drawing/2014/main" id="{ED67FF46-DC69-4670-9870-0D79F7EBE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1930400"/>
                        <a:ext cx="3454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1" name="Object 5">
            <a:extLst>
              <a:ext uri="{FF2B5EF4-FFF2-40B4-BE49-F238E27FC236}">
                <a16:creationId xmlns:a16="http://schemas.microsoft.com/office/drawing/2014/main" id="{B978FA3C-C686-4C8C-A6B2-6FB959B37E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092"/>
              </p:ext>
            </p:extLst>
          </p:nvPr>
        </p:nvGraphicFramePr>
        <p:xfrm>
          <a:off x="2159000" y="3181570"/>
          <a:ext cx="47117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4711680" imgH="1193760" progId="Equation.DSMT4">
                  <p:embed/>
                </p:oleObj>
              </mc:Choice>
              <mc:Fallback>
                <p:oleObj name="Equation" r:id="rId5" imgW="4711680" imgH="1193760" progId="Equation.DSMT4">
                  <p:embed/>
                  <p:pic>
                    <p:nvPicPr>
                      <p:cNvPr id="731141" name="Object 5">
                        <a:extLst>
                          <a:ext uri="{FF2B5EF4-FFF2-40B4-BE49-F238E27FC236}">
                            <a16:creationId xmlns:a16="http://schemas.microsoft.com/office/drawing/2014/main" id="{B978FA3C-C686-4C8C-A6B2-6FB959B37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181570"/>
                        <a:ext cx="47117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id="{655F807F-B3C9-47A8-BC0A-D378D4FEA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406900"/>
          <a:ext cx="58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583920" imgH="520560" progId="Equation.DSMT4">
                  <p:embed/>
                </p:oleObj>
              </mc:Choice>
              <mc:Fallback>
                <p:oleObj name="Equation" r:id="rId7" imgW="583920" imgH="520560" progId="Equation.DSMT4">
                  <p:embed/>
                  <p:pic>
                    <p:nvPicPr>
                      <p:cNvPr id="731142" name="Object 6">
                        <a:extLst>
                          <a:ext uri="{FF2B5EF4-FFF2-40B4-BE49-F238E27FC236}">
                            <a16:creationId xmlns:a16="http://schemas.microsoft.com/office/drawing/2014/main" id="{655F807F-B3C9-47A8-BC0A-D378D4FEA1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406900"/>
                        <a:ext cx="58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3" name="Object 7">
            <a:extLst>
              <a:ext uri="{FF2B5EF4-FFF2-40B4-BE49-F238E27FC236}">
                <a16:creationId xmlns:a16="http://schemas.microsoft.com/office/drawing/2014/main" id="{2B2E38E7-66DA-459F-851D-D4896EA23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47316"/>
              </p:ext>
            </p:extLst>
          </p:nvPr>
        </p:nvGraphicFramePr>
        <p:xfrm>
          <a:off x="1085850" y="5346700"/>
          <a:ext cx="637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6375240" imgH="520560" progId="Equation.DSMT4">
                  <p:embed/>
                </p:oleObj>
              </mc:Choice>
              <mc:Fallback>
                <p:oleObj name="Equation" r:id="rId9" imgW="6375240" imgH="520560" progId="Equation.DSMT4">
                  <p:embed/>
                  <p:pic>
                    <p:nvPicPr>
                      <p:cNvPr id="731143" name="Object 7">
                        <a:extLst>
                          <a:ext uri="{FF2B5EF4-FFF2-40B4-BE49-F238E27FC236}">
                            <a16:creationId xmlns:a16="http://schemas.microsoft.com/office/drawing/2014/main" id="{2B2E38E7-66DA-459F-851D-D4896EA23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346700"/>
                        <a:ext cx="637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0308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5DBF310-ED98-4B19-A48A-DC4023793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836CADAE-C6D2-47FC-8953-92CE0C8B2D5A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EB6A5B-5B50-422A-BDC8-210FE89A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74D3BD6A-5A2A-4474-A58E-B36D54CE3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18642D2B-6F0A-4623-A7D9-26681FC2F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Since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linearly independent, the weights in (6) are all zero.</a:t>
            </a:r>
          </a:p>
          <a:p>
            <a:endParaRPr lang="en-US" altLang="en-US" sz="2800" dirty="0"/>
          </a:p>
          <a:p>
            <a:r>
              <a:rPr lang="en-US" altLang="en-US" sz="2800" dirty="0"/>
              <a:t>But none of the factors                are zero, because the eigenvalues are distinct.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Hence             for                  .</a:t>
            </a:r>
          </a:p>
          <a:p>
            <a:endParaRPr lang="en-US" altLang="en-US" sz="2800" dirty="0"/>
          </a:p>
          <a:p>
            <a:r>
              <a:rPr lang="en-US" altLang="en-US" sz="2800" dirty="0"/>
              <a:t>But then (4) says that               , which is impossible.</a:t>
            </a:r>
          </a:p>
          <a:p>
            <a:endParaRPr lang="en-US" altLang="en-US" sz="2800" dirty="0"/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id="{81EC4AFB-D0E8-456E-B80E-4289801BCE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3022600"/>
          <a:ext cx="127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269720" imgH="520560" progId="Equation.DSMT4">
                  <p:embed/>
                </p:oleObj>
              </mc:Choice>
              <mc:Fallback>
                <p:oleObj name="Equation" r:id="rId3" imgW="1269720" imgH="520560" progId="Equation.DSMT4">
                  <p:embed/>
                  <p:pic>
                    <p:nvPicPr>
                      <p:cNvPr id="732164" name="Object 4">
                        <a:extLst>
                          <a:ext uri="{FF2B5EF4-FFF2-40B4-BE49-F238E27FC236}">
                            <a16:creationId xmlns:a16="http://schemas.microsoft.com/office/drawing/2014/main" id="{81EC4AFB-D0E8-456E-B80E-4289801BC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022600"/>
                        <a:ext cx="1270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5" name="Object 5">
            <a:extLst>
              <a:ext uri="{FF2B5EF4-FFF2-40B4-BE49-F238E27FC236}">
                <a16:creationId xmlns:a16="http://schemas.microsoft.com/office/drawing/2014/main" id="{7FE796FA-C7B6-4844-A4EE-4903BB23C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470400"/>
          <a:ext cx="90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901440" imgH="482400" progId="Equation.DSMT4">
                  <p:embed/>
                </p:oleObj>
              </mc:Choice>
              <mc:Fallback>
                <p:oleObj name="Equation" r:id="rId5" imgW="901440" imgH="482400" progId="Equation.DSMT4">
                  <p:embed/>
                  <p:pic>
                    <p:nvPicPr>
                      <p:cNvPr id="732165" name="Object 5">
                        <a:extLst>
                          <a:ext uri="{FF2B5EF4-FFF2-40B4-BE49-F238E27FC236}">
                            <a16:creationId xmlns:a16="http://schemas.microsoft.com/office/drawing/2014/main" id="{7FE796FA-C7B6-4844-A4EE-4903BB23C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70400"/>
                        <a:ext cx="90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6" name="Object 6">
            <a:extLst>
              <a:ext uri="{FF2B5EF4-FFF2-40B4-BE49-F238E27FC236}">
                <a16:creationId xmlns:a16="http://schemas.microsoft.com/office/drawing/2014/main" id="{076FCECD-DC8A-4A5D-AF2B-1130E2658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508500"/>
          <a:ext cx="158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587240" imgH="419040" progId="Equation.DSMT4">
                  <p:embed/>
                </p:oleObj>
              </mc:Choice>
              <mc:Fallback>
                <p:oleObj name="Equation" r:id="rId7" imgW="1587240" imgH="419040" progId="Equation.DSMT4">
                  <p:embed/>
                  <p:pic>
                    <p:nvPicPr>
                      <p:cNvPr id="732166" name="Object 6">
                        <a:extLst>
                          <a:ext uri="{FF2B5EF4-FFF2-40B4-BE49-F238E27FC236}">
                            <a16:creationId xmlns:a16="http://schemas.microsoft.com/office/drawing/2014/main" id="{076FCECD-DC8A-4A5D-AF2B-1130E2658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508500"/>
                        <a:ext cx="158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67" name="Object 7">
            <a:extLst>
              <a:ext uri="{FF2B5EF4-FFF2-40B4-BE49-F238E27FC236}">
                <a16:creationId xmlns:a16="http://schemas.microsoft.com/office/drawing/2014/main" id="{897F9E33-AB09-4147-8C56-DC886F1DC3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06925"/>
              </p:ext>
            </p:extLst>
          </p:nvPr>
        </p:nvGraphicFramePr>
        <p:xfrm>
          <a:off x="4000500" y="54991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244520" imgH="520560" progId="Equation.DSMT4">
                  <p:embed/>
                </p:oleObj>
              </mc:Choice>
              <mc:Fallback>
                <p:oleObj name="Equation" r:id="rId9" imgW="1244520" imgH="520560" progId="Equation.DSMT4">
                  <p:embed/>
                  <p:pic>
                    <p:nvPicPr>
                      <p:cNvPr id="732167" name="Object 7">
                        <a:extLst>
                          <a:ext uri="{FF2B5EF4-FFF2-40B4-BE49-F238E27FC236}">
                            <a16:creationId xmlns:a16="http://schemas.microsoft.com/office/drawing/2014/main" id="{897F9E33-AB09-4147-8C56-DC886F1DC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499100"/>
                        <a:ext cx="1244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8279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06AF77C-CB43-4D2F-8255-F05CF10432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1E520603-D9DD-47EA-A879-18937D27CB97}" type="slidenum">
              <a:rPr lang="en-US" altLang="en-US"/>
              <a:pPr/>
              <a:t>14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A95F78-97D2-45C9-B47E-D44644E9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79964D5E-687E-472A-9B8B-B2A4AA483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DIFFERENCE EQUATIONS</a:t>
            </a:r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D50268DA-D79F-4B03-A741-3F3DF0F7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r>
              <a:rPr lang="en-US" altLang="en-US" sz="2800" dirty="0"/>
              <a:t>Hence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r</a:t>
            </a:r>
            <a:r>
              <a:rPr lang="en-US" altLang="en-US" sz="2800" dirty="0"/>
              <a:t>} cannot be linearly dependent and therefore must be linearly independent. 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23027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7D1B55-E4CE-4CA7-85EC-DBBD9F8B42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DF6FDDB6-CAC8-4041-A1AE-1E5C45191A3C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910F250-E743-4220-B29A-A153B505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D8294D1F-2530-4970-9192-C6DDC555C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753D4C39-DBDA-4E34-B725-FDCF34003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An </a:t>
            </a:r>
            <a:r>
              <a:rPr lang="en-US" altLang="en-US" sz="2800" b="1" dirty="0">
                <a:cs typeface="Times New Roman" panose="02020603050405020304" pitchFamily="18" charset="0"/>
              </a:rPr>
              <a:t>eigenvector</a:t>
            </a:r>
            <a:r>
              <a:rPr lang="en-US" altLang="en-US" sz="2800" dirty="0">
                <a:cs typeface="Times New Roman" panose="02020603050405020304" pitchFamily="18" charset="0"/>
              </a:rPr>
              <a:t> of an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nonzero vector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such that                 for some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 A scalar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called an </a:t>
            </a:r>
            <a:r>
              <a:rPr lang="en-US" altLang="en-US" sz="2800" b="1" dirty="0">
                <a:cs typeface="Times New Roman" panose="02020603050405020304" pitchFamily="18" charset="0"/>
              </a:rPr>
              <a:t>eigenvalue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there is a nontrivial solution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of                 ; such an </a:t>
            </a:r>
            <a:r>
              <a:rPr lang="en-US" altLang="en-US" sz="2800" b="1" dirty="0">
                <a:cs typeface="Times New Roman" panose="02020603050405020304" pitchFamily="18" charset="0"/>
              </a:rPr>
              <a:t>x</a:t>
            </a:r>
            <a:r>
              <a:rPr lang="en-US" altLang="en-US" sz="2800" dirty="0">
                <a:cs typeface="Times New Roman" panose="02020603050405020304" pitchFamily="18" charset="0"/>
              </a:rPr>
              <a:t> is called an </a:t>
            </a:r>
            <a:r>
              <a:rPr lang="en-US" altLang="en-US" sz="2800" i="1" dirty="0">
                <a:cs typeface="Times New Roman" panose="02020603050405020304" pitchFamily="18" charset="0"/>
              </a:rPr>
              <a:t>eigenvector corresponding to </a:t>
            </a:r>
            <a:r>
              <a:rPr lang="el-GR" altLang="en-US" sz="2800" i="1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 is an eigenvalue of an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if and only if the equation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(1)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has a nontrivial solution.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of </a:t>
            </a:r>
            <a:r>
              <a:rPr lang="en-US" altLang="en-US" sz="2800" i="1" dirty="0">
                <a:cs typeface="Times New Roman" panose="02020603050405020304" pitchFamily="18" charset="0"/>
              </a:rPr>
              <a:t>all</a:t>
            </a:r>
            <a:r>
              <a:rPr lang="en-US" altLang="en-US" sz="2800" dirty="0">
                <a:cs typeface="Times New Roman" panose="02020603050405020304" pitchFamily="18" charset="0"/>
              </a:rPr>
              <a:t> solutions of (1) is just the null space of the matrix            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id="{36C61AD4-C689-48C5-A9B5-1F769C07A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4400" y="1460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60" name="Object 44">
                        <a:extLst>
                          <a:ext uri="{FF2B5EF4-FFF2-40B4-BE49-F238E27FC236}">
                            <a16:creationId xmlns:a16="http://schemas.microsoft.com/office/drawing/2014/main" id="{36C61AD4-C689-48C5-A9B5-1F769C07A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1460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1" name="Object 45">
            <a:extLst>
              <a:ext uri="{FF2B5EF4-FFF2-40B4-BE49-F238E27FC236}">
                <a16:creationId xmlns:a16="http://schemas.microsoft.com/office/drawing/2014/main" id="{679CAF33-896C-44A3-B251-1EC3D5C25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175985"/>
              </p:ext>
            </p:extLst>
          </p:nvPr>
        </p:nvGraphicFramePr>
        <p:xfrm>
          <a:off x="5213350" y="1790700"/>
          <a:ext cx="1333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333440" imgH="342720" progId="Equation.DSMT4">
                  <p:embed/>
                </p:oleObj>
              </mc:Choice>
              <mc:Fallback>
                <p:oleObj name="Equation" r:id="rId6" imgW="1333440" imgH="342720" progId="Equation.DSMT4">
                  <p:embed/>
                  <p:pic>
                    <p:nvPicPr>
                      <p:cNvPr id="316461" name="Object 45">
                        <a:extLst>
                          <a:ext uri="{FF2B5EF4-FFF2-40B4-BE49-F238E27FC236}">
                            <a16:creationId xmlns:a16="http://schemas.microsoft.com/office/drawing/2014/main" id="{679CAF33-896C-44A3-B251-1EC3D5C25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1790700"/>
                        <a:ext cx="1333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id="{B89EF000-73BB-4F4E-BE36-05B52DEEE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174919"/>
              </p:ext>
            </p:extLst>
          </p:nvPr>
        </p:nvGraphicFramePr>
        <p:xfrm>
          <a:off x="5911850" y="2641600"/>
          <a:ext cx="1333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333440" imgH="342720" progId="Equation.DSMT4">
                  <p:embed/>
                </p:oleObj>
              </mc:Choice>
              <mc:Fallback>
                <p:oleObj name="Equation" r:id="rId8" imgW="1333440" imgH="342720" progId="Equation.DSMT4">
                  <p:embed/>
                  <p:pic>
                    <p:nvPicPr>
                      <p:cNvPr id="316462" name="Object 46">
                        <a:extLst>
                          <a:ext uri="{FF2B5EF4-FFF2-40B4-BE49-F238E27FC236}">
                            <a16:creationId xmlns:a16="http://schemas.microsoft.com/office/drawing/2014/main" id="{B89EF000-73BB-4F4E-BE36-05B52DEEE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2641600"/>
                        <a:ext cx="1333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3" name="Object 47">
            <a:extLst>
              <a:ext uri="{FF2B5EF4-FFF2-40B4-BE49-F238E27FC236}">
                <a16:creationId xmlns:a16="http://schemas.microsoft.com/office/drawing/2014/main" id="{D8A576CF-A03B-4237-8E3B-9274723F0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645603"/>
              </p:ext>
            </p:extLst>
          </p:nvPr>
        </p:nvGraphicFramePr>
        <p:xfrm>
          <a:off x="3352800" y="45212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2158920" imgH="431640" progId="Equation.DSMT4">
                  <p:embed/>
                </p:oleObj>
              </mc:Choice>
              <mc:Fallback>
                <p:oleObj name="Equation" r:id="rId10" imgW="2158920" imgH="431640" progId="Equation.DSMT4">
                  <p:embed/>
                  <p:pic>
                    <p:nvPicPr>
                      <p:cNvPr id="316463" name="Object 47">
                        <a:extLst>
                          <a:ext uri="{FF2B5EF4-FFF2-40B4-BE49-F238E27FC236}">
                            <a16:creationId xmlns:a16="http://schemas.microsoft.com/office/drawing/2014/main" id="{D8A576CF-A03B-4237-8E3B-9274723F0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212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4" name="Object 48">
            <a:extLst>
              <a:ext uri="{FF2B5EF4-FFF2-40B4-BE49-F238E27FC236}">
                <a16:creationId xmlns:a16="http://schemas.microsoft.com/office/drawing/2014/main" id="{FE0553B7-4F84-402C-940E-C355AFA73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3683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774360" imgH="253800" progId="Equation.DSMT4">
                  <p:embed/>
                </p:oleObj>
              </mc:Choice>
              <mc:Fallback>
                <p:oleObj name="Equation" r:id="rId12" imgW="774360" imgH="253800" progId="Equation.DSMT4">
                  <p:embed/>
                  <p:pic>
                    <p:nvPicPr>
                      <p:cNvPr id="316464" name="Object 48">
                        <a:extLst>
                          <a:ext uri="{FF2B5EF4-FFF2-40B4-BE49-F238E27FC236}">
                            <a16:creationId xmlns:a16="http://schemas.microsoft.com/office/drawing/2014/main" id="{FE0553B7-4F84-402C-940E-C355AFA736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683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5" name="Object 49">
            <a:extLst>
              <a:ext uri="{FF2B5EF4-FFF2-40B4-BE49-F238E27FC236}">
                <a16:creationId xmlns:a16="http://schemas.microsoft.com/office/drawing/2014/main" id="{41FE7F4F-E95E-4F6C-A9BB-6028CEEB2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9817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1041120" imgH="342720" progId="Equation.DSMT4">
                  <p:embed/>
                </p:oleObj>
              </mc:Choice>
              <mc:Fallback>
                <p:oleObj name="Equation" r:id="rId14" imgW="1041120" imgH="342720" progId="Equation.DSMT4">
                  <p:embed/>
                  <p:pic>
                    <p:nvPicPr>
                      <p:cNvPr id="316465" name="Object 49">
                        <a:extLst>
                          <a:ext uri="{FF2B5EF4-FFF2-40B4-BE49-F238E27FC236}">
                            <a16:creationId xmlns:a16="http://schemas.microsoft.com/office/drawing/2014/main" id="{41FE7F4F-E95E-4F6C-A9BB-6028CEEB2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9817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99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275D25E-97C6-45D3-BAF1-9BA627B8A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00F71EDB-8280-4454-88E4-022E0B2FB864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60483E8-4DEF-4BCA-90E0-D34B1A5F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A2CFE270-97C0-4995-98D6-BFC60CD06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E3A2FE8F-7CDE-4A81-A7FD-CFDF99CC4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5334000"/>
          </a:xfrm>
        </p:spPr>
        <p:txBody>
          <a:bodyPr/>
          <a:lstStyle/>
          <a:p>
            <a:r>
              <a:rPr lang="en-US" altLang="en-US" sz="2800" dirty="0"/>
              <a:t>So this set is a </a:t>
            </a:r>
            <a:r>
              <a:rPr lang="en-US" altLang="en-US" sz="2800" i="1" dirty="0"/>
              <a:t>subspace</a:t>
            </a:r>
            <a:r>
              <a:rPr lang="en-US" altLang="en-US" sz="2800" dirty="0"/>
              <a:t> of       and is called the </a:t>
            </a:r>
            <a:r>
              <a:rPr lang="en-US" altLang="en-US" sz="2800" b="1" dirty="0"/>
              <a:t>eigenspace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corresponding to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The eigenspace consists of the zero vector and all the eigenvectors corresponding to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Example 1:</a:t>
            </a:r>
            <a:r>
              <a:rPr lang="en-US" altLang="en-US" sz="2800" dirty="0">
                <a:cs typeface="Times New Roman" panose="02020603050405020304" pitchFamily="18" charset="0"/>
              </a:rPr>
              <a:t> Show that 7 is an eigenvalue of matrix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and find the corresponding eigenvectors.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0900" name="Object 4">
                <a:extLst>
                  <a:ext uri="{FF2B5EF4-FFF2-40B4-BE49-F238E27FC236}">
                    <a16:creationId xmlns:a16="http://schemas.microsoft.com/office/drawing/2014/main" id="{A4313A56-8B37-4357-8320-C2BE5B62E390}"/>
                  </a:ext>
                </a:extLst>
              </p:cNvPr>
              <p:cNvSpPr txBox="1"/>
              <p:nvPr/>
            </p:nvSpPr>
            <p:spPr bwMode="auto">
              <a:xfrm>
                <a:off x="4724400" y="1155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0900" name="Object 4">
                <a:extLst>
                  <a:ext uri="{FF2B5EF4-FFF2-40B4-BE49-F238E27FC236}">
                    <a16:creationId xmlns:a16="http://schemas.microsoft.com/office/drawing/2014/main" id="{A4313A56-8B37-4357-8320-C2BE5B62E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1557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EB27E3A8-12DB-495E-86A1-E72774468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" y="4787900"/>
          <a:ext cx="1841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41400" imgH="1143000" progId="Equation.DSMT4">
                  <p:embed/>
                </p:oleObj>
              </mc:Choice>
              <mc:Fallback>
                <p:oleObj name="Equation" r:id="rId4" imgW="1841400" imgH="1143000" progId="Equation.DSMT4">
                  <p:embed/>
                  <p:pic>
                    <p:nvPicPr>
                      <p:cNvPr id="720901" name="Object 5">
                        <a:extLst>
                          <a:ext uri="{FF2B5EF4-FFF2-40B4-BE49-F238E27FC236}">
                            <a16:creationId xmlns:a16="http://schemas.microsoft.com/office/drawing/2014/main" id="{EB27E3A8-12DB-495E-86A1-E72774468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787900"/>
                        <a:ext cx="1841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5967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8ED26FE-BE5F-4FC6-BF71-66D4ADA0D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801D3EFC-59A6-4726-A853-621B8AF8078B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D5D2B4D-0ABB-4163-8B77-809611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64BC4196-B5EB-426E-A625-7D994C4CE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275AD06A-06F6-46DD-B9A8-4F228118F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scalar 7 is an eigenvalue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if and only if the equation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has a nontrivial solution.</a:t>
            </a:r>
          </a:p>
          <a:p>
            <a:r>
              <a:rPr lang="en-US" altLang="en-US" sz="2800" dirty="0"/>
              <a:t>But (2) is equivalent to                      , or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(3)</a:t>
            </a:r>
          </a:p>
          <a:p>
            <a:r>
              <a:rPr lang="en-US" altLang="en-US" sz="2800" dirty="0"/>
              <a:t>To solve this homogeneous equation, form the matrix</a:t>
            </a:r>
          </a:p>
        </p:txBody>
      </p:sp>
      <p:graphicFrame>
        <p:nvGraphicFramePr>
          <p:cNvPr id="721924" name="Object 4">
            <a:extLst>
              <a:ext uri="{FF2B5EF4-FFF2-40B4-BE49-F238E27FC236}">
                <a16:creationId xmlns:a16="http://schemas.microsoft.com/office/drawing/2014/main" id="{D709BE63-31D3-467F-9EA6-CB49FE17FD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756159"/>
              </p:ext>
            </p:extLst>
          </p:nvPr>
        </p:nvGraphicFramePr>
        <p:xfrm>
          <a:off x="3670300" y="2387600"/>
          <a:ext cx="1346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346040" imgH="342720" progId="Equation.DSMT4">
                  <p:embed/>
                </p:oleObj>
              </mc:Choice>
              <mc:Fallback>
                <p:oleObj name="Equation" r:id="rId3" imgW="1346040" imgH="342720" progId="Equation.DSMT4">
                  <p:embed/>
                  <p:pic>
                    <p:nvPicPr>
                      <p:cNvPr id="721924" name="Object 4">
                        <a:extLst>
                          <a:ext uri="{FF2B5EF4-FFF2-40B4-BE49-F238E27FC236}">
                            <a16:creationId xmlns:a16="http://schemas.microsoft.com/office/drawing/2014/main" id="{D709BE63-31D3-467F-9EA6-CB49FE17FD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387600"/>
                        <a:ext cx="1346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5" name="Object 5">
            <a:extLst>
              <a:ext uri="{FF2B5EF4-FFF2-40B4-BE49-F238E27FC236}">
                <a16:creationId xmlns:a16="http://schemas.microsoft.com/office/drawing/2014/main" id="{DF7A5728-2B6D-484F-A43F-DB8CEA496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06620"/>
              </p:ext>
            </p:extLst>
          </p:nvPr>
        </p:nvGraphicFramePr>
        <p:xfrm>
          <a:off x="4235450" y="3416300"/>
          <a:ext cx="191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917360" imgH="342720" progId="Equation.DSMT4">
                  <p:embed/>
                </p:oleObj>
              </mc:Choice>
              <mc:Fallback>
                <p:oleObj name="Equation" r:id="rId5" imgW="1917360" imgH="342720" progId="Equation.DSMT4">
                  <p:embed/>
                  <p:pic>
                    <p:nvPicPr>
                      <p:cNvPr id="721925" name="Object 5">
                        <a:extLst>
                          <a:ext uri="{FF2B5EF4-FFF2-40B4-BE49-F238E27FC236}">
                            <a16:creationId xmlns:a16="http://schemas.microsoft.com/office/drawing/2014/main" id="{DF7A5728-2B6D-484F-A43F-DB8CEA4965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3416300"/>
                        <a:ext cx="1917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6" name="Object 6">
            <a:extLst>
              <a:ext uri="{FF2B5EF4-FFF2-40B4-BE49-F238E27FC236}">
                <a16:creationId xmlns:a16="http://schemas.microsoft.com/office/drawing/2014/main" id="{68000BF7-43D1-4196-A105-A48CAA319E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51697"/>
              </p:ext>
            </p:extLst>
          </p:nvPr>
        </p:nvGraphicFramePr>
        <p:xfrm>
          <a:off x="3124200" y="39116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721926" name="Object 6">
                        <a:extLst>
                          <a:ext uri="{FF2B5EF4-FFF2-40B4-BE49-F238E27FC236}">
                            <a16:creationId xmlns:a16="http://schemas.microsoft.com/office/drawing/2014/main" id="{68000BF7-43D1-4196-A105-A48CAA319E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116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1927" name="Object 7">
            <a:extLst>
              <a:ext uri="{FF2B5EF4-FFF2-40B4-BE49-F238E27FC236}">
                <a16:creationId xmlns:a16="http://schemas.microsoft.com/office/drawing/2014/main" id="{7D970EE5-1827-40DA-9B95-1BDA55ED00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105400"/>
          <a:ext cx="6108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6108480" imgH="1143000" progId="Equation.DSMT4">
                  <p:embed/>
                </p:oleObj>
              </mc:Choice>
              <mc:Fallback>
                <p:oleObj name="Equation" r:id="rId9" imgW="6108480" imgH="1143000" progId="Equation.DSMT4">
                  <p:embed/>
                  <p:pic>
                    <p:nvPicPr>
                      <p:cNvPr id="721927" name="Object 7">
                        <a:extLst>
                          <a:ext uri="{FF2B5EF4-FFF2-40B4-BE49-F238E27FC236}">
                            <a16:creationId xmlns:a16="http://schemas.microsoft.com/office/drawing/2014/main" id="{7D970EE5-1827-40DA-9B95-1BDA55ED00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05400"/>
                        <a:ext cx="6108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100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D98CC18-B3CC-443F-ADBE-DD92D88F1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E2740F0E-B9DA-437B-9F9E-7808D313F629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33D47FB-2B99-4FC6-95BD-E9B5B919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22105304-0033-4027-9436-47E2E7DBF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668AD8F8-0050-4A08-BBEA-7DC5A7667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columns of               are obviously linearly dependent, so (3) has nontrivial solutions.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To find the corresponding eigenvectors, use row operations: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general solution has the form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Each vector of this form with              is an eigenvector corresponding to          .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id="{3902FEDB-92C5-468A-A3BA-14A866802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12700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722948" name="Object 4">
                        <a:extLst>
                          <a:ext uri="{FF2B5EF4-FFF2-40B4-BE49-F238E27FC236}">
                            <a16:creationId xmlns:a16="http://schemas.microsoft.com/office/drawing/2014/main" id="{3902FEDB-92C5-468A-A3BA-14A866802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270000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2949" name="Object 5">
                <a:extLst>
                  <a:ext uri="{FF2B5EF4-FFF2-40B4-BE49-F238E27FC236}">
                    <a16:creationId xmlns:a16="http://schemas.microsoft.com/office/drawing/2014/main" id="{00140D44-6D42-44C0-B1B6-9DD4E93D79EA}"/>
                  </a:ext>
                </a:extLst>
              </p:cNvPr>
              <p:cNvSpPr txBox="1"/>
              <p:nvPr/>
            </p:nvSpPr>
            <p:spPr bwMode="auto">
              <a:xfrm>
                <a:off x="2286000" y="2895600"/>
                <a:ext cx="4521200" cy="11430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2949" name="Object 5">
                <a:extLst>
                  <a:ext uri="{FF2B5EF4-FFF2-40B4-BE49-F238E27FC236}">
                    <a16:creationId xmlns:a16="http://schemas.microsoft.com/office/drawing/2014/main" id="{00140D44-6D42-44C0-B1B6-9DD4E93D7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2895600"/>
                <a:ext cx="4521200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2950" name="Object 6">
            <a:extLst>
              <a:ext uri="{FF2B5EF4-FFF2-40B4-BE49-F238E27FC236}">
                <a16:creationId xmlns:a16="http://schemas.microsoft.com/office/drawing/2014/main" id="{E3214C0F-DCC3-4211-B2E9-3032032B0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013200"/>
          <a:ext cx="901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901440" imgH="1143000" progId="Equation.DSMT4">
                  <p:embed/>
                </p:oleObj>
              </mc:Choice>
              <mc:Fallback>
                <p:oleObj name="Equation" r:id="rId6" imgW="901440" imgH="1143000" progId="Equation.DSMT4">
                  <p:embed/>
                  <p:pic>
                    <p:nvPicPr>
                      <p:cNvPr id="722950" name="Object 6">
                        <a:extLst>
                          <a:ext uri="{FF2B5EF4-FFF2-40B4-BE49-F238E27FC236}">
                            <a16:creationId xmlns:a16="http://schemas.microsoft.com/office/drawing/2014/main" id="{E3214C0F-DCC3-4211-B2E9-3032032B0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13200"/>
                        <a:ext cx="901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1" name="Object 7">
            <a:extLst>
              <a:ext uri="{FF2B5EF4-FFF2-40B4-BE49-F238E27FC236}">
                <a16:creationId xmlns:a16="http://schemas.microsoft.com/office/drawing/2014/main" id="{F0B100CC-313A-46E4-8142-0ABFE9767E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4300" y="5283200"/>
          <a:ext cx="97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977760" imgH="482400" progId="Equation.DSMT4">
                  <p:embed/>
                </p:oleObj>
              </mc:Choice>
              <mc:Fallback>
                <p:oleObj name="Equation" r:id="rId8" imgW="977760" imgH="482400" progId="Equation.DSMT4">
                  <p:embed/>
                  <p:pic>
                    <p:nvPicPr>
                      <p:cNvPr id="722951" name="Object 7">
                        <a:extLst>
                          <a:ext uri="{FF2B5EF4-FFF2-40B4-BE49-F238E27FC236}">
                            <a16:creationId xmlns:a16="http://schemas.microsoft.com/office/drawing/2014/main" id="{F0B100CC-313A-46E4-8142-0ABFE9767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283200"/>
                        <a:ext cx="97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52" name="Object 8">
            <a:extLst>
              <a:ext uri="{FF2B5EF4-FFF2-40B4-BE49-F238E27FC236}">
                <a16:creationId xmlns:a16="http://schemas.microsoft.com/office/drawing/2014/main" id="{29664901-DB99-4056-92EA-72B8C41E9F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570230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838080" imgH="355320" progId="Equation.DSMT4">
                  <p:embed/>
                </p:oleObj>
              </mc:Choice>
              <mc:Fallback>
                <p:oleObj name="Equation" r:id="rId10" imgW="838080" imgH="355320" progId="Equation.DSMT4">
                  <p:embed/>
                  <p:pic>
                    <p:nvPicPr>
                      <p:cNvPr id="722952" name="Object 8">
                        <a:extLst>
                          <a:ext uri="{FF2B5EF4-FFF2-40B4-BE49-F238E27FC236}">
                            <a16:creationId xmlns:a16="http://schemas.microsoft.com/office/drawing/2014/main" id="{29664901-DB99-4056-92EA-72B8C41E9F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570230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1278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6A3126-AFA1-472A-81CD-C01C28A4D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4E885E6B-A589-4B99-8481-DF6212031BF9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513B464-D52E-43CD-9A15-094C569E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8921699D-5094-4CBE-820F-5DA4219C6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749923E6-A7DB-43A5-8708-E3A0532FB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257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         . An eigenvalue of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2. Find a basis for the corresponding eigenspace.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Form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row reduce the augmented matrix for                         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1F8648F0-204E-4008-A147-7011109121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1130300"/>
          <a:ext cx="262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628720" imgH="1777680" progId="Equation.DSMT4">
                  <p:embed/>
                </p:oleObj>
              </mc:Choice>
              <mc:Fallback>
                <p:oleObj name="Equation" r:id="rId3" imgW="2628720" imgH="177768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1F8648F0-204E-4008-A147-7011109121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130300"/>
                        <a:ext cx="26289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id="{272EC48E-F7CA-4EB6-8539-57D5297CD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810000"/>
          <a:ext cx="7810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810200" imgH="1777680" progId="Equation.DSMT4">
                  <p:embed/>
                </p:oleObj>
              </mc:Choice>
              <mc:Fallback>
                <p:oleObj name="Equation" r:id="rId5" imgW="7810200" imgH="1777680" progId="Equation.DSMT4">
                  <p:embed/>
                  <p:pic>
                    <p:nvPicPr>
                      <p:cNvPr id="723973" name="Object 5">
                        <a:extLst>
                          <a:ext uri="{FF2B5EF4-FFF2-40B4-BE49-F238E27FC236}">
                            <a16:creationId xmlns:a16="http://schemas.microsoft.com/office/drawing/2014/main" id="{272EC48E-F7CA-4EB6-8539-57D5297CD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10000"/>
                        <a:ext cx="7810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id="{35459E68-3B11-4240-8A6D-FAA6AACBB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58339"/>
              </p:ext>
            </p:extLst>
          </p:nvPr>
        </p:nvGraphicFramePr>
        <p:xfrm>
          <a:off x="6527800" y="5905500"/>
          <a:ext cx="218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723974" name="Object 6">
                        <a:extLst>
                          <a:ext uri="{FF2B5EF4-FFF2-40B4-BE49-F238E27FC236}">
                            <a16:creationId xmlns:a16="http://schemas.microsoft.com/office/drawing/2014/main" id="{35459E68-3B11-4240-8A6D-FAA6AACBB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5905500"/>
                        <a:ext cx="2184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070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57BBE6C-9A73-4942-AFD5-8F17808C2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B7DFA7F1-6145-44C9-BB68-D89E4FA7EDA8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7D0BDA-81E5-4C9E-83B6-AE2E992F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2831189D-5888-4D45-852C-2F227E2B1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A750A2A9-B9A4-4E13-BFA2-A04E034C4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At this point, it is clear that 2 is indeed an eigenvalue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because the equation                        has free variables.</a:t>
            </a:r>
          </a:p>
          <a:p>
            <a:r>
              <a:rPr lang="en-US" altLang="en-US" sz="2800" dirty="0"/>
              <a:t>The general solution is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free.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FB96A6D8-9E2C-4338-847E-5D66FEADF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143000"/>
          <a:ext cx="4876800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435280" imgH="1777680" progId="Equation.DSMT4">
                  <p:embed/>
                </p:oleObj>
              </mc:Choice>
              <mc:Fallback>
                <p:oleObj name="Equation" r:id="rId3" imgW="5435280" imgH="177768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FB96A6D8-9E2C-4338-847E-5D66FEADF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4876800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id="{6AD1E1AE-0F8D-4156-B69A-01413302C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71371"/>
              </p:ext>
            </p:extLst>
          </p:nvPr>
        </p:nvGraphicFramePr>
        <p:xfrm>
          <a:off x="4610100" y="3200400"/>
          <a:ext cx="1981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184120" imgH="431640" progId="Equation.DSMT4">
                  <p:embed/>
                </p:oleObj>
              </mc:Choice>
              <mc:Fallback>
                <p:oleObj name="Equation" r:id="rId5" imgW="2184120" imgH="431640" progId="Equation.DSMT4">
                  <p:embed/>
                  <p:pic>
                    <p:nvPicPr>
                      <p:cNvPr id="724997" name="Object 5">
                        <a:extLst>
                          <a:ext uri="{FF2B5EF4-FFF2-40B4-BE49-F238E27FC236}">
                            <a16:creationId xmlns:a16="http://schemas.microsoft.com/office/drawing/2014/main" id="{6AD1E1AE-0F8D-4156-B69A-01413302C3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200400"/>
                        <a:ext cx="1981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id="{44FCA368-68D3-4A89-B822-4761ECBF3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516438"/>
          <a:ext cx="38100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4000320" imgH="1777680" progId="Equation.DSMT4">
                  <p:embed/>
                </p:oleObj>
              </mc:Choice>
              <mc:Fallback>
                <p:oleObj name="Equation" r:id="rId7" imgW="4000320" imgH="1777680" progId="Equation.DSMT4">
                  <p:embed/>
                  <p:pic>
                    <p:nvPicPr>
                      <p:cNvPr id="724998" name="Object 6">
                        <a:extLst>
                          <a:ext uri="{FF2B5EF4-FFF2-40B4-BE49-F238E27FC236}">
                            <a16:creationId xmlns:a16="http://schemas.microsoft.com/office/drawing/2014/main" id="{44FCA368-68D3-4A89-B822-4761ECBF3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16438"/>
                        <a:ext cx="38100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3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1600B6-AA21-4B7A-988E-64FAA6052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9B673866-AD07-48ED-932B-C9EF5B365DDA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40453B3-CEC5-48B8-A9C4-1A50BB83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08F378AB-65EA-4FFF-8604-A05C51110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6020" name="Rectangle 4">
            <a:extLst>
              <a:ext uri="{FF2B5EF4-FFF2-40B4-BE49-F238E27FC236}">
                <a16:creationId xmlns:a16="http://schemas.microsoft.com/office/drawing/2014/main" id="{AB9CDB61-4760-4DA0-B965-26CB6255C2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229600" cy="5181600"/>
          </a:xfrm>
        </p:spPr>
        <p:txBody>
          <a:bodyPr/>
          <a:lstStyle/>
          <a:p>
            <a:r>
              <a:rPr lang="en-US" altLang="en-US" sz="2800" dirty="0"/>
              <a:t>The eigenspace, shown in the following figure, is a two-dimensional subspace of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>
              <a:spcBef>
                <a:spcPts val="3000"/>
              </a:spcBef>
            </a:pPr>
            <a:r>
              <a:rPr lang="en-US" altLang="en-US" sz="2800" dirty="0"/>
              <a:t>A basis is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6022" name="Object 6">
                <a:extLst>
                  <a:ext uri="{FF2B5EF4-FFF2-40B4-BE49-F238E27FC236}">
                    <a16:creationId xmlns:a16="http://schemas.microsoft.com/office/drawing/2014/main" id="{044EA2F0-32BB-4160-BFB2-B35581B0227B}"/>
                  </a:ext>
                </a:extLst>
              </p:cNvPr>
              <p:cNvSpPr txBox="1"/>
              <p:nvPr/>
            </p:nvSpPr>
            <p:spPr bwMode="auto">
              <a:xfrm>
                <a:off x="5105400" y="15875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6022" name="Object 6">
                <a:extLst>
                  <a:ext uri="{FF2B5EF4-FFF2-40B4-BE49-F238E27FC236}">
                    <a16:creationId xmlns:a16="http://schemas.microsoft.com/office/drawing/2014/main" id="{044EA2F0-32BB-4160-BFB2-B35581B0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5875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6023" name="Object 7">
            <a:extLst>
              <a:ext uri="{FF2B5EF4-FFF2-40B4-BE49-F238E27FC236}">
                <a16:creationId xmlns:a16="http://schemas.microsoft.com/office/drawing/2014/main" id="{7A4401DF-912D-41F4-9535-B60F55C14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996016"/>
              </p:ext>
            </p:extLst>
          </p:nvPr>
        </p:nvGraphicFramePr>
        <p:xfrm>
          <a:off x="2416366" y="4886898"/>
          <a:ext cx="1731818" cy="159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1981080" imgH="1828800" progId="Equation.DSMT4">
                  <p:embed/>
                </p:oleObj>
              </mc:Choice>
              <mc:Fallback>
                <p:oleObj name="Equation" r:id="rId4" imgW="1981080" imgH="1828800" progId="Equation.DSMT4">
                  <p:embed/>
                  <p:pic>
                    <p:nvPicPr>
                      <p:cNvPr id="726023" name="Object 7">
                        <a:extLst>
                          <a:ext uri="{FF2B5EF4-FFF2-40B4-BE49-F238E27FC236}">
                            <a16:creationId xmlns:a16="http://schemas.microsoft.com/office/drawing/2014/main" id="{7A4401DF-912D-41F4-9535-B60F55C148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66" y="4886898"/>
                        <a:ext cx="1731818" cy="159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6042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2133600"/>
            <a:ext cx="5483225" cy="267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070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6405C8E-EF04-4FC9-BDEF-14C9B9C7A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5.1- </a:t>
            </a:r>
            <a:fld id="{A9275772-0F91-4F1E-B445-7B9CC459619E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D07E7-9EB8-43A8-BB42-75A72EE3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52A19E80-F5DF-41FD-B355-AB45D1B0D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EIGENVECTORS AND EIGENVALUES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326DBE56-4457-4B20-AED1-C8C11EE0C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b="1" dirty="0"/>
              <a:t>Theorem 1:</a:t>
            </a:r>
            <a:r>
              <a:rPr lang="en-US" altLang="en-US" sz="2800" dirty="0"/>
              <a:t> The eigenvalues of a triangular matrix are the entries on its main diagonal.</a:t>
            </a:r>
          </a:p>
          <a:p>
            <a:r>
              <a:rPr lang="en-US" altLang="en-US" sz="2800" b="1" dirty="0"/>
              <a:t>Proof:</a:t>
            </a:r>
            <a:r>
              <a:rPr lang="en-US" altLang="en-US" sz="2800" dirty="0"/>
              <a:t> For simplicity, consider the          case.</a:t>
            </a:r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upper triangular, the             has the form</a:t>
            </a:r>
          </a:p>
          <a:p>
            <a:endParaRPr lang="en-US" altLang="en-US" sz="2800" dirty="0"/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280FB08F-45D8-442C-8645-1F4AEBDB43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2159000"/>
          <a:ext cx="71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11000" imgH="342720" progId="Equation.DSMT4">
                  <p:embed/>
                </p:oleObj>
              </mc:Choice>
              <mc:Fallback>
                <p:oleObj name="Equation" r:id="rId3" imgW="711000" imgH="34272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280FB08F-45D8-442C-8645-1F4AEBDB43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2159000"/>
                        <a:ext cx="71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CD7322B6-AE3C-475A-B6E5-706FAF2C0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2667000"/>
          <a:ext cx="104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41120" imgH="342720" progId="Equation.DSMT4">
                  <p:embed/>
                </p:oleObj>
              </mc:Choice>
              <mc:Fallback>
                <p:oleObj name="Equation" r:id="rId5" imgW="1041120" imgH="34272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CD7322B6-AE3C-475A-B6E5-706FAF2C0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2667000"/>
                        <a:ext cx="104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0" name="Object 6">
            <a:extLst>
              <a:ext uri="{FF2B5EF4-FFF2-40B4-BE49-F238E27FC236}">
                <a16:creationId xmlns:a16="http://schemas.microsoft.com/office/drawing/2014/main" id="{6FE51567-764E-4EC6-8575-C8EE8E535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48000"/>
          <a:ext cx="5715000" cy="351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5981400" imgH="3682800" progId="Equation.DSMT4">
                  <p:embed/>
                </p:oleObj>
              </mc:Choice>
              <mc:Fallback>
                <p:oleObj name="Equation" r:id="rId7" imgW="5981400" imgH="3682800" progId="Equation.DSMT4">
                  <p:embed/>
                  <p:pic>
                    <p:nvPicPr>
                      <p:cNvPr id="728070" name="Object 6">
                        <a:extLst>
                          <a:ext uri="{FF2B5EF4-FFF2-40B4-BE49-F238E27FC236}">
                            <a16:creationId xmlns:a16="http://schemas.microsoft.com/office/drawing/2014/main" id="{6FE51567-764E-4EC6-8575-C8EE8E535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5715000" cy="351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99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14187</TotalTime>
  <Words>914</Words>
  <Application>Microsoft Office PowerPoint</Application>
  <PresentationFormat>On-screen Show (4:3)</PresentationFormat>
  <Paragraphs>126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Eigenvalues and Eigenvectors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EIGENVALUES</vt:lpstr>
      <vt:lpstr>EIGENVECTORS AND DIFFERENCE EQUATIONS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1057</cp:revision>
  <dcterms:created xsi:type="dcterms:W3CDTF">2005-10-22T18:34:54Z</dcterms:created>
  <dcterms:modified xsi:type="dcterms:W3CDTF">2022-03-03T01:38:06Z</dcterms:modified>
</cp:coreProperties>
</file>