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60"/>
  </p:normalViewPr>
  <p:slideViewPr>
    <p:cSldViewPr showGuides="1">
      <p:cViewPr>
        <p:scale>
          <a:sx n="80" d="100"/>
          <a:sy n="80" d="100"/>
        </p:scale>
        <p:origin x="-150" y="22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10/27/2020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38B756A-62EE-4351-A30E-1A7F7B752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64ADD-8C65-43E3-9512-0EDBC83556A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93BB2A2B-4280-4492-910B-1FAD235D3F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4E54BEB5-01F7-437E-ABA8-C63D6E2E6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xmlns="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xmlns="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5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xmlns="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5.2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xmlns="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xmlns="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xmlns="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xmlns="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xmlns="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5.2-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5.2-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xmlns="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xmlns="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xmlns="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717CCF63-8763-4566-B251-0DE02617BB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2CB4F893-827D-4F5A-88EC-9093CC3060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CHARACTERISTIC EQUATION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Copyright © 2021 Pearson Education, Inc.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4228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2E98D899-B509-4744-A69D-41548E68B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5.2- </a:t>
            </a:r>
            <a:fld id="{5B1805BD-C291-48B4-8FE9-7F69D63211D9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5450D52-E42B-40F7-9E61-664580F4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 dirty="0"/>
          </a:p>
        </p:txBody>
      </p:sp>
      <p:sp>
        <p:nvSpPr>
          <p:cNvPr id="745474" name="Rectangle 2">
            <a:extLst>
              <a:ext uri="{FF2B5EF4-FFF2-40B4-BE49-F238E27FC236}">
                <a16:creationId xmlns:a16="http://schemas.microsoft.com/office/drawing/2014/main" xmlns="" id="{A4094CF4-6FA3-4BBF-A6F4-0658973DB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SIMILARITY</a:t>
            </a:r>
          </a:p>
        </p:txBody>
      </p:sp>
      <p:sp>
        <p:nvSpPr>
          <p:cNvPr id="745475" name="Rectangle 3">
            <a:extLst>
              <a:ext uri="{FF2B5EF4-FFF2-40B4-BE49-F238E27FC236}">
                <a16:creationId xmlns:a16="http://schemas.microsoft.com/office/drawing/2014/main" xmlns="" id="{0C9CCF5E-EEB9-460A-A7A4-E97A53AF6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Theorem 4:</a:t>
            </a:r>
            <a:r>
              <a:rPr lang="en-US" altLang="en-US" sz="2800" dirty="0"/>
              <a:t> If          matrices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similar, then they have the same characteristic polynomial and hence the same eigenvalues (with the same multiplicities).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If                    </a:t>
            </a:r>
            <a:r>
              <a:rPr lang="en-US" altLang="en-US" sz="2800" dirty="0" smtClean="0"/>
              <a:t>, </a:t>
            </a:r>
            <a:r>
              <a:rPr lang="en-US" altLang="en-US" sz="2800" dirty="0"/>
              <a:t>then,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Using the multiplicative property (b) in Theorem (3), we compute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</a:t>
            </a:r>
            <a:r>
              <a:rPr lang="en-US" altLang="en-US" sz="2800" dirty="0" smtClean="0"/>
              <a:t>(</a:t>
            </a:r>
            <a:r>
              <a:rPr lang="en-US" altLang="en-US" sz="2800" dirty="0"/>
              <a:t>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45476" name="Object 4">
            <a:extLst>
              <a:ext uri="{FF2B5EF4-FFF2-40B4-BE49-F238E27FC236}">
                <a16:creationId xmlns:a16="http://schemas.microsoft.com/office/drawing/2014/main" xmlns="" id="{CAF0EF22-03CF-4AE2-9CBC-BAA10F99D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2827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827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7" name="Object 5">
            <a:extLst>
              <a:ext uri="{FF2B5EF4-FFF2-40B4-BE49-F238E27FC236}">
                <a16:creationId xmlns:a16="http://schemas.microsoft.com/office/drawing/2014/main" xmlns="" id="{14105F5C-5496-4F5F-878B-C97453E21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11906"/>
              </p:ext>
            </p:extLst>
          </p:nvPr>
        </p:nvGraphicFramePr>
        <p:xfrm>
          <a:off x="2235200" y="2844800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5" imgW="1638000" imgH="368280" progId="Equation.DSMT4">
                  <p:embed/>
                </p:oleObj>
              </mc:Choice>
              <mc:Fallback>
                <p:oleObj name="Equation" r:id="rId5" imgW="1638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844800"/>
                        <a:ext cx="163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8" name="Object 6">
            <a:extLst>
              <a:ext uri="{FF2B5EF4-FFF2-40B4-BE49-F238E27FC236}">
                <a16:creationId xmlns:a16="http://schemas.microsoft.com/office/drawing/2014/main" xmlns="" id="{EE083BED-8BFC-4055-94DA-07AC559EB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153607"/>
              </p:ext>
            </p:extLst>
          </p:nvPr>
        </p:nvGraphicFramePr>
        <p:xfrm>
          <a:off x="617538" y="3440113"/>
          <a:ext cx="7997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7" imgW="8356320" imgH="457200" progId="Equation.DSMT4">
                  <p:embed/>
                </p:oleObj>
              </mc:Choice>
              <mc:Fallback>
                <p:oleObj name="Equation" r:id="rId7" imgW="8356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3440113"/>
                        <a:ext cx="79978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9" name="Object 7">
            <a:extLst>
              <a:ext uri="{FF2B5EF4-FFF2-40B4-BE49-F238E27FC236}">
                <a16:creationId xmlns:a16="http://schemas.microsoft.com/office/drawing/2014/main" xmlns="" id="{CD760CF3-0996-48A4-A2F8-0E7B762B09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02040"/>
              </p:ext>
            </p:extLst>
          </p:nvPr>
        </p:nvGraphicFramePr>
        <p:xfrm>
          <a:off x="1111250" y="5060950"/>
          <a:ext cx="6057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9" imgW="6057720" imgH="1155600" progId="Equation.DSMT4">
                  <p:embed/>
                </p:oleObj>
              </mc:Choice>
              <mc:Fallback>
                <p:oleObj name="Equation" r:id="rId9" imgW="605772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5060950"/>
                        <a:ext cx="60579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652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84C3D7ED-4669-4F31-9A9D-06F9A4D5AC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5.2- </a:t>
            </a:r>
            <a:fld id="{1AC739A6-3028-462C-A29E-8CC407902E1F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2ADA9E5-C2EC-4BD0-8C8E-3BAE5DBD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6498" name="Rectangle 2">
            <a:extLst>
              <a:ext uri="{FF2B5EF4-FFF2-40B4-BE49-F238E27FC236}">
                <a16:creationId xmlns:a16="http://schemas.microsoft.com/office/drawing/2014/main" xmlns="" id="{55DB1CB1-78BD-4505-B13D-35FEFDF7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SIMILARITY</a:t>
            </a:r>
          </a:p>
        </p:txBody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xmlns="" id="{4DC7FF3A-B972-4471-9EDF-ECB5603CF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76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Since                                                                  </a:t>
            </a:r>
            <a:r>
              <a:rPr lang="en-US" altLang="en-US" sz="2800" dirty="0" smtClean="0"/>
              <a:t>, </a:t>
            </a:r>
            <a:r>
              <a:rPr lang="en-US" altLang="en-US" sz="2800" dirty="0"/>
              <a:t>we </a:t>
            </a:r>
            <a:endParaRPr lang="en-US" alt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see </a:t>
            </a:r>
            <a:r>
              <a:rPr lang="en-US" altLang="en-US" sz="2800" dirty="0"/>
              <a:t>from equation (1) that                                            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marL="609600" indent="-6096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b="1" dirty="0"/>
              <a:t>Warnings: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The matrices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and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are not similar even though they have the same eigenvalues.  </a:t>
            </a:r>
          </a:p>
        </p:txBody>
      </p:sp>
      <p:graphicFrame>
        <p:nvGraphicFramePr>
          <p:cNvPr id="746500" name="Object 4">
            <a:extLst>
              <a:ext uri="{FF2B5EF4-FFF2-40B4-BE49-F238E27FC236}">
                <a16:creationId xmlns:a16="http://schemas.microsoft.com/office/drawing/2014/main" xmlns="" id="{5360E4F4-034D-4A18-AE9A-2C5DE10E7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93123"/>
              </p:ext>
            </p:extLst>
          </p:nvPr>
        </p:nvGraphicFramePr>
        <p:xfrm>
          <a:off x="1882890" y="1447800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5689440" imgH="457200" progId="Equation.DSMT4">
                  <p:embed/>
                </p:oleObj>
              </mc:Choice>
              <mc:Fallback>
                <p:oleObj name="Equation" r:id="rId3" imgW="5689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890" y="1447800"/>
                        <a:ext cx="568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1" name="Object 5">
            <a:extLst>
              <a:ext uri="{FF2B5EF4-FFF2-40B4-BE49-F238E27FC236}">
                <a16:creationId xmlns:a16="http://schemas.microsoft.com/office/drawing/2014/main" xmlns="" id="{72E3D6FF-59A7-4CBA-A453-382FC5B8B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160087"/>
              </p:ext>
            </p:extLst>
          </p:nvPr>
        </p:nvGraphicFramePr>
        <p:xfrm>
          <a:off x="4829500" y="1946820"/>
          <a:ext cx="377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5" imgW="3771720" imgH="419040" progId="Equation.DSMT4">
                  <p:embed/>
                </p:oleObj>
              </mc:Choice>
              <mc:Fallback>
                <p:oleObj name="Equation" r:id="rId5" imgW="3771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500" y="1946820"/>
                        <a:ext cx="377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2" name="Object 6">
            <a:extLst>
              <a:ext uri="{FF2B5EF4-FFF2-40B4-BE49-F238E27FC236}">
                <a16:creationId xmlns:a16="http://schemas.microsoft.com/office/drawing/2014/main" xmlns="" id="{446EC842-FB52-4846-BB4D-1FD4EAE51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60800"/>
          <a:ext cx="11430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7" imgW="1180800" imgH="1143000" progId="Equation.DSMT4">
                  <p:embed/>
                </p:oleObj>
              </mc:Choice>
              <mc:Fallback>
                <p:oleObj name="Equation" r:id="rId7" imgW="11808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0800"/>
                        <a:ext cx="11430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3" name="Object 7">
            <a:extLst>
              <a:ext uri="{FF2B5EF4-FFF2-40B4-BE49-F238E27FC236}">
                <a16:creationId xmlns:a16="http://schemas.microsoft.com/office/drawing/2014/main" xmlns="" id="{3CA8E6DA-2508-457E-9CAF-1E00F85BF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29810"/>
              </p:ext>
            </p:extLst>
          </p:nvPr>
        </p:nvGraphicFramePr>
        <p:xfrm>
          <a:off x="4876800" y="3860800"/>
          <a:ext cx="11430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9" imgW="1180800" imgH="1143000" progId="Equation.DSMT4">
                  <p:embed/>
                </p:oleObj>
              </mc:Choice>
              <mc:Fallback>
                <p:oleObj name="Equation" r:id="rId9" imgW="11808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60800"/>
                        <a:ext cx="11430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0110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E111D80D-4EA9-4BBE-8B16-74D421875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5.2- </a:t>
            </a:r>
            <a:fld id="{2CAE3111-DF58-40FC-A8E4-2AE2788E64F2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3053D5B-C1E7-44A4-A02C-CEC33465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7522" name="Rectangle 2">
            <a:extLst>
              <a:ext uri="{FF2B5EF4-FFF2-40B4-BE49-F238E27FC236}">
                <a16:creationId xmlns:a16="http://schemas.microsoft.com/office/drawing/2014/main" xmlns="" id="{C8D32A39-8565-44BC-841E-B10B3A4D5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SIMILARITY</a:t>
            </a:r>
          </a:p>
        </p:txBody>
      </p:sp>
      <p:sp>
        <p:nvSpPr>
          <p:cNvPr id="747523" name="Rectangle 3">
            <a:extLst>
              <a:ext uri="{FF2B5EF4-FFF2-40B4-BE49-F238E27FC236}">
                <a16:creationId xmlns:a16="http://schemas.microsoft.com/office/drawing/2014/main" xmlns="" id="{ED82451A-E566-4B84-80FD-52CAA2926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rabicPeriod" startAt="2"/>
            </a:pPr>
            <a:r>
              <a:rPr lang="en-US" altLang="en-US" sz="2800" dirty="0"/>
              <a:t>Similarity is not the same as row equivalence. (If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row equivalent to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then               for </a:t>
            </a:r>
            <a:r>
              <a:rPr lang="en-US" altLang="en-US" sz="2800" dirty="0"/>
              <a:t>some invertible matrix </a:t>
            </a:r>
            <a:r>
              <a:rPr lang="en-US" altLang="en-US" sz="2800" i="1" dirty="0"/>
              <a:t>E </a:t>
            </a:r>
            <a:r>
              <a:rPr lang="en-US" altLang="en-US" sz="2800" dirty="0"/>
              <a:t>). Row operations on a matrix usually change its eigenvalues.</a:t>
            </a:r>
          </a:p>
        </p:txBody>
      </p:sp>
      <p:graphicFrame>
        <p:nvGraphicFramePr>
          <p:cNvPr id="747524" name="Object 4">
            <a:extLst>
              <a:ext uri="{FF2B5EF4-FFF2-40B4-BE49-F238E27FC236}">
                <a16:creationId xmlns:a16="http://schemas.microsoft.com/office/drawing/2014/main" xmlns="" id="{D67C425F-FB8E-425B-A5FF-208D2A070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75569"/>
              </p:ext>
            </p:extLst>
          </p:nvPr>
        </p:nvGraphicFramePr>
        <p:xfrm>
          <a:off x="6689725" y="2137760"/>
          <a:ext cx="107156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130040" imgH="317160" progId="Equation.DSMT4">
                  <p:embed/>
                </p:oleObj>
              </mc:Choice>
              <mc:Fallback>
                <p:oleObj name="Equation" r:id="rId3" imgW="1130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2137760"/>
                        <a:ext cx="107156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391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</a:t>
            </a:r>
            <a:r>
              <a:rPr lang="en-US" altLang="en-US" sz="1200" dirty="0" smtClean="0">
                <a:latin typeface="Arial" panose="020B0604020202020204" pitchFamily="34" charset="0"/>
              </a:rPr>
              <a:t>5.2-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5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REVIEW OF DETERMINANTS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36700"/>
                <a:ext cx="8534400" cy="4996804"/>
              </a:xfrm>
            </p:spPr>
            <p:txBody>
              <a:bodyPr/>
              <a:lstStyle/>
              <a:p>
                <a:pPr eaLnBrk="1" hangingPunct="1">
                  <a:spcBef>
                    <a:spcPts val="1800"/>
                  </a:spcBef>
                </a:pPr>
                <a:r>
                  <a:rPr lang="en-US" altLang="en-US" sz="2700" dirty="0" smtClean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be a 2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2 matrix, 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 =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              . The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determinant </a:t>
                </a:r>
              </a:p>
              <a:p>
                <a:pPr marL="0" indent="0" eaLnBrk="1" hangingPunct="1">
                  <a:spcBef>
                    <a:spcPts val="1800"/>
                  </a:spcBef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   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is given by                            .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en-US" sz="2800" dirty="0">
                    <a:cs typeface="Times New Roman" panose="02020603050405020304" pitchFamily="18" charset="0"/>
                  </a:rPr>
                  <a:t>The matrix      is formed from the matrix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by removing the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-th row and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j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-th column of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A.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Then </a:t>
                </a:r>
              </a:p>
              <a:p>
                <a:pPr marL="0" indent="0"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800" i="1" dirty="0" smtClean="0"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en-US" sz="2800" i="1" baseline="-25000" dirty="0" smtClean="0">
                        <a:cs typeface="Times New Roman" panose="02020603050405020304" pitchFamily="18" charset="0"/>
                      </a:rPr>
                      <m:t>ij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2800" b="0" i="1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2800" b="0" i="1" baseline="14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800" b="0" i="1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en-US" sz="2800" b="0" i="1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m:rPr>
                        <m:nor/>
                      </m:rP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800" b="0" i="1" dirty="0" smtClean="0"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en-US" sz="2800" i="1" baseline="-25000" dirty="0" smtClean="0">
                        <a:cs typeface="Times New Roman" panose="02020603050405020304" pitchFamily="18" charset="0"/>
                      </a:rPr>
                      <m:t>ij</m:t>
                    </m:r>
                  </m:oMath>
                </a14:m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en-US" sz="2800" dirty="0">
                    <a:cs typeface="Times New Roman" panose="02020603050405020304" pitchFamily="18" charset="0"/>
                  </a:rPr>
                  <a:t>The expansion across the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i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th row is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b="0" i="1" baseline="-25000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b="0" i="1" baseline="-25000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altLang="en-US" i="1" dirty="0"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</m:oMath>
                </a14:m>
                <a:endParaRPr lang="en-US" altLang="en-US" sz="3600" dirty="0">
                  <a:cs typeface="Times New Roman" panose="02020603050405020304" pitchFamily="18" charset="0"/>
                </a:endParaRPr>
              </a:p>
              <a:p>
                <a:r>
                  <a:rPr lang="en-US" altLang="en-US" sz="2800" dirty="0">
                    <a:cs typeface="Times New Roman" panose="02020603050405020304" pitchFamily="18" charset="0"/>
                  </a:rPr>
                  <a:t>The cofactor expansion down the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j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th column is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800" i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det</m:t>
                      </m:r>
                      <m:r>
                        <a:rPr lang="en-US" altLang="en-US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sz="28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8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m:rPr>
                          <m:nor/>
                        </m:rPr>
                        <a:rPr lang="en-US" altLang="en-US" i="1" dirty="0"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en-US" sz="28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8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sz="28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8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m:rPr>
                          <m:nor/>
                        </m:rPr>
                        <a:rPr lang="en-US" altLang="en-US" i="1" dirty="0"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en-US" sz="28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8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en-US" b="0" i="1" baseline="-25000" smtClean="0">
                          <a:latin typeface="Cambria Math"/>
                          <a:cs typeface="Times New Roman" panose="02020603050405020304" pitchFamily="18" charset="0"/>
                        </a:rPr>
                        <m:t>𝑛𝑗</m:t>
                      </m:r>
                      <m:r>
                        <m:rPr>
                          <m:nor/>
                        </m:rPr>
                        <a:rPr lang="en-US" altLang="en-US" i="1" dirty="0"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en-US" sz="28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en-US" sz="2800" i="1" baseline="-25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altLang="en-US" i="1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     </a:t>
                </a: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36700"/>
                <a:ext cx="8534400" cy="4996804"/>
              </a:xfrm>
              <a:blipFill rotWithShape="1">
                <a:blip r:embed="rId4"/>
                <a:stretch>
                  <a:fillRect l="-1214" t="-1098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F8DEE16E-9AB8-4AB9-8142-3ED5EC177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483006"/>
              </p:ext>
            </p:extLst>
          </p:nvPr>
        </p:nvGraphicFramePr>
        <p:xfrm>
          <a:off x="4826000" y="1320800"/>
          <a:ext cx="125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1257120" imgH="888840" progId="Equation.DSMT4">
                  <p:embed/>
                </p:oleObj>
              </mc:Choice>
              <mc:Fallback>
                <p:oleObj name="Equation" r:id="rId7" imgW="1257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6000" y="1320800"/>
                        <a:ext cx="12573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A5491D03-D26E-4F81-A5C2-0010688AB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0" y="3098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26000" y="3098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E8A35050-9791-4010-80D8-504EAC74A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09475"/>
              </p:ext>
            </p:extLst>
          </p:nvPr>
        </p:nvGraphicFramePr>
        <p:xfrm>
          <a:off x="3136900" y="2271815"/>
          <a:ext cx="234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1" imgW="2349360" imgH="380880" progId="Equation.DSMT4">
                  <p:embed/>
                </p:oleObj>
              </mc:Choice>
              <mc:Fallback>
                <p:oleObj name="Equation" r:id="rId11" imgW="2349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6900" y="2271815"/>
                        <a:ext cx="234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361965C-15BC-4683-A369-214685DB7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41611"/>
              </p:ext>
            </p:extLst>
          </p:nvPr>
        </p:nvGraphicFramePr>
        <p:xfrm>
          <a:off x="2560168" y="27686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3" imgW="330120" imgH="431640" progId="Equation.DSMT4">
                  <p:embed/>
                </p:oleObj>
              </mc:Choice>
              <mc:Fallback>
                <p:oleObj name="Equation" r:id="rId13" imgW="330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60168" y="2768600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440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32B03463-8FC4-49E4-A4C2-2B364190F4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5.2- </a:t>
            </a:r>
            <a:fld id="{80FF2AC5-4406-426C-9598-0A75696DEC8C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44C2C1CE-2C56-474F-B663-EF76EDB8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xmlns="" id="{89DEAD23-6284-4FBB-B2CC-9471A2509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OF DETERMINANTS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xmlns="" id="{0DCA0A86-CBCA-4D30-8ABF-CB345C4D5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  <a:noFill/>
        </p:spPr>
        <p:txBody>
          <a:bodyPr/>
          <a:lstStyle/>
          <a:p>
            <a:pPr marL="609600" indent="-609600"/>
            <a:r>
              <a:rPr lang="en-US" altLang="en-US" sz="2800" b="1" dirty="0"/>
              <a:t>Theorem 3:</a:t>
            </a:r>
            <a:r>
              <a:rPr lang="en-US" altLang="en-US" sz="2800" dirty="0"/>
              <a:t> </a:t>
            </a:r>
            <a:r>
              <a:rPr lang="en-US" altLang="en-US" sz="2800" b="1" dirty="0"/>
              <a:t>Properties of Determinants</a:t>
            </a:r>
          </a:p>
          <a:p>
            <a:pPr marL="0" indent="0">
              <a:buNone/>
            </a:pPr>
            <a:r>
              <a:rPr lang="en-US" altLang="en-US" sz="2800" dirty="0"/>
              <a:t>      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be          </a:t>
            </a:r>
            <a:r>
              <a:rPr lang="en-US" altLang="en-US" sz="2800" dirty="0" smtClean="0"/>
              <a:t>matrices</a:t>
            </a:r>
            <a:r>
              <a:rPr lang="en-US" altLang="en-US" sz="2800" dirty="0"/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 if and only if det          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            .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sz="2800" dirty="0"/>
              <a:t>If </a:t>
            </a:r>
            <a:r>
              <a:rPr lang="en-US" sz="2800" i="1" dirty="0"/>
              <a:t>A</a:t>
            </a:r>
            <a:r>
              <a:rPr lang="en-US" sz="2800" dirty="0"/>
              <a:t> is triangular, then det </a:t>
            </a:r>
            <a:r>
              <a:rPr lang="en-US" sz="2800" i="1" dirty="0"/>
              <a:t>A</a:t>
            </a:r>
            <a:r>
              <a:rPr lang="en-US" sz="2800" dirty="0"/>
              <a:t> is the product of the entries on the main diagonal</a:t>
            </a:r>
          </a:p>
        </p:txBody>
      </p:sp>
      <p:graphicFrame>
        <p:nvGraphicFramePr>
          <p:cNvPr id="738309" name="Object 5">
            <a:extLst>
              <a:ext uri="{FF2B5EF4-FFF2-40B4-BE49-F238E27FC236}">
                <a16:creationId xmlns:a16="http://schemas.microsoft.com/office/drawing/2014/main" xmlns="" id="{7D0BBB28-A631-43AE-B83B-540009867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503154"/>
              </p:ext>
            </p:extLst>
          </p:nvPr>
        </p:nvGraphicFramePr>
        <p:xfrm>
          <a:off x="3353403" y="1823053"/>
          <a:ext cx="723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403" y="1823053"/>
                        <a:ext cx="723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0" name="Object 6">
            <a:extLst>
              <a:ext uri="{FF2B5EF4-FFF2-40B4-BE49-F238E27FC236}">
                <a16:creationId xmlns:a16="http://schemas.microsoft.com/office/drawing/2014/main" xmlns="" id="{DC86535C-82D6-4A4E-BB5A-166AE268C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76626"/>
              </p:ext>
            </p:extLst>
          </p:nvPr>
        </p:nvGraphicFramePr>
        <p:xfrm>
          <a:off x="6512910" y="2264760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850680" imgH="330120" progId="Equation.DSMT4">
                  <p:embed/>
                </p:oleObj>
              </mc:Choice>
              <mc:Fallback>
                <p:oleObj name="Equation" r:id="rId5" imgW="850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910" y="2264760"/>
                        <a:ext cx="850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1" name="Object 7">
            <a:extLst>
              <a:ext uri="{FF2B5EF4-FFF2-40B4-BE49-F238E27FC236}">
                <a16:creationId xmlns:a16="http://schemas.microsoft.com/office/drawing/2014/main" xmlns="" id="{389C0BC9-9F54-41D3-A480-EBEBFC220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465408"/>
              </p:ext>
            </p:extLst>
          </p:nvPr>
        </p:nvGraphicFramePr>
        <p:xfrm>
          <a:off x="1981200" y="2749550"/>
          <a:ext cx="321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7" imgW="3213000" imgH="368280" progId="Equation.DSMT4">
                  <p:embed/>
                </p:oleObj>
              </mc:Choice>
              <mc:Fallback>
                <p:oleObj name="Equation" r:id="rId7" imgW="3213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9550"/>
                        <a:ext cx="3213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2" name="Object 8">
            <a:extLst>
              <a:ext uri="{FF2B5EF4-FFF2-40B4-BE49-F238E27FC236}">
                <a16:creationId xmlns:a16="http://schemas.microsoft.com/office/drawing/2014/main" xmlns="" id="{01F10E73-C359-475F-A0B4-F94B117DA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25472"/>
              </p:ext>
            </p:extLst>
          </p:nvPr>
        </p:nvGraphicFramePr>
        <p:xfrm>
          <a:off x="2000250" y="3175000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9" imgW="2057400" imgH="406080" progId="Equation.DSMT4">
                  <p:embed/>
                </p:oleObj>
              </mc:Choice>
              <mc:Fallback>
                <p:oleObj name="Equation" r:id="rId9" imgW="2057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175000"/>
                        <a:ext cx="205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790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7D660762-DFB1-4E0D-A344-AA3C9F616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5.2- </a:t>
            </a:r>
            <a:fld id="{7D5B6E70-E86D-4C73-8BE8-2D39635AB2CF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00AF2994-0C1A-4DE9-8A0F-C5691E4C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xmlns="" id="{93A23754-8A8E-46D1-A267-22E3D56BC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CHARACTERISTIC EQUATION</a:t>
            </a:r>
          </a:p>
        </p:txBody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xmlns="" id="{AA820313-6B14-4614-87CF-3990CE4B3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 scalar </a:t>
            </a:r>
            <a:r>
              <a:rPr lang="en-US" altLang="en-US" sz="2800" dirty="0" smtClean="0"/>
              <a:t>equation                            is </a:t>
            </a:r>
            <a:r>
              <a:rPr lang="en-US" altLang="en-US" sz="2800" dirty="0"/>
              <a:t>called the </a:t>
            </a:r>
            <a:r>
              <a:rPr lang="en-US" altLang="en-US" sz="2800" b="1" dirty="0"/>
              <a:t>characteristic equation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spcBef>
                <a:spcPts val="1800"/>
              </a:spcBef>
            </a:pPr>
            <a:r>
              <a:rPr lang="en-US" altLang="en-US" sz="2800" dirty="0"/>
              <a:t>A scalar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is an eigenvalue of an          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if and only if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satisfies the characteristic equation</a:t>
            </a:r>
            <a:endParaRPr lang="el-GR" altLang="en-US" sz="2800" dirty="0">
              <a:cs typeface="Times New Roman" panose="02020603050405020304" pitchFamily="18" charset="0"/>
            </a:endParaRPr>
          </a:p>
          <a:p>
            <a:endParaRPr lang="en-US" altLang="en-US" sz="2800" dirty="0"/>
          </a:p>
          <a:p>
            <a:pPr>
              <a:spcBef>
                <a:spcPts val="1800"/>
              </a:spcBef>
            </a:pPr>
            <a:r>
              <a:rPr lang="en-US" altLang="en-US" sz="2800" dirty="0"/>
              <a:t>Note that                             </a:t>
            </a:r>
            <a:r>
              <a:rPr lang="en-US" altLang="en-US" sz="2800" dirty="0" smtClean="0"/>
              <a:t>if </a:t>
            </a:r>
            <a:r>
              <a:rPr lang="en-US" altLang="en-US" sz="2800" dirty="0"/>
              <a:t>and only if there is </a:t>
            </a:r>
            <a:r>
              <a:rPr lang="en-US" altLang="en-US" sz="2800" dirty="0" smtClean="0"/>
              <a:t>nonzero </a:t>
            </a:r>
            <a:r>
              <a:rPr lang="en-US" altLang="en-US" sz="2800" dirty="0"/>
              <a:t>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                      </a:t>
            </a:r>
            <a:r>
              <a:rPr lang="en-US" altLang="en-US" sz="2800" dirty="0" smtClean="0"/>
              <a:t>if </a:t>
            </a:r>
            <a:r>
              <a:rPr lang="en-US" altLang="en-US" sz="2800" dirty="0"/>
              <a:t>and only if there is a nonzero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 such that </a:t>
            </a:r>
          </a:p>
        </p:txBody>
      </p:sp>
      <p:graphicFrame>
        <p:nvGraphicFramePr>
          <p:cNvPr id="740357" name="Object 5">
            <a:extLst>
              <a:ext uri="{FF2B5EF4-FFF2-40B4-BE49-F238E27FC236}">
                <a16:creationId xmlns:a16="http://schemas.microsoft.com/office/drawing/2014/main" xmlns="" id="{50ED41D4-2112-4A29-BF8F-5061E3235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45259"/>
              </p:ext>
            </p:extLst>
          </p:nvPr>
        </p:nvGraphicFramePr>
        <p:xfrm>
          <a:off x="3783290" y="1707930"/>
          <a:ext cx="227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2273040" imgH="419040" progId="Equation.DSMT4">
                  <p:embed/>
                </p:oleObj>
              </mc:Choice>
              <mc:Fallback>
                <p:oleObj name="Equation" r:id="rId3" imgW="2273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290" y="1707930"/>
                        <a:ext cx="227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58" name="Object 6">
            <a:extLst>
              <a:ext uri="{FF2B5EF4-FFF2-40B4-BE49-F238E27FC236}">
                <a16:creationId xmlns:a16="http://schemas.microsoft.com/office/drawing/2014/main" xmlns="" id="{972C1115-071E-4184-9ECF-0C76D18DD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36598"/>
              </p:ext>
            </p:extLst>
          </p:nvPr>
        </p:nvGraphicFramePr>
        <p:xfrm>
          <a:off x="5562600" y="28194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05B97524-287D-43EA-BB0D-AAAB8E631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58282"/>
              </p:ext>
            </p:extLst>
          </p:nvPr>
        </p:nvGraphicFramePr>
        <p:xfrm>
          <a:off x="2363185" y="4367595"/>
          <a:ext cx="227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2273040" imgH="419040" progId="Equation.DSMT4">
                  <p:embed/>
                </p:oleObj>
              </mc:Choice>
              <mc:Fallback>
                <p:oleObj name="Equation" r:id="rId7" imgW="2273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3185" y="4367595"/>
                        <a:ext cx="2273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918FC555-5AB0-4D53-90EB-71B430E94B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242156"/>
              </p:ext>
            </p:extLst>
          </p:nvPr>
        </p:nvGraphicFramePr>
        <p:xfrm>
          <a:off x="3725260" y="4796440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9" imgW="1841400" imgH="419040" progId="Equation.DSMT4">
                  <p:embed/>
                </p:oleObj>
              </mc:Choice>
              <mc:Fallback>
                <p:oleObj name="Equation" r:id="rId9" imgW="1841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25260" y="4796440"/>
                        <a:ext cx="184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0AECC538-75C3-4B8E-B18D-67E22EEA4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054578"/>
              </p:ext>
            </p:extLst>
          </p:nvPr>
        </p:nvGraphicFramePr>
        <p:xfrm>
          <a:off x="5257800" y="5181600"/>
          <a:ext cx="1320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1" imgW="1320480" imgH="342720" progId="Equation.DSMT4">
                  <p:embed/>
                </p:oleObj>
              </mc:Choice>
              <mc:Fallback>
                <p:oleObj name="Equation" r:id="rId11" imgW="1320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7800" y="5181600"/>
                        <a:ext cx="1320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31575"/>
              </p:ext>
            </p:extLst>
          </p:nvPr>
        </p:nvGraphicFramePr>
        <p:xfrm>
          <a:off x="3048000" y="3657600"/>
          <a:ext cx="227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3" imgW="2273040" imgH="419040" progId="Equation.DSMT4">
                  <p:embed/>
                </p:oleObj>
              </mc:Choice>
              <mc:Fallback>
                <p:oleObj name="Equation" r:id="rId13" imgW="2273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27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347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91501F3D-2FDA-497F-B2F6-AD0663136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5.2- </a:t>
            </a:r>
            <a:fld id="{9E1AE8F3-43B2-46AB-BF5F-02DFC6363398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A1C91DA-8838-410E-8E8B-C87777B9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xmlns="" id="{1FF7D613-AF4B-4A5A-BCB8-70F0366FD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CHARACTERISTIC EQUATION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xmlns="" id="{329EC486-C6D6-4EB0-AA26-520F8AEBC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altLang="en-US" sz="2800" b="1"/>
              <a:t>Example 2:</a:t>
            </a:r>
            <a:r>
              <a:rPr lang="en-US" altLang="en-US" sz="2800"/>
              <a:t> Find the characteristic equation of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b="1"/>
              <a:t>Solution:</a:t>
            </a:r>
            <a:r>
              <a:rPr lang="en-US" altLang="en-US" sz="2800"/>
              <a:t> Form            , and use Theorem 3(d):</a:t>
            </a:r>
          </a:p>
        </p:txBody>
      </p:sp>
      <p:graphicFrame>
        <p:nvGraphicFramePr>
          <p:cNvPr id="741380" name="Object 4">
            <a:extLst>
              <a:ext uri="{FF2B5EF4-FFF2-40B4-BE49-F238E27FC236}">
                <a16:creationId xmlns:a16="http://schemas.microsoft.com/office/drawing/2014/main" xmlns="" id="{B5DD6A74-0A2E-4DC4-8948-2C8A9BD24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286000"/>
          <a:ext cx="358140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3644640" imgH="2361960" progId="Equation.DSMT4">
                  <p:embed/>
                </p:oleObj>
              </mc:Choice>
              <mc:Fallback>
                <p:oleObj name="Equation" r:id="rId3" imgW="364464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358140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1" name="Object 5">
            <a:extLst>
              <a:ext uri="{FF2B5EF4-FFF2-40B4-BE49-F238E27FC236}">
                <a16:creationId xmlns:a16="http://schemas.microsoft.com/office/drawing/2014/main" xmlns="" id="{D5AB317F-FFE2-43C4-BCC2-B869F02EE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5800" y="51816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1041120" imgH="342720" progId="Equation.DSMT4">
                  <p:embed/>
                </p:oleObj>
              </mc:Choice>
              <mc:Fallback>
                <p:oleObj name="Equation" r:id="rId5" imgW="1041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51816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398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7C753EBB-89A0-4B42-8BB2-F286842DF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5.2- </a:t>
            </a:r>
            <a:fld id="{B3229A87-2F3A-4B88-9BC4-23C042BCD8DA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583CE0C1-9CAF-4163-AB4D-58C88A14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xmlns="" id="{0D7A8220-5100-40C2-814E-6FD404FED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CHARACTERISTIC EQUATION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xmlns="" id="{213708EC-6FD6-46D3-ABEE-94E002AE0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The characteristic equation is 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or </a:t>
            </a:r>
          </a:p>
        </p:txBody>
      </p:sp>
      <p:graphicFrame>
        <p:nvGraphicFramePr>
          <p:cNvPr id="742404" name="Object 4">
            <a:extLst>
              <a:ext uri="{FF2B5EF4-FFF2-40B4-BE49-F238E27FC236}">
                <a16:creationId xmlns:a16="http://schemas.microsoft.com/office/drawing/2014/main" xmlns="" id="{DD7F2A1E-7DBC-4FF0-B47E-A16AE8548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219200"/>
          <a:ext cx="70104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7226280" imgH="2971800" progId="Equation.DSMT4">
                  <p:embed/>
                </p:oleObj>
              </mc:Choice>
              <mc:Fallback>
                <p:oleObj name="Equation" r:id="rId3" imgW="7226280" imgH="297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70104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5" name="Object 5">
            <a:extLst>
              <a:ext uri="{FF2B5EF4-FFF2-40B4-BE49-F238E27FC236}">
                <a16:creationId xmlns:a16="http://schemas.microsoft.com/office/drawing/2014/main" xmlns="" id="{78C7768C-81F1-456E-BB38-10E62211B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876800"/>
          <a:ext cx="382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3822480" imgH="482400" progId="Equation.DSMT4">
                  <p:embed/>
                </p:oleObj>
              </mc:Choice>
              <mc:Fallback>
                <p:oleObj name="Equation" r:id="rId5" imgW="3822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3822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6" name="Object 6">
            <a:extLst>
              <a:ext uri="{FF2B5EF4-FFF2-40B4-BE49-F238E27FC236}">
                <a16:creationId xmlns:a16="http://schemas.microsoft.com/office/drawing/2014/main" xmlns="" id="{DF28DC18-338C-42BB-AC8F-6EF70BAAD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791200"/>
          <a:ext cx="382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7" imgW="3822480" imgH="482400" progId="Equation.DSMT4">
                  <p:embed/>
                </p:oleObj>
              </mc:Choice>
              <mc:Fallback>
                <p:oleObj name="Equation" r:id="rId7" imgW="3822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91200"/>
                        <a:ext cx="3822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701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3CCC07C5-9B8B-42BE-81DE-6EAF1CAF4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5.2- </a:t>
            </a:r>
            <a:fld id="{32AB94F3-AFD3-409C-B972-776E2EDD5B12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474508CC-E2AE-4D86-AB08-FD82E54A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3426" name="Rectangle 2">
            <a:extLst>
              <a:ext uri="{FF2B5EF4-FFF2-40B4-BE49-F238E27FC236}">
                <a16:creationId xmlns:a16="http://schemas.microsoft.com/office/drawing/2014/main" xmlns="" id="{B011523A-8383-439C-AE2D-04C5C7326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CHARACTERISTIC EQUATION</a:t>
            </a:r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xmlns="" id="{7C0EB697-884E-4FC5-B91B-E49419032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Expanding the product, we can also write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en-US" sz="2800" dirty="0"/>
              <a:t>The eigenvalue 5 in Example 2 is said to have </a:t>
            </a:r>
            <a:r>
              <a:rPr lang="en-US" altLang="en-US" sz="2800" i="1" dirty="0"/>
              <a:t>multiplicity</a:t>
            </a:r>
            <a:r>
              <a:rPr lang="en-US" altLang="en-US" sz="2800" dirty="0"/>
              <a:t> 2 because             occurs two times as a factor of the characteristic polynomial.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general, the (</a:t>
            </a:r>
            <a:r>
              <a:rPr lang="en-US" altLang="en-US" sz="2800" b="1" dirty="0"/>
              <a:t>algebraic</a:t>
            </a:r>
            <a:r>
              <a:rPr lang="en-US" altLang="en-US" sz="2800" dirty="0"/>
              <a:t>) </a:t>
            </a:r>
            <a:r>
              <a:rPr lang="en-US" altLang="en-US" sz="2800" b="1" dirty="0"/>
              <a:t>multiplicity</a:t>
            </a:r>
            <a:r>
              <a:rPr lang="en-US" altLang="en-US" sz="2800" dirty="0"/>
              <a:t> of an eigenvalue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is its multiplicity as a root of the characteristic equation.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43428" name="Object 4">
            <a:extLst>
              <a:ext uri="{FF2B5EF4-FFF2-40B4-BE49-F238E27FC236}">
                <a16:creationId xmlns:a16="http://schemas.microsoft.com/office/drawing/2014/main" xmlns="" id="{2ED8FD4C-C546-44ED-8F72-707388372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905000"/>
          <a:ext cx="509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5092560" imgH="406080" progId="Equation.DSMT4">
                  <p:embed/>
                </p:oleObj>
              </mc:Choice>
              <mc:Fallback>
                <p:oleObj name="Equation" r:id="rId3" imgW="5092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509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1" name="Object 7">
            <a:extLst>
              <a:ext uri="{FF2B5EF4-FFF2-40B4-BE49-F238E27FC236}">
                <a16:creationId xmlns:a16="http://schemas.microsoft.com/office/drawing/2014/main" xmlns="" id="{989FB534-6B5D-40AF-B4B7-F49904C97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31676"/>
              </p:ext>
            </p:extLst>
          </p:nvPr>
        </p:nvGraphicFramePr>
        <p:xfrm>
          <a:off x="4070350" y="3054350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1002960" imgH="419040" progId="Equation.DSMT4">
                  <p:embed/>
                </p:oleObj>
              </mc:Choice>
              <mc:Fallback>
                <p:oleObj name="Equation" r:id="rId5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3054350"/>
                        <a:ext cx="100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591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32B03463-8FC4-49E4-A4C2-2B364190F4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5.2- </a:t>
            </a:r>
            <a:fld id="{80FF2AC5-4406-426C-9598-0A75696DEC8C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44C2C1CE-2C56-474F-B663-EF76EDB8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xmlns="" id="{89DEAD23-6284-4FBB-B2CC-9471A2509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INVERTIBLE MATRIX THEOREM 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xmlns="" id="{0DCA0A86-CBCA-4D30-8ABF-CB345C4D5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  <a:noFill/>
        </p:spPr>
        <p:txBody>
          <a:bodyPr/>
          <a:lstStyle/>
          <a:p>
            <a:pPr marL="609600" indent="-609600"/>
            <a:r>
              <a:rPr lang="en-US" altLang="en-US" sz="2800" b="1" dirty="0"/>
              <a:t>Theorem: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an          matrix. Then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 if and only if: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</a:rPr>
              <a:t>r.</a:t>
            </a:r>
            <a:r>
              <a:rPr lang="en-US" altLang="en-US" sz="2800" dirty="0"/>
              <a:t>   The number 0 is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an eigenvalue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609600" indent="-609600"/>
            <a:r>
              <a:rPr lang="en-US" altLang="en-US" sz="2800" b="1" dirty="0"/>
              <a:t>Proof:</a:t>
            </a:r>
          </a:p>
          <a:p>
            <a:pPr marL="0" indent="0" algn="ctr">
              <a:buNone/>
            </a:pPr>
            <a:r>
              <a:rPr lang="en-US" altLang="en-US" sz="2800" b="1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not invertible</a:t>
            </a:r>
          </a:p>
          <a:p>
            <a:pPr marL="0" indent="0">
              <a:buNone/>
            </a:pPr>
            <a:r>
              <a:rPr lang="en-US" altLang="en-US" sz="2800" dirty="0"/>
              <a:t> if and only if</a:t>
            </a:r>
          </a:p>
          <a:p>
            <a:pPr marL="0" indent="0" algn="ctr">
              <a:buNone/>
            </a:pPr>
            <a:endParaRPr lang="en-US" altLang="en-US" sz="2800" b="1" dirty="0"/>
          </a:p>
          <a:p>
            <a:pPr marL="0" indent="0">
              <a:buNone/>
            </a:pPr>
            <a:r>
              <a:rPr lang="en-US" altLang="en-US" sz="2800" dirty="0"/>
              <a:t>if and only if</a:t>
            </a:r>
          </a:p>
          <a:p>
            <a:pPr marL="0" indent="0" algn="ctr">
              <a:buNone/>
            </a:pPr>
            <a:r>
              <a:rPr lang="en-US" altLang="en-US" sz="2800" dirty="0"/>
              <a:t>0 is an eigenvalue of </a:t>
            </a:r>
            <a:r>
              <a:rPr lang="en-US" altLang="en-US" sz="2800" i="1" dirty="0"/>
              <a:t>A</a:t>
            </a:r>
            <a:endParaRPr lang="en-US" altLang="en-US" sz="2800" dirty="0"/>
          </a:p>
        </p:txBody>
      </p:sp>
      <p:graphicFrame>
        <p:nvGraphicFramePr>
          <p:cNvPr id="738308" name="Object 4">
            <a:extLst>
              <a:ext uri="{FF2B5EF4-FFF2-40B4-BE49-F238E27FC236}">
                <a16:creationId xmlns:a16="http://schemas.microsoft.com/office/drawing/2014/main" xmlns="" id="{074A9840-0120-4079-A1DB-03716907B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308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08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61160AA5-A7CE-4EDA-A391-1DE5E4C42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51179"/>
              </p:ext>
            </p:extLst>
          </p:nvPr>
        </p:nvGraphicFramePr>
        <p:xfrm>
          <a:off x="3200400" y="4267200"/>
          <a:ext cx="303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3035160" imgH="393480" progId="Equation.DSMT4">
                  <p:embed/>
                </p:oleObj>
              </mc:Choice>
              <mc:Fallback>
                <p:oleObj name="Equation" r:id="rId5" imgW="303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4267200"/>
                        <a:ext cx="3035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420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C822C038-01AC-409C-8501-63FD6D14E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5.2- </a:t>
            </a:r>
            <a:fld id="{6E372AB6-7AEE-4B4E-A185-A63F43912184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E6DD41D5-40D5-4A04-BB30-F602EEBC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xmlns="" id="{771336CB-26E6-425F-AB6A-D96791A1E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SIMILARITY</a:t>
            </a:r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xmlns="" id="{3AD18DED-79C8-483D-8A1B-8E1E922FD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         matrices, then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b="1" dirty="0"/>
              <a:t>is similar to</a:t>
            </a:r>
            <a:r>
              <a:rPr lang="en-US" altLang="en-US" sz="2800" dirty="0"/>
              <a:t>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if there is an invertible matrix </a:t>
            </a:r>
            <a:r>
              <a:rPr lang="en-US" altLang="en-US" sz="2800" i="1" dirty="0"/>
              <a:t>P</a:t>
            </a:r>
            <a:r>
              <a:rPr lang="en-US" altLang="en-US" sz="2800" dirty="0"/>
              <a:t> such that                    , or, equivalently,                   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dirty="0"/>
              <a:t>Writing </a:t>
            </a:r>
            <a:r>
              <a:rPr lang="en-US" altLang="en-US" sz="2800" i="1" dirty="0"/>
              <a:t>Q</a:t>
            </a:r>
            <a:r>
              <a:rPr lang="en-US" altLang="en-US" sz="2800" dirty="0"/>
              <a:t> for       , we have                    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dirty="0"/>
              <a:t>So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also similar to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and we say simply that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</a:t>
            </a:r>
            <a:r>
              <a:rPr lang="en-US" altLang="en-US" sz="2800" b="1" dirty="0"/>
              <a:t>are similar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spcBef>
                <a:spcPts val="600"/>
              </a:spcBef>
            </a:pPr>
            <a:r>
              <a:rPr lang="en-US" altLang="en-US" sz="2800" dirty="0"/>
              <a:t>Changing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into              is called a </a:t>
            </a:r>
            <a:r>
              <a:rPr lang="en-US" altLang="en-US" sz="2800" b="1" dirty="0"/>
              <a:t>similarity transformation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44452" name="Object 4">
            <a:extLst>
              <a:ext uri="{FF2B5EF4-FFF2-40B4-BE49-F238E27FC236}">
                <a16:creationId xmlns:a16="http://schemas.microsoft.com/office/drawing/2014/main" xmlns="" id="{0A7B3651-770A-473D-911B-527137520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13843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13843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3" name="Object 5">
            <a:extLst>
              <a:ext uri="{FF2B5EF4-FFF2-40B4-BE49-F238E27FC236}">
                <a16:creationId xmlns:a16="http://schemas.microsoft.com/office/drawing/2014/main" xmlns="" id="{966B9D3E-F068-46EB-9425-53ABF1F708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417011"/>
              </p:ext>
            </p:extLst>
          </p:nvPr>
        </p:nvGraphicFramePr>
        <p:xfrm>
          <a:off x="6604000" y="1676400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5" imgW="1638000" imgH="368280" progId="Equation.DSMT4">
                  <p:embed/>
                </p:oleObj>
              </mc:Choice>
              <mc:Fallback>
                <p:oleObj name="Equation" r:id="rId5" imgW="1638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1676400"/>
                        <a:ext cx="163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4" name="Object 6">
            <a:extLst>
              <a:ext uri="{FF2B5EF4-FFF2-40B4-BE49-F238E27FC236}">
                <a16:creationId xmlns:a16="http://schemas.microsoft.com/office/drawing/2014/main" xmlns="" id="{722816BA-C3C6-44C8-84CD-7C0D8E549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77634"/>
              </p:ext>
            </p:extLst>
          </p:nvPr>
        </p:nvGraphicFramePr>
        <p:xfrm>
          <a:off x="3291490" y="2108200"/>
          <a:ext cx="158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7" imgW="1587240" imgH="368280" progId="Equation.DSMT4">
                  <p:embed/>
                </p:oleObj>
              </mc:Choice>
              <mc:Fallback>
                <p:oleObj name="Equation" r:id="rId7" imgW="15872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490" y="2108200"/>
                        <a:ext cx="158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5" name="Object 7">
            <a:extLst>
              <a:ext uri="{FF2B5EF4-FFF2-40B4-BE49-F238E27FC236}">
                <a16:creationId xmlns:a16="http://schemas.microsoft.com/office/drawing/2014/main" xmlns="" id="{7314719A-F326-4D65-A80C-9FCEBA06A2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80182"/>
              </p:ext>
            </p:extLst>
          </p:nvPr>
        </p:nvGraphicFramePr>
        <p:xfrm>
          <a:off x="2931510" y="275371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9" imgW="520560" imgH="393480" progId="Equation.DSMT4">
                  <p:embed/>
                </p:oleObj>
              </mc:Choice>
              <mc:Fallback>
                <p:oleObj name="Equation" r:id="rId9" imgW="52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510" y="275371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6" name="Object 8">
            <a:extLst>
              <a:ext uri="{FF2B5EF4-FFF2-40B4-BE49-F238E27FC236}">
                <a16:creationId xmlns:a16="http://schemas.microsoft.com/office/drawing/2014/main" xmlns="" id="{FF0B8DF9-C765-4965-8F19-4C65BEC629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524246"/>
              </p:ext>
            </p:extLst>
          </p:nvPr>
        </p:nvGraphicFramePr>
        <p:xfrm>
          <a:off x="4921250" y="2709040"/>
          <a:ext cx="168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1" imgW="1688760" imgH="457200" progId="Equation.DSMT4">
                  <p:embed/>
                </p:oleObj>
              </mc:Choice>
              <mc:Fallback>
                <p:oleObj name="Equation" r:id="rId11" imgW="1688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2709040"/>
                        <a:ext cx="168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7" name="Object 9">
            <a:extLst>
              <a:ext uri="{FF2B5EF4-FFF2-40B4-BE49-F238E27FC236}">
                <a16:creationId xmlns:a16="http://schemas.microsoft.com/office/drawing/2014/main" xmlns="" id="{1FFE843D-4367-4DD8-9781-A9EDED20E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628532"/>
              </p:ext>
            </p:extLst>
          </p:nvPr>
        </p:nvGraphicFramePr>
        <p:xfrm>
          <a:off x="3321270" y="4501050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13" imgW="1015920" imgH="368280" progId="Equation.DSMT4">
                  <p:embed/>
                </p:oleObj>
              </mc:Choice>
              <mc:Fallback>
                <p:oleObj name="Equation" r:id="rId13" imgW="1015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270" y="4501050"/>
                        <a:ext cx="101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380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12491</TotalTime>
  <Words>699</Words>
  <Application>Microsoft Office PowerPoint</Application>
  <PresentationFormat>On-screen Show (4:3)</PresentationFormat>
  <Paragraphs>109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Blends</vt:lpstr>
      <vt:lpstr>Equation</vt:lpstr>
      <vt:lpstr>Eigenvalues and Eigenvectors</vt:lpstr>
      <vt:lpstr>REVIEW OF DETERMINANTS</vt:lpstr>
      <vt:lpstr>REVIEW OF DETERMINANTS</vt:lpstr>
      <vt:lpstr>THE CHARACTERISTIC EQUATION</vt:lpstr>
      <vt:lpstr>THE CHARACTERISTIC EQUATION</vt:lpstr>
      <vt:lpstr>THE CHARACTERISTIC EQUATION</vt:lpstr>
      <vt:lpstr>THE CHARACTERISTIC EQUATION</vt:lpstr>
      <vt:lpstr>THE INVERTIBLE MATRIX THEOREM </vt:lpstr>
      <vt:lpstr>SIMILARITY</vt:lpstr>
      <vt:lpstr>SIMILARITY</vt:lpstr>
      <vt:lpstr>SIMILARITY</vt:lpstr>
      <vt:lpstr>SIMILARITY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1059</cp:revision>
  <dcterms:created xsi:type="dcterms:W3CDTF">2005-10-22T18:34:54Z</dcterms:created>
  <dcterms:modified xsi:type="dcterms:W3CDTF">2020-10-27T22:30:03Z</dcterms:modified>
</cp:coreProperties>
</file>