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0"/>
  </p:notesMasterIdLst>
  <p:handoutMasterIdLst>
    <p:handoutMasterId r:id="rId21"/>
  </p:handoutMasterIdLst>
  <p:sldIdLst>
    <p:sldId id="473" r:id="rId2"/>
    <p:sldId id="4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488" r:id="rId17"/>
    <p:sldId id="489" r:id="rId18"/>
    <p:sldId id="490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007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93" autoAdjust="0"/>
    <p:restoredTop sz="94660"/>
  </p:normalViewPr>
  <p:slideViewPr>
    <p:cSldViewPr showGuides="1">
      <p:cViewPr varScale="1">
        <p:scale>
          <a:sx n="93" d="100"/>
          <a:sy n="93" d="100"/>
        </p:scale>
        <p:origin x="1766" y="82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s, Jared" userId="873bad36-237e-4ccd-8a06-bbf523af18a1" providerId="ADAL" clId="{E944636A-5D9C-4303-B634-0836A60FE5BB}"/>
    <pc:docChg chg="custSel modSld">
      <pc:chgData name="Daniels, Jared" userId="873bad36-237e-4ccd-8a06-bbf523af18a1" providerId="ADAL" clId="{E944636A-5D9C-4303-B634-0836A60FE5BB}" dt="2022-03-04T19:13:33.696" v="8" actId="27636"/>
      <pc:docMkLst>
        <pc:docMk/>
      </pc:docMkLst>
      <pc:sldChg chg="addSp delSp modSp delAnim modAnim">
        <pc:chgData name="Daniels, Jared" userId="873bad36-237e-4ccd-8a06-bbf523af18a1" providerId="ADAL" clId="{E944636A-5D9C-4303-B634-0836A60FE5BB}" dt="2022-03-04T19:13:01.346" v="5" actId="27636"/>
        <pc:sldMkLst>
          <pc:docMk/>
          <pc:sldMk cId="3712413948" sldId="477"/>
        </pc:sldMkLst>
        <pc:spChg chg="add mod">
          <ac:chgData name="Daniels, Jared" userId="873bad36-237e-4ccd-8a06-bbf523af18a1" providerId="ADAL" clId="{E944636A-5D9C-4303-B634-0836A60FE5BB}" dt="2022-03-04T19:12:56.042" v="2" actId="27636"/>
          <ac:spMkLst>
            <pc:docMk/>
            <pc:sldMk cId="3712413948" sldId="477"/>
            <ac:spMk id="737286" creationId="{AB73E6BC-32AD-4101-A234-5A8B76187983}"/>
          </ac:spMkLst>
        </pc:spChg>
        <pc:spChg chg="add mod">
          <ac:chgData name="Daniels, Jared" userId="873bad36-237e-4ccd-8a06-bbf523af18a1" providerId="ADAL" clId="{E944636A-5D9C-4303-B634-0836A60FE5BB}" dt="2022-03-04T19:13:01.346" v="5" actId="27636"/>
          <ac:spMkLst>
            <pc:docMk/>
            <pc:sldMk cId="3712413948" sldId="477"/>
            <ac:spMk id="737287" creationId="{9CDE667F-C216-4E61-A396-8F00F4D994E2}"/>
          </ac:spMkLst>
        </pc:spChg>
        <pc:graphicFrameChg chg="del mod replId">
          <ac:chgData name="Daniels, Jared" userId="873bad36-237e-4ccd-8a06-bbf523af18a1" providerId="ADAL" clId="{E944636A-5D9C-4303-B634-0836A60FE5BB}" dt="2022-03-04T19:12:55.988" v="1"/>
          <ac:graphicFrameMkLst>
            <pc:docMk/>
            <pc:sldMk cId="3712413948" sldId="477"/>
            <ac:graphicFrameMk id="4" creationId="{AB73E6BC-32AD-4101-A234-5A8B76187983}"/>
          </ac:graphicFrameMkLst>
        </pc:graphicFrameChg>
        <pc:graphicFrameChg chg="del mod replId">
          <ac:chgData name="Daniels, Jared" userId="873bad36-237e-4ccd-8a06-bbf523af18a1" providerId="ADAL" clId="{E944636A-5D9C-4303-B634-0836A60FE5BB}" dt="2022-03-04T19:13:01.298" v="4"/>
          <ac:graphicFrameMkLst>
            <pc:docMk/>
            <pc:sldMk cId="3712413948" sldId="477"/>
            <ac:graphicFrameMk id="6" creationId="{9CDE667F-C216-4E61-A396-8F00F4D994E2}"/>
          </ac:graphicFrameMkLst>
        </pc:graphicFrameChg>
      </pc:sldChg>
      <pc:sldChg chg="addSp delSp modSp delAnim modAnim">
        <pc:chgData name="Daniels, Jared" userId="873bad36-237e-4ccd-8a06-bbf523af18a1" providerId="ADAL" clId="{E944636A-5D9C-4303-B634-0836A60FE5BB}" dt="2022-03-04T19:13:33.696" v="8" actId="27636"/>
        <pc:sldMkLst>
          <pc:docMk/>
          <pc:sldMk cId="2306427205" sldId="490"/>
        </pc:sldMkLst>
        <pc:spChg chg="add mod">
          <ac:chgData name="Daniels, Jared" userId="873bad36-237e-4ccd-8a06-bbf523af18a1" providerId="ADAL" clId="{E944636A-5D9C-4303-B634-0836A60FE5BB}" dt="2022-03-04T19:13:33.696" v="8" actId="27636"/>
          <ac:spMkLst>
            <pc:docMk/>
            <pc:sldMk cId="2306427205" sldId="490"/>
            <ac:spMk id="751620" creationId="{B0E583C6-65E5-432A-8110-E197D995FCB4}"/>
          </ac:spMkLst>
        </pc:spChg>
        <pc:graphicFrameChg chg="del mod replId">
          <ac:chgData name="Daniels, Jared" userId="873bad36-237e-4ccd-8a06-bbf523af18a1" providerId="ADAL" clId="{E944636A-5D9C-4303-B634-0836A60FE5BB}" dt="2022-03-04T19:13:33.638" v="7"/>
          <ac:graphicFrameMkLst>
            <pc:docMk/>
            <pc:sldMk cId="2306427205" sldId="490"/>
            <ac:graphicFrameMk id="3" creationId="{B0E583C6-65E5-432A-8110-E197D995FCB4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54A79F7-0D57-4CDD-B304-D03B681CF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76B24-C323-445C-B0D2-522FB92C13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40936C8-C03C-449C-93C6-A9BC652B053F}" type="datetimeFigureOut">
              <a:rPr lang="en-US" altLang="en-US"/>
              <a:pPr>
                <a:defRPr/>
              </a:pPr>
              <a:t>3/4/2022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4569-52F8-43BD-B404-5CB1A3BC22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4CC04-B7F4-4A9E-B17B-03C03BC5D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7EC46F-5A9F-4DE2-BB4C-874D5BAC45B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5145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B0B9DE2-22D3-4711-AE76-7F664188E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95821BF-E2E9-4273-9771-D6FBACB1E1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00A4E5B-9647-442D-BF98-0CD763FFCD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7898680-F50D-481D-A047-F4EB4A55C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0FB1D72-7532-421E-B942-CECDC28139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56F892F-FC74-4B8C-91FB-EF7EEB167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0C059F-C707-45E6-900E-B4606CF99CF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334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E43AD87-ACAA-407E-9101-252FB8C6F6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843F54-6835-460F-9724-D9E138D91900}" type="slidenum">
              <a:rPr lang="en-US" altLang="en-US"/>
              <a:pPr/>
              <a:t>1</a:t>
            </a:fld>
            <a:endParaRPr lang="en-US" altLang="en-US" dirty="0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id="{7FD29174-D710-4934-A434-902F8C5F15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83D1364E-F5D0-4D9A-90C9-CB9B0A9C7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722B17D-531D-466F-B7C8-79C96FBD0D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B5272A-27E0-4E59-9F58-BE21329B60C2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01F121EE-8C15-46A3-92C6-2D999CB0DD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4C499FA7-5FCD-45E4-869F-7B6492F794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0C059F-C707-45E6-900E-B4606CF99CF6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087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>
            <a:extLst>
              <a:ext uri="{FF2B5EF4-FFF2-40B4-BE49-F238E27FC236}">
                <a16:creationId xmlns:a16="http://schemas.microsoft.com/office/drawing/2014/main" id="{32862AC4-6A41-48B8-BE1D-81AC9810ED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Text Box 14" descr="Pink tissue paper">
            <a:extLst>
              <a:ext uri="{FF2B5EF4-FFF2-40B4-BE49-F238E27FC236}">
                <a16:creationId xmlns:a16="http://schemas.microsoft.com/office/drawing/2014/main" id="{032A4514-26CB-49AF-ADF8-1E49424608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 dirty="0">
                <a:solidFill>
                  <a:srgbClr val="4C7816"/>
                </a:solidFill>
                <a:latin typeface="Arial" panose="020B0604020202020204" pitchFamily="34" charset="0"/>
                <a:ea typeface="+mn-ea"/>
              </a:rPr>
              <a:t>5</a:t>
            </a:r>
          </a:p>
        </p:txBody>
      </p:sp>
      <p:sp>
        <p:nvSpPr>
          <p:cNvPr id="6" name="Text Box 15" descr="Pink tissue paper">
            <a:extLst>
              <a:ext uri="{FF2B5EF4-FFF2-40B4-BE49-F238E27FC236}">
                <a16:creationId xmlns:a16="http://schemas.microsoft.com/office/drawing/2014/main" id="{C62599FA-CAA0-45A4-BCEC-DB2CA5BD92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 dirty="0">
                <a:solidFill>
                  <a:srgbClr val="CD8019"/>
                </a:solidFill>
                <a:latin typeface="Arial" panose="020B0604020202020204" pitchFamily="34" charset="0"/>
                <a:ea typeface="+mn-ea"/>
              </a:rPr>
              <a:t>5.3</a:t>
            </a:r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id="{78033545-443D-42C9-903A-7276EB91EE89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id="{BF932F74-A41D-4807-9315-3994AABCE316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Line 24">
            <a:extLst>
              <a:ext uri="{FF2B5EF4-FFF2-40B4-BE49-F238E27FC236}">
                <a16:creationId xmlns:a16="http://schemas.microsoft.com/office/drawing/2014/main" id="{1A6AA106-0457-4981-8351-3388B0A9470E}"/>
              </a:ext>
            </a:extLst>
          </p:cNvPr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66AA791A-71B8-4871-B335-2F474010A252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" name="Picture 15" descr="Pearson Logo">
            <a:extLst>
              <a:ext uri="{FF2B5EF4-FFF2-40B4-BE49-F238E27FC236}">
                <a16:creationId xmlns:a16="http://schemas.microsoft.com/office/drawing/2014/main" id="{C80A7C7F-827F-489C-8EC4-D404C5B5C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Lay Linear Algebra 6e cover.png">
            <a:extLst>
              <a:ext uri="{FF2B5EF4-FFF2-40B4-BE49-F238E27FC236}">
                <a16:creationId xmlns:a16="http://schemas.microsoft.com/office/drawing/2014/main" id="{1B9A7D2E-8FA5-4083-B405-14651D3737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Row Reduction and Echelon Forms</a:t>
            </a:r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id="{6D640E4E-3DC8-4088-B6DD-2F737DED12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5769075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799E24B-8B6E-4B43-ADFF-FCD7DFDA4D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5A033D27-E327-42A3-9746-8A207BC85F3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29F723F1-4E22-4D81-A9FE-D2E5F8A8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361659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DB6F84-7DA6-477F-BEB9-FA65C2BF4B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AD79D73D-2508-4B68-8208-CFE0C7343404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5A0EFB30-14FB-466A-B471-261979D7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9356005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83398FE-4112-4789-ACA6-7A9A82CBEE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A3BAD3DB-055A-40B1-A4D9-C05F99E3475F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376A483A-0A24-4E8C-BD78-FC9D8062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739783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5B59A2-63DD-42E4-9F3B-BE640F1D0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4448BBAC-BE64-457F-86C7-F045323587B1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2DCCD288-D79B-4C55-AE70-8F418F5D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123451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B84D0A-FCC8-4AA6-AB00-DDFAD47CAF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F0632A9B-4C5B-4EC9-842F-C03C877E4966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01EFFD70-1862-419F-A3C4-55BB3D30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824052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4D347A7-1292-434F-985E-F0CCE65665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3D818566-A512-450D-B405-9C43AE8B701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97EFE43B-F70C-4E2A-AD84-886BE4F8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832256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AFD7CEA-7F9C-4DA6-8D41-013BB68FCE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832BD945-4FDE-4F89-AD9F-67F4F463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729863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D745D5-B93A-445A-AE88-94C29DE7A5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13E5C302-AB48-41F0-9BB0-E9FBDD96393E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1ED4B8F2-9790-44C9-A688-67C1E102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323066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B8EEDB-35CC-4CE1-B350-23616945FD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B5B7004E-FF89-4ACE-944C-09A5FC52B851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8BFEBB7B-1F08-459A-BD0A-BF9CEF79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815632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466A1E-CBA8-48BF-A684-539C50C39E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F3047EB2-A262-45A5-ACC9-E158AD4CB85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E6246698-B59B-43F7-AD47-D72ADE48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4377285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36C7A3-2810-4DBF-A90B-6955018A44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8BA14E9D-B97E-47E6-A7B7-2965A278019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587669E9-8B86-4CD5-A650-87F30F49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767132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4FD6BC2-DE2E-4F3C-9350-975EB5210A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E42163C8-B72B-4DB5-8E3B-FE3E352D394F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3" name="Footer Placeholder 9">
            <a:extLst>
              <a:ext uri="{FF2B5EF4-FFF2-40B4-BE49-F238E27FC236}">
                <a16:creationId xmlns:a16="http://schemas.microsoft.com/office/drawing/2014/main" id="{252663BB-A9A9-44C2-B73A-AC469794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26968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192647-EFC3-4861-9C79-942783939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77D77682-A72A-439C-92B9-08BF9F1C7A2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8227C173-777A-40D5-946E-7489D6F4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554110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752A0F-4269-4FF4-B5B6-AF5938DE7D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FC49DDCE-4702-40F9-8F58-19E5EE9F3FB4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AA4E05BA-8F43-4BEB-8904-5EC6A5B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08697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9F2B5A77-6BB4-4768-8D29-9C473494F4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/>
              <a:t>Slide 5.3- </a:t>
            </a:r>
            <a:fld id="{9CACAE2B-D194-4FD7-8D49-2453B9E4AFC9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69BF9965-EB80-4604-AA6E-BBD05A27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DD345F53-FB5B-4223-856C-10612F853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7EF3A0-73B5-4FDC-8957-A72BCED8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1030" name="Line 13">
            <a:extLst>
              <a:ext uri="{FF2B5EF4-FFF2-40B4-BE49-F238E27FC236}">
                <a16:creationId xmlns:a16="http://schemas.microsoft.com/office/drawing/2014/main" id="{F389010D-C9EC-432C-AD53-9014BC08ACE1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31" name="Picture 6" descr="Pearson Logo">
            <a:extLst>
              <a:ext uri="{FF2B5EF4-FFF2-40B4-BE49-F238E27FC236}">
                <a16:creationId xmlns:a16="http://schemas.microsoft.com/office/drawing/2014/main" id="{3F02607B-4AED-4A78-B7FC-1D856CCF1B3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>
            <a:extLst>
              <a:ext uri="{FF2B5EF4-FFF2-40B4-BE49-F238E27FC236}">
                <a16:creationId xmlns:a16="http://schemas.microsoft.com/office/drawing/2014/main" id="{E60E4C6F-69D1-4989-86BC-6DBDDB99B59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Eigenvalues and Eigenvectors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:a16="http://schemas.microsoft.com/office/drawing/2014/main" id="{9EC89ED7-D3C1-40AB-A902-694D79FA14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DIAGONALIZATION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828800" y="6305550"/>
            <a:ext cx="69342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3748395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BF20E76-C5EB-4413-8553-D64C339EB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42402" name="Rectangle 2">
            <a:extLst>
              <a:ext uri="{FF2B5EF4-FFF2-40B4-BE49-F238E27FC236}">
                <a16:creationId xmlns:a16="http://schemas.microsoft.com/office/drawing/2014/main" id="{021FBEF0-7040-4552-A09D-CE1341209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DIAGONALIZING MATRICES</a:t>
            </a:r>
          </a:p>
        </p:txBody>
      </p:sp>
      <p:sp>
        <p:nvSpPr>
          <p:cNvPr id="742403" name="Rectangle 3">
            <a:extLst>
              <a:ext uri="{FF2B5EF4-FFF2-40B4-BE49-F238E27FC236}">
                <a16:creationId xmlns:a16="http://schemas.microsoft.com/office/drawing/2014/main" id="{AFA06B8D-1E5E-4304-AE2A-A70B1A109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/>
              <a:t>Example 2:</a:t>
            </a:r>
            <a:r>
              <a:rPr lang="en-US" altLang="en-US" sz="2800" dirty="0"/>
              <a:t> Diagonalize the following matrix, if possible.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That is, find an invertible matrix </a:t>
            </a:r>
            <a:r>
              <a:rPr lang="en-US" altLang="en-US" sz="2800" i="1" dirty="0"/>
              <a:t>P</a:t>
            </a:r>
            <a:r>
              <a:rPr lang="en-US" altLang="en-US" sz="2800" dirty="0"/>
              <a:t> and a diagonal matrix </a:t>
            </a:r>
            <a:r>
              <a:rPr lang="en-US" altLang="en-US" sz="2800" i="1" dirty="0"/>
              <a:t>D</a:t>
            </a:r>
            <a:r>
              <a:rPr lang="en-US" altLang="en-US" sz="2800" dirty="0"/>
              <a:t> such that                    .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Solution:</a:t>
            </a:r>
            <a:r>
              <a:rPr lang="en-US" altLang="en-US" sz="2800" dirty="0"/>
              <a:t> There are four steps to implement the description in Theorem 5.</a:t>
            </a:r>
          </a:p>
          <a:p>
            <a:pPr>
              <a:lnSpc>
                <a:spcPct val="90000"/>
              </a:lnSpc>
            </a:pPr>
            <a:r>
              <a:rPr lang="en-US" altLang="en-US" sz="2800" i="1" dirty="0"/>
              <a:t>Step 1. </a:t>
            </a:r>
            <a:r>
              <a:rPr lang="en-US" altLang="en-US" sz="2800" b="1" i="1" dirty="0"/>
              <a:t>Find the eigenvalues of A.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Here, the characteristic equation turns out to involve a cubic polynomial that can be factored:</a:t>
            </a:r>
          </a:p>
        </p:txBody>
      </p:sp>
      <p:graphicFrame>
        <p:nvGraphicFramePr>
          <p:cNvPr id="742404" name="Object 4">
            <a:extLst>
              <a:ext uri="{FF2B5EF4-FFF2-40B4-BE49-F238E27FC236}">
                <a16:creationId xmlns:a16="http://schemas.microsoft.com/office/drawing/2014/main" id="{CA98FF70-A064-44A8-9FFB-BA94178E97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676400"/>
          <a:ext cx="2895600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3073320" imgH="1777680" progId="Equation.DSMT4">
                  <p:embed/>
                </p:oleObj>
              </mc:Choice>
              <mc:Fallback>
                <p:oleObj name="Equation" r:id="rId3" imgW="3073320" imgH="1777680" progId="Equation.DSMT4">
                  <p:embed/>
                  <p:pic>
                    <p:nvPicPr>
                      <p:cNvPr id="742404" name="Object 4">
                        <a:extLst>
                          <a:ext uri="{FF2B5EF4-FFF2-40B4-BE49-F238E27FC236}">
                            <a16:creationId xmlns:a16="http://schemas.microsoft.com/office/drawing/2014/main" id="{CA98FF70-A064-44A8-9FFB-BA94178E97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76400"/>
                        <a:ext cx="2895600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090165"/>
              </p:ext>
            </p:extLst>
          </p:nvPr>
        </p:nvGraphicFramePr>
        <p:xfrm>
          <a:off x="3686175" y="3781425"/>
          <a:ext cx="1625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625400" imgH="368280" progId="Equation.DSMT4">
                  <p:embed/>
                </p:oleObj>
              </mc:Choice>
              <mc:Fallback>
                <p:oleObj name="Equation" r:id="rId5" imgW="1625400" imgH="36828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3781425"/>
                        <a:ext cx="1625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5271055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716361E-A095-4546-B3E1-248191C2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44450" name="Rectangle 2">
            <a:extLst>
              <a:ext uri="{FF2B5EF4-FFF2-40B4-BE49-F238E27FC236}">
                <a16:creationId xmlns:a16="http://schemas.microsoft.com/office/drawing/2014/main" id="{8A46E1FD-A658-43E6-AE17-0B84491A1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DIAGONALIZING MATRICES</a:t>
            </a:r>
          </a:p>
        </p:txBody>
      </p:sp>
      <p:sp>
        <p:nvSpPr>
          <p:cNvPr id="744451" name="Rectangle 3">
            <a:extLst>
              <a:ext uri="{FF2B5EF4-FFF2-40B4-BE49-F238E27FC236}">
                <a16:creationId xmlns:a16="http://schemas.microsoft.com/office/drawing/2014/main" id="{DE16BFF4-0690-440D-8E5E-47D5F534D2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sz="2800" dirty="0"/>
          </a:p>
          <a:p>
            <a:r>
              <a:rPr lang="en-US" altLang="en-US" sz="2800" dirty="0"/>
              <a:t>The eigenvalues are           and             .</a:t>
            </a:r>
          </a:p>
          <a:p>
            <a:r>
              <a:rPr lang="en-US" altLang="en-US" sz="2800" i="1" dirty="0"/>
              <a:t>Step 2. </a:t>
            </a:r>
            <a:r>
              <a:rPr lang="en-US" altLang="en-US" sz="2800" b="1" i="1" dirty="0"/>
              <a:t>Find three linearly independent eigenvectors of A.</a:t>
            </a:r>
          </a:p>
          <a:p>
            <a:r>
              <a:rPr lang="en-US" altLang="en-US" sz="2800" i="1" dirty="0"/>
              <a:t>Three</a:t>
            </a:r>
            <a:r>
              <a:rPr lang="en-US" altLang="en-US" sz="2800" dirty="0"/>
              <a:t> vectors are needed because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         matrix.</a:t>
            </a:r>
          </a:p>
          <a:p>
            <a:r>
              <a:rPr lang="en-US" altLang="en-US" sz="2800" dirty="0"/>
              <a:t>This is a critical step.</a:t>
            </a:r>
          </a:p>
          <a:p>
            <a:r>
              <a:rPr lang="en-US" altLang="en-US" sz="2800" dirty="0"/>
              <a:t>If it fails, then Theorem 5 says that </a:t>
            </a:r>
            <a:r>
              <a:rPr lang="en-US" altLang="en-US" sz="2800" i="1" dirty="0"/>
              <a:t>A</a:t>
            </a:r>
            <a:r>
              <a:rPr lang="en-US" altLang="en-US" sz="2800" dirty="0"/>
              <a:t> cannot be diagonalized.</a:t>
            </a:r>
          </a:p>
        </p:txBody>
      </p:sp>
      <p:graphicFrame>
        <p:nvGraphicFramePr>
          <p:cNvPr id="744452" name="Object 4">
            <a:extLst>
              <a:ext uri="{FF2B5EF4-FFF2-40B4-BE49-F238E27FC236}">
                <a16:creationId xmlns:a16="http://schemas.microsoft.com/office/drawing/2014/main" id="{12D4E17A-80DD-4396-B08A-D327D13722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677015"/>
              </p:ext>
            </p:extLst>
          </p:nvPr>
        </p:nvGraphicFramePr>
        <p:xfrm>
          <a:off x="2349500" y="1403350"/>
          <a:ext cx="4597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4597200" imgH="1054080" progId="Equation.DSMT4">
                  <p:embed/>
                </p:oleObj>
              </mc:Choice>
              <mc:Fallback>
                <p:oleObj name="Equation" r:id="rId3" imgW="4597200" imgH="1054080" progId="Equation.DSMT4">
                  <p:embed/>
                  <p:pic>
                    <p:nvPicPr>
                      <p:cNvPr id="744452" name="Object 4">
                        <a:extLst>
                          <a:ext uri="{FF2B5EF4-FFF2-40B4-BE49-F238E27FC236}">
                            <a16:creationId xmlns:a16="http://schemas.microsoft.com/office/drawing/2014/main" id="{12D4E17A-80DD-4396-B08A-D327D13722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1403350"/>
                        <a:ext cx="4597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3" name="Object 5">
            <a:extLst>
              <a:ext uri="{FF2B5EF4-FFF2-40B4-BE49-F238E27FC236}">
                <a16:creationId xmlns:a16="http://schemas.microsoft.com/office/drawing/2014/main" id="{7DC90B77-C7F4-460D-B83E-7A8D410A07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2700" y="3035300"/>
          <a:ext cx="762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761760" imgH="342720" progId="Equation.DSMT4">
                  <p:embed/>
                </p:oleObj>
              </mc:Choice>
              <mc:Fallback>
                <p:oleObj name="Equation" r:id="rId5" imgW="761760" imgH="342720" progId="Equation.DSMT4">
                  <p:embed/>
                  <p:pic>
                    <p:nvPicPr>
                      <p:cNvPr id="744453" name="Object 5">
                        <a:extLst>
                          <a:ext uri="{FF2B5EF4-FFF2-40B4-BE49-F238E27FC236}">
                            <a16:creationId xmlns:a16="http://schemas.microsoft.com/office/drawing/2014/main" id="{7DC90B77-C7F4-460D-B83E-7A8D410A07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3035300"/>
                        <a:ext cx="762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4" name="Object 6">
            <a:extLst>
              <a:ext uri="{FF2B5EF4-FFF2-40B4-BE49-F238E27FC236}">
                <a16:creationId xmlns:a16="http://schemas.microsoft.com/office/drawing/2014/main" id="{BBD08624-8DEF-4AEA-9B8C-C0AB81A154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3200" y="3035300"/>
          <a:ext cx="1066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1066680" imgH="342720" progId="Equation.DSMT4">
                  <p:embed/>
                </p:oleObj>
              </mc:Choice>
              <mc:Fallback>
                <p:oleObj name="Equation" r:id="rId7" imgW="1066680" imgH="342720" progId="Equation.DSMT4">
                  <p:embed/>
                  <p:pic>
                    <p:nvPicPr>
                      <p:cNvPr id="744454" name="Object 6">
                        <a:extLst>
                          <a:ext uri="{FF2B5EF4-FFF2-40B4-BE49-F238E27FC236}">
                            <a16:creationId xmlns:a16="http://schemas.microsoft.com/office/drawing/2014/main" id="{BBD08624-8DEF-4AEA-9B8C-C0AB81A154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3035300"/>
                        <a:ext cx="1066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5" name="Object 7">
            <a:extLst>
              <a:ext uri="{FF2B5EF4-FFF2-40B4-BE49-F238E27FC236}">
                <a16:creationId xmlns:a16="http://schemas.microsoft.com/office/drawing/2014/main" id="{C3AC07C8-0B53-4D39-AE0A-262BD34B5E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4000" y="4521200"/>
          <a:ext cx="660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711000" imgH="342720" progId="Equation.DSMT4">
                  <p:embed/>
                </p:oleObj>
              </mc:Choice>
              <mc:Fallback>
                <p:oleObj name="Equation" r:id="rId9" imgW="711000" imgH="342720" progId="Equation.DSMT4">
                  <p:embed/>
                  <p:pic>
                    <p:nvPicPr>
                      <p:cNvPr id="744455" name="Object 7">
                        <a:extLst>
                          <a:ext uri="{FF2B5EF4-FFF2-40B4-BE49-F238E27FC236}">
                            <a16:creationId xmlns:a16="http://schemas.microsoft.com/office/drawing/2014/main" id="{C3AC07C8-0B53-4D39-AE0A-262BD34B5E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4521200"/>
                        <a:ext cx="660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449288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7F862F9-6036-4313-BA50-B1115AB1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45474" name="Rectangle 2">
            <a:extLst>
              <a:ext uri="{FF2B5EF4-FFF2-40B4-BE49-F238E27FC236}">
                <a16:creationId xmlns:a16="http://schemas.microsoft.com/office/drawing/2014/main" id="{7720FBAA-7962-4FC5-8865-6A0095B00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DIAGONALIZING MATRICES</a:t>
            </a:r>
          </a:p>
        </p:txBody>
      </p:sp>
      <p:sp>
        <p:nvSpPr>
          <p:cNvPr id="745475" name="Rectangle 3">
            <a:extLst>
              <a:ext uri="{FF2B5EF4-FFF2-40B4-BE49-F238E27FC236}">
                <a16:creationId xmlns:a16="http://schemas.microsoft.com/office/drawing/2014/main" id="{778365E8-1DC2-4461-BAD3-B28049C00B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endParaRPr lang="en-US" altLang="en-US" sz="2800" dirty="0"/>
          </a:p>
          <a:p>
            <a:r>
              <a:rPr lang="en-US" altLang="en-US" sz="2800" dirty="0"/>
              <a:t>Basis for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Basis for                                  and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You can check that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} is a linearly independent set.    </a:t>
            </a:r>
          </a:p>
        </p:txBody>
      </p:sp>
      <p:graphicFrame>
        <p:nvGraphicFramePr>
          <p:cNvPr id="745476" name="Object 4">
            <a:extLst>
              <a:ext uri="{FF2B5EF4-FFF2-40B4-BE49-F238E27FC236}">
                <a16:creationId xmlns:a16="http://schemas.microsoft.com/office/drawing/2014/main" id="{801653FD-8DBB-4DAF-852F-C52E44B54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641076"/>
              </p:ext>
            </p:extLst>
          </p:nvPr>
        </p:nvGraphicFramePr>
        <p:xfrm>
          <a:off x="2247900" y="1130300"/>
          <a:ext cx="25273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2527200" imgH="1777680" progId="Equation.DSMT4">
                  <p:embed/>
                </p:oleObj>
              </mc:Choice>
              <mc:Fallback>
                <p:oleObj name="Equation" r:id="rId3" imgW="2527200" imgH="1777680" progId="Equation.DSMT4">
                  <p:embed/>
                  <p:pic>
                    <p:nvPicPr>
                      <p:cNvPr id="745476" name="Object 4">
                        <a:extLst>
                          <a:ext uri="{FF2B5EF4-FFF2-40B4-BE49-F238E27FC236}">
                            <a16:creationId xmlns:a16="http://schemas.microsoft.com/office/drawing/2014/main" id="{801653FD-8DBB-4DAF-852F-C52E44B540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1130300"/>
                        <a:ext cx="25273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477" name="Object 5">
            <a:extLst>
              <a:ext uri="{FF2B5EF4-FFF2-40B4-BE49-F238E27FC236}">
                <a16:creationId xmlns:a16="http://schemas.microsoft.com/office/drawing/2014/main" id="{231FDF86-4B20-4955-96F5-4569308F74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984784"/>
              </p:ext>
            </p:extLst>
          </p:nvPr>
        </p:nvGraphicFramePr>
        <p:xfrm>
          <a:off x="2216150" y="3175000"/>
          <a:ext cx="28575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2857320" imgH="1777680" progId="Equation.DSMT4">
                  <p:embed/>
                </p:oleObj>
              </mc:Choice>
              <mc:Fallback>
                <p:oleObj name="Equation" r:id="rId5" imgW="2857320" imgH="1777680" progId="Equation.DSMT4">
                  <p:embed/>
                  <p:pic>
                    <p:nvPicPr>
                      <p:cNvPr id="745477" name="Object 5">
                        <a:extLst>
                          <a:ext uri="{FF2B5EF4-FFF2-40B4-BE49-F238E27FC236}">
                            <a16:creationId xmlns:a16="http://schemas.microsoft.com/office/drawing/2014/main" id="{231FDF86-4B20-4955-96F5-4569308F74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3175000"/>
                        <a:ext cx="28575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478" name="Object 6">
            <a:extLst>
              <a:ext uri="{FF2B5EF4-FFF2-40B4-BE49-F238E27FC236}">
                <a16:creationId xmlns:a16="http://schemas.microsoft.com/office/drawing/2014/main" id="{E7B8EB03-815F-4D3C-8A17-5F292C4624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009202"/>
              </p:ext>
            </p:extLst>
          </p:nvPr>
        </p:nvGraphicFramePr>
        <p:xfrm>
          <a:off x="5816600" y="3175000"/>
          <a:ext cx="15748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1574640" imgH="1777680" progId="Equation.DSMT4">
                  <p:embed/>
                </p:oleObj>
              </mc:Choice>
              <mc:Fallback>
                <p:oleObj name="Equation" r:id="rId7" imgW="1574640" imgH="1777680" progId="Equation.DSMT4">
                  <p:embed/>
                  <p:pic>
                    <p:nvPicPr>
                      <p:cNvPr id="745478" name="Object 6">
                        <a:extLst>
                          <a:ext uri="{FF2B5EF4-FFF2-40B4-BE49-F238E27FC236}">
                            <a16:creationId xmlns:a16="http://schemas.microsoft.com/office/drawing/2014/main" id="{E7B8EB03-815F-4D3C-8A17-5F292C4624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3175000"/>
                        <a:ext cx="15748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0856306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7F5DC4-C750-4FAE-B4F1-074AE14B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46498" name="Rectangle 2">
            <a:extLst>
              <a:ext uri="{FF2B5EF4-FFF2-40B4-BE49-F238E27FC236}">
                <a16:creationId xmlns:a16="http://schemas.microsoft.com/office/drawing/2014/main" id="{B8326158-72F9-45DF-9BB0-AC936A6E93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DIAGONALIZING MATRICES</a:t>
            </a:r>
          </a:p>
        </p:txBody>
      </p:sp>
      <p:sp>
        <p:nvSpPr>
          <p:cNvPr id="746499" name="Rectangle 3">
            <a:extLst>
              <a:ext uri="{FF2B5EF4-FFF2-40B4-BE49-F238E27FC236}">
                <a16:creationId xmlns:a16="http://schemas.microsoft.com/office/drawing/2014/main" id="{10C54465-5AC6-4DF6-98BC-0A42F2E6F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257800"/>
          </a:xfrm>
        </p:spPr>
        <p:txBody>
          <a:bodyPr/>
          <a:lstStyle/>
          <a:p>
            <a:r>
              <a:rPr lang="en-US" altLang="en-US" sz="2800" i="1" dirty="0"/>
              <a:t>Step 3. </a:t>
            </a:r>
            <a:r>
              <a:rPr lang="en-US" altLang="en-US" sz="2800" b="1" i="1" dirty="0"/>
              <a:t>Construct P from the vectors in step 2.</a:t>
            </a:r>
          </a:p>
          <a:p>
            <a:r>
              <a:rPr lang="en-US" altLang="en-US" sz="2800" dirty="0"/>
              <a:t>The order of the vectors is unimportant.</a:t>
            </a:r>
          </a:p>
          <a:p>
            <a:r>
              <a:rPr lang="en-US" altLang="en-US" sz="2800" dirty="0"/>
              <a:t>Using the order chosen in step 2, form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i="1" dirty="0"/>
          </a:p>
          <a:p>
            <a:r>
              <a:rPr lang="en-US" altLang="en-US" sz="2800" i="1" dirty="0"/>
              <a:t>Step 4. </a:t>
            </a:r>
            <a:r>
              <a:rPr lang="en-US" altLang="en-US" sz="2800" b="1" i="1" dirty="0"/>
              <a:t>Construct D from the corresponding eigenvalues.</a:t>
            </a:r>
          </a:p>
          <a:p>
            <a:r>
              <a:rPr lang="en-US" altLang="en-US" sz="2800" dirty="0"/>
              <a:t>In this step, it is essential that the order of the eigenvalues matches the order chosen for the columns of </a:t>
            </a:r>
            <a:r>
              <a:rPr lang="en-US" altLang="en-US" sz="2800" i="1" dirty="0"/>
              <a:t>P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746500" name="Object 4">
            <a:extLst>
              <a:ext uri="{FF2B5EF4-FFF2-40B4-BE49-F238E27FC236}">
                <a16:creationId xmlns:a16="http://schemas.microsoft.com/office/drawing/2014/main" id="{CB5BFBC1-5E45-41C0-9A0F-3CA50DC308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625476"/>
              </p:ext>
            </p:extLst>
          </p:nvPr>
        </p:nvGraphicFramePr>
        <p:xfrm>
          <a:off x="1792288" y="2819400"/>
          <a:ext cx="5330825" cy="170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5562360" imgH="1777680" progId="Equation.DSMT4">
                  <p:embed/>
                </p:oleObj>
              </mc:Choice>
              <mc:Fallback>
                <p:oleObj name="Equation" r:id="rId3" imgW="5562360" imgH="1777680" progId="Equation.DSMT4">
                  <p:embed/>
                  <p:pic>
                    <p:nvPicPr>
                      <p:cNvPr id="746500" name="Object 4">
                        <a:extLst>
                          <a:ext uri="{FF2B5EF4-FFF2-40B4-BE49-F238E27FC236}">
                            <a16:creationId xmlns:a16="http://schemas.microsoft.com/office/drawing/2014/main" id="{CB5BFBC1-5E45-41C0-9A0F-3CA50DC308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2819400"/>
                        <a:ext cx="5330825" cy="170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961668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07FCF74-7C0F-46BD-99E2-FB8FE2FA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47522" name="Rectangle 2">
            <a:extLst>
              <a:ext uri="{FF2B5EF4-FFF2-40B4-BE49-F238E27FC236}">
                <a16:creationId xmlns:a16="http://schemas.microsoft.com/office/drawing/2014/main" id="{B606321C-4C3E-4BE8-88F0-C54146AE3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DIAGONALIZING MATRICES</a:t>
            </a:r>
          </a:p>
        </p:txBody>
      </p:sp>
      <p:sp>
        <p:nvSpPr>
          <p:cNvPr id="747523" name="Rectangle 3">
            <a:extLst>
              <a:ext uri="{FF2B5EF4-FFF2-40B4-BE49-F238E27FC236}">
                <a16:creationId xmlns:a16="http://schemas.microsoft.com/office/drawing/2014/main" id="{298EC48A-8615-4835-9E13-B4B100727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r>
              <a:rPr lang="en-US" altLang="en-US" sz="2800" dirty="0"/>
              <a:t>Use the eigenvalue             twice, once for each of the eigenvectors corresponding to            :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To avoid computing      , simply verify that                  .</a:t>
            </a:r>
          </a:p>
          <a:p>
            <a:r>
              <a:rPr lang="en-US" altLang="en-US" sz="2800" dirty="0"/>
              <a:t>Compute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747524" name="Object 4">
            <a:extLst>
              <a:ext uri="{FF2B5EF4-FFF2-40B4-BE49-F238E27FC236}">
                <a16:creationId xmlns:a16="http://schemas.microsoft.com/office/drawing/2014/main" id="{562546EE-A39E-4A66-A89E-F824C08615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0300" y="1231900"/>
          <a:ext cx="9906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1066680" imgH="342720" progId="Equation.DSMT4">
                  <p:embed/>
                </p:oleObj>
              </mc:Choice>
              <mc:Fallback>
                <p:oleObj name="Equation" r:id="rId3" imgW="1066680" imgH="342720" progId="Equation.DSMT4">
                  <p:embed/>
                  <p:pic>
                    <p:nvPicPr>
                      <p:cNvPr id="747524" name="Object 4">
                        <a:extLst>
                          <a:ext uri="{FF2B5EF4-FFF2-40B4-BE49-F238E27FC236}">
                            <a16:creationId xmlns:a16="http://schemas.microsoft.com/office/drawing/2014/main" id="{562546EE-A39E-4A66-A89E-F824C08615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1231900"/>
                        <a:ext cx="990600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25" name="Object 5">
            <a:extLst>
              <a:ext uri="{FF2B5EF4-FFF2-40B4-BE49-F238E27FC236}">
                <a16:creationId xmlns:a16="http://schemas.microsoft.com/office/drawing/2014/main" id="{6DA6C050-0D3D-4722-98AF-9B7A961652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1663700"/>
          <a:ext cx="990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1066680" imgH="342720" progId="Equation.DSMT4">
                  <p:embed/>
                </p:oleObj>
              </mc:Choice>
              <mc:Fallback>
                <p:oleObj name="Equation" r:id="rId5" imgW="1066680" imgH="342720" progId="Equation.DSMT4">
                  <p:embed/>
                  <p:pic>
                    <p:nvPicPr>
                      <p:cNvPr id="747525" name="Object 5">
                        <a:extLst>
                          <a:ext uri="{FF2B5EF4-FFF2-40B4-BE49-F238E27FC236}">
                            <a16:creationId xmlns:a16="http://schemas.microsoft.com/office/drawing/2014/main" id="{6DA6C050-0D3D-4722-98AF-9B7A961652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1663700"/>
                        <a:ext cx="990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26" name="Object 6">
            <a:extLst>
              <a:ext uri="{FF2B5EF4-FFF2-40B4-BE49-F238E27FC236}">
                <a16:creationId xmlns:a16="http://schemas.microsoft.com/office/drawing/2014/main" id="{6EF1CA11-0110-4CFA-85CE-7243C1C185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057400"/>
          <a:ext cx="2667000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2920680" imgH="1777680" progId="Equation.DSMT4">
                  <p:embed/>
                </p:oleObj>
              </mc:Choice>
              <mc:Fallback>
                <p:oleObj name="Equation" r:id="rId7" imgW="2920680" imgH="1777680" progId="Equation.DSMT4">
                  <p:embed/>
                  <p:pic>
                    <p:nvPicPr>
                      <p:cNvPr id="747526" name="Object 6">
                        <a:extLst>
                          <a:ext uri="{FF2B5EF4-FFF2-40B4-BE49-F238E27FC236}">
                            <a16:creationId xmlns:a16="http://schemas.microsoft.com/office/drawing/2014/main" id="{6EF1CA11-0110-4CFA-85CE-7243C1C185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057400"/>
                        <a:ext cx="2667000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27" name="Object 7">
            <a:extLst>
              <a:ext uri="{FF2B5EF4-FFF2-40B4-BE49-F238E27FC236}">
                <a16:creationId xmlns:a16="http://schemas.microsoft.com/office/drawing/2014/main" id="{0AA09659-8C8F-4CCC-9763-0EAD74E65F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028598"/>
              </p:ext>
            </p:extLst>
          </p:nvPr>
        </p:nvGraphicFramePr>
        <p:xfrm>
          <a:off x="3848100" y="3673475"/>
          <a:ext cx="495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495000" imgH="368280" progId="Equation.DSMT4">
                  <p:embed/>
                </p:oleObj>
              </mc:Choice>
              <mc:Fallback>
                <p:oleObj name="Equation" r:id="rId9" imgW="495000" imgH="368280" progId="Equation.DSMT4">
                  <p:embed/>
                  <p:pic>
                    <p:nvPicPr>
                      <p:cNvPr id="747527" name="Object 7">
                        <a:extLst>
                          <a:ext uri="{FF2B5EF4-FFF2-40B4-BE49-F238E27FC236}">
                            <a16:creationId xmlns:a16="http://schemas.microsoft.com/office/drawing/2014/main" id="{0AA09659-8C8F-4CCC-9763-0EAD74E65F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3673475"/>
                        <a:ext cx="495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28" name="Object 8">
            <a:extLst>
              <a:ext uri="{FF2B5EF4-FFF2-40B4-BE49-F238E27FC236}">
                <a16:creationId xmlns:a16="http://schemas.microsoft.com/office/drawing/2014/main" id="{825F91C3-AA3D-42C2-AA15-538E5416E4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934385"/>
              </p:ext>
            </p:extLst>
          </p:nvPr>
        </p:nvGraphicFramePr>
        <p:xfrm>
          <a:off x="7108825" y="3711575"/>
          <a:ext cx="148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1" imgW="1485720" imgH="317160" progId="Equation.DSMT4">
                  <p:embed/>
                </p:oleObj>
              </mc:Choice>
              <mc:Fallback>
                <p:oleObj name="Equation" r:id="rId11" imgW="1485720" imgH="317160" progId="Equation.DSMT4">
                  <p:embed/>
                  <p:pic>
                    <p:nvPicPr>
                      <p:cNvPr id="747528" name="Object 8">
                        <a:extLst>
                          <a:ext uri="{FF2B5EF4-FFF2-40B4-BE49-F238E27FC236}">
                            <a16:creationId xmlns:a16="http://schemas.microsoft.com/office/drawing/2014/main" id="{825F91C3-AA3D-42C2-AA15-538E5416E4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8825" y="3711575"/>
                        <a:ext cx="148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29" name="Object 9">
            <a:extLst>
              <a:ext uri="{FF2B5EF4-FFF2-40B4-BE49-F238E27FC236}">
                <a16:creationId xmlns:a16="http://schemas.microsoft.com/office/drawing/2014/main" id="{C404D362-4F8B-4169-98D8-3C0D6E8C80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724400"/>
          <a:ext cx="7924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3" imgW="8458200" imgH="1777680" progId="Equation.DSMT4">
                  <p:embed/>
                </p:oleObj>
              </mc:Choice>
              <mc:Fallback>
                <p:oleObj name="Equation" r:id="rId13" imgW="8458200" imgH="1777680" progId="Equation.DSMT4">
                  <p:embed/>
                  <p:pic>
                    <p:nvPicPr>
                      <p:cNvPr id="747529" name="Object 9">
                        <a:extLst>
                          <a:ext uri="{FF2B5EF4-FFF2-40B4-BE49-F238E27FC236}">
                            <a16:creationId xmlns:a16="http://schemas.microsoft.com/office/drawing/2014/main" id="{C404D362-4F8B-4169-98D8-3C0D6E8C80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724400"/>
                        <a:ext cx="792480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5820077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AFBFB98-F403-43CF-BB59-07C863D3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48546" name="Rectangle 2">
            <a:extLst>
              <a:ext uri="{FF2B5EF4-FFF2-40B4-BE49-F238E27FC236}">
                <a16:creationId xmlns:a16="http://schemas.microsoft.com/office/drawing/2014/main" id="{107BD8DF-6311-49C4-86E4-30648A6788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DIAGONALIZING MATRICES</a:t>
            </a:r>
          </a:p>
        </p:txBody>
      </p:sp>
      <p:sp>
        <p:nvSpPr>
          <p:cNvPr id="748547" name="Rectangle 3">
            <a:extLst>
              <a:ext uri="{FF2B5EF4-FFF2-40B4-BE49-F238E27FC236}">
                <a16:creationId xmlns:a16="http://schemas.microsoft.com/office/drawing/2014/main" id="{BB869C6E-822F-44FB-8395-2930F63324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Theorem 6:</a:t>
            </a:r>
            <a:r>
              <a:rPr lang="en-US" altLang="en-US" sz="2800" dirty="0"/>
              <a:t> An           matrix with </a:t>
            </a:r>
            <a:r>
              <a:rPr lang="en-US" altLang="en-US" sz="2800" i="1" dirty="0"/>
              <a:t>n</a:t>
            </a:r>
            <a:r>
              <a:rPr lang="en-US" altLang="en-US" sz="2800" dirty="0"/>
              <a:t> distinct eigenvalues is diagonalizable.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Proof:</a:t>
            </a:r>
            <a:r>
              <a:rPr lang="en-US" altLang="en-US" sz="2800" dirty="0"/>
              <a:t> Let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n</a:t>
            </a:r>
            <a:r>
              <a:rPr lang="en-US" altLang="en-US" sz="2800" dirty="0"/>
              <a:t> be eigenvectors corresponding to the </a:t>
            </a:r>
            <a:r>
              <a:rPr lang="en-US" altLang="en-US" sz="2800" i="1" dirty="0"/>
              <a:t>n</a:t>
            </a:r>
            <a:r>
              <a:rPr lang="en-US" altLang="en-US" sz="2800" dirty="0"/>
              <a:t> distinct eigenvalues of a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Then {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n</a:t>
            </a:r>
            <a:r>
              <a:rPr lang="en-US" altLang="en-US" sz="2800" dirty="0"/>
              <a:t>} is linearly independent, by  Theorem 2 in Section 5.1.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Hence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diagonalizable, by Theorem 5.</a:t>
            </a:r>
          </a:p>
        </p:txBody>
      </p:sp>
      <p:graphicFrame>
        <p:nvGraphicFramePr>
          <p:cNvPr id="748548" name="Object 4">
            <a:extLst>
              <a:ext uri="{FF2B5EF4-FFF2-40B4-BE49-F238E27FC236}">
                <a16:creationId xmlns:a16="http://schemas.microsoft.com/office/drawing/2014/main" id="{475DCB91-3C7F-4995-BA35-C626AD32F0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372220"/>
              </p:ext>
            </p:extLst>
          </p:nvPr>
        </p:nvGraphicFramePr>
        <p:xfrm>
          <a:off x="773113" y="1425575"/>
          <a:ext cx="7369175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7785000" imgH="1663560" progId="Equation.DSMT4">
                  <p:embed/>
                </p:oleObj>
              </mc:Choice>
              <mc:Fallback>
                <p:oleObj name="Equation" r:id="rId3" imgW="7785000" imgH="1663560" progId="Equation.DSMT4">
                  <p:embed/>
                  <p:pic>
                    <p:nvPicPr>
                      <p:cNvPr id="748548" name="Object 4">
                        <a:extLst>
                          <a:ext uri="{FF2B5EF4-FFF2-40B4-BE49-F238E27FC236}">
                            <a16:creationId xmlns:a16="http://schemas.microsoft.com/office/drawing/2014/main" id="{475DCB91-3C7F-4995-BA35-C626AD32F0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1425575"/>
                        <a:ext cx="7369175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549" name="Object 5">
            <a:extLst>
              <a:ext uri="{FF2B5EF4-FFF2-40B4-BE49-F238E27FC236}">
                <a16:creationId xmlns:a16="http://schemas.microsoft.com/office/drawing/2014/main" id="{75D36FE6-8272-4E93-986E-87ABCB7298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675805"/>
              </p:ext>
            </p:extLst>
          </p:nvPr>
        </p:nvGraphicFramePr>
        <p:xfrm>
          <a:off x="3289300" y="3390900"/>
          <a:ext cx="723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723600" imgH="253800" progId="Equation.DSMT4">
                  <p:embed/>
                </p:oleObj>
              </mc:Choice>
              <mc:Fallback>
                <p:oleObj name="Equation" r:id="rId5" imgW="723600" imgH="253800" progId="Equation.DSMT4">
                  <p:embed/>
                  <p:pic>
                    <p:nvPicPr>
                      <p:cNvPr id="748549" name="Object 5">
                        <a:extLst>
                          <a:ext uri="{FF2B5EF4-FFF2-40B4-BE49-F238E27FC236}">
                            <a16:creationId xmlns:a16="http://schemas.microsoft.com/office/drawing/2014/main" id="{75D36FE6-8272-4E93-986E-87ABCB7298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3390900"/>
                        <a:ext cx="723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217225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9A20212-476E-4D9C-B944-E0701E8E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49570" name="Rectangle 2">
            <a:extLst>
              <a:ext uri="{FF2B5EF4-FFF2-40B4-BE49-F238E27FC236}">
                <a16:creationId xmlns:a16="http://schemas.microsoft.com/office/drawing/2014/main" id="{6011AD1E-A0C7-4CB4-B95F-FC0DEA8009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MATRICES WHOSE EIGENVALUES ARE NOT DISTINCT</a:t>
            </a:r>
          </a:p>
        </p:txBody>
      </p:sp>
      <p:sp>
        <p:nvSpPr>
          <p:cNvPr id="749571" name="Rectangle 3">
            <a:extLst>
              <a:ext uri="{FF2B5EF4-FFF2-40B4-BE49-F238E27FC236}">
                <a16:creationId xmlns:a16="http://schemas.microsoft.com/office/drawing/2014/main" id="{65CB426A-4C14-4B26-A8D8-BE5429CFF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en-US" sz="2800" dirty="0"/>
              <a:t>It is not </a:t>
            </a:r>
            <a:r>
              <a:rPr lang="en-US" altLang="en-US" sz="2800" i="1" dirty="0"/>
              <a:t>necessary</a:t>
            </a:r>
            <a:r>
              <a:rPr lang="en-US" altLang="en-US" sz="2800" dirty="0"/>
              <a:t> for an          matrix to have </a:t>
            </a:r>
            <a:r>
              <a:rPr lang="en-US" altLang="en-US" sz="2800" i="1" dirty="0"/>
              <a:t>n</a:t>
            </a:r>
            <a:r>
              <a:rPr lang="en-US" altLang="en-US" sz="2800" dirty="0"/>
              <a:t> distinct eigenvalues in order to be diagonalizable.</a:t>
            </a:r>
          </a:p>
          <a:p>
            <a:r>
              <a:rPr lang="en-US" altLang="en-US" sz="2800" dirty="0"/>
              <a:t>Theorem 6 provides a </a:t>
            </a:r>
            <a:r>
              <a:rPr lang="en-US" altLang="en-US" sz="2800" i="1" dirty="0"/>
              <a:t>sufficient</a:t>
            </a:r>
            <a:r>
              <a:rPr lang="en-US" altLang="en-US" sz="2800" dirty="0"/>
              <a:t> condition for a matrix to be diagonalizable.</a:t>
            </a:r>
          </a:p>
          <a:p>
            <a:pPr marL="0" indent="0">
              <a:buNone/>
            </a:pPr>
            <a:endParaRPr lang="en-US" altLang="en-US" sz="800" dirty="0"/>
          </a:p>
          <a:p>
            <a:pPr>
              <a:spcBef>
                <a:spcPts val="0"/>
              </a:spcBef>
            </a:pPr>
            <a:r>
              <a:rPr lang="en-US" altLang="en-US" sz="2800" dirty="0"/>
              <a:t>If an          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 has </a:t>
            </a:r>
            <a:r>
              <a:rPr lang="en-US" altLang="en-US" sz="2800" i="1" dirty="0"/>
              <a:t>n</a:t>
            </a:r>
            <a:r>
              <a:rPr lang="en-US" altLang="en-US" sz="2800" dirty="0"/>
              <a:t> distinct eigenvalues, with corresponding eigenvectors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n</a:t>
            </a:r>
            <a:r>
              <a:rPr lang="en-US" altLang="en-US" sz="2800" dirty="0"/>
              <a:t>, and if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, then </a:t>
            </a:r>
            <a:r>
              <a:rPr lang="en-US" altLang="en-US" sz="2800" i="1" dirty="0"/>
              <a:t>P</a:t>
            </a:r>
            <a:r>
              <a:rPr lang="en-US" altLang="en-US" sz="2800" dirty="0"/>
              <a:t> is automatically invertible because its columns are linearly independent, by Theorem 2. </a:t>
            </a:r>
          </a:p>
        </p:txBody>
      </p:sp>
      <p:graphicFrame>
        <p:nvGraphicFramePr>
          <p:cNvPr id="749572" name="Object 4">
            <a:extLst>
              <a:ext uri="{FF2B5EF4-FFF2-40B4-BE49-F238E27FC236}">
                <a16:creationId xmlns:a16="http://schemas.microsoft.com/office/drawing/2014/main" id="{07B3F368-7EA3-452B-A6EA-9D20B229C5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578841"/>
              </p:ext>
            </p:extLst>
          </p:nvPr>
        </p:nvGraphicFramePr>
        <p:xfrm>
          <a:off x="4470400" y="1565275"/>
          <a:ext cx="723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723600" imgH="253800" progId="Equation.DSMT4">
                  <p:embed/>
                </p:oleObj>
              </mc:Choice>
              <mc:Fallback>
                <p:oleObj name="Equation" r:id="rId3" imgW="723600" imgH="253800" progId="Equation.DSMT4">
                  <p:embed/>
                  <p:pic>
                    <p:nvPicPr>
                      <p:cNvPr id="749572" name="Object 4">
                        <a:extLst>
                          <a:ext uri="{FF2B5EF4-FFF2-40B4-BE49-F238E27FC236}">
                            <a16:creationId xmlns:a16="http://schemas.microsoft.com/office/drawing/2014/main" id="{07B3F368-7EA3-452B-A6EA-9D20B229C5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1565275"/>
                        <a:ext cx="723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573" name="Object 5">
            <a:extLst>
              <a:ext uri="{FF2B5EF4-FFF2-40B4-BE49-F238E27FC236}">
                <a16:creationId xmlns:a16="http://schemas.microsoft.com/office/drawing/2014/main" id="{272B88E8-436B-4AB7-985A-45766A3466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506369"/>
              </p:ext>
            </p:extLst>
          </p:nvPr>
        </p:nvGraphicFramePr>
        <p:xfrm>
          <a:off x="1657350" y="3495675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774360" imgH="253800" progId="Equation.DSMT4">
                  <p:embed/>
                </p:oleObj>
              </mc:Choice>
              <mc:Fallback>
                <p:oleObj name="Equation" r:id="rId5" imgW="774360" imgH="253800" progId="Equation.DSMT4">
                  <p:embed/>
                  <p:pic>
                    <p:nvPicPr>
                      <p:cNvPr id="749573" name="Object 5">
                        <a:extLst>
                          <a:ext uri="{FF2B5EF4-FFF2-40B4-BE49-F238E27FC236}">
                            <a16:creationId xmlns:a16="http://schemas.microsoft.com/office/drawing/2014/main" id="{272B88E8-436B-4AB7-985A-45766A3466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3495675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9574" name="Object 6">
            <a:extLst>
              <a:ext uri="{FF2B5EF4-FFF2-40B4-BE49-F238E27FC236}">
                <a16:creationId xmlns:a16="http://schemas.microsoft.com/office/drawing/2014/main" id="{5A544CEB-279A-4F73-AEB7-F3A8F71A7E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964478"/>
              </p:ext>
            </p:extLst>
          </p:nvPr>
        </p:nvGraphicFramePr>
        <p:xfrm>
          <a:off x="936625" y="4256088"/>
          <a:ext cx="25447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2641320" imgH="520560" progId="Equation.DSMT4">
                  <p:embed/>
                </p:oleObj>
              </mc:Choice>
              <mc:Fallback>
                <p:oleObj name="Equation" r:id="rId7" imgW="2641320" imgH="520560" progId="Equation.DSMT4">
                  <p:embed/>
                  <p:pic>
                    <p:nvPicPr>
                      <p:cNvPr id="749574" name="Object 6">
                        <a:extLst>
                          <a:ext uri="{FF2B5EF4-FFF2-40B4-BE49-F238E27FC236}">
                            <a16:creationId xmlns:a16="http://schemas.microsoft.com/office/drawing/2014/main" id="{5A544CEB-279A-4F73-AEB7-F3A8F71A7E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4256088"/>
                        <a:ext cx="25447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7926798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E43874B-412E-434E-BA4A-907CBCA4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50594" name="Rectangle 2">
            <a:extLst>
              <a:ext uri="{FF2B5EF4-FFF2-40B4-BE49-F238E27FC236}">
                <a16:creationId xmlns:a16="http://schemas.microsoft.com/office/drawing/2014/main" id="{862DC19F-EA5F-4653-B635-DB47451F1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MATRICES WHOSE EIGENVALUES ARE NOT DISTINCT</a:t>
            </a:r>
          </a:p>
        </p:txBody>
      </p:sp>
      <p:sp>
        <p:nvSpPr>
          <p:cNvPr id="750595" name="Rectangle 3">
            <a:extLst>
              <a:ext uri="{FF2B5EF4-FFF2-40B4-BE49-F238E27FC236}">
                <a16:creationId xmlns:a16="http://schemas.microsoft.com/office/drawing/2014/main" id="{F789ADE5-D2FF-4C30-994F-AEF1F7570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marL="609600" indent="-609600"/>
            <a:r>
              <a:rPr lang="en-US" altLang="en-US" sz="2800" dirty="0"/>
              <a:t>When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diagonalizable but has fewer than </a:t>
            </a:r>
            <a:r>
              <a:rPr lang="en-US" altLang="en-US" sz="2800" i="1" dirty="0"/>
              <a:t>n</a:t>
            </a:r>
            <a:r>
              <a:rPr lang="en-US" altLang="en-US" sz="2800" dirty="0"/>
              <a:t> distinct eigenvalues, it is still possible to build </a:t>
            </a:r>
            <a:r>
              <a:rPr lang="en-US" altLang="en-US" sz="2800" i="1" dirty="0"/>
              <a:t>P</a:t>
            </a:r>
            <a:r>
              <a:rPr lang="en-US" altLang="en-US" sz="2800" dirty="0"/>
              <a:t> in a way that makes </a:t>
            </a:r>
            <a:r>
              <a:rPr lang="en-US" altLang="en-US" sz="2800" i="1" dirty="0"/>
              <a:t>P</a:t>
            </a:r>
            <a:r>
              <a:rPr lang="en-US" altLang="en-US" sz="2800" dirty="0"/>
              <a:t> automatically invertible, as the next theorem shows.</a:t>
            </a:r>
          </a:p>
          <a:p>
            <a:pPr marL="609600" indent="-609600"/>
            <a:endParaRPr lang="en-US" altLang="en-US" sz="2800" dirty="0"/>
          </a:p>
          <a:p>
            <a:pPr marL="609600" indent="-609600"/>
            <a:r>
              <a:rPr lang="en-US" altLang="en-US" sz="2800" b="1" dirty="0"/>
              <a:t>Theorem 7:</a:t>
            </a:r>
            <a:r>
              <a:rPr lang="en-US" altLang="en-US" sz="2800" dirty="0"/>
              <a:t> Let </a:t>
            </a:r>
            <a:r>
              <a:rPr lang="en-US" altLang="en-US" sz="2800" i="1" dirty="0"/>
              <a:t>A</a:t>
            </a:r>
            <a:r>
              <a:rPr lang="en-US" altLang="en-US" sz="2800" dirty="0"/>
              <a:t> be an          matrix whose distinct eigenvalues are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…,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p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>
                <a:cs typeface="Times New Roman" panose="02020603050405020304" pitchFamily="18" charset="0"/>
              </a:rPr>
              <a:t>For                , the dimension of the eigenspace for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k</a:t>
            </a:r>
            <a:r>
              <a:rPr lang="en-US" altLang="en-US" sz="2800" dirty="0">
                <a:cs typeface="Times New Roman" panose="02020603050405020304" pitchFamily="18" charset="0"/>
              </a:rPr>
              <a:t> is less than or equal to the multiplicity of the eigenvalue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k</a:t>
            </a:r>
            <a:r>
              <a:rPr lang="en-US" altLang="en-US" sz="2800" dirty="0">
                <a:cs typeface="Times New Roman" panose="02020603050405020304" pitchFamily="18" charset="0"/>
              </a:rPr>
              <a:t>. </a:t>
            </a:r>
            <a:endParaRPr lang="el-GR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750596" name="Object 4">
            <a:extLst>
              <a:ext uri="{FF2B5EF4-FFF2-40B4-BE49-F238E27FC236}">
                <a16:creationId xmlns:a16="http://schemas.microsoft.com/office/drawing/2014/main" id="{AF5C4D04-36C8-4860-8CE7-73EF147629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1381117"/>
              </p:ext>
            </p:extLst>
          </p:nvPr>
        </p:nvGraphicFramePr>
        <p:xfrm>
          <a:off x="2513013" y="4705350"/>
          <a:ext cx="12985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1346040" imgH="419040" progId="Equation.DSMT4">
                  <p:embed/>
                </p:oleObj>
              </mc:Choice>
              <mc:Fallback>
                <p:oleObj name="Equation" r:id="rId3" imgW="1346040" imgH="419040" progId="Equation.DSMT4">
                  <p:embed/>
                  <p:pic>
                    <p:nvPicPr>
                      <p:cNvPr id="750596" name="Object 4">
                        <a:extLst>
                          <a:ext uri="{FF2B5EF4-FFF2-40B4-BE49-F238E27FC236}">
                            <a16:creationId xmlns:a16="http://schemas.microsoft.com/office/drawing/2014/main" id="{AF5C4D04-36C8-4860-8CE7-73EF147629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4705350"/>
                        <a:ext cx="12985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597" name="Object 5">
            <a:extLst>
              <a:ext uri="{FF2B5EF4-FFF2-40B4-BE49-F238E27FC236}">
                <a16:creationId xmlns:a16="http://schemas.microsoft.com/office/drawing/2014/main" id="{93BEA001-592A-415E-AF24-4606D27A44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6300" y="38481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774360" imgH="253800" progId="Equation.DSMT4">
                  <p:embed/>
                </p:oleObj>
              </mc:Choice>
              <mc:Fallback>
                <p:oleObj name="Equation" r:id="rId5" imgW="774360" imgH="253800" progId="Equation.DSMT4">
                  <p:embed/>
                  <p:pic>
                    <p:nvPicPr>
                      <p:cNvPr id="750597" name="Object 5">
                        <a:extLst>
                          <a:ext uri="{FF2B5EF4-FFF2-40B4-BE49-F238E27FC236}">
                            <a16:creationId xmlns:a16="http://schemas.microsoft.com/office/drawing/2014/main" id="{93BEA001-592A-415E-AF24-4606D27A44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38481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37074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CB592A-A134-4514-A2CC-97949889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51618" name="Rectangle 2">
            <a:extLst>
              <a:ext uri="{FF2B5EF4-FFF2-40B4-BE49-F238E27FC236}">
                <a16:creationId xmlns:a16="http://schemas.microsoft.com/office/drawing/2014/main" id="{D6C7454E-B269-4664-9F0E-49D5673A9B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MATRICES WHOSE EIGENVALUES ARE NOT DISTINCT</a:t>
            </a:r>
          </a:p>
        </p:txBody>
      </p:sp>
      <p:sp>
        <p:nvSpPr>
          <p:cNvPr id="751619" name="Rectangle 3">
            <a:extLst>
              <a:ext uri="{FF2B5EF4-FFF2-40B4-BE49-F238E27FC236}">
                <a16:creationId xmlns:a16="http://schemas.microsoft.com/office/drawing/2014/main" id="{05F14305-48D0-49B3-9C28-376E3B3BF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marL="1371600" lvl="2" indent="-457200">
              <a:buFont typeface="Wingdings" panose="05000000000000000000" pitchFamily="2" charset="2"/>
              <a:buAutoNum type="alphaLcPeriod" startAt="2"/>
            </a:pPr>
            <a:r>
              <a:rPr lang="en-US" altLang="en-US" sz="2800" dirty="0"/>
              <a:t>The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diagonalizable if and only if the sum of the dimensions of the eigenspaces equals </a:t>
            </a:r>
            <a:r>
              <a:rPr lang="en-US" altLang="en-US" sz="2800" i="1" dirty="0"/>
              <a:t>n</a:t>
            </a:r>
            <a:r>
              <a:rPr lang="en-US" altLang="en-US" sz="2800" dirty="0"/>
              <a:t>, and this happens if and only if (</a:t>
            </a:r>
            <a:r>
              <a:rPr lang="en-US" altLang="en-US" sz="2800" i="1" dirty="0"/>
              <a:t>i</a:t>
            </a:r>
            <a:r>
              <a:rPr lang="en-US" altLang="en-US" sz="2800" dirty="0"/>
              <a:t>) the characteristic polynomial factors completely into linear factors and (</a:t>
            </a:r>
            <a:r>
              <a:rPr lang="en-US" altLang="en-US" sz="2800" i="1" dirty="0"/>
              <a:t>ii</a:t>
            </a:r>
            <a:r>
              <a:rPr lang="en-US" altLang="en-US" sz="2800" dirty="0"/>
              <a:t>) the dimension of the eigenspace for each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k</a:t>
            </a:r>
            <a:r>
              <a:rPr lang="en-US" altLang="en-US" sz="2800" dirty="0">
                <a:cs typeface="Times New Roman" panose="02020603050405020304" pitchFamily="18" charset="0"/>
              </a:rPr>
              <a:t> equals the multiplicity of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k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  <a:p>
            <a:pPr marL="1371600" lvl="2" indent="-457200">
              <a:spcBef>
                <a:spcPts val="1800"/>
              </a:spcBef>
              <a:buFont typeface="Wingdings" panose="05000000000000000000" pitchFamily="2" charset="2"/>
              <a:buAutoNum type="alphaLcPeriod" startAt="2"/>
            </a:pPr>
            <a:r>
              <a:rPr lang="en-US" altLang="en-US" sz="2800" dirty="0">
                <a:cs typeface="Times New Roman" panose="02020603050405020304" pitchFamily="18" charset="0"/>
              </a:rPr>
              <a:t>If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is diagonalizable and </a:t>
            </a:r>
            <a:r>
              <a:rPr lang="en-US" altLang="en-US" sz="2800" dirty="0">
                <a:latin typeface="Euclid Math One" panose="05050601010101010101" pitchFamily="18" charset="2"/>
                <a:cs typeface="Times New Roman" panose="02020603050405020304" pitchFamily="18" charset="0"/>
              </a:rPr>
              <a:t>B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k</a:t>
            </a:r>
            <a:r>
              <a:rPr lang="en-US" altLang="en-US" sz="2800" dirty="0">
                <a:cs typeface="Times New Roman" panose="02020603050405020304" pitchFamily="18" charset="0"/>
              </a:rPr>
              <a:t> is a basis for the eigenspace corresponding to </a:t>
            </a:r>
            <a:r>
              <a:rPr lang="el-GR" altLang="en-US" sz="2800" dirty="0">
                <a:latin typeface="Cambria Math"/>
                <a:ea typeface="Cambria Math"/>
                <a:cs typeface="Times New Roman" panose="02020603050405020304" pitchFamily="18" charset="0"/>
              </a:rPr>
              <a:t>λ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k</a:t>
            </a:r>
            <a:r>
              <a:rPr lang="en-US" altLang="en-US" sz="2800" dirty="0">
                <a:cs typeface="Times New Roman" panose="02020603050405020304" pitchFamily="18" charset="0"/>
              </a:rPr>
              <a:t> for each </a:t>
            </a:r>
            <a:r>
              <a:rPr lang="en-US" altLang="en-US" sz="2800" i="1" dirty="0">
                <a:cs typeface="Times New Roman" panose="02020603050405020304" pitchFamily="18" charset="0"/>
              </a:rPr>
              <a:t>k</a:t>
            </a:r>
            <a:r>
              <a:rPr lang="en-US" altLang="en-US" sz="2800" dirty="0">
                <a:cs typeface="Times New Roman" panose="02020603050405020304" pitchFamily="18" charset="0"/>
              </a:rPr>
              <a:t>, then the total collection of vectors in the sets </a:t>
            </a:r>
            <a:r>
              <a:rPr lang="en-US" altLang="en-US" sz="2800" dirty="0">
                <a:latin typeface="Euclid Math One" panose="05050601010101010101" pitchFamily="18" charset="2"/>
                <a:cs typeface="Times New Roman" panose="02020603050405020304" pitchFamily="18" charset="0"/>
              </a:rPr>
              <a:t>B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…, </a:t>
            </a:r>
            <a:r>
              <a:rPr lang="en-US" altLang="en-US" sz="2800" dirty="0">
                <a:latin typeface="Euclid Math One" panose="05050601010101010101" pitchFamily="18" charset="2"/>
                <a:cs typeface="Times New Roman" panose="02020603050405020304" pitchFamily="18" charset="0"/>
              </a:rPr>
              <a:t>B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p</a:t>
            </a:r>
            <a:r>
              <a:rPr lang="en-US" altLang="en-US" sz="2800" dirty="0">
                <a:cs typeface="Times New Roman" panose="02020603050405020304" pitchFamily="18" charset="0"/>
              </a:rPr>
              <a:t> forms an eigenvector basis for      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1620" name="Object 4">
                <a:extLst>
                  <a:ext uri="{FF2B5EF4-FFF2-40B4-BE49-F238E27FC236}">
                    <a16:creationId xmlns:a16="http://schemas.microsoft.com/office/drawing/2014/main" id="{B0E583C6-65E5-432A-8110-E197D995FCB4}"/>
                  </a:ext>
                </a:extLst>
              </p:cNvPr>
              <p:cNvSpPr txBox="1"/>
              <p:nvPr/>
            </p:nvSpPr>
            <p:spPr bwMode="auto">
              <a:xfrm>
                <a:off x="7810500" y="5648898"/>
                <a:ext cx="431800" cy="3683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1620" name="Object 4">
                <a:extLst>
                  <a:ext uri="{FF2B5EF4-FFF2-40B4-BE49-F238E27FC236}">
                    <a16:creationId xmlns:a16="http://schemas.microsoft.com/office/drawing/2014/main" id="{B0E583C6-65E5-432A-8110-E197D995F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10500" y="5648898"/>
                <a:ext cx="431800" cy="368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06427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E86FAC5-E0B5-4B82-8D57-9E005AF6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02383AAF-323D-431A-B094-2A2C27819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DIAGONALIZATION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id="{EC680145-A587-4491-842B-907F3CAA9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 marL="609600" indent="-609600"/>
            <a:endParaRPr lang="en-US" altLang="en-US" sz="2800" dirty="0">
              <a:cs typeface="Times New Roman" panose="02020603050405020304" pitchFamily="18" charset="0"/>
            </a:endParaRPr>
          </a:p>
          <a:p>
            <a:pPr marL="609600" indent="-609600"/>
            <a:r>
              <a:rPr lang="en-US" altLang="en-US" sz="2800" b="1" dirty="0">
                <a:cs typeface="Times New Roman" panose="02020603050405020304" pitchFamily="18" charset="0"/>
              </a:rPr>
              <a:t>Example 1:</a:t>
            </a:r>
            <a:r>
              <a:rPr lang="en-US" altLang="en-US" sz="2800" dirty="0">
                <a:cs typeface="Times New Roman" panose="02020603050405020304" pitchFamily="18" charset="0"/>
              </a:rPr>
              <a:t> Let                       . Find a formula for </a:t>
            </a:r>
          </a:p>
          <a:p>
            <a:pPr marL="609600" indent="-609600"/>
            <a:endParaRPr lang="en-US" altLang="en-US" sz="2800" dirty="0">
              <a:cs typeface="Times New Roman" panose="02020603050405020304" pitchFamily="18" charset="0"/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i="1" baseline="30000" dirty="0">
                <a:cs typeface="Times New Roman" panose="02020603050405020304" pitchFamily="18" charset="0"/>
              </a:rPr>
              <a:t>k</a:t>
            </a:r>
            <a:r>
              <a:rPr lang="en-US" altLang="en-US" sz="2800" dirty="0">
                <a:cs typeface="Times New Roman" panose="02020603050405020304" pitchFamily="18" charset="0"/>
              </a:rPr>
              <a:t>, given that                    , where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                               and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609600" indent="-609600"/>
            <a:r>
              <a:rPr lang="en-US" altLang="en-US" sz="2800" b="1" dirty="0">
                <a:cs typeface="Times New Roman" panose="02020603050405020304" pitchFamily="18" charset="0"/>
              </a:rPr>
              <a:t>Solution:</a:t>
            </a:r>
            <a:r>
              <a:rPr lang="en-US" altLang="en-US" sz="2800" dirty="0">
                <a:cs typeface="Times New Roman" panose="02020603050405020304" pitchFamily="18" charset="0"/>
              </a:rPr>
              <a:t> The standard formula for the inverse of a   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               matrix yields   </a:t>
            </a:r>
            <a:endParaRPr lang="el-GR" altLang="en-US" sz="2800">
              <a:cs typeface="Times New Roman" panose="02020603050405020304" pitchFamily="18" charset="0"/>
            </a:endParaRPr>
          </a:p>
        </p:txBody>
      </p:sp>
      <p:graphicFrame>
        <p:nvGraphicFramePr>
          <p:cNvPr id="316467" name="Object 51">
            <a:extLst>
              <a:ext uri="{FF2B5EF4-FFF2-40B4-BE49-F238E27FC236}">
                <a16:creationId xmlns:a16="http://schemas.microsoft.com/office/drawing/2014/main" id="{97DC0860-3B0C-4B06-84AF-764500AA1E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0600" y="1397000"/>
          <a:ext cx="19812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2082600" imgH="1143000" progId="Equation.DSMT4">
                  <p:embed/>
                </p:oleObj>
              </mc:Choice>
              <mc:Fallback>
                <p:oleObj name="Equation" r:id="rId4" imgW="2082600" imgH="1143000" progId="Equation.DSMT4">
                  <p:embed/>
                  <p:pic>
                    <p:nvPicPr>
                      <p:cNvPr id="316467" name="Object 51">
                        <a:extLst>
                          <a:ext uri="{FF2B5EF4-FFF2-40B4-BE49-F238E27FC236}">
                            <a16:creationId xmlns:a16="http://schemas.microsoft.com/office/drawing/2014/main" id="{97DC0860-3B0C-4B06-84AF-764500AA1E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1397000"/>
                        <a:ext cx="19812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8" name="Object 52">
            <a:extLst>
              <a:ext uri="{FF2B5EF4-FFF2-40B4-BE49-F238E27FC236}">
                <a16:creationId xmlns:a16="http://schemas.microsoft.com/office/drawing/2014/main" id="{E8A61A95-967F-4E40-B6BB-2DD7C7A892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9600" y="2692400"/>
          <a:ext cx="172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726920" imgH="393480" progId="Equation.DSMT4">
                  <p:embed/>
                </p:oleObj>
              </mc:Choice>
              <mc:Fallback>
                <p:oleObj name="Equation" r:id="rId6" imgW="1726920" imgH="393480" progId="Equation.DSMT4">
                  <p:embed/>
                  <p:pic>
                    <p:nvPicPr>
                      <p:cNvPr id="316468" name="Object 52">
                        <a:extLst>
                          <a:ext uri="{FF2B5EF4-FFF2-40B4-BE49-F238E27FC236}">
                            <a16:creationId xmlns:a16="http://schemas.microsoft.com/office/drawing/2014/main" id="{E8A61A95-967F-4E40-B6BB-2DD7C7A892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2692400"/>
                        <a:ext cx="172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9" name="Object 53">
            <a:extLst>
              <a:ext uri="{FF2B5EF4-FFF2-40B4-BE49-F238E27FC236}">
                <a16:creationId xmlns:a16="http://schemas.microsoft.com/office/drawing/2014/main" id="{51B749E3-ED7C-49AB-A5E0-D02B1B0FC7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4100" y="3429000"/>
          <a:ext cx="22098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2273040" imgH="1143000" progId="Equation.DSMT4">
                  <p:embed/>
                </p:oleObj>
              </mc:Choice>
              <mc:Fallback>
                <p:oleObj name="Equation" r:id="rId8" imgW="2273040" imgH="1143000" progId="Equation.DSMT4">
                  <p:embed/>
                  <p:pic>
                    <p:nvPicPr>
                      <p:cNvPr id="316469" name="Object 53">
                        <a:extLst>
                          <a:ext uri="{FF2B5EF4-FFF2-40B4-BE49-F238E27FC236}">
                            <a16:creationId xmlns:a16="http://schemas.microsoft.com/office/drawing/2014/main" id="{51B749E3-ED7C-49AB-A5E0-D02B1B0FC7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3429000"/>
                        <a:ext cx="2209800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70" name="Object 54">
            <a:extLst>
              <a:ext uri="{FF2B5EF4-FFF2-40B4-BE49-F238E27FC236}">
                <a16:creationId xmlns:a16="http://schemas.microsoft.com/office/drawing/2014/main" id="{185BCE23-3F8A-4CEB-8375-A56C177310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5900" y="3441700"/>
          <a:ext cx="1828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10" imgW="1892160" imgH="1143000" progId="Equation.DSMT4">
                  <p:embed/>
                </p:oleObj>
              </mc:Choice>
              <mc:Fallback>
                <p:oleObj name="Equation" r:id="rId10" imgW="1892160" imgH="1143000" progId="Equation.DSMT4">
                  <p:embed/>
                  <p:pic>
                    <p:nvPicPr>
                      <p:cNvPr id="316470" name="Object 54">
                        <a:extLst>
                          <a:ext uri="{FF2B5EF4-FFF2-40B4-BE49-F238E27FC236}">
                            <a16:creationId xmlns:a16="http://schemas.microsoft.com/office/drawing/2014/main" id="{185BCE23-3F8A-4CEB-8375-A56C177310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3441700"/>
                        <a:ext cx="18288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71" name="Object 55">
            <a:extLst>
              <a:ext uri="{FF2B5EF4-FFF2-40B4-BE49-F238E27FC236}">
                <a16:creationId xmlns:a16="http://schemas.microsoft.com/office/drawing/2014/main" id="{F03F51DE-4699-4AD2-8DA9-8FDB819E7D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5700" y="5359400"/>
          <a:ext cx="6858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2" imgW="761760" imgH="330120" progId="Equation.DSMT4">
                  <p:embed/>
                </p:oleObj>
              </mc:Choice>
              <mc:Fallback>
                <p:oleObj name="Equation" r:id="rId12" imgW="761760" imgH="330120" progId="Equation.DSMT4">
                  <p:embed/>
                  <p:pic>
                    <p:nvPicPr>
                      <p:cNvPr id="316471" name="Object 55">
                        <a:extLst>
                          <a:ext uri="{FF2B5EF4-FFF2-40B4-BE49-F238E27FC236}">
                            <a16:creationId xmlns:a16="http://schemas.microsoft.com/office/drawing/2014/main" id="{F03F51DE-4699-4AD2-8DA9-8FDB819E7D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5359400"/>
                        <a:ext cx="6858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72" name="Object 56">
            <a:extLst>
              <a:ext uri="{FF2B5EF4-FFF2-40B4-BE49-F238E27FC236}">
                <a16:creationId xmlns:a16="http://schemas.microsoft.com/office/drawing/2014/main" id="{D41A116E-DDE5-44DF-BA8A-65A3D4BE03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5486400"/>
          <a:ext cx="23622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14" imgW="2489040" imgH="1143000" progId="Equation.DSMT4">
                  <p:embed/>
                </p:oleObj>
              </mc:Choice>
              <mc:Fallback>
                <p:oleObj name="Equation" r:id="rId14" imgW="2489040" imgH="1143000" progId="Equation.DSMT4">
                  <p:embed/>
                  <p:pic>
                    <p:nvPicPr>
                      <p:cNvPr id="316472" name="Object 56">
                        <a:extLst>
                          <a:ext uri="{FF2B5EF4-FFF2-40B4-BE49-F238E27FC236}">
                            <a16:creationId xmlns:a16="http://schemas.microsoft.com/office/drawing/2014/main" id="{D41A116E-DDE5-44DF-BA8A-65A3D4BE03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486400"/>
                        <a:ext cx="2362200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442558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F587AB1-3668-49DD-BCDB-4C8B5576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35234" name="Rectangle 2">
            <a:extLst>
              <a:ext uri="{FF2B5EF4-FFF2-40B4-BE49-F238E27FC236}">
                <a16:creationId xmlns:a16="http://schemas.microsoft.com/office/drawing/2014/main" id="{70A30ED5-69B5-429F-9F3D-52C8070EE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DIAGONALIZATION</a:t>
            </a:r>
          </a:p>
        </p:txBody>
      </p:sp>
      <p:sp>
        <p:nvSpPr>
          <p:cNvPr id="735235" name="Rectangle 3">
            <a:extLst>
              <a:ext uri="{FF2B5EF4-FFF2-40B4-BE49-F238E27FC236}">
                <a16:creationId xmlns:a16="http://schemas.microsoft.com/office/drawing/2014/main" id="{7F13F4F5-182A-46C3-9BFD-53B1EFEA4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839200" cy="4953000"/>
          </a:xfrm>
        </p:spPr>
        <p:txBody>
          <a:bodyPr/>
          <a:lstStyle/>
          <a:p>
            <a:r>
              <a:rPr lang="en-US" altLang="en-US" sz="2800" dirty="0"/>
              <a:t>Then, by associativity of matrix multiplication,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Again, </a:t>
            </a:r>
          </a:p>
        </p:txBody>
      </p:sp>
      <p:graphicFrame>
        <p:nvGraphicFramePr>
          <p:cNvPr id="735236" name="Object 4">
            <a:extLst>
              <a:ext uri="{FF2B5EF4-FFF2-40B4-BE49-F238E27FC236}">
                <a16:creationId xmlns:a16="http://schemas.microsoft.com/office/drawing/2014/main" id="{7863B16C-0EB4-4E10-A61F-BF221A7B64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440318"/>
              </p:ext>
            </p:extLst>
          </p:nvPr>
        </p:nvGraphicFramePr>
        <p:xfrm>
          <a:off x="609600" y="2133600"/>
          <a:ext cx="77216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7721280" imgH="2070000" progId="Equation.DSMT4">
                  <p:embed/>
                </p:oleObj>
              </mc:Choice>
              <mc:Fallback>
                <p:oleObj name="Equation" r:id="rId3" imgW="7721280" imgH="2070000" progId="Equation.DSMT4">
                  <p:embed/>
                  <p:pic>
                    <p:nvPicPr>
                      <p:cNvPr id="735236" name="Object 4">
                        <a:extLst>
                          <a:ext uri="{FF2B5EF4-FFF2-40B4-BE49-F238E27FC236}">
                            <a16:creationId xmlns:a16="http://schemas.microsoft.com/office/drawing/2014/main" id="{7863B16C-0EB4-4E10-A61F-BF221A7B64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33600"/>
                        <a:ext cx="77216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5237" name="Object 5">
            <a:extLst>
              <a:ext uri="{FF2B5EF4-FFF2-40B4-BE49-F238E27FC236}">
                <a16:creationId xmlns:a16="http://schemas.microsoft.com/office/drawing/2014/main" id="{CB5A975F-ACA1-4C52-9225-F06ADA6E22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788234"/>
              </p:ext>
            </p:extLst>
          </p:nvPr>
        </p:nvGraphicFramePr>
        <p:xfrm>
          <a:off x="381000" y="5334000"/>
          <a:ext cx="823118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8712000" imgH="799920" progId="Equation.DSMT4">
                  <p:embed/>
                </p:oleObj>
              </mc:Choice>
              <mc:Fallback>
                <p:oleObj name="Equation" r:id="rId5" imgW="8712000" imgH="799920" progId="Equation.DSMT4">
                  <p:embed/>
                  <p:pic>
                    <p:nvPicPr>
                      <p:cNvPr id="735237" name="Object 5">
                        <a:extLst>
                          <a:ext uri="{FF2B5EF4-FFF2-40B4-BE49-F238E27FC236}">
                            <a16:creationId xmlns:a16="http://schemas.microsoft.com/office/drawing/2014/main" id="{CB5A975F-ACA1-4C52-9225-F06ADA6E22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334000"/>
                        <a:ext cx="823118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47213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E5E627-1794-445E-856F-A1CB8CCF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36258" name="Rectangle 2">
            <a:extLst>
              <a:ext uri="{FF2B5EF4-FFF2-40B4-BE49-F238E27FC236}">
                <a16:creationId xmlns:a16="http://schemas.microsoft.com/office/drawing/2014/main" id="{40391131-0FD8-47B8-9091-5C91ED894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DIAGONALIZATION</a:t>
            </a:r>
          </a:p>
        </p:txBody>
      </p:sp>
      <p:sp>
        <p:nvSpPr>
          <p:cNvPr id="736259" name="Rectangle 3">
            <a:extLst>
              <a:ext uri="{FF2B5EF4-FFF2-40B4-BE49-F238E27FC236}">
                <a16:creationId xmlns:a16="http://schemas.microsoft.com/office/drawing/2014/main" id="{8FC1F787-7F45-420B-A458-9E82C2FE8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altLang="en-US" sz="2800" dirty="0"/>
              <a:t>In general, for         ,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A square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said to be </a:t>
            </a:r>
            <a:r>
              <a:rPr lang="en-US" altLang="en-US" sz="2800" b="1" dirty="0"/>
              <a:t>diagonalizable</a:t>
            </a:r>
            <a:r>
              <a:rPr lang="en-US" altLang="en-US" sz="2800" dirty="0"/>
              <a:t> if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similar to a diagonal matrix, that is, if                      for some invertible matrix </a:t>
            </a:r>
            <a:r>
              <a:rPr lang="en-US" altLang="en-US" sz="2800" i="1" dirty="0"/>
              <a:t>P</a:t>
            </a:r>
            <a:r>
              <a:rPr lang="en-US" altLang="en-US" sz="2800" dirty="0"/>
              <a:t> and some diagonal, matrix </a:t>
            </a:r>
            <a:r>
              <a:rPr lang="en-US" altLang="en-US" sz="2800" i="1" dirty="0"/>
              <a:t>D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736260" name="Object 4">
            <a:extLst>
              <a:ext uri="{FF2B5EF4-FFF2-40B4-BE49-F238E27FC236}">
                <a16:creationId xmlns:a16="http://schemas.microsoft.com/office/drawing/2014/main" id="{8417C868-89AA-4275-8B72-C28A4E41F4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1435100"/>
          <a:ext cx="762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761760" imgH="355320" progId="Equation.DSMT4">
                  <p:embed/>
                </p:oleObj>
              </mc:Choice>
              <mc:Fallback>
                <p:oleObj name="Equation" r:id="rId3" imgW="761760" imgH="355320" progId="Equation.DSMT4">
                  <p:embed/>
                  <p:pic>
                    <p:nvPicPr>
                      <p:cNvPr id="736260" name="Object 4">
                        <a:extLst>
                          <a:ext uri="{FF2B5EF4-FFF2-40B4-BE49-F238E27FC236}">
                            <a16:creationId xmlns:a16="http://schemas.microsoft.com/office/drawing/2014/main" id="{8417C868-89AA-4275-8B72-C28A4E41F4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435100"/>
                        <a:ext cx="762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261" name="Object 5">
            <a:extLst>
              <a:ext uri="{FF2B5EF4-FFF2-40B4-BE49-F238E27FC236}">
                <a16:creationId xmlns:a16="http://schemas.microsoft.com/office/drawing/2014/main" id="{3F29BC5D-1F4D-41A1-8FB1-AE50F92394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03616"/>
              </p:ext>
            </p:extLst>
          </p:nvPr>
        </p:nvGraphicFramePr>
        <p:xfrm>
          <a:off x="1187450" y="1871940"/>
          <a:ext cx="670560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6705360" imgH="2323800" progId="Equation.DSMT4">
                  <p:embed/>
                </p:oleObj>
              </mc:Choice>
              <mc:Fallback>
                <p:oleObj name="Equation" r:id="rId5" imgW="6705360" imgH="2323800" progId="Equation.DSMT4">
                  <p:embed/>
                  <p:pic>
                    <p:nvPicPr>
                      <p:cNvPr id="736261" name="Object 5">
                        <a:extLst>
                          <a:ext uri="{FF2B5EF4-FFF2-40B4-BE49-F238E27FC236}">
                            <a16:creationId xmlns:a16="http://schemas.microsoft.com/office/drawing/2014/main" id="{3F29BC5D-1F4D-41A1-8FB1-AE50F92394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871940"/>
                        <a:ext cx="6705600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262" name="Object 6">
            <a:extLst>
              <a:ext uri="{FF2B5EF4-FFF2-40B4-BE49-F238E27FC236}">
                <a16:creationId xmlns:a16="http://schemas.microsoft.com/office/drawing/2014/main" id="{00BAF4BB-7451-43B8-B5A7-8A79399212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525715"/>
              </p:ext>
            </p:extLst>
          </p:nvPr>
        </p:nvGraphicFramePr>
        <p:xfrm>
          <a:off x="6375400" y="4923220"/>
          <a:ext cx="1625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625400" imgH="368280" progId="Equation.DSMT4">
                  <p:embed/>
                </p:oleObj>
              </mc:Choice>
              <mc:Fallback>
                <p:oleObj name="Equation" r:id="rId7" imgW="1625400" imgH="368280" progId="Equation.DSMT4">
                  <p:embed/>
                  <p:pic>
                    <p:nvPicPr>
                      <p:cNvPr id="736262" name="Object 6">
                        <a:extLst>
                          <a:ext uri="{FF2B5EF4-FFF2-40B4-BE49-F238E27FC236}">
                            <a16:creationId xmlns:a16="http://schemas.microsoft.com/office/drawing/2014/main" id="{00BAF4BB-7451-43B8-B5A7-8A79399212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400" y="4923220"/>
                        <a:ext cx="1625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63169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166CCFE-0959-4B43-809A-17417433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37282" name="Rectangle 2">
            <a:extLst>
              <a:ext uri="{FF2B5EF4-FFF2-40B4-BE49-F238E27FC236}">
                <a16:creationId xmlns:a16="http://schemas.microsoft.com/office/drawing/2014/main" id="{60DB7A50-E07F-4293-B93B-E2CFFFC58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DIAGONALIZATION THEOREM</a:t>
            </a:r>
          </a:p>
        </p:txBody>
      </p:sp>
      <p:sp>
        <p:nvSpPr>
          <p:cNvPr id="737283" name="Rectangle 3">
            <a:extLst>
              <a:ext uri="{FF2B5EF4-FFF2-40B4-BE49-F238E27FC236}">
                <a16:creationId xmlns:a16="http://schemas.microsoft.com/office/drawing/2014/main" id="{9BE2C7E3-9D66-4025-B0DA-B32DDEE89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r>
              <a:rPr lang="en-US" altLang="en-US" sz="2800" b="1" dirty="0"/>
              <a:t>Theorem 5:</a:t>
            </a:r>
            <a:r>
              <a:rPr lang="en-US" altLang="en-US" sz="2800" dirty="0"/>
              <a:t> An         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diagonalizable if and only if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has </a:t>
            </a:r>
            <a:r>
              <a:rPr lang="en-US" altLang="en-US" sz="2800" i="1" dirty="0"/>
              <a:t>n</a:t>
            </a:r>
            <a:r>
              <a:rPr lang="en-US" altLang="en-US" sz="2800" dirty="0"/>
              <a:t> linearly independent eigenvectors.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en-US" sz="2800" dirty="0"/>
              <a:t>	In fact,                    , with </a:t>
            </a:r>
            <a:r>
              <a:rPr lang="en-US" altLang="en-US" sz="2800" i="1" dirty="0"/>
              <a:t>D</a:t>
            </a:r>
            <a:r>
              <a:rPr lang="en-US" altLang="en-US" sz="2800" dirty="0"/>
              <a:t> a diagonal matrix, if and only if the columns of </a:t>
            </a:r>
            <a:r>
              <a:rPr lang="en-US" altLang="en-US" sz="2800" i="1" dirty="0"/>
              <a:t>P</a:t>
            </a:r>
            <a:r>
              <a:rPr lang="en-US" altLang="en-US" sz="2800" dirty="0"/>
              <a:t> are </a:t>
            </a:r>
            <a:r>
              <a:rPr lang="en-US" altLang="en-US" sz="2800" i="1" dirty="0"/>
              <a:t>n</a:t>
            </a:r>
            <a:r>
              <a:rPr lang="en-US" altLang="en-US" sz="2800" dirty="0"/>
              <a:t> linearly independent eigenvectors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 In this case, the diagonal entries of </a:t>
            </a:r>
            <a:r>
              <a:rPr lang="en-US" altLang="en-US" sz="2800" i="1" dirty="0"/>
              <a:t>D</a:t>
            </a:r>
            <a:r>
              <a:rPr lang="en-US" altLang="en-US" sz="2800" dirty="0"/>
              <a:t> are eigenvalues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that correspond, respectively, to the eigenvectors in </a:t>
            </a:r>
            <a:r>
              <a:rPr lang="en-US" altLang="en-US" sz="2800" i="1" dirty="0"/>
              <a:t>P</a:t>
            </a:r>
            <a:r>
              <a:rPr lang="en-US" altLang="en-US" sz="2800" dirty="0"/>
              <a:t>.</a:t>
            </a:r>
          </a:p>
          <a:p>
            <a:pPr marL="0">
              <a:lnSpc>
                <a:spcPts val="126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1050" dirty="0"/>
              <a:t>	</a:t>
            </a:r>
            <a:r>
              <a:rPr lang="en-US" altLang="en-US" sz="2800" dirty="0"/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In other words,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diagonalizable if and only if there are enough eigenvectors to form a basis of      . We call such a basis an </a:t>
            </a:r>
            <a:r>
              <a:rPr lang="en-US" altLang="en-US" sz="2800" b="1" dirty="0"/>
              <a:t>eigenvector basis</a:t>
            </a:r>
            <a:r>
              <a:rPr lang="en-US" altLang="en-US" sz="2800" dirty="0"/>
              <a:t> of      .</a:t>
            </a:r>
          </a:p>
        </p:txBody>
      </p:sp>
      <p:graphicFrame>
        <p:nvGraphicFramePr>
          <p:cNvPr id="737284" name="Object 4">
            <a:extLst>
              <a:ext uri="{FF2B5EF4-FFF2-40B4-BE49-F238E27FC236}">
                <a16:creationId xmlns:a16="http://schemas.microsoft.com/office/drawing/2014/main" id="{4FAB64F1-8335-4DDA-BFF9-3FD933B277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381093"/>
              </p:ext>
            </p:extLst>
          </p:nvPr>
        </p:nvGraphicFramePr>
        <p:xfrm>
          <a:off x="3251200" y="1479550"/>
          <a:ext cx="723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723600" imgH="253800" progId="Equation.DSMT4">
                  <p:embed/>
                </p:oleObj>
              </mc:Choice>
              <mc:Fallback>
                <p:oleObj name="Equation" r:id="rId3" imgW="723600" imgH="253800" progId="Equation.DSMT4">
                  <p:embed/>
                  <p:pic>
                    <p:nvPicPr>
                      <p:cNvPr id="737284" name="Object 4">
                        <a:extLst>
                          <a:ext uri="{FF2B5EF4-FFF2-40B4-BE49-F238E27FC236}">
                            <a16:creationId xmlns:a16="http://schemas.microsoft.com/office/drawing/2014/main" id="{4FAB64F1-8335-4DDA-BFF9-3FD933B277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1479550"/>
                        <a:ext cx="7239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37286" name="Object 6">
                <a:extLst>
                  <a:ext uri="{FF2B5EF4-FFF2-40B4-BE49-F238E27FC236}">
                    <a16:creationId xmlns:a16="http://schemas.microsoft.com/office/drawing/2014/main" id="{AB73E6BC-32AD-4101-A234-5A8B76187983}"/>
                  </a:ext>
                </a:extLst>
              </p:cNvPr>
              <p:cNvSpPr txBox="1"/>
              <p:nvPr/>
            </p:nvSpPr>
            <p:spPr bwMode="auto">
              <a:xfrm>
                <a:off x="7073348" y="51435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7286" name="Object 6">
                <a:extLst>
                  <a:ext uri="{FF2B5EF4-FFF2-40B4-BE49-F238E27FC236}">
                    <a16:creationId xmlns:a16="http://schemas.microsoft.com/office/drawing/2014/main" id="{AB73E6BC-32AD-4101-A234-5A8B76187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73348" y="5143500"/>
                <a:ext cx="457200" cy="3937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7287" name="Object 7">
                <a:extLst>
                  <a:ext uri="{FF2B5EF4-FFF2-40B4-BE49-F238E27FC236}">
                    <a16:creationId xmlns:a16="http://schemas.microsoft.com/office/drawing/2014/main" id="{9CDE667F-C216-4E61-A396-8F00F4D994E2}"/>
                  </a:ext>
                </a:extLst>
              </p:cNvPr>
              <p:cNvSpPr txBox="1"/>
              <p:nvPr/>
            </p:nvSpPr>
            <p:spPr bwMode="auto">
              <a:xfrm>
                <a:off x="6781800" y="55753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7287" name="Object 7">
                <a:extLst>
                  <a:ext uri="{FF2B5EF4-FFF2-40B4-BE49-F238E27FC236}">
                    <a16:creationId xmlns:a16="http://schemas.microsoft.com/office/drawing/2014/main" id="{9CDE667F-C216-4E61-A396-8F00F4D99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1800" y="5575300"/>
                <a:ext cx="457200" cy="393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977421"/>
              </p:ext>
            </p:extLst>
          </p:nvPr>
        </p:nvGraphicFramePr>
        <p:xfrm>
          <a:off x="1981200" y="2343150"/>
          <a:ext cx="1625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7" imgW="1625400" imgH="368280" progId="Equation.DSMT4">
                  <p:embed/>
                </p:oleObj>
              </mc:Choice>
              <mc:Fallback>
                <p:oleObj name="Equation" r:id="rId7" imgW="1625400" imgH="36828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43150"/>
                        <a:ext cx="1625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124139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01CDF7B-01E4-49EB-86DF-985F91C1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38306" name="Rectangle 2">
            <a:extLst>
              <a:ext uri="{FF2B5EF4-FFF2-40B4-BE49-F238E27FC236}">
                <a16:creationId xmlns:a16="http://schemas.microsoft.com/office/drawing/2014/main" id="{C039EA49-4413-4445-A83B-640B62E98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DIAGONALIZATION THEOREM</a:t>
            </a:r>
          </a:p>
        </p:txBody>
      </p:sp>
      <p:sp>
        <p:nvSpPr>
          <p:cNvPr id="738307" name="Rectangle 3">
            <a:extLst>
              <a:ext uri="{FF2B5EF4-FFF2-40B4-BE49-F238E27FC236}">
                <a16:creationId xmlns:a16="http://schemas.microsoft.com/office/drawing/2014/main" id="{B7FABC69-103E-46FE-8CB4-AC84F0D69E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/>
              <a:t>Proof:</a:t>
            </a:r>
            <a:r>
              <a:rPr lang="en-US" altLang="en-US" sz="2800" dirty="0"/>
              <a:t> First, observe that if </a:t>
            </a:r>
            <a:r>
              <a:rPr lang="en-US" altLang="en-US" sz="2800" i="1" dirty="0"/>
              <a:t>P</a:t>
            </a:r>
            <a:r>
              <a:rPr lang="en-US" altLang="en-US" sz="2800" dirty="0"/>
              <a:t> is any           matrix with columns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n</a:t>
            </a:r>
            <a:r>
              <a:rPr lang="en-US" altLang="en-US" sz="2800" dirty="0"/>
              <a:t>, and if </a:t>
            </a:r>
            <a:r>
              <a:rPr lang="en-US" altLang="en-US" sz="2800" i="1" dirty="0"/>
              <a:t>D</a:t>
            </a:r>
            <a:r>
              <a:rPr lang="en-US" altLang="en-US" sz="2800" dirty="0"/>
              <a:t> is any diagonal matrix with diagonal entries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…,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, then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while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l-GR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738308" name="Object 4">
            <a:extLst>
              <a:ext uri="{FF2B5EF4-FFF2-40B4-BE49-F238E27FC236}">
                <a16:creationId xmlns:a16="http://schemas.microsoft.com/office/drawing/2014/main" id="{A8D83399-CE79-4F51-884D-7A488D280F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5500" y="13589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774360" imgH="253800" progId="Equation.DSMT4">
                  <p:embed/>
                </p:oleObj>
              </mc:Choice>
              <mc:Fallback>
                <p:oleObj name="Equation" r:id="rId3" imgW="774360" imgH="253800" progId="Equation.DSMT4">
                  <p:embed/>
                  <p:pic>
                    <p:nvPicPr>
                      <p:cNvPr id="738308" name="Object 4">
                        <a:extLst>
                          <a:ext uri="{FF2B5EF4-FFF2-40B4-BE49-F238E27FC236}">
                            <a16:creationId xmlns:a16="http://schemas.microsoft.com/office/drawing/2014/main" id="{A8D83399-CE79-4F51-884D-7A488D280F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13589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09" name="Object 5">
            <a:extLst>
              <a:ext uri="{FF2B5EF4-FFF2-40B4-BE49-F238E27FC236}">
                <a16:creationId xmlns:a16="http://schemas.microsoft.com/office/drawing/2014/main" id="{A5932420-CEBE-49EC-9BCD-0E8FE99F37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789894"/>
              </p:ext>
            </p:extLst>
          </p:nvPr>
        </p:nvGraphicFramePr>
        <p:xfrm>
          <a:off x="422275" y="2533650"/>
          <a:ext cx="76152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7746840" imgH="520560" progId="Equation.DSMT4">
                  <p:embed/>
                </p:oleObj>
              </mc:Choice>
              <mc:Fallback>
                <p:oleObj name="Equation" r:id="rId5" imgW="7746840" imgH="520560" progId="Equation.DSMT4">
                  <p:embed/>
                  <p:pic>
                    <p:nvPicPr>
                      <p:cNvPr id="738309" name="Object 5">
                        <a:extLst>
                          <a:ext uri="{FF2B5EF4-FFF2-40B4-BE49-F238E27FC236}">
                            <a16:creationId xmlns:a16="http://schemas.microsoft.com/office/drawing/2014/main" id="{A5932420-CEBE-49EC-9BCD-0E8FE99F37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2533650"/>
                        <a:ext cx="761523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10" name="Object 6">
            <a:extLst>
              <a:ext uri="{FF2B5EF4-FFF2-40B4-BE49-F238E27FC236}">
                <a16:creationId xmlns:a16="http://schemas.microsoft.com/office/drawing/2014/main" id="{D8943113-7E21-4239-B558-CD5170ACDD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973266"/>
              </p:ext>
            </p:extLst>
          </p:nvPr>
        </p:nvGraphicFramePr>
        <p:xfrm>
          <a:off x="431800" y="3879850"/>
          <a:ext cx="7747000" cy="215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8001000" imgH="2222280" progId="Equation.DSMT4">
                  <p:embed/>
                </p:oleObj>
              </mc:Choice>
              <mc:Fallback>
                <p:oleObj name="Equation" r:id="rId7" imgW="8001000" imgH="2222280" progId="Equation.DSMT4">
                  <p:embed/>
                  <p:pic>
                    <p:nvPicPr>
                      <p:cNvPr id="738310" name="Object 6">
                        <a:extLst>
                          <a:ext uri="{FF2B5EF4-FFF2-40B4-BE49-F238E27FC236}">
                            <a16:creationId xmlns:a16="http://schemas.microsoft.com/office/drawing/2014/main" id="{D8943113-7E21-4239-B558-CD5170ACDD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3879850"/>
                        <a:ext cx="7747000" cy="215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14066" y="2557749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latin typeface="+mn-lt"/>
                <a:cs typeface="Times New Roman" panose="02020603050405020304" pitchFamily="18" charset="0"/>
              </a:rPr>
              <a:t> (1)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58200" y="4726632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latin typeface="+mn-lt"/>
                <a:cs typeface="Times New Roman" panose="02020603050405020304" pitchFamily="18" charset="0"/>
              </a:rPr>
              <a:t>(2)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3708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A73A5F-8F5F-4CAB-A3EC-ACE1BACA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39330" name="Rectangle 2">
            <a:extLst>
              <a:ext uri="{FF2B5EF4-FFF2-40B4-BE49-F238E27FC236}">
                <a16:creationId xmlns:a16="http://schemas.microsoft.com/office/drawing/2014/main" id="{6DB99666-FD90-4B9B-9BA6-DB3FA47F7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DIAGONALIZATION THEOREM</a:t>
            </a:r>
          </a:p>
        </p:txBody>
      </p:sp>
      <p:sp>
        <p:nvSpPr>
          <p:cNvPr id="739331" name="Rectangle 3">
            <a:extLst>
              <a:ext uri="{FF2B5EF4-FFF2-40B4-BE49-F238E27FC236}">
                <a16:creationId xmlns:a16="http://schemas.microsoft.com/office/drawing/2014/main" id="{691EDCE5-A793-4FDA-B4E7-C29307955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893366" cy="5181600"/>
          </a:xfrm>
        </p:spPr>
        <p:txBody>
          <a:bodyPr/>
          <a:lstStyle/>
          <a:p>
            <a:r>
              <a:rPr lang="en-US" altLang="en-US" sz="2800" dirty="0"/>
              <a:t>Now suppose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diagonalizable and                    . Then right-multiplying this relation by </a:t>
            </a:r>
            <a:r>
              <a:rPr lang="en-US" altLang="en-US" sz="2800" i="1" dirty="0"/>
              <a:t>P</a:t>
            </a:r>
            <a:r>
              <a:rPr lang="en-US" altLang="en-US" sz="2800" dirty="0"/>
              <a:t>, we have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.</a:t>
            </a:r>
          </a:p>
          <a:p>
            <a:r>
              <a:rPr lang="en-US" altLang="en-US" sz="2800" dirty="0"/>
              <a:t>In this case, equations (1) and (2) imply that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								         </a:t>
            </a:r>
          </a:p>
          <a:p>
            <a:pPr>
              <a:spcBef>
                <a:spcPts val="2400"/>
              </a:spcBef>
            </a:pPr>
            <a:r>
              <a:rPr lang="en-US" altLang="en-US" sz="2800" dirty="0"/>
              <a:t>Equating columns, we find that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								          (4)</a:t>
            </a:r>
          </a:p>
          <a:p>
            <a:pPr>
              <a:spcBef>
                <a:spcPts val="1800"/>
              </a:spcBef>
            </a:pPr>
            <a:r>
              <a:rPr lang="en-US" altLang="en-US" sz="2800" dirty="0"/>
              <a:t>Since </a:t>
            </a:r>
            <a:r>
              <a:rPr lang="en-US" altLang="en-US" sz="2800" i="1" dirty="0"/>
              <a:t>P</a:t>
            </a:r>
            <a:r>
              <a:rPr lang="en-US" altLang="en-US" sz="2800" dirty="0"/>
              <a:t> is invertible, its columns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v</a:t>
            </a:r>
            <a:r>
              <a:rPr lang="en-US" altLang="en-US" sz="2800" i="1" baseline="-25000" dirty="0"/>
              <a:t>n</a:t>
            </a:r>
            <a:r>
              <a:rPr lang="en-US" altLang="en-US" sz="2800" dirty="0"/>
              <a:t> must be linearly independent.</a:t>
            </a:r>
          </a:p>
        </p:txBody>
      </p:sp>
      <p:graphicFrame>
        <p:nvGraphicFramePr>
          <p:cNvPr id="739332" name="Object 4">
            <a:extLst>
              <a:ext uri="{FF2B5EF4-FFF2-40B4-BE49-F238E27FC236}">
                <a16:creationId xmlns:a16="http://schemas.microsoft.com/office/drawing/2014/main" id="{F80337D5-8296-404F-A939-7FB7803C70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060861"/>
              </p:ext>
            </p:extLst>
          </p:nvPr>
        </p:nvGraphicFramePr>
        <p:xfrm>
          <a:off x="6118225" y="1330325"/>
          <a:ext cx="1625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625400" imgH="368280" progId="Equation.DSMT4">
                  <p:embed/>
                </p:oleObj>
              </mc:Choice>
              <mc:Fallback>
                <p:oleObj name="Equation" r:id="rId3" imgW="1625400" imgH="368280" progId="Equation.DSMT4">
                  <p:embed/>
                  <p:pic>
                    <p:nvPicPr>
                      <p:cNvPr id="739332" name="Object 4">
                        <a:extLst>
                          <a:ext uri="{FF2B5EF4-FFF2-40B4-BE49-F238E27FC236}">
                            <a16:creationId xmlns:a16="http://schemas.microsoft.com/office/drawing/2014/main" id="{F80337D5-8296-404F-A939-7FB7803C70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225" y="1330325"/>
                        <a:ext cx="1625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33" name="Object 5">
            <a:extLst>
              <a:ext uri="{FF2B5EF4-FFF2-40B4-BE49-F238E27FC236}">
                <a16:creationId xmlns:a16="http://schemas.microsoft.com/office/drawing/2014/main" id="{8995990B-8DBD-4C7E-913B-28BCA0B386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878092"/>
              </p:ext>
            </p:extLst>
          </p:nvPr>
        </p:nvGraphicFramePr>
        <p:xfrm>
          <a:off x="682625" y="2292350"/>
          <a:ext cx="1447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1447560" imgH="317160" progId="Equation.DSMT4">
                  <p:embed/>
                </p:oleObj>
              </mc:Choice>
              <mc:Fallback>
                <p:oleObj name="Equation" r:id="rId5" imgW="1447560" imgH="317160" progId="Equation.DSMT4">
                  <p:embed/>
                  <p:pic>
                    <p:nvPicPr>
                      <p:cNvPr id="739333" name="Object 5">
                        <a:extLst>
                          <a:ext uri="{FF2B5EF4-FFF2-40B4-BE49-F238E27FC236}">
                            <a16:creationId xmlns:a16="http://schemas.microsoft.com/office/drawing/2014/main" id="{8995990B-8DBD-4C7E-913B-28BCA0B386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2292350"/>
                        <a:ext cx="1447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34" name="Object 6">
            <a:extLst>
              <a:ext uri="{FF2B5EF4-FFF2-40B4-BE49-F238E27FC236}">
                <a16:creationId xmlns:a16="http://schemas.microsoft.com/office/drawing/2014/main" id="{09C0B9C0-D753-43BA-812D-1683B6F6D0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216894"/>
              </p:ext>
            </p:extLst>
          </p:nvPr>
        </p:nvGraphicFramePr>
        <p:xfrm>
          <a:off x="406400" y="3276600"/>
          <a:ext cx="7975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7975440" imgH="558720" progId="Equation.DSMT4">
                  <p:embed/>
                </p:oleObj>
              </mc:Choice>
              <mc:Fallback>
                <p:oleObj name="Equation" r:id="rId7" imgW="7975440" imgH="558720" progId="Equation.DSMT4">
                  <p:embed/>
                  <p:pic>
                    <p:nvPicPr>
                      <p:cNvPr id="739334" name="Object 6">
                        <a:extLst>
                          <a:ext uri="{FF2B5EF4-FFF2-40B4-BE49-F238E27FC236}">
                            <a16:creationId xmlns:a16="http://schemas.microsoft.com/office/drawing/2014/main" id="{09C0B9C0-D753-43BA-812D-1683B6F6D0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3276600"/>
                        <a:ext cx="7975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35" name="Object 7">
            <a:extLst>
              <a:ext uri="{FF2B5EF4-FFF2-40B4-BE49-F238E27FC236}">
                <a16:creationId xmlns:a16="http://schemas.microsoft.com/office/drawing/2014/main" id="{4449A798-71DA-4658-A79A-329337CB70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908986"/>
              </p:ext>
            </p:extLst>
          </p:nvPr>
        </p:nvGraphicFramePr>
        <p:xfrm>
          <a:off x="876300" y="4572000"/>
          <a:ext cx="570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5702040" imgH="444240" progId="Equation.DSMT4">
                  <p:embed/>
                </p:oleObj>
              </mc:Choice>
              <mc:Fallback>
                <p:oleObj name="Equation" r:id="rId9" imgW="5702040" imgH="444240" progId="Equation.DSMT4">
                  <p:embed/>
                  <p:pic>
                    <p:nvPicPr>
                      <p:cNvPr id="739335" name="Object 7">
                        <a:extLst>
                          <a:ext uri="{FF2B5EF4-FFF2-40B4-BE49-F238E27FC236}">
                            <a16:creationId xmlns:a16="http://schemas.microsoft.com/office/drawing/2014/main" id="{4449A798-71DA-4658-A79A-329337CB70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4572000"/>
                        <a:ext cx="5702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12124" y="3339696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>
                <a:latin typeface="+mn-lt"/>
              </a:rPr>
              <a:t>(3)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45905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682C8-11D9-4B06-BAAD-41DBF58F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40354" name="Rectangle 2">
            <a:extLst>
              <a:ext uri="{FF2B5EF4-FFF2-40B4-BE49-F238E27FC236}">
                <a16:creationId xmlns:a16="http://schemas.microsoft.com/office/drawing/2014/main" id="{1D0E55EB-4B45-4DB0-BBCE-C81230C73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DIAGONALIZATION THEOREM</a:t>
            </a:r>
          </a:p>
        </p:txBody>
      </p:sp>
      <p:sp>
        <p:nvSpPr>
          <p:cNvPr id="740355" name="Rectangle 3">
            <a:extLst>
              <a:ext uri="{FF2B5EF4-FFF2-40B4-BE49-F238E27FC236}">
                <a16:creationId xmlns:a16="http://schemas.microsoft.com/office/drawing/2014/main" id="{66EAA437-9786-4B3E-8C2C-F85F8DD52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Also, since these columns are nonzero, the equations in (4) show that 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…,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 are eigenvalues and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…,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 are corresponding eigenvectors.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This argument proves the “only if ” parts of the first and second statements, along with the third statement, of the theorem.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Finally, given any </a:t>
            </a:r>
            <a:r>
              <a:rPr lang="en-US" altLang="en-US" sz="2800" i="1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 eigenvectors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…, </a:t>
            </a:r>
            <a:r>
              <a:rPr lang="en-US" altLang="en-US" sz="2800" b="1" dirty="0">
                <a:cs typeface="Times New Roman" panose="02020603050405020304" pitchFamily="18" charset="0"/>
              </a:rPr>
              <a:t>v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, use them to construct the columns of </a:t>
            </a:r>
            <a:r>
              <a:rPr lang="en-US" altLang="en-US" sz="2800" i="1" dirty="0">
                <a:cs typeface="Times New Roman" panose="02020603050405020304" pitchFamily="18" charset="0"/>
              </a:rPr>
              <a:t>P</a:t>
            </a:r>
            <a:r>
              <a:rPr lang="en-US" altLang="en-US" sz="2800" dirty="0">
                <a:cs typeface="Times New Roman" panose="02020603050405020304" pitchFamily="18" charset="0"/>
              </a:rPr>
              <a:t> and use corresponding eigenvalues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800" dirty="0">
                <a:cs typeface="Times New Roman" panose="02020603050405020304" pitchFamily="18" charset="0"/>
              </a:rPr>
              <a:t>, …, </a:t>
            </a:r>
            <a:r>
              <a:rPr lang="el-GR" altLang="en-US" sz="2800" dirty="0">
                <a:cs typeface="Times New Roman" panose="02020603050405020304" pitchFamily="18" charset="0"/>
              </a:rPr>
              <a:t>λ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 to construct </a:t>
            </a:r>
            <a:r>
              <a:rPr lang="en-US" altLang="en-US" sz="2800" i="1" dirty="0">
                <a:cs typeface="Times New Roman" panose="02020603050405020304" pitchFamily="18" charset="0"/>
              </a:rPr>
              <a:t>D</a:t>
            </a:r>
            <a:r>
              <a:rPr lang="en-US" altLang="en-US" sz="2800" dirty="0"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887053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50C49A8-AF70-431E-B25F-90036692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41378" name="Rectangle 2">
            <a:extLst>
              <a:ext uri="{FF2B5EF4-FFF2-40B4-BE49-F238E27FC236}">
                <a16:creationId xmlns:a16="http://schemas.microsoft.com/office/drawing/2014/main" id="{E2591BCE-BAB4-4EAF-97A5-011064A7B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DIAGONALIZATION THEOREM</a:t>
            </a:r>
          </a:p>
        </p:txBody>
      </p:sp>
      <p:sp>
        <p:nvSpPr>
          <p:cNvPr id="741379" name="Rectangle 3">
            <a:extLst>
              <a:ext uri="{FF2B5EF4-FFF2-40B4-BE49-F238E27FC236}">
                <a16:creationId xmlns:a16="http://schemas.microsoft.com/office/drawing/2014/main" id="{61ECB4B3-0052-4A6E-9621-5153D6C883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By equation (1)–(3),                  .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This is true without any condition on the eigenvectors.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If, in fact, the eigenvectors are linearly independent, then </a:t>
            </a:r>
            <a:r>
              <a:rPr lang="en-US" altLang="en-US" sz="2800" i="1" dirty="0"/>
              <a:t>P</a:t>
            </a:r>
            <a:r>
              <a:rPr lang="en-US" altLang="en-US" sz="2800" dirty="0"/>
              <a:t> is invertible (by the Invertible Matrix Theorem), and                  implies that                    .</a:t>
            </a:r>
          </a:p>
        </p:txBody>
      </p:sp>
      <p:graphicFrame>
        <p:nvGraphicFramePr>
          <p:cNvPr id="741381" name="Object 5">
            <a:extLst>
              <a:ext uri="{FF2B5EF4-FFF2-40B4-BE49-F238E27FC236}">
                <a16:creationId xmlns:a16="http://schemas.microsoft.com/office/drawing/2014/main" id="{69867935-7C62-4C2F-ADC0-E3734C89B1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731614"/>
              </p:ext>
            </p:extLst>
          </p:nvPr>
        </p:nvGraphicFramePr>
        <p:xfrm>
          <a:off x="6419850" y="4483100"/>
          <a:ext cx="1625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625400" imgH="368280" progId="Equation.DSMT4">
                  <p:embed/>
                </p:oleObj>
              </mc:Choice>
              <mc:Fallback>
                <p:oleObj name="Equation" r:id="rId3" imgW="1625400" imgH="368280" progId="Equation.DSMT4">
                  <p:embed/>
                  <p:pic>
                    <p:nvPicPr>
                      <p:cNvPr id="741381" name="Object 5">
                        <a:extLst>
                          <a:ext uri="{FF2B5EF4-FFF2-40B4-BE49-F238E27FC236}">
                            <a16:creationId xmlns:a16="http://schemas.microsoft.com/office/drawing/2014/main" id="{69867935-7C62-4C2F-ADC0-E3734C89B1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4483100"/>
                        <a:ext cx="1625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2" name="Object 6">
            <a:extLst>
              <a:ext uri="{FF2B5EF4-FFF2-40B4-BE49-F238E27FC236}">
                <a16:creationId xmlns:a16="http://schemas.microsoft.com/office/drawing/2014/main" id="{CF96655F-6D81-4C14-9AED-98E97D43A1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986696"/>
              </p:ext>
            </p:extLst>
          </p:nvPr>
        </p:nvGraphicFramePr>
        <p:xfrm>
          <a:off x="3854450" y="1530350"/>
          <a:ext cx="1447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447560" imgH="317160" progId="Equation.DSMT4">
                  <p:embed/>
                </p:oleObj>
              </mc:Choice>
              <mc:Fallback>
                <p:oleObj name="Equation" r:id="rId5" imgW="1447560" imgH="317160" progId="Equation.DSMT4">
                  <p:embed/>
                  <p:pic>
                    <p:nvPicPr>
                      <p:cNvPr id="741382" name="Object 6">
                        <a:extLst>
                          <a:ext uri="{FF2B5EF4-FFF2-40B4-BE49-F238E27FC236}">
                            <a16:creationId xmlns:a16="http://schemas.microsoft.com/office/drawing/2014/main" id="{CF96655F-6D81-4C14-9AED-98E97D43A1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1530350"/>
                        <a:ext cx="1447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564498"/>
              </p:ext>
            </p:extLst>
          </p:nvPr>
        </p:nvGraphicFramePr>
        <p:xfrm>
          <a:off x="3057525" y="4543425"/>
          <a:ext cx="1447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447560" imgH="317160" progId="Equation.DSMT4">
                  <p:embed/>
                </p:oleObj>
              </mc:Choice>
              <mc:Fallback>
                <p:oleObj name="Equation" r:id="rId7" imgW="1447560" imgH="31716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543425"/>
                        <a:ext cx="1447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5.3- </a:t>
            </a:r>
            <a:fld id="{3C68F6FB-E98E-46B9-BF9E-8028EC4926D7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624219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12813</TotalTime>
  <Words>1274</Words>
  <Application>Microsoft Office PowerPoint</Application>
  <PresentationFormat>On-screen Show (4:3)</PresentationFormat>
  <Paragraphs>170</Paragraphs>
  <Slides>18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ＭＳ Ｐゴシック</vt:lpstr>
      <vt:lpstr>Arial</vt:lpstr>
      <vt:lpstr>Arial Narrow</vt:lpstr>
      <vt:lpstr>Bookshelf Symbol 2</vt:lpstr>
      <vt:lpstr>Cambria Math</vt:lpstr>
      <vt:lpstr>Euclid Math One</vt:lpstr>
      <vt:lpstr>Symbol</vt:lpstr>
      <vt:lpstr>Times New Roman</vt:lpstr>
      <vt:lpstr>Wingdings</vt:lpstr>
      <vt:lpstr>Blends</vt:lpstr>
      <vt:lpstr>Equation</vt:lpstr>
      <vt:lpstr>Eigenvalues and Eigenvectors</vt:lpstr>
      <vt:lpstr>DIAGONALIZATION</vt:lpstr>
      <vt:lpstr>DIAGONALIZATION</vt:lpstr>
      <vt:lpstr>DIAGONALIZATION</vt:lpstr>
      <vt:lpstr>THE DIAGONALIZATION THEOREM</vt:lpstr>
      <vt:lpstr>THE DIAGONALIZATION THEOREM</vt:lpstr>
      <vt:lpstr>THE DIAGONALIZATION THEOREM</vt:lpstr>
      <vt:lpstr>THE DIAGONALIZATION THEOREM</vt:lpstr>
      <vt:lpstr>THE DIAGONALIZATION THEOREM</vt:lpstr>
      <vt:lpstr>DIAGONALIZING MATRICES</vt:lpstr>
      <vt:lpstr>DIAGONALIZING MATRICES</vt:lpstr>
      <vt:lpstr>DIAGONALIZING MATRICES</vt:lpstr>
      <vt:lpstr>DIAGONALIZING MATRICES</vt:lpstr>
      <vt:lpstr>DIAGONALIZING MATRICES</vt:lpstr>
      <vt:lpstr>DIAGONALIZING MATRICES</vt:lpstr>
      <vt:lpstr>MATRICES WHOSE EIGENVALUES ARE NOT DISTINCT</vt:lpstr>
      <vt:lpstr>MATRICES WHOSE EIGENVALUES ARE NOT DISTINCT</vt:lpstr>
      <vt:lpstr>MATRICES WHOSE EIGENVALUES ARE NOT DISTINCT</vt:lpstr>
    </vt:vector>
  </TitlesOfParts>
  <Company>© 2012 Pearson Education, Inc. All rights reserved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Daniels, Jared</cp:lastModifiedBy>
  <cp:revision>1058</cp:revision>
  <dcterms:created xsi:type="dcterms:W3CDTF">2005-10-22T18:34:54Z</dcterms:created>
  <dcterms:modified xsi:type="dcterms:W3CDTF">2022-03-04T19:13:48Z</dcterms:modified>
</cp:coreProperties>
</file>